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310" r:id="rId5"/>
    <p:sldId id="331" r:id="rId6"/>
    <p:sldId id="334" r:id="rId7"/>
    <p:sldId id="258" r:id="rId8"/>
    <p:sldId id="312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0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5618"/>
    <a:srgbClr val="7A4015"/>
    <a:srgbClr val="01005D"/>
    <a:srgbClr val="9D531B"/>
    <a:srgbClr val="5353FF"/>
    <a:srgbClr val="FFFFD1"/>
    <a:srgbClr val="FF8B8B"/>
    <a:srgbClr val="FF5757"/>
    <a:srgbClr val="7AB655"/>
    <a:srgbClr val="D45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65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39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38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794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325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925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506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899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9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577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98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92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02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861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00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7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4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2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8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0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7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CA96E-BB31-49C7-B7F5-39F588774AF7}" type="datetimeFigureOut">
              <a:rPr lang="en-US" smtClean="0"/>
              <a:t>5/30/2026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5/30/2026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98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FA6B2C0-75D9-4C8C-902A-CB24D48C7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5673" y="3261049"/>
            <a:ext cx="5738326" cy="3825552"/>
          </a:xfrm>
          <a:prstGeom prst="rect">
            <a:avLst/>
          </a:prstGeom>
        </p:spPr>
      </p:pic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B29E81D2-79D0-4CD2-9E59-B7F14DF4EC44}"/>
              </a:ext>
            </a:extLst>
          </p:cNvPr>
          <p:cNvSpPr/>
          <p:nvPr/>
        </p:nvSpPr>
        <p:spPr>
          <a:xfrm>
            <a:off x="3276600" y="2761129"/>
            <a:ext cx="2590800" cy="667871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>
                <a:solidFill>
                  <a:schemeClr val="bg1"/>
                </a:solidFill>
                <a:latin typeface="Garamond" pitchFamily="18" charset="0"/>
              </a:rPr>
              <a:t>Vežba </a:t>
            </a:r>
            <a:r>
              <a:rPr lang="sr-Latn-RS" sz="3200" b="1" smtClean="0">
                <a:solidFill>
                  <a:schemeClr val="bg1"/>
                </a:solidFill>
                <a:latin typeface="Garamond" pitchFamily="18" charset="0"/>
              </a:rPr>
              <a:t>XII</a:t>
            </a:r>
            <a:endParaRPr lang="en-US" sz="32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D4F979B8-ABC7-4E10-96AD-88A7C91F7470}"/>
              </a:ext>
            </a:extLst>
          </p:cNvPr>
          <p:cNvSpPr/>
          <p:nvPr/>
        </p:nvSpPr>
        <p:spPr>
          <a:xfrm>
            <a:off x="2108718" y="3429000"/>
            <a:ext cx="4937801" cy="639147"/>
          </a:xfrm>
          <a:prstGeom prst="roundRect">
            <a:avLst/>
          </a:prstGeom>
          <a:noFill/>
          <a:ln w="38100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>
                <a:solidFill>
                  <a:srgbClr val="9D5618"/>
                </a:solidFill>
                <a:latin typeface="Garamond" pitchFamily="18" charset="0"/>
              </a:rPr>
              <a:t>O</a:t>
            </a:r>
            <a:r>
              <a:rPr lang="sr-Latn-RS" sz="2800" b="1" smtClean="0">
                <a:solidFill>
                  <a:srgbClr val="9D5618"/>
                </a:solidFill>
                <a:latin typeface="Garamond" pitchFamily="18" charset="0"/>
              </a:rPr>
              <a:t>dređivanje </a:t>
            </a:r>
            <a:r>
              <a:rPr lang="sr-Latn-RS" sz="2800" b="1">
                <a:solidFill>
                  <a:srgbClr val="9D5618"/>
                </a:solidFill>
                <a:latin typeface="Garamond" pitchFamily="18" charset="0"/>
              </a:rPr>
              <a:t>hlorida </a:t>
            </a:r>
            <a:r>
              <a:rPr lang="sr-Latn-RS" sz="2800" b="1" smtClean="0">
                <a:solidFill>
                  <a:srgbClr val="9D5618"/>
                </a:solidFill>
                <a:latin typeface="Garamond" pitchFamily="18" charset="0"/>
              </a:rPr>
              <a:t>mokraće</a:t>
            </a:r>
            <a:endParaRPr lang="sr-Latn-RS" sz="2800" b="1" dirty="0">
              <a:solidFill>
                <a:srgbClr val="9D5618"/>
              </a:solidFill>
              <a:latin typeface="Garamond" pitchFamily="18" charset="0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FADC18D9-6340-4A71-82ED-C74898C5C63D}"/>
              </a:ext>
            </a:extLst>
          </p:cNvPr>
          <p:cNvSpPr/>
          <p:nvPr/>
        </p:nvSpPr>
        <p:spPr>
          <a:xfrm>
            <a:off x="286611" y="310962"/>
            <a:ext cx="4648200" cy="1371600"/>
          </a:xfrm>
          <a:prstGeom prst="roundRect">
            <a:avLst/>
          </a:prstGeom>
          <a:solidFill>
            <a:schemeClr val="bg1">
              <a:alpha val="74000"/>
            </a:schemeClr>
          </a:solidFill>
          <a:ln w="28575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Latn-RS" sz="2400" b="1" dirty="0">
                <a:solidFill>
                  <a:srgbClr val="9D5618"/>
                </a:solidFill>
                <a:latin typeface="Garamond" pitchFamily="18" charset="0"/>
              </a:rPr>
              <a:t>Univerzitet u Beogradu </a:t>
            </a:r>
          </a:p>
          <a:p>
            <a:pPr algn="ctr"/>
            <a:r>
              <a:rPr lang="sr-Latn-RS" sz="2400" b="1" dirty="0">
                <a:solidFill>
                  <a:srgbClr val="9D5618"/>
                </a:solidFill>
                <a:latin typeface="Garamond" pitchFamily="18" charset="0"/>
              </a:rPr>
              <a:t>Fakultet veterinarske medicine</a:t>
            </a:r>
          </a:p>
          <a:p>
            <a:pPr algn="ctr"/>
            <a:r>
              <a:rPr lang="sr-Latn-RS" sz="2400" b="1" dirty="0">
                <a:solidFill>
                  <a:srgbClr val="9D5618"/>
                </a:solidFill>
                <a:latin typeface="Garamond" pitchFamily="18" charset="0"/>
              </a:rPr>
              <a:t>Katedra za fiziologiju i biohemiju</a:t>
            </a:r>
            <a:endParaRPr lang="en-US" sz="2400" b="1" dirty="0">
              <a:solidFill>
                <a:srgbClr val="9D5618"/>
              </a:solidFill>
              <a:latin typeface="Garamond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5B6572-4BE5-4BE1-99FA-BA4CEC4F60C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519" y="310963"/>
            <a:ext cx="1371599" cy="13715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69AB95-A545-4CF0-B4FF-9F3750B5B6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11" y="4655976"/>
            <a:ext cx="2766310" cy="207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5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34" y="1651520"/>
            <a:ext cx="3677120" cy="42654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5661"/>
            <a:ext cx="4370726" cy="3822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582" y="2621902"/>
            <a:ext cx="4096795" cy="3476339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325DAC7-2E30-43AF-B741-D88EC866B053}"/>
              </a:ext>
            </a:extLst>
          </p:cNvPr>
          <p:cNvSpPr/>
          <p:nvPr/>
        </p:nvSpPr>
        <p:spPr>
          <a:xfrm>
            <a:off x="1259633" y="200609"/>
            <a:ext cx="6643396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latin typeface="Garamond" pitchFamily="18" charset="0"/>
              </a:rPr>
              <a:t>Laboratorijsko ispitivanje mokraće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7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1259633" y="1175128"/>
            <a:ext cx="2855006" cy="476392"/>
          </a:xfrm>
          <a:prstGeom prst="roundRect">
            <a:avLst/>
          </a:prstGeom>
          <a:solidFill>
            <a:srgbClr val="FFFFA3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Urin analizator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5048023" y="1175128"/>
            <a:ext cx="2855006" cy="476392"/>
          </a:xfrm>
          <a:prstGeom prst="roundRect">
            <a:avLst/>
          </a:prstGeom>
          <a:solidFill>
            <a:srgbClr val="FFFFA3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Vi</a:t>
            </a:r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zuelna procena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37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079" y="3900196"/>
            <a:ext cx="4549921" cy="3003687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325DAC7-2E30-43AF-B741-D88EC866B053}"/>
              </a:ext>
            </a:extLst>
          </p:cNvPr>
          <p:cNvSpPr/>
          <p:nvPr/>
        </p:nvSpPr>
        <p:spPr>
          <a:xfrm>
            <a:off x="2547257" y="200609"/>
            <a:ext cx="4086808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latin typeface="Garamond" pitchFamily="18" charset="0"/>
              </a:rPr>
              <a:t>Uzorak mokraće br. 1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3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1259633" y="1175128"/>
            <a:ext cx="2855006" cy="476392"/>
          </a:xfrm>
          <a:prstGeom prst="roundRect">
            <a:avLst/>
          </a:prstGeom>
          <a:solidFill>
            <a:srgbClr val="FFFFA3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Propratni akt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597160" y="1743255"/>
            <a:ext cx="7884367" cy="69876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Mokraća psa (labrador, 9 god., ženka) uzorkovana kateterizacijom, 2 sata nakon obroka.</a:t>
            </a:r>
            <a:endParaRPr lang="en-US" sz="20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1259633" y="2692369"/>
            <a:ext cx="2855006" cy="476392"/>
          </a:xfrm>
          <a:prstGeom prst="roundRect">
            <a:avLst/>
          </a:prstGeom>
          <a:solidFill>
            <a:srgbClr val="FFFFA3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Zadaci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597160" y="3172864"/>
            <a:ext cx="8089640" cy="190450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Uraditi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ispitivanje fizičkih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,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fizičko-hemijskih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i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hemijskih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osobina mokraće primenom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test tračica</a:t>
            </a:r>
            <a:r>
              <a:rPr lang="ru-RU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 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i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analizatora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UriDoctor </a:t>
            </a:r>
            <a:r>
              <a:rPr lang="ru-RU" sz="2000">
                <a:solidFill>
                  <a:srgbClr val="9D5618"/>
                </a:solidFill>
                <a:latin typeface="Garamond" panose="02020404030301010803" pitchFamily="18" charset="0"/>
              </a:rPr>
              <a:t>Vet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.</a:t>
            </a:r>
            <a:endParaRPr lang="sr-Latn-RS" sz="2000" smtClean="0">
              <a:solidFill>
                <a:srgbClr val="9D5618"/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Napisati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mišljenje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/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zaključak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nakon ispitivanja urina.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Napisati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preporuke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za dodatne analize.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Napisati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nedostatke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u propratnom aktu.</a:t>
            </a:r>
          </a:p>
        </p:txBody>
      </p:sp>
    </p:spTree>
    <p:extLst>
      <p:ext uri="{BB962C8B-B14F-4D97-AF65-F5344CB8AC3E}">
        <p14:creationId xmlns:p14="http://schemas.microsoft.com/office/powerpoint/2010/main" val="358981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966" y="4198775"/>
            <a:ext cx="4199067" cy="2742248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325DAC7-2E30-43AF-B741-D88EC866B053}"/>
              </a:ext>
            </a:extLst>
          </p:cNvPr>
          <p:cNvSpPr/>
          <p:nvPr/>
        </p:nvSpPr>
        <p:spPr>
          <a:xfrm>
            <a:off x="2547257" y="200609"/>
            <a:ext cx="4086808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latin typeface="Garamond" pitchFamily="18" charset="0"/>
              </a:rPr>
              <a:t>Uzorak mokraće br. 2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3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1259633" y="1175128"/>
            <a:ext cx="2855006" cy="476392"/>
          </a:xfrm>
          <a:prstGeom prst="roundRect">
            <a:avLst/>
          </a:prstGeom>
          <a:solidFill>
            <a:srgbClr val="FFFFA3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Propratni akt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597160" y="1743255"/>
            <a:ext cx="7884367" cy="69876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Mokraća psa (jazavičar, 3 god., ženka) uzorkovana u 8 časova ujutru (pre prvog obroka) i laboratoriji dostavljena u 9 časova.</a:t>
            </a:r>
            <a:endParaRPr lang="en-US" sz="20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1259633" y="2692369"/>
            <a:ext cx="2855006" cy="476392"/>
          </a:xfrm>
          <a:prstGeom prst="roundRect">
            <a:avLst/>
          </a:prstGeom>
          <a:solidFill>
            <a:srgbClr val="FFFFA3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Zadaci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597160" y="3172864"/>
            <a:ext cx="8089640" cy="190450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Uraditi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ispitivanje fizičkih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,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fizičko-hemijskih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i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hemijskih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osobina mokraće primenom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test tračica</a:t>
            </a:r>
            <a:r>
              <a:rPr lang="ru-RU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 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i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analizatora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UriDoctor </a:t>
            </a:r>
            <a:r>
              <a:rPr lang="ru-RU" sz="2000">
                <a:solidFill>
                  <a:srgbClr val="9D5618"/>
                </a:solidFill>
                <a:latin typeface="Garamond" panose="02020404030301010803" pitchFamily="18" charset="0"/>
              </a:rPr>
              <a:t>Vet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.</a:t>
            </a:r>
            <a:endParaRPr lang="sr-Latn-RS" sz="2000" smtClean="0">
              <a:solidFill>
                <a:srgbClr val="9D5618"/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Napisati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mišljenje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/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zaključak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nakon ispitivanja urina.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Napisati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preporuke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za dodatne analize.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Napisati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nedostatke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u propratnom aktu.</a:t>
            </a:r>
          </a:p>
        </p:txBody>
      </p:sp>
    </p:spTree>
    <p:extLst>
      <p:ext uri="{BB962C8B-B14F-4D97-AF65-F5344CB8AC3E}">
        <p14:creationId xmlns:p14="http://schemas.microsoft.com/office/powerpoint/2010/main" val="202816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980" y="4125115"/>
            <a:ext cx="4052693" cy="2701795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325DAC7-2E30-43AF-B741-D88EC866B053}"/>
              </a:ext>
            </a:extLst>
          </p:cNvPr>
          <p:cNvSpPr/>
          <p:nvPr/>
        </p:nvSpPr>
        <p:spPr>
          <a:xfrm>
            <a:off x="2547257" y="200609"/>
            <a:ext cx="4086808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latin typeface="Garamond" pitchFamily="18" charset="0"/>
              </a:rPr>
              <a:t>Uzorak mokraće br. 3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3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1259633" y="1175128"/>
            <a:ext cx="2855006" cy="476392"/>
          </a:xfrm>
          <a:prstGeom prst="roundRect">
            <a:avLst/>
          </a:prstGeom>
          <a:solidFill>
            <a:srgbClr val="FFFFA3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Propratni akt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597160" y="1743255"/>
            <a:ext cx="7884367" cy="69876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Mokraća psa (nemački ovčar, 8 god., mužjak) uzorkovana prilikom spontanog mokrenja i dostavljena u laboratoriju.</a:t>
            </a:r>
            <a:endParaRPr lang="en-US" sz="20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1259633" y="2692369"/>
            <a:ext cx="2855006" cy="476392"/>
          </a:xfrm>
          <a:prstGeom prst="roundRect">
            <a:avLst/>
          </a:prstGeom>
          <a:solidFill>
            <a:srgbClr val="FFFFA3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Zadaci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597160" y="3172864"/>
            <a:ext cx="8089640" cy="190450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Uraditi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ispitivanje fizičkih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,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fizičko-hemijskih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i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hemijskih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osobina mokraće primenom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test tračica</a:t>
            </a:r>
            <a:r>
              <a:rPr lang="ru-RU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 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i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analizatora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UriDoctor </a:t>
            </a:r>
            <a:r>
              <a:rPr lang="ru-RU" sz="2000">
                <a:solidFill>
                  <a:srgbClr val="9D5618"/>
                </a:solidFill>
                <a:latin typeface="Garamond" panose="02020404030301010803" pitchFamily="18" charset="0"/>
              </a:rPr>
              <a:t>Vet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.</a:t>
            </a:r>
            <a:endParaRPr lang="sr-Latn-RS" sz="2000" smtClean="0">
              <a:solidFill>
                <a:srgbClr val="9D5618"/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Napisati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mišljenje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/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zaključak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nakon ispitivanja urina.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Napisati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preporuke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za dodatne analize.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Napisati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nedostatke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u propratnom aktu.</a:t>
            </a:r>
          </a:p>
        </p:txBody>
      </p:sp>
    </p:spTree>
    <p:extLst>
      <p:ext uri="{BB962C8B-B14F-4D97-AF65-F5344CB8AC3E}">
        <p14:creationId xmlns:p14="http://schemas.microsoft.com/office/powerpoint/2010/main" val="11757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39" y="3659124"/>
            <a:ext cx="5388428" cy="3377662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325DAC7-2E30-43AF-B741-D88EC866B053}"/>
              </a:ext>
            </a:extLst>
          </p:cNvPr>
          <p:cNvSpPr/>
          <p:nvPr/>
        </p:nvSpPr>
        <p:spPr>
          <a:xfrm>
            <a:off x="2547257" y="200609"/>
            <a:ext cx="4086808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latin typeface="Garamond" pitchFamily="18" charset="0"/>
              </a:rPr>
              <a:t>Uzorak mokraće br. </a:t>
            </a:r>
            <a:r>
              <a:rPr lang="en-US" sz="3200" b="1" smtClean="0">
                <a:latin typeface="Garamond" pitchFamily="18" charset="0"/>
              </a:rPr>
              <a:t>4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3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1259633" y="1175128"/>
            <a:ext cx="2855006" cy="476392"/>
          </a:xfrm>
          <a:prstGeom prst="roundRect">
            <a:avLst/>
          </a:prstGeom>
          <a:solidFill>
            <a:srgbClr val="FFFFA3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Propratni akt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597160" y="1743255"/>
            <a:ext cx="7884367" cy="69876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Mokraća psa (</a:t>
            </a:r>
            <a:r>
              <a:rPr lang="en-U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aljaski malamut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, </a:t>
            </a:r>
            <a:r>
              <a:rPr lang="en-US" sz="2000">
                <a:solidFill>
                  <a:srgbClr val="9D5618"/>
                </a:solidFill>
                <a:latin typeface="Garamond" panose="02020404030301010803" pitchFamily="18" charset="0"/>
              </a:rPr>
              <a:t>6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god., mužjak) uzorkovana </a:t>
            </a:r>
            <a:r>
              <a:rPr lang="en-U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2 sata nakon obroka 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i </a:t>
            </a:r>
            <a:r>
              <a:rPr lang="en-U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odmah 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dostavljena u laboratoriju.</a:t>
            </a:r>
            <a:endParaRPr lang="en-US" sz="20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1259633" y="2692369"/>
            <a:ext cx="2855006" cy="476392"/>
          </a:xfrm>
          <a:prstGeom prst="roundRect">
            <a:avLst/>
          </a:prstGeom>
          <a:solidFill>
            <a:srgbClr val="FFFFA3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Zadaci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597160" y="3172864"/>
            <a:ext cx="8089640" cy="190450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Uraditi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ispitivanje fizičkih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,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fizičko-hemijskih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i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hemijskih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osobina mokraće primenom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test tračica</a:t>
            </a:r>
            <a:r>
              <a:rPr lang="ru-RU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 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i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analizatora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UriDoctor </a:t>
            </a:r>
            <a:r>
              <a:rPr lang="ru-RU" sz="2000">
                <a:solidFill>
                  <a:srgbClr val="9D5618"/>
                </a:solidFill>
                <a:latin typeface="Garamond" panose="02020404030301010803" pitchFamily="18" charset="0"/>
              </a:rPr>
              <a:t>Vet</a:t>
            </a:r>
            <a:r>
              <a:rPr lang="ru-RU" sz="2000" smtClean="0">
                <a:solidFill>
                  <a:srgbClr val="9D5618"/>
                </a:solidFill>
                <a:latin typeface="Garamond" panose="02020404030301010803" pitchFamily="18" charset="0"/>
              </a:rPr>
              <a:t>.</a:t>
            </a:r>
            <a:endParaRPr lang="sr-Latn-RS" sz="2000" smtClean="0">
              <a:solidFill>
                <a:srgbClr val="9D5618"/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Napisati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mišljenje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/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zaključak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nakon ispitivanja urina.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Napisati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preporuke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za dodatne analize.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Napisati </a:t>
            </a:r>
            <a:r>
              <a:rPr lang="sr-Latn-RS" sz="2000" b="1" smtClean="0">
                <a:solidFill>
                  <a:srgbClr val="9D5618"/>
                </a:solidFill>
                <a:latin typeface="Garamond" panose="02020404030301010803" pitchFamily="18" charset="0"/>
              </a:rPr>
              <a:t>nedostatke</a:t>
            </a: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 u propratnom aktu.</a:t>
            </a:r>
          </a:p>
        </p:txBody>
      </p:sp>
    </p:spTree>
    <p:extLst>
      <p:ext uri="{BB962C8B-B14F-4D97-AF65-F5344CB8AC3E}">
        <p14:creationId xmlns:p14="http://schemas.microsoft.com/office/powerpoint/2010/main" val="240373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996952"/>
            <a:ext cx="5124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charset="0"/>
              </a:rPr>
              <a:t>Hvala na pažnji!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31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273D8E-5839-4F00-BE92-424B859DC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92" y="3541352"/>
            <a:ext cx="4981235" cy="3312521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325DAC7-2E30-43AF-B741-D88EC866B053}"/>
              </a:ext>
            </a:extLst>
          </p:cNvPr>
          <p:cNvSpPr/>
          <p:nvPr/>
        </p:nvSpPr>
        <p:spPr>
          <a:xfrm>
            <a:off x="1855694" y="228600"/>
            <a:ext cx="5504491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Neorganski sastojci mokraće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13" name="Picture 2" descr="D:\ljuba\das\FIZIOLOGIJA\hloridi i sulfati\0010415.gif">
            <a:extLst>
              <a:ext uri="{FF2B5EF4-FFF2-40B4-BE49-F238E27FC236}">
                <a16:creationId xmlns:a16="http://schemas.microsoft.com/office/drawing/2014/main" id="{321CCBC0-5250-434F-8E0C-B3957A973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5316" y="4570523"/>
            <a:ext cx="1643074" cy="1643074"/>
          </a:xfrm>
          <a:prstGeom prst="rect">
            <a:avLst/>
          </a:prstGeom>
          <a:noFill/>
        </p:spPr>
      </p:pic>
      <p:pic>
        <p:nvPicPr>
          <p:cNvPr id="14" name="Picture 3" descr="D:\ljuba\das\FIZIOLOGIJA\hloridi i sulfati\0010580.gif">
            <a:extLst>
              <a:ext uri="{FF2B5EF4-FFF2-40B4-BE49-F238E27FC236}">
                <a16:creationId xmlns:a16="http://schemas.microsoft.com/office/drawing/2014/main" id="{359F2156-1AC1-409D-899C-242416B2C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870" y="4570523"/>
            <a:ext cx="1643074" cy="1643074"/>
          </a:xfrm>
          <a:prstGeom prst="rect">
            <a:avLst/>
          </a:prstGeom>
          <a:noFill/>
        </p:spPr>
      </p:pic>
      <p:sp>
        <p:nvSpPr>
          <p:cNvPr id="16" name="Rounded Rectangle 29">
            <a:extLst>
              <a:ext uri="{FF2B5EF4-FFF2-40B4-BE49-F238E27FC236}">
                <a16:creationId xmlns:a16="http://schemas.microsoft.com/office/drawing/2014/main" id="{E3219578-0181-4E68-8BC4-6941156DF089}"/>
              </a:ext>
            </a:extLst>
          </p:cNvPr>
          <p:cNvSpPr/>
          <p:nvPr/>
        </p:nvSpPr>
        <p:spPr>
          <a:xfrm>
            <a:off x="3526854" y="1089051"/>
            <a:ext cx="2090291" cy="400110"/>
          </a:xfrm>
          <a:prstGeom prst="roundRect">
            <a:avLst/>
          </a:prstGeom>
          <a:noFill/>
          <a:ln w="19050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rgbClr val="9D5618"/>
                </a:solidFill>
                <a:latin typeface="Garamond" panose="02020404030301010803" pitchFamily="18" charset="0"/>
              </a:rPr>
              <a:t>Voda </a:t>
            </a:r>
            <a:r>
              <a:rPr lang="sr-Latn-RS" sz="2000" dirty="0">
                <a:solidFill>
                  <a:srgbClr val="9D5618"/>
                </a:solidFill>
                <a:latin typeface="Garamond" panose="02020404030301010803" pitchFamily="18" charset="0"/>
              </a:rPr>
              <a:t>(95-97%)</a:t>
            </a:r>
            <a:endParaRPr lang="en-US" sz="20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Rounded Rectangle 29">
            <a:extLst>
              <a:ext uri="{FF2B5EF4-FFF2-40B4-BE49-F238E27FC236}">
                <a16:creationId xmlns:a16="http://schemas.microsoft.com/office/drawing/2014/main" id="{41F88301-E17F-44A2-816F-3352353BBBD1}"/>
              </a:ext>
            </a:extLst>
          </p:cNvPr>
          <p:cNvSpPr/>
          <p:nvPr/>
        </p:nvSpPr>
        <p:spPr>
          <a:xfrm>
            <a:off x="1855693" y="1638408"/>
            <a:ext cx="2090291" cy="400110"/>
          </a:xfrm>
          <a:prstGeom prst="roundRect">
            <a:avLst/>
          </a:prstGeom>
          <a:noFill/>
          <a:ln w="19050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>
                <a:solidFill>
                  <a:srgbClr val="9D5618"/>
                </a:solidFill>
                <a:latin typeface="Garamond" panose="02020404030301010803" pitchFamily="18" charset="0"/>
              </a:rPr>
              <a:t>Natrijum</a:t>
            </a:r>
            <a:endParaRPr lang="en-US" sz="20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18" name="Rounded Rectangle 29">
            <a:extLst>
              <a:ext uri="{FF2B5EF4-FFF2-40B4-BE49-F238E27FC236}">
                <a16:creationId xmlns:a16="http://schemas.microsoft.com/office/drawing/2014/main" id="{2854E700-209E-47A3-B8AE-07DBF37570EA}"/>
              </a:ext>
            </a:extLst>
          </p:cNvPr>
          <p:cNvSpPr/>
          <p:nvPr/>
        </p:nvSpPr>
        <p:spPr>
          <a:xfrm>
            <a:off x="3526853" y="3151964"/>
            <a:ext cx="2090291" cy="400110"/>
          </a:xfrm>
          <a:prstGeom prst="roundRect">
            <a:avLst/>
          </a:prstGeom>
          <a:noFill/>
          <a:ln w="19050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>
                <a:solidFill>
                  <a:srgbClr val="9D5618"/>
                </a:solidFill>
                <a:latin typeface="Garamond" panose="02020404030301010803" pitchFamily="18" charset="0"/>
              </a:rPr>
              <a:t>Kalcijum</a:t>
            </a:r>
            <a:endParaRPr lang="en-US" sz="20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19" name="Rounded Rectangle 29">
            <a:extLst>
              <a:ext uri="{FF2B5EF4-FFF2-40B4-BE49-F238E27FC236}">
                <a16:creationId xmlns:a16="http://schemas.microsoft.com/office/drawing/2014/main" id="{6711FCB4-7596-40C5-9CA8-A5A38317C8A9}"/>
              </a:ext>
            </a:extLst>
          </p:cNvPr>
          <p:cNvSpPr/>
          <p:nvPr/>
        </p:nvSpPr>
        <p:spPr>
          <a:xfrm>
            <a:off x="5269893" y="2644398"/>
            <a:ext cx="2090291" cy="40011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Hloridi</a:t>
            </a:r>
            <a:endParaRPr lang="en-US" sz="20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20" name="Rounded Rectangle 29">
            <a:extLst>
              <a:ext uri="{FF2B5EF4-FFF2-40B4-BE49-F238E27FC236}">
                <a16:creationId xmlns:a16="http://schemas.microsoft.com/office/drawing/2014/main" id="{F34DB549-932A-47FD-9A9C-73C6BFB294AB}"/>
              </a:ext>
            </a:extLst>
          </p:cNvPr>
          <p:cNvSpPr/>
          <p:nvPr/>
        </p:nvSpPr>
        <p:spPr>
          <a:xfrm>
            <a:off x="1855693" y="2644398"/>
            <a:ext cx="2090291" cy="40011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Sulfati</a:t>
            </a:r>
            <a:endParaRPr lang="en-US" sz="20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21" name="Rounded Rectangle 29">
            <a:extLst>
              <a:ext uri="{FF2B5EF4-FFF2-40B4-BE49-F238E27FC236}">
                <a16:creationId xmlns:a16="http://schemas.microsoft.com/office/drawing/2014/main" id="{A7733501-3B26-42DC-B329-05F08BD183BB}"/>
              </a:ext>
            </a:extLst>
          </p:cNvPr>
          <p:cNvSpPr/>
          <p:nvPr/>
        </p:nvSpPr>
        <p:spPr>
          <a:xfrm>
            <a:off x="3526853" y="2141403"/>
            <a:ext cx="2090291" cy="40011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Fosfati</a:t>
            </a:r>
            <a:endParaRPr lang="en-US" sz="20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22" name="Rounded Rectangle 29">
            <a:extLst>
              <a:ext uri="{FF2B5EF4-FFF2-40B4-BE49-F238E27FC236}">
                <a16:creationId xmlns:a16="http://schemas.microsoft.com/office/drawing/2014/main" id="{124A981D-2008-4C52-A54C-F824556111E5}"/>
              </a:ext>
            </a:extLst>
          </p:cNvPr>
          <p:cNvSpPr/>
          <p:nvPr/>
        </p:nvSpPr>
        <p:spPr>
          <a:xfrm>
            <a:off x="5269894" y="1615227"/>
            <a:ext cx="2090291" cy="400110"/>
          </a:xfrm>
          <a:prstGeom prst="roundRect">
            <a:avLst/>
          </a:prstGeom>
          <a:noFill/>
          <a:ln w="19050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>
                <a:solidFill>
                  <a:srgbClr val="9D5618"/>
                </a:solidFill>
                <a:latin typeface="Garamond" panose="02020404030301010803" pitchFamily="18" charset="0"/>
              </a:rPr>
              <a:t>Kalijum</a:t>
            </a:r>
            <a:endParaRPr lang="en-US" sz="20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24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325DAC7-2E30-43AF-B741-D88EC866B053}"/>
              </a:ext>
            </a:extLst>
          </p:cNvPr>
          <p:cNvSpPr/>
          <p:nvPr/>
        </p:nvSpPr>
        <p:spPr>
          <a:xfrm>
            <a:off x="3541059" y="156883"/>
            <a:ext cx="2312894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Hloridi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D3F120-C9B3-4481-BC52-7F884363A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4513206"/>
            <a:ext cx="3062326" cy="224268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8140921-B034-4879-AD3D-190011EB5F49}"/>
              </a:ext>
            </a:extLst>
          </p:cNvPr>
          <p:cNvSpPr/>
          <p:nvPr/>
        </p:nvSpPr>
        <p:spPr>
          <a:xfrm rot="16200000">
            <a:off x="1850083" y="4635490"/>
            <a:ext cx="608449" cy="363879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27BE90-21A3-4610-9187-EB2076FD9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610" y="1983385"/>
            <a:ext cx="2380952" cy="47523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017A59A-92B7-4EDF-BB0B-74CE889FD350}"/>
              </a:ext>
            </a:extLst>
          </p:cNvPr>
          <p:cNvSpPr/>
          <p:nvPr/>
        </p:nvSpPr>
        <p:spPr>
          <a:xfrm>
            <a:off x="4050609" y="1983385"/>
            <a:ext cx="4997025" cy="4752381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59BF76-66DF-46FA-B8C1-7B3E816409CE}"/>
              </a:ext>
            </a:extLst>
          </p:cNvPr>
          <p:cNvCxnSpPr>
            <a:cxnSpLocks/>
          </p:cNvCxnSpPr>
          <p:nvPr/>
        </p:nvCxnSpPr>
        <p:spPr>
          <a:xfrm flipV="1">
            <a:off x="2336247" y="1983385"/>
            <a:ext cx="1714363" cy="252982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A7C20F-2128-4D43-9857-0E9C52F02681}"/>
              </a:ext>
            </a:extLst>
          </p:cNvPr>
          <p:cNvCxnSpPr/>
          <p:nvPr/>
        </p:nvCxnSpPr>
        <p:spPr>
          <a:xfrm>
            <a:off x="2336247" y="5121654"/>
            <a:ext cx="1714363" cy="1614112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Brace 20">
            <a:extLst>
              <a:ext uri="{FF2B5EF4-FFF2-40B4-BE49-F238E27FC236}">
                <a16:creationId xmlns:a16="http://schemas.microsoft.com/office/drawing/2014/main" id="{5AD108A5-0901-4348-ADA7-1615D2C087B3}"/>
              </a:ext>
            </a:extLst>
          </p:cNvPr>
          <p:cNvSpPr/>
          <p:nvPr/>
        </p:nvSpPr>
        <p:spPr>
          <a:xfrm>
            <a:off x="6431562" y="2320649"/>
            <a:ext cx="144337" cy="800100"/>
          </a:xfrm>
          <a:prstGeom prst="rightBrace">
            <a:avLst/>
          </a:prstGeom>
          <a:ln w="95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EE1B50E3-9729-44D1-AE51-F826940710BB}"/>
              </a:ext>
            </a:extLst>
          </p:cNvPr>
          <p:cNvSpPr/>
          <p:nvPr/>
        </p:nvSpPr>
        <p:spPr>
          <a:xfrm>
            <a:off x="6431562" y="3120748"/>
            <a:ext cx="144337" cy="1831549"/>
          </a:xfrm>
          <a:prstGeom prst="rightBrace">
            <a:avLst/>
          </a:prstGeom>
          <a:ln w="95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7E3BAE41-9CF9-4522-BD43-9091765768D7}"/>
              </a:ext>
            </a:extLst>
          </p:cNvPr>
          <p:cNvSpPr/>
          <p:nvPr/>
        </p:nvSpPr>
        <p:spPr>
          <a:xfrm>
            <a:off x="6431562" y="4952297"/>
            <a:ext cx="144337" cy="749585"/>
          </a:xfrm>
          <a:prstGeom prst="rightBrace">
            <a:avLst/>
          </a:prstGeom>
          <a:ln w="95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7A1C2CD6-1DAE-436A-B9B0-F07AE3671E49}"/>
              </a:ext>
            </a:extLst>
          </p:cNvPr>
          <p:cNvSpPr/>
          <p:nvPr/>
        </p:nvSpPr>
        <p:spPr>
          <a:xfrm>
            <a:off x="6431562" y="5853944"/>
            <a:ext cx="144337" cy="847173"/>
          </a:xfrm>
          <a:prstGeom prst="rightBrace">
            <a:avLst/>
          </a:prstGeom>
          <a:ln w="95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DA1986-2420-4F2F-AE8E-5F6461B38766}"/>
              </a:ext>
            </a:extLst>
          </p:cNvPr>
          <p:cNvSpPr txBox="1"/>
          <p:nvPr/>
        </p:nvSpPr>
        <p:spPr>
          <a:xfrm>
            <a:off x="6656285" y="2397533"/>
            <a:ext cx="2059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i="1" dirty="0">
                <a:latin typeface="Garamond" panose="02020404030301010803" pitchFamily="18" charset="0"/>
              </a:rPr>
              <a:t>Zona glomerulosa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</a:rPr>
              <a:t>(</a:t>
            </a:r>
            <a:r>
              <a:rPr kumimoji="0" lang="sr-Latn-R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</a:rPr>
              <a:t>aldosteron</a:t>
            </a:r>
            <a:r>
              <a:rPr kumimoji="0" lang="sr-Latn-R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847BA7-17B8-44FE-A8F9-2332DD57DB95}"/>
              </a:ext>
            </a:extLst>
          </p:cNvPr>
          <p:cNvSpPr txBox="1"/>
          <p:nvPr/>
        </p:nvSpPr>
        <p:spPr>
          <a:xfrm>
            <a:off x="6656284" y="3673836"/>
            <a:ext cx="2391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i="1" dirty="0">
                <a:latin typeface="Garamond" panose="02020404030301010803" pitchFamily="18" charset="0"/>
              </a:rPr>
              <a:t>Zona fasciculata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</a:rPr>
              <a:t>(</a:t>
            </a:r>
            <a:r>
              <a:rPr kumimoji="0" lang="sr-Latn-R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</a:rPr>
              <a:t>dezoksikortikosteron</a:t>
            </a:r>
            <a:r>
              <a:rPr kumimoji="0" lang="sr-Latn-R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</a:rPr>
              <a:t>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F11888-5AD6-4D7E-973A-BDAAEC2D5C71}"/>
              </a:ext>
            </a:extLst>
          </p:cNvPr>
          <p:cNvSpPr txBox="1"/>
          <p:nvPr/>
        </p:nvSpPr>
        <p:spPr>
          <a:xfrm>
            <a:off x="6656283" y="5121654"/>
            <a:ext cx="183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i="1" dirty="0">
                <a:latin typeface="Garamond" panose="02020404030301010803" pitchFamily="18" charset="0"/>
              </a:rPr>
              <a:t>Zona reticularis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8AA4E57-4578-473B-A051-75C42D445733}"/>
              </a:ext>
            </a:extLst>
          </p:cNvPr>
          <p:cNvSpPr txBox="1"/>
          <p:nvPr/>
        </p:nvSpPr>
        <p:spPr>
          <a:xfrm>
            <a:off x="6656283" y="6092864"/>
            <a:ext cx="2086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i="1" dirty="0">
                <a:latin typeface="Garamond" panose="02020404030301010803" pitchFamily="18" charset="0"/>
              </a:rPr>
              <a:t>Medulla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5DBC6A-D61E-4990-9249-D3FFD5BBB1CB}"/>
              </a:ext>
            </a:extLst>
          </p:cNvPr>
          <p:cNvSpPr txBox="1"/>
          <p:nvPr/>
        </p:nvSpPr>
        <p:spPr>
          <a:xfrm>
            <a:off x="671441" y="931359"/>
            <a:ext cx="7644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dirty="0">
                <a:solidFill>
                  <a:srgbClr val="9D5618"/>
                </a:solidFill>
                <a:latin typeface="Garamond" panose="02020404030301010803" pitchFamily="18" charset="0"/>
              </a:rPr>
              <a:t>Koncentracija hlorida u mokraći zavisi od funkcionalnog stanja </a:t>
            </a:r>
            <a:r>
              <a:rPr lang="sr-Latn-RS" sz="2400" b="1" dirty="0">
                <a:solidFill>
                  <a:srgbClr val="9D5618"/>
                </a:solidFill>
                <a:latin typeface="Garamond" panose="02020404030301010803" pitchFamily="18" charset="0"/>
              </a:rPr>
              <a:t>kore nadbubrežne žlezde</a:t>
            </a:r>
            <a:r>
              <a:rPr lang="sr-Latn-RS" sz="2400" dirty="0">
                <a:solidFill>
                  <a:srgbClr val="9D5618"/>
                </a:solidFill>
                <a:latin typeface="Garamond" panose="02020404030301010803" pitchFamily="18" charset="0"/>
              </a:rPr>
              <a:t>.</a:t>
            </a:r>
            <a:endParaRPr kumimoji="0" lang="sr-Latn-RS" sz="2400" i="0" u="none" strike="noStrike" kern="1200" cap="none" spc="0" normalizeH="0" baseline="0" noProof="0" dirty="0">
              <a:ln>
                <a:noFill/>
              </a:ln>
              <a:solidFill>
                <a:srgbClr val="9D5618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DCF078-97C8-44F3-AA9E-8D33FD23DAB0}"/>
              </a:ext>
            </a:extLst>
          </p:cNvPr>
          <p:cNvSpPr txBox="1"/>
          <p:nvPr/>
        </p:nvSpPr>
        <p:spPr>
          <a:xfrm>
            <a:off x="96366" y="2600922"/>
            <a:ext cx="2917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dirty="0">
                <a:solidFill>
                  <a:srgbClr val="9D5618"/>
                </a:solidFill>
                <a:latin typeface="Garamond" panose="02020404030301010803" pitchFamily="18" charset="0"/>
              </a:rPr>
              <a:t>Fiziološka konc. NaCl: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b="1" dirty="0">
                <a:solidFill>
                  <a:srgbClr val="9D5618"/>
                </a:solidFill>
                <a:latin typeface="Garamond" panose="02020404030301010803" pitchFamily="18" charset="0"/>
              </a:rPr>
              <a:t>10 g/L</a:t>
            </a:r>
            <a:r>
              <a:rPr lang="sr-Latn-RS" sz="2400" dirty="0">
                <a:solidFill>
                  <a:srgbClr val="9D5618"/>
                </a:solidFill>
                <a:latin typeface="Garamond" panose="02020404030301010803" pitchFamily="18" charset="0"/>
              </a:rPr>
              <a:t> mokraće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CA84D7-C4BF-42AC-ABF2-2055CBFA7E53}"/>
              </a:ext>
            </a:extLst>
          </p:cNvPr>
          <p:cNvSpPr txBox="1"/>
          <p:nvPr/>
        </p:nvSpPr>
        <p:spPr>
          <a:xfrm>
            <a:off x="373530" y="1998284"/>
            <a:ext cx="286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dirty="0">
                <a:solidFill>
                  <a:srgbClr val="9D5618"/>
                </a:solidFill>
                <a:latin typeface="Garamond" panose="02020404030301010803" pitchFamily="18" charset="0"/>
              </a:rPr>
              <a:t>U obliku </a:t>
            </a:r>
            <a:r>
              <a:rPr lang="sr-Latn-RS" sz="2400" b="1" dirty="0">
                <a:solidFill>
                  <a:srgbClr val="9D5618"/>
                </a:solidFill>
                <a:latin typeface="Garamond" panose="02020404030301010803" pitchFamily="18" charset="0"/>
              </a:rPr>
              <a:t>soli Na </a:t>
            </a:r>
            <a:r>
              <a:rPr lang="sr-Latn-RS" sz="2400" dirty="0">
                <a:solidFill>
                  <a:srgbClr val="9D5618"/>
                </a:solidFill>
                <a:latin typeface="Garamond" panose="02020404030301010803" pitchFamily="18" charset="0"/>
              </a:rPr>
              <a:t>i </a:t>
            </a:r>
            <a:r>
              <a:rPr lang="sr-Latn-RS" sz="2400" b="1" dirty="0">
                <a:solidFill>
                  <a:srgbClr val="9D5618"/>
                </a:solidFill>
                <a:latin typeface="Garamond" panose="02020404030301010803" pitchFamily="18" charset="0"/>
              </a:rPr>
              <a:t>K</a:t>
            </a:r>
            <a:r>
              <a:rPr lang="sr-Latn-RS" sz="2400" dirty="0">
                <a:solidFill>
                  <a:srgbClr val="9D5618"/>
                </a:solidFill>
                <a:latin typeface="Garamond" panose="02020404030301010803" pitchFamily="18" charset="0"/>
              </a:rPr>
              <a:t>.</a:t>
            </a:r>
            <a:endParaRPr kumimoji="0" lang="sr-Latn-RS" sz="2400" i="0" u="none" strike="noStrike" kern="1200" cap="none" spc="0" normalizeH="0" baseline="0" noProof="0" dirty="0">
              <a:ln>
                <a:noFill/>
              </a:ln>
              <a:solidFill>
                <a:srgbClr val="9D5618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59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325DAC7-2E30-43AF-B741-D88EC866B053}"/>
              </a:ext>
            </a:extLst>
          </p:cNvPr>
          <p:cNvSpPr/>
          <p:nvPr/>
        </p:nvSpPr>
        <p:spPr>
          <a:xfrm>
            <a:off x="3541059" y="156883"/>
            <a:ext cx="2312894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Hloridi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5DBC6A-D61E-4990-9249-D3FFD5BBB1CB}"/>
              </a:ext>
            </a:extLst>
          </p:cNvPr>
          <p:cNvSpPr txBox="1"/>
          <p:nvPr/>
        </p:nvSpPr>
        <p:spPr>
          <a:xfrm>
            <a:off x="1096313" y="783577"/>
            <a:ext cx="615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smtClean="0">
                <a:solidFill>
                  <a:srgbClr val="9D5618"/>
                </a:solidFill>
                <a:latin typeface="Garamond" panose="02020404030301010803" pitchFamily="18" charset="0"/>
              </a:rPr>
              <a:t>Najčešće dele sudbinu Na+ u bubrezima.</a:t>
            </a:r>
            <a:endParaRPr kumimoji="0" lang="sr-Latn-RS" sz="2400" i="0" u="none" strike="noStrike" kern="1200" cap="none" spc="0" normalizeH="0" baseline="0" noProof="0" dirty="0">
              <a:ln>
                <a:noFill/>
              </a:ln>
              <a:solidFill>
                <a:srgbClr val="9D5618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pic>
        <p:nvPicPr>
          <p:cNvPr id="6" name="Picture 5" descr="ebf82a1d0e92e8f4a96fff8841ee4c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45" y="1694872"/>
            <a:ext cx="8686800" cy="57912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38545" y="3980872"/>
            <a:ext cx="2667000" cy="2667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endCxn id="7" idx="1"/>
          </p:cNvCxnSpPr>
          <p:nvPr/>
        </p:nvCxnSpPr>
        <p:spPr>
          <a:xfrm rot="5400000">
            <a:off x="176647" y="3418944"/>
            <a:ext cx="1304972" cy="600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7" idx="7"/>
          </p:cNvCxnSpPr>
          <p:nvPr/>
        </p:nvCxnSpPr>
        <p:spPr>
          <a:xfrm rot="16200000" flipH="1">
            <a:off x="1233871" y="3190344"/>
            <a:ext cx="1304974" cy="10572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00545" y="420947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 </a:t>
            </a:r>
            <a:r>
              <a:rPr lang="sr-Latn-RS" b="1" dirty="0">
                <a:solidFill>
                  <a:srgbClr val="C00000"/>
                </a:solidFill>
                <a:latin typeface="Garamond" pitchFamily="18" charset="0"/>
              </a:rPr>
              <a:t>Glomerul</a:t>
            </a:r>
            <a:endParaRPr lang="en-US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1945" y="4438072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>
                <a:latin typeface="Garamond" pitchFamily="18" charset="0"/>
              </a:rPr>
              <a:t>     </a:t>
            </a:r>
            <a:r>
              <a:rPr lang="sr-Latn-RS" sz="1600" dirty="0">
                <a:solidFill>
                  <a:srgbClr val="C00000"/>
                </a:solidFill>
                <a:latin typeface="Garamond" pitchFamily="18" charset="0"/>
              </a:rPr>
              <a:t>Filtracija krvi</a:t>
            </a:r>
            <a:endParaRPr lang="en-US" sz="1400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 rot="21384831">
            <a:off x="150915" y="5049105"/>
            <a:ext cx="1032163" cy="1145529"/>
          </a:xfrm>
          <a:custGeom>
            <a:avLst/>
            <a:gdLst>
              <a:gd name="connsiteX0" fmla="*/ 0 w 1032163"/>
              <a:gd name="connsiteY0" fmla="*/ 215734 h 1175656"/>
              <a:gd name="connsiteX1" fmla="*/ 195943 w 1032163"/>
              <a:gd name="connsiteY1" fmla="*/ 209797 h 1175656"/>
              <a:gd name="connsiteX2" fmla="*/ 302821 w 1032163"/>
              <a:gd name="connsiteY2" fmla="*/ 132607 h 1175656"/>
              <a:gd name="connsiteX3" fmla="*/ 433449 w 1032163"/>
              <a:gd name="connsiteY3" fmla="*/ 31667 h 1175656"/>
              <a:gd name="connsiteX4" fmla="*/ 665018 w 1032163"/>
              <a:gd name="connsiteY4" fmla="*/ 13854 h 1175656"/>
              <a:gd name="connsiteX5" fmla="*/ 849086 w 1032163"/>
              <a:gd name="connsiteY5" fmla="*/ 114794 h 1175656"/>
              <a:gd name="connsiteX6" fmla="*/ 1015340 w 1032163"/>
              <a:gd name="connsiteY6" fmla="*/ 423552 h 1175656"/>
              <a:gd name="connsiteX7" fmla="*/ 950026 w 1032163"/>
              <a:gd name="connsiteY7" fmla="*/ 880752 h 1175656"/>
              <a:gd name="connsiteX8" fmla="*/ 665018 w 1032163"/>
              <a:gd name="connsiteY8" fmla="*/ 1136072 h 1175656"/>
              <a:gd name="connsiteX9" fmla="*/ 415636 w 1032163"/>
              <a:gd name="connsiteY9" fmla="*/ 1118259 h 1175656"/>
              <a:gd name="connsiteX10" fmla="*/ 344384 w 1032163"/>
              <a:gd name="connsiteY10" fmla="*/ 934191 h 1175656"/>
              <a:gd name="connsiteX11" fmla="*/ 237506 w 1032163"/>
              <a:gd name="connsiteY11" fmla="*/ 827313 h 1175656"/>
              <a:gd name="connsiteX12" fmla="*/ 142504 w 1032163"/>
              <a:gd name="connsiteY12" fmla="*/ 696685 h 1175656"/>
              <a:gd name="connsiteX13" fmla="*/ 53439 w 1032163"/>
              <a:gd name="connsiteY13" fmla="*/ 655121 h 117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32163" h="1175656">
                <a:moveTo>
                  <a:pt x="0" y="215734"/>
                </a:moveTo>
                <a:cubicBezTo>
                  <a:pt x="72736" y="219692"/>
                  <a:pt x="145473" y="223651"/>
                  <a:pt x="195943" y="209797"/>
                </a:cubicBezTo>
                <a:cubicBezTo>
                  <a:pt x="246413" y="195943"/>
                  <a:pt x="263237" y="162295"/>
                  <a:pt x="302821" y="132607"/>
                </a:cubicBezTo>
                <a:cubicBezTo>
                  <a:pt x="342405" y="102919"/>
                  <a:pt x="373083" y="51459"/>
                  <a:pt x="433449" y="31667"/>
                </a:cubicBezTo>
                <a:cubicBezTo>
                  <a:pt x="493815" y="11875"/>
                  <a:pt x="595745" y="0"/>
                  <a:pt x="665018" y="13854"/>
                </a:cubicBezTo>
                <a:cubicBezTo>
                  <a:pt x="734291" y="27708"/>
                  <a:pt x="790699" y="46511"/>
                  <a:pt x="849086" y="114794"/>
                </a:cubicBezTo>
                <a:cubicBezTo>
                  <a:pt x="907473" y="183077"/>
                  <a:pt x="998517" y="295892"/>
                  <a:pt x="1015340" y="423552"/>
                </a:cubicBezTo>
                <a:cubicBezTo>
                  <a:pt x="1032163" y="551212"/>
                  <a:pt x="1008413" y="761999"/>
                  <a:pt x="950026" y="880752"/>
                </a:cubicBezTo>
                <a:cubicBezTo>
                  <a:pt x="891639" y="999505"/>
                  <a:pt x="754083" y="1096488"/>
                  <a:pt x="665018" y="1136072"/>
                </a:cubicBezTo>
                <a:cubicBezTo>
                  <a:pt x="575953" y="1175656"/>
                  <a:pt x="469075" y="1151906"/>
                  <a:pt x="415636" y="1118259"/>
                </a:cubicBezTo>
                <a:cubicBezTo>
                  <a:pt x="362197" y="1084612"/>
                  <a:pt x="374072" y="982682"/>
                  <a:pt x="344384" y="934191"/>
                </a:cubicBezTo>
                <a:cubicBezTo>
                  <a:pt x="314696" y="885700"/>
                  <a:pt x="271153" y="866897"/>
                  <a:pt x="237506" y="827313"/>
                </a:cubicBezTo>
                <a:cubicBezTo>
                  <a:pt x="203859" y="787729"/>
                  <a:pt x="173182" y="725384"/>
                  <a:pt x="142504" y="696685"/>
                </a:cubicBezTo>
                <a:cubicBezTo>
                  <a:pt x="111826" y="667986"/>
                  <a:pt x="53439" y="655121"/>
                  <a:pt x="53439" y="655121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90945" y="4895272"/>
            <a:ext cx="2490523" cy="1416277"/>
          </a:xfrm>
          <a:custGeom>
            <a:avLst/>
            <a:gdLst>
              <a:gd name="connsiteX0" fmla="*/ 2490523 w 2490523"/>
              <a:gd name="connsiteY0" fmla="*/ 395148 h 1416277"/>
              <a:gd name="connsiteX1" fmla="*/ 2133103 w 2490523"/>
              <a:gd name="connsiteY1" fmla="*/ 472589 h 1416277"/>
              <a:gd name="connsiteX2" fmla="*/ 1736963 w 2490523"/>
              <a:gd name="connsiteY2" fmla="*/ 508331 h 1416277"/>
              <a:gd name="connsiteX3" fmla="*/ 1442091 w 2490523"/>
              <a:gd name="connsiteY3" fmla="*/ 421954 h 1416277"/>
              <a:gd name="connsiteX4" fmla="*/ 1200832 w 2490523"/>
              <a:gd name="connsiteY4" fmla="*/ 338556 h 1416277"/>
              <a:gd name="connsiteX5" fmla="*/ 968509 w 2490523"/>
              <a:gd name="connsiteY5" fmla="*/ 305792 h 1416277"/>
              <a:gd name="connsiteX6" fmla="*/ 789799 w 2490523"/>
              <a:gd name="connsiteY6" fmla="*/ 147932 h 1416277"/>
              <a:gd name="connsiteX7" fmla="*/ 566411 w 2490523"/>
              <a:gd name="connsiteY7" fmla="*/ 43684 h 1416277"/>
              <a:gd name="connsiteX8" fmla="*/ 292389 w 2490523"/>
              <a:gd name="connsiteY8" fmla="*/ 16878 h 1416277"/>
              <a:gd name="connsiteX9" fmla="*/ 42195 w 2490523"/>
              <a:gd name="connsiteY9" fmla="*/ 144953 h 1416277"/>
              <a:gd name="connsiteX10" fmla="*/ 39217 w 2490523"/>
              <a:gd name="connsiteY10" fmla="*/ 302814 h 1416277"/>
              <a:gd name="connsiteX11" fmla="*/ 110701 w 2490523"/>
              <a:gd name="connsiteY11" fmla="*/ 314728 h 1416277"/>
              <a:gd name="connsiteX12" fmla="*/ 182185 w 2490523"/>
              <a:gd name="connsiteY12" fmla="*/ 231330 h 1416277"/>
              <a:gd name="connsiteX13" fmla="*/ 253669 w 2490523"/>
              <a:gd name="connsiteY13" fmla="*/ 186652 h 1416277"/>
              <a:gd name="connsiteX14" fmla="*/ 435357 w 2490523"/>
              <a:gd name="connsiteY14" fmla="*/ 153889 h 1416277"/>
              <a:gd name="connsiteX15" fmla="*/ 590239 w 2490523"/>
              <a:gd name="connsiteY15" fmla="*/ 180695 h 1416277"/>
              <a:gd name="connsiteX16" fmla="*/ 712358 w 2490523"/>
              <a:gd name="connsiteY16" fmla="*/ 281964 h 1416277"/>
              <a:gd name="connsiteX17" fmla="*/ 807670 w 2490523"/>
              <a:gd name="connsiteY17" fmla="*/ 404083 h 1416277"/>
              <a:gd name="connsiteX18" fmla="*/ 852348 w 2490523"/>
              <a:gd name="connsiteY18" fmla="*/ 508331 h 1416277"/>
              <a:gd name="connsiteX19" fmla="*/ 870219 w 2490523"/>
              <a:gd name="connsiteY19" fmla="*/ 695976 h 1416277"/>
              <a:gd name="connsiteX20" fmla="*/ 837455 w 2490523"/>
              <a:gd name="connsiteY20" fmla="*/ 961063 h 1416277"/>
              <a:gd name="connsiteX21" fmla="*/ 700444 w 2490523"/>
              <a:gd name="connsiteY21" fmla="*/ 1157644 h 1416277"/>
              <a:gd name="connsiteX22" fmla="*/ 548540 w 2490523"/>
              <a:gd name="connsiteY22" fmla="*/ 1258913 h 1416277"/>
              <a:gd name="connsiteX23" fmla="*/ 423443 w 2490523"/>
              <a:gd name="connsiteY23" fmla="*/ 1285720 h 1416277"/>
              <a:gd name="connsiteX24" fmla="*/ 292389 w 2490523"/>
              <a:gd name="connsiteY24" fmla="*/ 1255935 h 1416277"/>
              <a:gd name="connsiteX25" fmla="*/ 256647 w 2490523"/>
              <a:gd name="connsiteY25" fmla="*/ 1187429 h 1416277"/>
              <a:gd name="connsiteX26" fmla="*/ 235798 w 2490523"/>
              <a:gd name="connsiteY26" fmla="*/ 1104031 h 1416277"/>
              <a:gd name="connsiteX27" fmla="*/ 182185 w 2490523"/>
              <a:gd name="connsiteY27" fmla="*/ 1044461 h 1416277"/>
              <a:gd name="connsiteX28" fmla="*/ 110701 w 2490523"/>
              <a:gd name="connsiteY28" fmla="*/ 999783 h 1416277"/>
              <a:gd name="connsiteX29" fmla="*/ 51131 w 2490523"/>
              <a:gd name="connsiteY29" fmla="*/ 1014676 h 1416277"/>
              <a:gd name="connsiteX30" fmla="*/ 48152 w 2490523"/>
              <a:gd name="connsiteY30" fmla="*/ 1112966 h 1416277"/>
              <a:gd name="connsiteX31" fmla="*/ 164314 w 2490523"/>
              <a:gd name="connsiteY31" fmla="*/ 1264870 h 1416277"/>
              <a:gd name="connsiteX32" fmla="*/ 280475 w 2490523"/>
              <a:gd name="connsiteY32" fmla="*/ 1384010 h 1416277"/>
              <a:gd name="connsiteX33" fmla="*/ 491949 w 2490523"/>
              <a:gd name="connsiteY33" fmla="*/ 1398903 h 1416277"/>
              <a:gd name="connsiteX34" fmla="*/ 760014 w 2490523"/>
              <a:gd name="connsiteY34" fmla="*/ 1279763 h 1416277"/>
              <a:gd name="connsiteX35" fmla="*/ 867240 w 2490523"/>
              <a:gd name="connsiteY35" fmla="*/ 1145730 h 1416277"/>
              <a:gd name="connsiteX36" fmla="*/ 992337 w 2490523"/>
              <a:gd name="connsiteY36" fmla="*/ 1077224 h 1416277"/>
              <a:gd name="connsiteX37" fmla="*/ 1379542 w 2490523"/>
              <a:gd name="connsiteY37" fmla="*/ 1095095 h 1416277"/>
              <a:gd name="connsiteX38" fmla="*/ 1683350 w 2490523"/>
              <a:gd name="connsiteY38" fmla="*/ 1017654 h 1416277"/>
              <a:gd name="connsiteX39" fmla="*/ 1990135 w 2490523"/>
              <a:gd name="connsiteY39" fmla="*/ 975955 h 1416277"/>
              <a:gd name="connsiteX40" fmla="*/ 2469674 w 2490523"/>
              <a:gd name="connsiteY40" fmla="*/ 678105 h 141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490523" h="1416277">
                <a:moveTo>
                  <a:pt x="2490523" y="395148"/>
                </a:moveTo>
                <a:cubicBezTo>
                  <a:pt x="2374609" y="424436"/>
                  <a:pt x="2258696" y="453725"/>
                  <a:pt x="2133103" y="472589"/>
                </a:cubicBezTo>
                <a:cubicBezTo>
                  <a:pt x="2007510" y="491453"/>
                  <a:pt x="1852132" y="516770"/>
                  <a:pt x="1736963" y="508331"/>
                </a:cubicBezTo>
                <a:cubicBezTo>
                  <a:pt x="1621794" y="499892"/>
                  <a:pt x="1531446" y="450250"/>
                  <a:pt x="1442091" y="421954"/>
                </a:cubicBezTo>
                <a:cubicBezTo>
                  <a:pt x="1352736" y="393658"/>
                  <a:pt x="1279762" y="357916"/>
                  <a:pt x="1200832" y="338556"/>
                </a:cubicBezTo>
                <a:cubicBezTo>
                  <a:pt x="1121902" y="319196"/>
                  <a:pt x="1037015" y="337563"/>
                  <a:pt x="968509" y="305792"/>
                </a:cubicBezTo>
                <a:cubicBezTo>
                  <a:pt x="900003" y="274021"/>
                  <a:pt x="856815" y="191617"/>
                  <a:pt x="789799" y="147932"/>
                </a:cubicBezTo>
                <a:cubicBezTo>
                  <a:pt x="722783" y="104247"/>
                  <a:pt x="649313" y="65526"/>
                  <a:pt x="566411" y="43684"/>
                </a:cubicBezTo>
                <a:cubicBezTo>
                  <a:pt x="483509" y="21842"/>
                  <a:pt x="379758" y="0"/>
                  <a:pt x="292389" y="16878"/>
                </a:cubicBezTo>
                <a:cubicBezTo>
                  <a:pt x="205020" y="33756"/>
                  <a:pt x="84390" y="97297"/>
                  <a:pt x="42195" y="144953"/>
                </a:cubicBezTo>
                <a:cubicBezTo>
                  <a:pt x="0" y="192609"/>
                  <a:pt x="27799" y="274518"/>
                  <a:pt x="39217" y="302814"/>
                </a:cubicBezTo>
                <a:cubicBezTo>
                  <a:pt x="50635" y="331110"/>
                  <a:pt x="86873" y="326642"/>
                  <a:pt x="110701" y="314728"/>
                </a:cubicBezTo>
                <a:cubicBezTo>
                  <a:pt x="134529" y="302814"/>
                  <a:pt x="158357" y="252676"/>
                  <a:pt x="182185" y="231330"/>
                </a:cubicBezTo>
                <a:cubicBezTo>
                  <a:pt x="206013" y="209984"/>
                  <a:pt x="211474" y="199559"/>
                  <a:pt x="253669" y="186652"/>
                </a:cubicBezTo>
                <a:cubicBezTo>
                  <a:pt x="295864" y="173745"/>
                  <a:pt x="379262" y="154882"/>
                  <a:pt x="435357" y="153889"/>
                </a:cubicBezTo>
                <a:cubicBezTo>
                  <a:pt x="491452" y="152896"/>
                  <a:pt x="544072" y="159349"/>
                  <a:pt x="590239" y="180695"/>
                </a:cubicBezTo>
                <a:cubicBezTo>
                  <a:pt x="636406" y="202041"/>
                  <a:pt x="676119" y="244733"/>
                  <a:pt x="712358" y="281964"/>
                </a:cubicBezTo>
                <a:cubicBezTo>
                  <a:pt x="748597" y="319195"/>
                  <a:pt x="784338" y="366355"/>
                  <a:pt x="807670" y="404083"/>
                </a:cubicBezTo>
                <a:cubicBezTo>
                  <a:pt x="831002" y="441811"/>
                  <a:pt x="841923" y="459682"/>
                  <a:pt x="852348" y="508331"/>
                </a:cubicBezTo>
                <a:cubicBezTo>
                  <a:pt x="862773" y="556980"/>
                  <a:pt x="872701" y="620521"/>
                  <a:pt x="870219" y="695976"/>
                </a:cubicBezTo>
                <a:cubicBezTo>
                  <a:pt x="867737" y="771431"/>
                  <a:pt x="865751" y="884118"/>
                  <a:pt x="837455" y="961063"/>
                </a:cubicBezTo>
                <a:cubicBezTo>
                  <a:pt x="809159" y="1038008"/>
                  <a:pt x="748596" y="1108002"/>
                  <a:pt x="700444" y="1157644"/>
                </a:cubicBezTo>
                <a:cubicBezTo>
                  <a:pt x="652292" y="1207286"/>
                  <a:pt x="594707" y="1237567"/>
                  <a:pt x="548540" y="1258913"/>
                </a:cubicBezTo>
                <a:cubicBezTo>
                  <a:pt x="502373" y="1280259"/>
                  <a:pt x="466135" y="1286216"/>
                  <a:pt x="423443" y="1285720"/>
                </a:cubicBezTo>
                <a:cubicBezTo>
                  <a:pt x="380751" y="1285224"/>
                  <a:pt x="320188" y="1272317"/>
                  <a:pt x="292389" y="1255935"/>
                </a:cubicBezTo>
                <a:cubicBezTo>
                  <a:pt x="264590" y="1239553"/>
                  <a:pt x="266079" y="1212746"/>
                  <a:pt x="256647" y="1187429"/>
                </a:cubicBezTo>
                <a:cubicBezTo>
                  <a:pt x="247215" y="1162112"/>
                  <a:pt x="248208" y="1127859"/>
                  <a:pt x="235798" y="1104031"/>
                </a:cubicBezTo>
                <a:cubicBezTo>
                  <a:pt x="223388" y="1080203"/>
                  <a:pt x="203035" y="1061836"/>
                  <a:pt x="182185" y="1044461"/>
                </a:cubicBezTo>
                <a:cubicBezTo>
                  <a:pt x="161336" y="1027086"/>
                  <a:pt x="132543" y="1004747"/>
                  <a:pt x="110701" y="999783"/>
                </a:cubicBezTo>
                <a:cubicBezTo>
                  <a:pt x="88859" y="994819"/>
                  <a:pt x="61556" y="995812"/>
                  <a:pt x="51131" y="1014676"/>
                </a:cubicBezTo>
                <a:cubicBezTo>
                  <a:pt x="40706" y="1033540"/>
                  <a:pt x="29288" y="1071267"/>
                  <a:pt x="48152" y="1112966"/>
                </a:cubicBezTo>
                <a:cubicBezTo>
                  <a:pt x="67016" y="1154665"/>
                  <a:pt x="125594" y="1219696"/>
                  <a:pt x="164314" y="1264870"/>
                </a:cubicBezTo>
                <a:cubicBezTo>
                  <a:pt x="203034" y="1310044"/>
                  <a:pt x="225869" y="1361671"/>
                  <a:pt x="280475" y="1384010"/>
                </a:cubicBezTo>
                <a:cubicBezTo>
                  <a:pt x="335081" y="1406349"/>
                  <a:pt x="412026" y="1416277"/>
                  <a:pt x="491949" y="1398903"/>
                </a:cubicBezTo>
                <a:cubicBezTo>
                  <a:pt x="571872" y="1381529"/>
                  <a:pt x="697466" y="1321958"/>
                  <a:pt x="760014" y="1279763"/>
                </a:cubicBezTo>
                <a:cubicBezTo>
                  <a:pt x="822562" y="1237568"/>
                  <a:pt x="828520" y="1179486"/>
                  <a:pt x="867240" y="1145730"/>
                </a:cubicBezTo>
                <a:cubicBezTo>
                  <a:pt x="905960" y="1111974"/>
                  <a:pt x="906953" y="1085663"/>
                  <a:pt x="992337" y="1077224"/>
                </a:cubicBezTo>
                <a:cubicBezTo>
                  <a:pt x="1077721" y="1068785"/>
                  <a:pt x="1264373" y="1105023"/>
                  <a:pt x="1379542" y="1095095"/>
                </a:cubicBezTo>
                <a:cubicBezTo>
                  <a:pt x="1494711" y="1085167"/>
                  <a:pt x="1581585" y="1037511"/>
                  <a:pt x="1683350" y="1017654"/>
                </a:cubicBezTo>
                <a:cubicBezTo>
                  <a:pt x="1785116" y="997797"/>
                  <a:pt x="1859081" y="1032546"/>
                  <a:pt x="1990135" y="975955"/>
                </a:cubicBezTo>
                <a:cubicBezTo>
                  <a:pt x="2121189" y="919364"/>
                  <a:pt x="2295431" y="798734"/>
                  <a:pt x="2469674" y="678105"/>
                </a:cubicBezTo>
              </a:path>
            </a:pathLst>
          </a:custGeom>
          <a:solidFill>
            <a:srgbClr val="FFFF00">
              <a:alpha val="35000"/>
            </a:srgbClr>
          </a:solidFill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900545" y="5352472"/>
            <a:ext cx="381000" cy="1588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00545" y="5504872"/>
            <a:ext cx="381000" cy="1588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00545" y="5657272"/>
            <a:ext cx="381000" cy="1588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00545" y="5809672"/>
            <a:ext cx="381000" cy="1588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05345" y="5200072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b="1" dirty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Voda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05345" y="5352472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b="1" dirty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Rastv. sastojci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05345" y="5504872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b="1" dirty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Kreatinin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05345" y="5657272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b="1" dirty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Urea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195945" y="1466272"/>
            <a:ext cx="2514600" cy="2362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2195945" y="2456872"/>
            <a:ext cx="25146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2805545" y="2456872"/>
            <a:ext cx="101599" cy="1219200"/>
          </a:xfrm>
          <a:custGeom>
            <a:avLst/>
            <a:gdLst>
              <a:gd name="connsiteX0" fmla="*/ 84364 w 101599"/>
              <a:gd name="connsiteY0" fmla="*/ 0 h 1208314"/>
              <a:gd name="connsiteX1" fmla="*/ 57149 w 101599"/>
              <a:gd name="connsiteY1" fmla="*/ 48986 h 1208314"/>
              <a:gd name="connsiteX2" fmla="*/ 8164 w 101599"/>
              <a:gd name="connsiteY2" fmla="*/ 68036 h 1208314"/>
              <a:gd name="connsiteX3" fmla="*/ 8164 w 101599"/>
              <a:gd name="connsiteY3" fmla="*/ 89807 h 1208314"/>
              <a:gd name="connsiteX4" fmla="*/ 40821 w 101599"/>
              <a:gd name="connsiteY4" fmla="*/ 97971 h 1208314"/>
              <a:gd name="connsiteX5" fmla="*/ 59871 w 101599"/>
              <a:gd name="connsiteY5" fmla="*/ 97971 h 1208314"/>
              <a:gd name="connsiteX6" fmla="*/ 73478 w 101599"/>
              <a:gd name="connsiteY6" fmla="*/ 114300 h 1208314"/>
              <a:gd name="connsiteX7" fmla="*/ 70756 w 101599"/>
              <a:gd name="connsiteY7" fmla="*/ 122464 h 1208314"/>
              <a:gd name="connsiteX8" fmla="*/ 46264 w 101599"/>
              <a:gd name="connsiteY8" fmla="*/ 127907 h 1208314"/>
              <a:gd name="connsiteX9" fmla="*/ 29935 w 101599"/>
              <a:gd name="connsiteY9" fmla="*/ 127907 h 1208314"/>
              <a:gd name="connsiteX10" fmla="*/ 21771 w 101599"/>
              <a:gd name="connsiteY10" fmla="*/ 127907 h 1208314"/>
              <a:gd name="connsiteX11" fmla="*/ 13606 w 101599"/>
              <a:gd name="connsiteY11" fmla="*/ 127907 h 1208314"/>
              <a:gd name="connsiteX12" fmla="*/ 5442 w 101599"/>
              <a:gd name="connsiteY12" fmla="*/ 152400 h 1208314"/>
              <a:gd name="connsiteX13" fmla="*/ 21771 w 101599"/>
              <a:gd name="connsiteY13" fmla="*/ 166007 h 1208314"/>
              <a:gd name="connsiteX14" fmla="*/ 59871 w 101599"/>
              <a:gd name="connsiteY14" fmla="*/ 171450 h 1208314"/>
              <a:gd name="connsiteX15" fmla="*/ 73478 w 101599"/>
              <a:gd name="connsiteY15" fmla="*/ 174171 h 1208314"/>
              <a:gd name="connsiteX16" fmla="*/ 87085 w 101599"/>
              <a:gd name="connsiteY16" fmla="*/ 182336 h 1208314"/>
              <a:gd name="connsiteX17" fmla="*/ 65314 w 101599"/>
              <a:gd name="connsiteY17" fmla="*/ 206829 h 1208314"/>
              <a:gd name="connsiteX18" fmla="*/ 48985 w 101599"/>
              <a:gd name="connsiteY18" fmla="*/ 204107 h 1208314"/>
              <a:gd name="connsiteX19" fmla="*/ 32656 w 101599"/>
              <a:gd name="connsiteY19" fmla="*/ 206829 h 1208314"/>
              <a:gd name="connsiteX20" fmla="*/ 21771 w 101599"/>
              <a:gd name="connsiteY20" fmla="*/ 223157 h 1208314"/>
              <a:gd name="connsiteX21" fmla="*/ 27214 w 101599"/>
              <a:gd name="connsiteY21" fmla="*/ 250371 h 1208314"/>
              <a:gd name="connsiteX22" fmla="*/ 51706 w 101599"/>
              <a:gd name="connsiteY22" fmla="*/ 242207 h 1208314"/>
              <a:gd name="connsiteX23" fmla="*/ 76199 w 101599"/>
              <a:gd name="connsiteY23" fmla="*/ 244929 h 1208314"/>
              <a:gd name="connsiteX24" fmla="*/ 84364 w 101599"/>
              <a:gd name="connsiteY24" fmla="*/ 253093 h 1208314"/>
              <a:gd name="connsiteX25" fmla="*/ 84364 w 101599"/>
              <a:gd name="connsiteY25" fmla="*/ 274864 h 1208314"/>
              <a:gd name="connsiteX26" fmla="*/ 68035 w 101599"/>
              <a:gd name="connsiteY26" fmla="*/ 283029 h 1208314"/>
              <a:gd name="connsiteX27" fmla="*/ 48985 w 101599"/>
              <a:gd name="connsiteY27" fmla="*/ 283029 h 1208314"/>
              <a:gd name="connsiteX28" fmla="*/ 21771 w 101599"/>
              <a:gd name="connsiteY28" fmla="*/ 283029 h 1208314"/>
              <a:gd name="connsiteX29" fmla="*/ 16328 w 101599"/>
              <a:gd name="connsiteY29" fmla="*/ 304800 h 1208314"/>
              <a:gd name="connsiteX30" fmla="*/ 35378 w 101599"/>
              <a:gd name="connsiteY30" fmla="*/ 315686 h 1208314"/>
              <a:gd name="connsiteX31" fmla="*/ 57149 w 101599"/>
              <a:gd name="connsiteY31" fmla="*/ 321129 h 1208314"/>
              <a:gd name="connsiteX32" fmla="*/ 70756 w 101599"/>
              <a:gd name="connsiteY32" fmla="*/ 321129 h 1208314"/>
              <a:gd name="connsiteX33" fmla="*/ 81642 w 101599"/>
              <a:gd name="connsiteY33" fmla="*/ 329293 h 1208314"/>
              <a:gd name="connsiteX34" fmla="*/ 89806 w 101599"/>
              <a:gd name="connsiteY34" fmla="*/ 345621 h 1208314"/>
              <a:gd name="connsiteX35" fmla="*/ 73478 w 101599"/>
              <a:gd name="connsiteY35" fmla="*/ 372836 h 1208314"/>
              <a:gd name="connsiteX36" fmla="*/ 46264 w 101599"/>
              <a:gd name="connsiteY36" fmla="*/ 375557 h 1208314"/>
              <a:gd name="connsiteX37" fmla="*/ 27214 w 101599"/>
              <a:gd name="connsiteY37" fmla="*/ 383721 h 1208314"/>
              <a:gd name="connsiteX38" fmla="*/ 29935 w 101599"/>
              <a:gd name="connsiteY38" fmla="*/ 408214 h 1208314"/>
              <a:gd name="connsiteX39" fmla="*/ 59871 w 101599"/>
              <a:gd name="connsiteY39" fmla="*/ 424543 h 1208314"/>
              <a:gd name="connsiteX40" fmla="*/ 78921 w 101599"/>
              <a:gd name="connsiteY40" fmla="*/ 424543 h 1208314"/>
              <a:gd name="connsiteX41" fmla="*/ 84364 w 101599"/>
              <a:gd name="connsiteY41" fmla="*/ 446314 h 1208314"/>
              <a:gd name="connsiteX42" fmla="*/ 73478 w 101599"/>
              <a:gd name="connsiteY42" fmla="*/ 465364 h 1208314"/>
              <a:gd name="connsiteX43" fmla="*/ 43542 w 101599"/>
              <a:gd name="connsiteY43" fmla="*/ 465364 h 1208314"/>
              <a:gd name="connsiteX44" fmla="*/ 35378 w 101599"/>
              <a:gd name="connsiteY44" fmla="*/ 473529 h 1208314"/>
              <a:gd name="connsiteX45" fmla="*/ 24492 w 101599"/>
              <a:gd name="connsiteY45" fmla="*/ 487136 h 1208314"/>
              <a:gd name="connsiteX46" fmla="*/ 24492 w 101599"/>
              <a:gd name="connsiteY46" fmla="*/ 508907 h 1208314"/>
              <a:gd name="connsiteX47" fmla="*/ 48985 w 101599"/>
              <a:gd name="connsiteY47" fmla="*/ 506186 h 1208314"/>
              <a:gd name="connsiteX48" fmla="*/ 65314 w 101599"/>
              <a:gd name="connsiteY48" fmla="*/ 506186 h 1208314"/>
              <a:gd name="connsiteX49" fmla="*/ 81642 w 101599"/>
              <a:gd name="connsiteY49" fmla="*/ 511629 h 1208314"/>
              <a:gd name="connsiteX50" fmla="*/ 81642 w 101599"/>
              <a:gd name="connsiteY50" fmla="*/ 530679 h 1208314"/>
              <a:gd name="connsiteX51" fmla="*/ 65314 w 101599"/>
              <a:gd name="connsiteY51" fmla="*/ 536121 h 1208314"/>
              <a:gd name="connsiteX52" fmla="*/ 24492 w 101599"/>
              <a:gd name="connsiteY52" fmla="*/ 541564 h 1208314"/>
              <a:gd name="connsiteX53" fmla="*/ 24492 w 101599"/>
              <a:gd name="connsiteY53" fmla="*/ 563336 h 1208314"/>
              <a:gd name="connsiteX54" fmla="*/ 29935 w 101599"/>
              <a:gd name="connsiteY54" fmla="*/ 571500 h 1208314"/>
              <a:gd name="connsiteX55" fmla="*/ 62592 w 101599"/>
              <a:gd name="connsiteY55" fmla="*/ 571500 h 1208314"/>
              <a:gd name="connsiteX56" fmla="*/ 84364 w 101599"/>
              <a:gd name="connsiteY56" fmla="*/ 585107 h 1208314"/>
              <a:gd name="connsiteX57" fmla="*/ 84364 w 101599"/>
              <a:gd name="connsiteY57" fmla="*/ 606879 h 1208314"/>
              <a:gd name="connsiteX58" fmla="*/ 57149 w 101599"/>
              <a:gd name="connsiteY58" fmla="*/ 609600 h 1208314"/>
              <a:gd name="connsiteX59" fmla="*/ 46264 w 101599"/>
              <a:gd name="connsiteY59" fmla="*/ 609600 h 1208314"/>
              <a:gd name="connsiteX60" fmla="*/ 19049 w 101599"/>
              <a:gd name="connsiteY60" fmla="*/ 625929 h 1208314"/>
              <a:gd name="connsiteX61" fmla="*/ 16328 w 101599"/>
              <a:gd name="connsiteY61" fmla="*/ 642257 h 1208314"/>
              <a:gd name="connsiteX62" fmla="*/ 43542 w 101599"/>
              <a:gd name="connsiteY62" fmla="*/ 647700 h 1208314"/>
              <a:gd name="connsiteX63" fmla="*/ 54428 w 101599"/>
              <a:gd name="connsiteY63" fmla="*/ 650421 h 1208314"/>
              <a:gd name="connsiteX64" fmla="*/ 73478 w 101599"/>
              <a:gd name="connsiteY64" fmla="*/ 650421 h 1208314"/>
              <a:gd name="connsiteX65" fmla="*/ 81642 w 101599"/>
              <a:gd name="connsiteY65" fmla="*/ 658586 h 1208314"/>
              <a:gd name="connsiteX66" fmla="*/ 84364 w 101599"/>
              <a:gd name="connsiteY66" fmla="*/ 674914 h 1208314"/>
              <a:gd name="connsiteX67" fmla="*/ 73478 w 101599"/>
              <a:gd name="connsiteY67" fmla="*/ 691243 h 1208314"/>
              <a:gd name="connsiteX68" fmla="*/ 54428 w 101599"/>
              <a:gd name="connsiteY68" fmla="*/ 691243 h 1208314"/>
              <a:gd name="connsiteX69" fmla="*/ 40821 w 101599"/>
              <a:gd name="connsiteY69" fmla="*/ 691243 h 1208314"/>
              <a:gd name="connsiteX70" fmla="*/ 27214 w 101599"/>
              <a:gd name="connsiteY70" fmla="*/ 693964 h 1208314"/>
              <a:gd name="connsiteX71" fmla="*/ 21771 w 101599"/>
              <a:gd name="connsiteY71" fmla="*/ 721179 h 1208314"/>
              <a:gd name="connsiteX72" fmla="*/ 32656 w 101599"/>
              <a:gd name="connsiteY72" fmla="*/ 729343 h 1208314"/>
              <a:gd name="connsiteX73" fmla="*/ 65314 w 101599"/>
              <a:gd name="connsiteY73" fmla="*/ 729343 h 1208314"/>
              <a:gd name="connsiteX74" fmla="*/ 81642 w 101599"/>
              <a:gd name="connsiteY74" fmla="*/ 734786 h 1208314"/>
              <a:gd name="connsiteX75" fmla="*/ 92528 w 101599"/>
              <a:gd name="connsiteY75" fmla="*/ 734786 h 1208314"/>
              <a:gd name="connsiteX76" fmla="*/ 87085 w 101599"/>
              <a:gd name="connsiteY76" fmla="*/ 753836 h 1208314"/>
              <a:gd name="connsiteX77" fmla="*/ 76199 w 101599"/>
              <a:gd name="connsiteY77" fmla="*/ 762000 h 1208314"/>
              <a:gd name="connsiteX78" fmla="*/ 57149 w 101599"/>
              <a:gd name="connsiteY78" fmla="*/ 767443 h 1208314"/>
              <a:gd name="connsiteX79" fmla="*/ 35378 w 101599"/>
              <a:gd name="connsiteY79" fmla="*/ 767443 h 1208314"/>
              <a:gd name="connsiteX80" fmla="*/ 24492 w 101599"/>
              <a:gd name="connsiteY80" fmla="*/ 778329 h 1208314"/>
              <a:gd name="connsiteX81" fmla="*/ 19049 w 101599"/>
              <a:gd name="connsiteY81" fmla="*/ 797379 h 1208314"/>
              <a:gd name="connsiteX82" fmla="*/ 35378 w 101599"/>
              <a:gd name="connsiteY82" fmla="*/ 797379 h 1208314"/>
              <a:gd name="connsiteX83" fmla="*/ 54428 w 101599"/>
              <a:gd name="connsiteY83" fmla="*/ 800100 h 1208314"/>
              <a:gd name="connsiteX84" fmla="*/ 70756 w 101599"/>
              <a:gd name="connsiteY84" fmla="*/ 800100 h 1208314"/>
              <a:gd name="connsiteX85" fmla="*/ 78921 w 101599"/>
              <a:gd name="connsiteY85" fmla="*/ 805543 h 1208314"/>
              <a:gd name="connsiteX86" fmla="*/ 73478 w 101599"/>
              <a:gd name="connsiteY86" fmla="*/ 830036 h 1208314"/>
              <a:gd name="connsiteX87" fmla="*/ 48985 w 101599"/>
              <a:gd name="connsiteY87" fmla="*/ 830036 h 1208314"/>
              <a:gd name="connsiteX88" fmla="*/ 16328 w 101599"/>
              <a:gd name="connsiteY88" fmla="*/ 824593 h 1208314"/>
              <a:gd name="connsiteX89" fmla="*/ 8164 w 101599"/>
              <a:gd name="connsiteY89" fmla="*/ 851807 h 1208314"/>
              <a:gd name="connsiteX90" fmla="*/ 19049 w 101599"/>
              <a:gd name="connsiteY90" fmla="*/ 857250 h 1208314"/>
              <a:gd name="connsiteX91" fmla="*/ 57149 w 101599"/>
              <a:gd name="connsiteY91" fmla="*/ 862693 h 1208314"/>
              <a:gd name="connsiteX92" fmla="*/ 76199 w 101599"/>
              <a:gd name="connsiteY92" fmla="*/ 868136 h 1208314"/>
              <a:gd name="connsiteX93" fmla="*/ 81642 w 101599"/>
              <a:gd name="connsiteY93" fmla="*/ 895350 h 1208314"/>
              <a:gd name="connsiteX94" fmla="*/ 70756 w 101599"/>
              <a:gd name="connsiteY94" fmla="*/ 906236 h 1208314"/>
              <a:gd name="connsiteX95" fmla="*/ 40821 w 101599"/>
              <a:gd name="connsiteY95" fmla="*/ 906236 h 1208314"/>
              <a:gd name="connsiteX96" fmla="*/ 29935 w 101599"/>
              <a:gd name="connsiteY96" fmla="*/ 906236 h 1208314"/>
              <a:gd name="connsiteX97" fmla="*/ 24492 w 101599"/>
              <a:gd name="connsiteY97" fmla="*/ 917121 h 1208314"/>
              <a:gd name="connsiteX98" fmla="*/ 24492 w 101599"/>
              <a:gd name="connsiteY98" fmla="*/ 933450 h 1208314"/>
              <a:gd name="connsiteX99" fmla="*/ 43542 w 101599"/>
              <a:gd name="connsiteY99" fmla="*/ 944336 h 1208314"/>
              <a:gd name="connsiteX100" fmla="*/ 57149 w 101599"/>
              <a:gd name="connsiteY100" fmla="*/ 944336 h 1208314"/>
              <a:gd name="connsiteX101" fmla="*/ 70756 w 101599"/>
              <a:gd name="connsiteY101" fmla="*/ 947057 h 1208314"/>
              <a:gd name="connsiteX102" fmla="*/ 89806 w 101599"/>
              <a:gd name="connsiteY102" fmla="*/ 949779 h 1208314"/>
              <a:gd name="connsiteX103" fmla="*/ 92528 w 101599"/>
              <a:gd name="connsiteY103" fmla="*/ 976993 h 1208314"/>
              <a:gd name="connsiteX104" fmla="*/ 46264 w 101599"/>
              <a:gd name="connsiteY104" fmla="*/ 985157 h 1208314"/>
              <a:gd name="connsiteX105" fmla="*/ 29935 w 101599"/>
              <a:gd name="connsiteY105" fmla="*/ 982436 h 1208314"/>
              <a:gd name="connsiteX106" fmla="*/ 19049 w 101599"/>
              <a:gd name="connsiteY106" fmla="*/ 982436 h 1208314"/>
              <a:gd name="connsiteX107" fmla="*/ 24492 w 101599"/>
              <a:gd name="connsiteY107" fmla="*/ 1006929 h 1208314"/>
              <a:gd name="connsiteX108" fmla="*/ 46264 w 101599"/>
              <a:gd name="connsiteY108" fmla="*/ 1028700 h 1208314"/>
              <a:gd name="connsiteX109" fmla="*/ 68035 w 101599"/>
              <a:gd name="connsiteY109" fmla="*/ 1028700 h 1208314"/>
              <a:gd name="connsiteX110" fmla="*/ 89806 w 101599"/>
              <a:gd name="connsiteY110" fmla="*/ 1042307 h 1208314"/>
              <a:gd name="connsiteX111" fmla="*/ 95249 w 101599"/>
              <a:gd name="connsiteY111" fmla="*/ 1055914 h 1208314"/>
              <a:gd name="connsiteX112" fmla="*/ 92528 w 101599"/>
              <a:gd name="connsiteY112" fmla="*/ 1064079 h 1208314"/>
              <a:gd name="connsiteX113" fmla="*/ 62592 w 101599"/>
              <a:gd name="connsiteY113" fmla="*/ 1069521 h 1208314"/>
              <a:gd name="connsiteX114" fmla="*/ 24492 w 101599"/>
              <a:gd name="connsiteY114" fmla="*/ 1072243 h 1208314"/>
              <a:gd name="connsiteX115" fmla="*/ 27214 w 101599"/>
              <a:gd name="connsiteY115" fmla="*/ 1094014 h 1208314"/>
              <a:gd name="connsiteX116" fmla="*/ 35378 w 101599"/>
              <a:gd name="connsiteY116" fmla="*/ 1102179 h 1208314"/>
              <a:gd name="connsiteX117" fmla="*/ 65314 w 101599"/>
              <a:gd name="connsiteY117" fmla="*/ 1102179 h 1208314"/>
              <a:gd name="connsiteX118" fmla="*/ 78921 w 101599"/>
              <a:gd name="connsiteY118" fmla="*/ 1104900 h 1208314"/>
              <a:gd name="connsiteX119" fmla="*/ 95249 w 101599"/>
              <a:gd name="connsiteY119" fmla="*/ 1107621 h 1208314"/>
              <a:gd name="connsiteX120" fmla="*/ 92528 w 101599"/>
              <a:gd name="connsiteY120" fmla="*/ 1123950 h 1208314"/>
              <a:gd name="connsiteX121" fmla="*/ 78921 w 101599"/>
              <a:gd name="connsiteY121" fmla="*/ 1134836 h 1208314"/>
              <a:gd name="connsiteX122" fmla="*/ 65314 w 101599"/>
              <a:gd name="connsiteY122" fmla="*/ 1137557 h 1208314"/>
              <a:gd name="connsiteX123" fmla="*/ 48985 w 101599"/>
              <a:gd name="connsiteY123" fmla="*/ 1151164 h 1208314"/>
              <a:gd name="connsiteX124" fmla="*/ 40821 w 101599"/>
              <a:gd name="connsiteY124" fmla="*/ 1159329 h 1208314"/>
              <a:gd name="connsiteX125" fmla="*/ 51706 w 101599"/>
              <a:gd name="connsiteY125" fmla="*/ 1178379 h 1208314"/>
              <a:gd name="connsiteX126" fmla="*/ 65314 w 101599"/>
              <a:gd name="connsiteY126" fmla="*/ 1178379 h 1208314"/>
              <a:gd name="connsiteX127" fmla="*/ 78921 w 101599"/>
              <a:gd name="connsiteY127" fmla="*/ 1170214 h 1208314"/>
              <a:gd name="connsiteX128" fmla="*/ 97971 w 101599"/>
              <a:gd name="connsiteY128" fmla="*/ 1170214 h 1208314"/>
              <a:gd name="connsiteX129" fmla="*/ 100692 w 101599"/>
              <a:gd name="connsiteY129" fmla="*/ 1191986 h 1208314"/>
              <a:gd name="connsiteX130" fmla="*/ 95249 w 101599"/>
              <a:gd name="connsiteY130" fmla="*/ 1200150 h 1208314"/>
              <a:gd name="connsiteX131" fmla="*/ 87085 w 101599"/>
              <a:gd name="connsiteY131" fmla="*/ 1202871 h 1208314"/>
              <a:gd name="connsiteX132" fmla="*/ 54428 w 101599"/>
              <a:gd name="connsiteY132" fmla="*/ 1208314 h 120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101599" h="1208314">
                <a:moveTo>
                  <a:pt x="84364" y="0"/>
                </a:moveTo>
                <a:cubicBezTo>
                  <a:pt x="77106" y="18823"/>
                  <a:pt x="69849" y="37647"/>
                  <a:pt x="57149" y="48986"/>
                </a:cubicBezTo>
                <a:cubicBezTo>
                  <a:pt x="44449" y="60325"/>
                  <a:pt x="16328" y="61233"/>
                  <a:pt x="8164" y="68036"/>
                </a:cubicBezTo>
                <a:cubicBezTo>
                  <a:pt x="0" y="74839"/>
                  <a:pt x="2721" y="84818"/>
                  <a:pt x="8164" y="89807"/>
                </a:cubicBezTo>
                <a:cubicBezTo>
                  <a:pt x="13607" y="94796"/>
                  <a:pt x="32203" y="96610"/>
                  <a:pt x="40821" y="97971"/>
                </a:cubicBezTo>
                <a:cubicBezTo>
                  <a:pt x="49439" y="99332"/>
                  <a:pt x="54428" y="95250"/>
                  <a:pt x="59871" y="97971"/>
                </a:cubicBezTo>
                <a:cubicBezTo>
                  <a:pt x="65314" y="100693"/>
                  <a:pt x="71664" y="110218"/>
                  <a:pt x="73478" y="114300"/>
                </a:cubicBezTo>
                <a:cubicBezTo>
                  <a:pt x="75292" y="118382"/>
                  <a:pt x="75292" y="120196"/>
                  <a:pt x="70756" y="122464"/>
                </a:cubicBezTo>
                <a:cubicBezTo>
                  <a:pt x="66220" y="124732"/>
                  <a:pt x="53067" y="127000"/>
                  <a:pt x="46264" y="127907"/>
                </a:cubicBezTo>
                <a:cubicBezTo>
                  <a:pt x="39461" y="128814"/>
                  <a:pt x="29935" y="127907"/>
                  <a:pt x="29935" y="127907"/>
                </a:cubicBezTo>
                <a:lnTo>
                  <a:pt x="21771" y="127907"/>
                </a:lnTo>
                <a:cubicBezTo>
                  <a:pt x="19050" y="127907"/>
                  <a:pt x="16327" y="123825"/>
                  <a:pt x="13606" y="127907"/>
                </a:cubicBezTo>
                <a:cubicBezTo>
                  <a:pt x="10885" y="131989"/>
                  <a:pt x="4081" y="146050"/>
                  <a:pt x="5442" y="152400"/>
                </a:cubicBezTo>
                <a:cubicBezTo>
                  <a:pt x="6803" y="158750"/>
                  <a:pt x="12700" y="162832"/>
                  <a:pt x="21771" y="166007"/>
                </a:cubicBezTo>
                <a:cubicBezTo>
                  <a:pt x="30842" y="169182"/>
                  <a:pt x="51253" y="170089"/>
                  <a:pt x="59871" y="171450"/>
                </a:cubicBezTo>
                <a:cubicBezTo>
                  <a:pt x="68489" y="172811"/>
                  <a:pt x="68942" y="172357"/>
                  <a:pt x="73478" y="174171"/>
                </a:cubicBezTo>
                <a:cubicBezTo>
                  <a:pt x="78014" y="175985"/>
                  <a:pt x="88446" y="176893"/>
                  <a:pt x="87085" y="182336"/>
                </a:cubicBezTo>
                <a:cubicBezTo>
                  <a:pt x="85724" y="187779"/>
                  <a:pt x="71664" y="203201"/>
                  <a:pt x="65314" y="206829"/>
                </a:cubicBezTo>
                <a:cubicBezTo>
                  <a:pt x="58964" y="210457"/>
                  <a:pt x="54428" y="204107"/>
                  <a:pt x="48985" y="204107"/>
                </a:cubicBezTo>
                <a:cubicBezTo>
                  <a:pt x="43542" y="204107"/>
                  <a:pt x="37192" y="203654"/>
                  <a:pt x="32656" y="206829"/>
                </a:cubicBezTo>
                <a:cubicBezTo>
                  <a:pt x="28120" y="210004"/>
                  <a:pt x="22678" y="215900"/>
                  <a:pt x="21771" y="223157"/>
                </a:cubicBezTo>
                <a:cubicBezTo>
                  <a:pt x="20864" y="230414"/>
                  <a:pt x="22225" y="247196"/>
                  <a:pt x="27214" y="250371"/>
                </a:cubicBezTo>
                <a:cubicBezTo>
                  <a:pt x="32203" y="253546"/>
                  <a:pt x="43542" y="243114"/>
                  <a:pt x="51706" y="242207"/>
                </a:cubicBezTo>
                <a:cubicBezTo>
                  <a:pt x="59870" y="241300"/>
                  <a:pt x="70756" y="243115"/>
                  <a:pt x="76199" y="244929"/>
                </a:cubicBezTo>
                <a:cubicBezTo>
                  <a:pt x="81642" y="246743"/>
                  <a:pt x="83003" y="248104"/>
                  <a:pt x="84364" y="253093"/>
                </a:cubicBezTo>
                <a:cubicBezTo>
                  <a:pt x="85725" y="258082"/>
                  <a:pt x="87086" y="269875"/>
                  <a:pt x="84364" y="274864"/>
                </a:cubicBezTo>
                <a:cubicBezTo>
                  <a:pt x="81642" y="279853"/>
                  <a:pt x="73932" y="281668"/>
                  <a:pt x="68035" y="283029"/>
                </a:cubicBezTo>
                <a:cubicBezTo>
                  <a:pt x="62138" y="284390"/>
                  <a:pt x="48985" y="283029"/>
                  <a:pt x="48985" y="283029"/>
                </a:cubicBezTo>
                <a:cubicBezTo>
                  <a:pt x="41274" y="283029"/>
                  <a:pt x="27214" y="279401"/>
                  <a:pt x="21771" y="283029"/>
                </a:cubicBezTo>
                <a:cubicBezTo>
                  <a:pt x="16328" y="286657"/>
                  <a:pt x="14060" y="299357"/>
                  <a:pt x="16328" y="304800"/>
                </a:cubicBezTo>
                <a:cubicBezTo>
                  <a:pt x="18596" y="310243"/>
                  <a:pt x="28575" y="312965"/>
                  <a:pt x="35378" y="315686"/>
                </a:cubicBezTo>
                <a:cubicBezTo>
                  <a:pt x="42182" y="318408"/>
                  <a:pt x="51253" y="320222"/>
                  <a:pt x="57149" y="321129"/>
                </a:cubicBezTo>
                <a:cubicBezTo>
                  <a:pt x="63045" y="322036"/>
                  <a:pt x="66674" y="319768"/>
                  <a:pt x="70756" y="321129"/>
                </a:cubicBezTo>
                <a:cubicBezTo>
                  <a:pt x="74838" y="322490"/>
                  <a:pt x="78467" y="325211"/>
                  <a:pt x="81642" y="329293"/>
                </a:cubicBezTo>
                <a:cubicBezTo>
                  <a:pt x="84817" y="333375"/>
                  <a:pt x="91167" y="338364"/>
                  <a:pt x="89806" y="345621"/>
                </a:cubicBezTo>
                <a:cubicBezTo>
                  <a:pt x="88445" y="352878"/>
                  <a:pt x="80735" y="367847"/>
                  <a:pt x="73478" y="372836"/>
                </a:cubicBezTo>
                <a:cubicBezTo>
                  <a:pt x="66221" y="377825"/>
                  <a:pt x="53975" y="373743"/>
                  <a:pt x="46264" y="375557"/>
                </a:cubicBezTo>
                <a:cubicBezTo>
                  <a:pt x="38553" y="377371"/>
                  <a:pt x="29936" y="378278"/>
                  <a:pt x="27214" y="383721"/>
                </a:cubicBezTo>
                <a:cubicBezTo>
                  <a:pt x="24493" y="389164"/>
                  <a:pt x="24492" y="401410"/>
                  <a:pt x="29935" y="408214"/>
                </a:cubicBezTo>
                <a:cubicBezTo>
                  <a:pt x="35378" y="415018"/>
                  <a:pt x="51707" y="421822"/>
                  <a:pt x="59871" y="424543"/>
                </a:cubicBezTo>
                <a:cubicBezTo>
                  <a:pt x="68035" y="427265"/>
                  <a:pt x="74839" y="420914"/>
                  <a:pt x="78921" y="424543"/>
                </a:cubicBezTo>
                <a:cubicBezTo>
                  <a:pt x="83003" y="428172"/>
                  <a:pt x="85271" y="439511"/>
                  <a:pt x="84364" y="446314"/>
                </a:cubicBezTo>
                <a:cubicBezTo>
                  <a:pt x="83457" y="453117"/>
                  <a:pt x="80281" y="462189"/>
                  <a:pt x="73478" y="465364"/>
                </a:cubicBezTo>
                <a:cubicBezTo>
                  <a:pt x="66675" y="468539"/>
                  <a:pt x="49892" y="464003"/>
                  <a:pt x="43542" y="465364"/>
                </a:cubicBezTo>
                <a:cubicBezTo>
                  <a:pt x="37192" y="466725"/>
                  <a:pt x="38553" y="469900"/>
                  <a:pt x="35378" y="473529"/>
                </a:cubicBezTo>
                <a:cubicBezTo>
                  <a:pt x="32203" y="477158"/>
                  <a:pt x="26306" y="481240"/>
                  <a:pt x="24492" y="487136"/>
                </a:cubicBezTo>
                <a:cubicBezTo>
                  <a:pt x="22678" y="493032"/>
                  <a:pt x="20410" y="505732"/>
                  <a:pt x="24492" y="508907"/>
                </a:cubicBezTo>
                <a:cubicBezTo>
                  <a:pt x="28574" y="512082"/>
                  <a:pt x="42181" y="506640"/>
                  <a:pt x="48985" y="506186"/>
                </a:cubicBezTo>
                <a:cubicBezTo>
                  <a:pt x="55789" y="505733"/>
                  <a:pt x="59871" y="505279"/>
                  <a:pt x="65314" y="506186"/>
                </a:cubicBezTo>
                <a:cubicBezTo>
                  <a:pt x="70757" y="507093"/>
                  <a:pt x="78921" y="507547"/>
                  <a:pt x="81642" y="511629"/>
                </a:cubicBezTo>
                <a:cubicBezTo>
                  <a:pt x="84363" y="515711"/>
                  <a:pt x="84363" y="526597"/>
                  <a:pt x="81642" y="530679"/>
                </a:cubicBezTo>
                <a:cubicBezTo>
                  <a:pt x="78921" y="534761"/>
                  <a:pt x="74839" y="534307"/>
                  <a:pt x="65314" y="536121"/>
                </a:cubicBezTo>
                <a:cubicBezTo>
                  <a:pt x="55789" y="537935"/>
                  <a:pt x="31296" y="537028"/>
                  <a:pt x="24492" y="541564"/>
                </a:cubicBezTo>
                <a:cubicBezTo>
                  <a:pt x="17688" y="546100"/>
                  <a:pt x="23585" y="558347"/>
                  <a:pt x="24492" y="563336"/>
                </a:cubicBezTo>
                <a:cubicBezTo>
                  <a:pt x="25399" y="568325"/>
                  <a:pt x="23585" y="570139"/>
                  <a:pt x="29935" y="571500"/>
                </a:cubicBezTo>
                <a:cubicBezTo>
                  <a:pt x="36285" y="572861"/>
                  <a:pt x="53521" y="569232"/>
                  <a:pt x="62592" y="571500"/>
                </a:cubicBezTo>
                <a:cubicBezTo>
                  <a:pt x="71663" y="573768"/>
                  <a:pt x="80735" y="579211"/>
                  <a:pt x="84364" y="585107"/>
                </a:cubicBezTo>
                <a:cubicBezTo>
                  <a:pt x="87993" y="591003"/>
                  <a:pt x="88900" y="602797"/>
                  <a:pt x="84364" y="606879"/>
                </a:cubicBezTo>
                <a:cubicBezTo>
                  <a:pt x="79828" y="610961"/>
                  <a:pt x="63499" y="609147"/>
                  <a:pt x="57149" y="609600"/>
                </a:cubicBezTo>
                <a:cubicBezTo>
                  <a:pt x="50799" y="610053"/>
                  <a:pt x="52614" y="606879"/>
                  <a:pt x="46264" y="609600"/>
                </a:cubicBezTo>
                <a:cubicBezTo>
                  <a:pt x="39914" y="612321"/>
                  <a:pt x="24038" y="620486"/>
                  <a:pt x="19049" y="625929"/>
                </a:cubicBezTo>
                <a:cubicBezTo>
                  <a:pt x="14060" y="631372"/>
                  <a:pt x="12246" y="638628"/>
                  <a:pt x="16328" y="642257"/>
                </a:cubicBezTo>
                <a:cubicBezTo>
                  <a:pt x="20410" y="645886"/>
                  <a:pt x="37192" y="646339"/>
                  <a:pt x="43542" y="647700"/>
                </a:cubicBezTo>
                <a:cubicBezTo>
                  <a:pt x="49892" y="649061"/>
                  <a:pt x="49439" y="649968"/>
                  <a:pt x="54428" y="650421"/>
                </a:cubicBezTo>
                <a:cubicBezTo>
                  <a:pt x="59417" y="650875"/>
                  <a:pt x="68942" y="649060"/>
                  <a:pt x="73478" y="650421"/>
                </a:cubicBezTo>
                <a:cubicBezTo>
                  <a:pt x="78014" y="651782"/>
                  <a:pt x="79828" y="654504"/>
                  <a:pt x="81642" y="658586"/>
                </a:cubicBezTo>
                <a:cubicBezTo>
                  <a:pt x="83456" y="662668"/>
                  <a:pt x="85725" y="669471"/>
                  <a:pt x="84364" y="674914"/>
                </a:cubicBezTo>
                <a:cubicBezTo>
                  <a:pt x="83003" y="680357"/>
                  <a:pt x="78467" y="688521"/>
                  <a:pt x="73478" y="691243"/>
                </a:cubicBezTo>
                <a:cubicBezTo>
                  <a:pt x="68489" y="693965"/>
                  <a:pt x="54428" y="691243"/>
                  <a:pt x="54428" y="691243"/>
                </a:cubicBezTo>
                <a:cubicBezTo>
                  <a:pt x="48985" y="691243"/>
                  <a:pt x="45357" y="690790"/>
                  <a:pt x="40821" y="691243"/>
                </a:cubicBezTo>
                <a:cubicBezTo>
                  <a:pt x="36285" y="691697"/>
                  <a:pt x="30389" y="688975"/>
                  <a:pt x="27214" y="693964"/>
                </a:cubicBezTo>
                <a:cubicBezTo>
                  <a:pt x="24039" y="698953"/>
                  <a:pt x="20864" y="715283"/>
                  <a:pt x="21771" y="721179"/>
                </a:cubicBezTo>
                <a:cubicBezTo>
                  <a:pt x="22678" y="727075"/>
                  <a:pt x="25399" y="727982"/>
                  <a:pt x="32656" y="729343"/>
                </a:cubicBezTo>
                <a:cubicBezTo>
                  <a:pt x="39913" y="730704"/>
                  <a:pt x="57150" y="728436"/>
                  <a:pt x="65314" y="729343"/>
                </a:cubicBezTo>
                <a:cubicBezTo>
                  <a:pt x="73478" y="730250"/>
                  <a:pt x="77106" y="733879"/>
                  <a:pt x="81642" y="734786"/>
                </a:cubicBezTo>
                <a:cubicBezTo>
                  <a:pt x="86178" y="735693"/>
                  <a:pt x="91621" y="731611"/>
                  <a:pt x="92528" y="734786"/>
                </a:cubicBezTo>
                <a:cubicBezTo>
                  <a:pt x="93435" y="737961"/>
                  <a:pt x="89806" y="749300"/>
                  <a:pt x="87085" y="753836"/>
                </a:cubicBezTo>
                <a:cubicBezTo>
                  <a:pt x="84364" y="758372"/>
                  <a:pt x="81188" y="759732"/>
                  <a:pt x="76199" y="762000"/>
                </a:cubicBezTo>
                <a:cubicBezTo>
                  <a:pt x="71210" y="764268"/>
                  <a:pt x="63952" y="766536"/>
                  <a:pt x="57149" y="767443"/>
                </a:cubicBezTo>
                <a:cubicBezTo>
                  <a:pt x="50346" y="768350"/>
                  <a:pt x="40821" y="765629"/>
                  <a:pt x="35378" y="767443"/>
                </a:cubicBezTo>
                <a:cubicBezTo>
                  <a:pt x="29935" y="769257"/>
                  <a:pt x="27214" y="773340"/>
                  <a:pt x="24492" y="778329"/>
                </a:cubicBezTo>
                <a:cubicBezTo>
                  <a:pt x="21770" y="783318"/>
                  <a:pt x="17235" y="794204"/>
                  <a:pt x="19049" y="797379"/>
                </a:cubicBezTo>
                <a:cubicBezTo>
                  <a:pt x="20863" y="800554"/>
                  <a:pt x="29482" y="796926"/>
                  <a:pt x="35378" y="797379"/>
                </a:cubicBezTo>
                <a:cubicBezTo>
                  <a:pt x="41274" y="797832"/>
                  <a:pt x="48532" y="799647"/>
                  <a:pt x="54428" y="800100"/>
                </a:cubicBezTo>
                <a:cubicBezTo>
                  <a:pt x="60324" y="800554"/>
                  <a:pt x="66674" y="799193"/>
                  <a:pt x="70756" y="800100"/>
                </a:cubicBezTo>
                <a:cubicBezTo>
                  <a:pt x="74838" y="801007"/>
                  <a:pt x="78467" y="800554"/>
                  <a:pt x="78921" y="805543"/>
                </a:cubicBezTo>
                <a:cubicBezTo>
                  <a:pt x="79375" y="810532"/>
                  <a:pt x="78467" y="825954"/>
                  <a:pt x="73478" y="830036"/>
                </a:cubicBezTo>
                <a:cubicBezTo>
                  <a:pt x="68489" y="834118"/>
                  <a:pt x="58510" y="830943"/>
                  <a:pt x="48985" y="830036"/>
                </a:cubicBezTo>
                <a:cubicBezTo>
                  <a:pt x="39460" y="829129"/>
                  <a:pt x="23131" y="820965"/>
                  <a:pt x="16328" y="824593"/>
                </a:cubicBezTo>
                <a:cubicBezTo>
                  <a:pt x="9525" y="828221"/>
                  <a:pt x="7711" y="846364"/>
                  <a:pt x="8164" y="851807"/>
                </a:cubicBezTo>
                <a:cubicBezTo>
                  <a:pt x="8617" y="857250"/>
                  <a:pt x="10885" y="855436"/>
                  <a:pt x="19049" y="857250"/>
                </a:cubicBezTo>
                <a:cubicBezTo>
                  <a:pt x="27213" y="859064"/>
                  <a:pt x="47624" y="860879"/>
                  <a:pt x="57149" y="862693"/>
                </a:cubicBezTo>
                <a:cubicBezTo>
                  <a:pt x="66674" y="864507"/>
                  <a:pt x="72117" y="862693"/>
                  <a:pt x="76199" y="868136"/>
                </a:cubicBezTo>
                <a:cubicBezTo>
                  <a:pt x="80281" y="873579"/>
                  <a:pt x="82549" y="889000"/>
                  <a:pt x="81642" y="895350"/>
                </a:cubicBezTo>
                <a:cubicBezTo>
                  <a:pt x="80735" y="901700"/>
                  <a:pt x="77559" y="904422"/>
                  <a:pt x="70756" y="906236"/>
                </a:cubicBezTo>
                <a:cubicBezTo>
                  <a:pt x="63953" y="908050"/>
                  <a:pt x="40821" y="906236"/>
                  <a:pt x="40821" y="906236"/>
                </a:cubicBezTo>
                <a:cubicBezTo>
                  <a:pt x="34018" y="906236"/>
                  <a:pt x="32656" y="904422"/>
                  <a:pt x="29935" y="906236"/>
                </a:cubicBezTo>
                <a:cubicBezTo>
                  <a:pt x="27214" y="908050"/>
                  <a:pt x="25399" y="912585"/>
                  <a:pt x="24492" y="917121"/>
                </a:cubicBezTo>
                <a:cubicBezTo>
                  <a:pt x="23585" y="921657"/>
                  <a:pt x="21317" y="928914"/>
                  <a:pt x="24492" y="933450"/>
                </a:cubicBezTo>
                <a:cubicBezTo>
                  <a:pt x="27667" y="937986"/>
                  <a:pt x="38099" y="942522"/>
                  <a:pt x="43542" y="944336"/>
                </a:cubicBezTo>
                <a:cubicBezTo>
                  <a:pt x="48985" y="946150"/>
                  <a:pt x="52613" y="943883"/>
                  <a:pt x="57149" y="944336"/>
                </a:cubicBezTo>
                <a:cubicBezTo>
                  <a:pt x="61685" y="944790"/>
                  <a:pt x="65313" y="946150"/>
                  <a:pt x="70756" y="947057"/>
                </a:cubicBezTo>
                <a:cubicBezTo>
                  <a:pt x="76199" y="947964"/>
                  <a:pt x="86177" y="944790"/>
                  <a:pt x="89806" y="949779"/>
                </a:cubicBezTo>
                <a:cubicBezTo>
                  <a:pt x="93435" y="954768"/>
                  <a:pt x="99785" y="971097"/>
                  <a:pt x="92528" y="976993"/>
                </a:cubicBezTo>
                <a:cubicBezTo>
                  <a:pt x="85271" y="982889"/>
                  <a:pt x="56696" y="984250"/>
                  <a:pt x="46264" y="985157"/>
                </a:cubicBezTo>
                <a:cubicBezTo>
                  <a:pt x="35832" y="986064"/>
                  <a:pt x="34471" y="982890"/>
                  <a:pt x="29935" y="982436"/>
                </a:cubicBezTo>
                <a:cubicBezTo>
                  <a:pt x="25399" y="981983"/>
                  <a:pt x="19956" y="978354"/>
                  <a:pt x="19049" y="982436"/>
                </a:cubicBezTo>
                <a:cubicBezTo>
                  <a:pt x="18142" y="986518"/>
                  <a:pt x="19956" y="999218"/>
                  <a:pt x="24492" y="1006929"/>
                </a:cubicBezTo>
                <a:cubicBezTo>
                  <a:pt x="29028" y="1014640"/>
                  <a:pt x="39007" y="1025072"/>
                  <a:pt x="46264" y="1028700"/>
                </a:cubicBezTo>
                <a:cubicBezTo>
                  <a:pt x="53521" y="1032329"/>
                  <a:pt x="60778" y="1026432"/>
                  <a:pt x="68035" y="1028700"/>
                </a:cubicBezTo>
                <a:cubicBezTo>
                  <a:pt x="75292" y="1030968"/>
                  <a:pt x="85270" y="1037771"/>
                  <a:pt x="89806" y="1042307"/>
                </a:cubicBezTo>
                <a:cubicBezTo>
                  <a:pt x="94342" y="1046843"/>
                  <a:pt x="94795" y="1052285"/>
                  <a:pt x="95249" y="1055914"/>
                </a:cubicBezTo>
                <a:cubicBezTo>
                  <a:pt x="95703" y="1059543"/>
                  <a:pt x="97971" y="1061811"/>
                  <a:pt x="92528" y="1064079"/>
                </a:cubicBezTo>
                <a:cubicBezTo>
                  <a:pt x="87085" y="1066347"/>
                  <a:pt x="73931" y="1068160"/>
                  <a:pt x="62592" y="1069521"/>
                </a:cubicBezTo>
                <a:cubicBezTo>
                  <a:pt x="51253" y="1070882"/>
                  <a:pt x="30388" y="1068161"/>
                  <a:pt x="24492" y="1072243"/>
                </a:cubicBezTo>
                <a:cubicBezTo>
                  <a:pt x="18596" y="1076325"/>
                  <a:pt x="25400" y="1089025"/>
                  <a:pt x="27214" y="1094014"/>
                </a:cubicBezTo>
                <a:cubicBezTo>
                  <a:pt x="29028" y="1099003"/>
                  <a:pt x="29028" y="1100818"/>
                  <a:pt x="35378" y="1102179"/>
                </a:cubicBezTo>
                <a:cubicBezTo>
                  <a:pt x="41728" y="1103540"/>
                  <a:pt x="58057" y="1101726"/>
                  <a:pt x="65314" y="1102179"/>
                </a:cubicBezTo>
                <a:cubicBezTo>
                  <a:pt x="72571" y="1102632"/>
                  <a:pt x="73932" y="1103993"/>
                  <a:pt x="78921" y="1104900"/>
                </a:cubicBezTo>
                <a:cubicBezTo>
                  <a:pt x="83910" y="1105807"/>
                  <a:pt x="92981" y="1104446"/>
                  <a:pt x="95249" y="1107621"/>
                </a:cubicBezTo>
                <a:cubicBezTo>
                  <a:pt x="97517" y="1110796"/>
                  <a:pt x="95249" y="1119414"/>
                  <a:pt x="92528" y="1123950"/>
                </a:cubicBezTo>
                <a:cubicBezTo>
                  <a:pt x="89807" y="1128486"/>
                  <a:pt x="83457" y="1132568"/>
                  <a:pt x="78921" y="1134836"/>
                </a:cubicBezTo>
                <a:cubicBezTo>
                  <a:pt x="74385" y="1137104"/>
                  <a:pt x="70303" y="1134836"/>
                  <a:pt x="65314" y="1137557"/>
                </a:cubicBezTo>
                <a:cubicBezTo>
                  <a:pt x="60325" y="1140278"/>
                  <a:pt x="53067" y="1147535"/>
                  <a:pt x="48985" y="1151164"/>
                </a:cubicBezTo>
                <a:cubicBezTo>
                  <a:pt x="44903" y="1154793"/>
                  <a:pt x="40368" y="1154793"/>
                  <a:pt x="40821" y="1159329"/>
                </a:cubicBezTo>
                <a:cubicBezTo>
                  <a:pt x="41275" y="1163865"/>
                  <a:pt x="47624" y="1175204"/>
                  <a:pt x="51706" y="1178379"/>
                </a:cubicBezTo>
                <a:cubicBezTo>
                  <a:pt x="55788" y="1181554"/>
                  <a:pt x="60778" y="1179740"/>
                  <a:pt x="65314" y="1178379"/>
                </a:cubicBezTo>
                <a:cubicBezTo>
                  <a:pt x="69850" y="1177018"/>
                  <a:pt x="73478" y="1171575"/>
                  <a:pt x="78921" y="1170214"/>
                </a:cubicBezTo>
                <a:cubicBezTo>
                  <a:pt x="84364" y="1168853"/>
                  <a:pt x="94343" y="1166585"/>
                  <a:pt x="97971" y="1170214"/>
                </a:cubicBezTo>
                <a:cubicBezTo>
                  <a:pt x="101599" y="1173843"/>
                  <a:pt x="101146" y="1186997"/>
                  <a:pt x="100692" y="1191986"/>
                </a:cubicBezTo>
                <a:cubicBezTo>
                  <a:pt x="100238" y="1196975"/>
                  <a:pt x="97517" y="1198336"/>
                  <a:pt x="95249" y="1200150"/>
                </a:cubicBezTo>
                <a:cubicBezTo>
                  <a:pt x="92981" y="1201964"/>
                  <a:pt x="93889" y="1201510"/>
                  <a:pt x="87085" y="1202871"/>
                </a:cubicBezTo>
                <a:cubicBezTo>
                  <a:pt x="80281" y="1204232"/>
                  <a:pt x="54428" y="1208314"/>
                  <a:pt x="54428" y="1208314"/>
                </a:cubicBezTo>
              </a:path>
            </a:pathLst>
          </a:cu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rot="10800000">
            <a:off x="3567545" y="2456872"/>
            <a:ext cx="101599" cy="1371600"/>
          </a:xfrm>
          <a:custGeom>
            <a:avLst/>
            <a:gdLst>
              <a:gd name="connsiteX0" fmla="*/ 84364 w 101599"/>
              <a:gd name="connsiteY0" fmla="*/ 0 h 1208314"/>
              <a:gd name="connsiteX1" fmla="*/ 57149 w 101599"/>
              <a:gd name="connsiteY1" fmla="*/ 48986 h 1208314"/>
              <a:gd name="connsiteX2" fmla="*/ 8164 w 101599"/>
              <a:gd name="connsiteY2" fmla="*/ 68036 h 1208314"/>
              <a:gd name="connsiteX3" fmla="*/ 8164 w 101599"/>
              <a:gd name="connsiteY3" fmla="*/ 89807 h 1208314"/>
              <a:gd name="connsiteX4" fmla="*/ 40821 w 101599"/>
              <a:gd name="connsiteY4" fmla="*/ 97971 h 1208314"/>
              <a:gd name="connsiteX5" fmla="*/ 59871 w 101599"/>
              <a:gd name="connsiteY5" fmla="*/ 97971 h 1208314"/>
              <a:gd name="connsiteX6" fmla="*/ 73478 w 101599"/>
              <a:gd name="connsiteY6" fmla="*/ 114300 h 1208314"/>
              <a:gd name="connsiteX7" fmla="*/ 70756 w 101599"/>
              <a:gd name="connsiteY7" fmla="*/ 122464 h 1208314"/>
              <a:gd name="connsiteX8" fmla="*/ 46264 w 101599"/>
              <a:gd name="connsiteY8" fmla="*/ 127907 h 1208314"/>
              <a:gd name="connsiteX9" fmla="*/ 29935 w 101599"/>
              <a:gd name="connsiteY9" fmla="*/ 127907 h 1208314"/>
              <a:gd name="connsiteX10" fmla="*/ 21771 w 101599"/>
              <a:gd name="connsiteY10" fmla="*/ 127907 h 1208314"/>
              <a:gd name="connsiteX11" fmla="*/ 13606 w 101599"/>
              <a:gd name="connsiteY11" fmla="*/ 127907 h 1208314"/>
              <a:gd name="connsiteX12" fmla="*/ 5442 w 101599"/>
              <a:gd name="connsiteY12" fmla="*/ 152400 h 1208314"/>
              <a:gd name="connsiteX13" fmla="*/ 21771 w 101599"/>
              <a:gd name="connsiteY13" fmla="*/ 166007 h 1208314"/>
              <a:gd name="connsiteX14" fmla="*/ 59871 w 101599"/>
              <a:gd name="connsiteY14" fmla="*/ 171450 h 1208314"/>
              <a:gd name="connsiteX15" fmla="*/ 73478 w 101599"/>
              <a:gd name="connsiteY15" fmla="*/ 174171 h 1208314"/>
              <a:gd name="connsiteX16" fmla="*/ 87085 w 101599"/>
              <a:gd name="connsiteY16" fmla="*/ 182336 h 1208314"/>
              <a:gd name="connsiteX17" fmla="*/ 65314 w 101599"/>
              <a:gd name="connsiteY17" fmla="*/ 206829 h 1208314"/>
              <a:gd name="connsiteX18" fmla="*/ 48985 w 101599"/>
              <a:gd name="connsiteY18" fmla="*/ 204107 h 1208314"/>
              <a:gd name="connsiteX19" fmla="*/ 32656 w 101599"/>
              <a:gd name="connsiteY19" fmla="*/ 206829 h 1208314"/>
              <a:gd name="connsiteX20" fmla="*/ 21771 w 101599"/>
              <a:gd name="connsiteY20" fmla="*/ 223157 h 1208314"/>
              <a:gd name="connsiteX21" fmla="*/ 27214 w 101599"/>
              <a:gd name="connsiteY21" fmla="*/ 250371 h 1208314"/>
              <a:gd name="connsiteX22" fmla="*/ 51706 w 101599"/>
              <a:gd name="connsiteY22" fmla="*/ 242207 h 1208314"/>
              <a:gd name="connsiteX23" fmla="*/ 76199 w 101599"/>
              <a:gd name="connsiteY23" fmla="*/ 244929 h 1208314"/>
              <a:gd name="connsiteX24" fmla="*/ 84364 w 101599"/>
              <a:gd name="connsiteY24" fmla="*/ 253093 h 1208314"/>
              <a:gd name="connsiteX25" fmla="*/ 84364 w 101599"/>
              <a:gd name="connsiteY25" fmla="*/ 274864 h 1208314"/>
              <a:gd name="connsiteX26" fmla="*/ 68035 w 101599"/>
              <a:gd name="connsiteY26" fmla="*/ 283029 h 1208314"/>
              <a:gd name="connsiteX27" fmla="*/ 48985 w 101599"/>
              <a:gd name="connsiteY27" fmla="*/ 283029 h 1208314"/>
              <a:gd name="connsiteX28" fmla="*/ 21771 w 101599"/>
              <a:gd name="connsiteY28" fmla="*/ 283029 h 1208314"/>
              <a:gd name="connsiteX29" fmla="*/ 16328 w 101599"/>
              <a:gd name="connsiteY29" fmla="*/ 304800 h 1208314"/>
              <a:gd name="connsiteX30" fmla="*/ 35378 w 101599"/>
              <a:gd name="connsiteY30" fmla="*/ 315686 h 1208314"/>
              <a:gd name="connsiteX31" fmla="*/ 57149 w 101599"/>
              <a:gd name="connsiteY31" fmla="*/ 321129 h 1208314"/>
              <a:gd name="connsiteX32" fmla="*/ 70756 w 101599"/>
              <a:gd name="connsiteY32" fmla="*/ 321129 h 1208314"/>
              <a:gd name="connsiteX33" fmla="*/ 81642 w 101599"/>
              <a:gd name="connsiteY33" fmla="*/ 329293 h 1208314"/>
              <a:gd name="connsiteX34" fmla="*/ 89806 w 101599"/>
              <a:gd name="connsiteY34" fmla="*/ 345621 h 1208314"/>
              <a:gd name="connsiteX35" fmla="*/ 73478 w 101599"/>
              <a:gd name="connsiteY35" fmla="*/ 372836 h 1208314"/>
              <a:gd name="connsiteX36" fmla="*/ 46264 w 101599"/>
              <a:gd name="connsiteY36" fmla="*/ 375557 h 1208314"/>
              <a:gd name="connsiteX37" fmla="*/ 27214 w 101599"/>
              <a:gd name="connsiteY37" fmla="*/ 383721 h 1208314"/>
              <a:gd name="connsiteX38" fmla="*/ 29935 w 101599"/>
              <a:gd name="connsiteY38" fmla="*/ 408214 h 1208314"/>
              <a:gd name="connsiteX39" fmla="*/ 59871 w 101599"/>
              <a:gd name="connsiteY39" fmla="*/ 424543 h 1208314"/>
              <a:gd name="connsiteX40" fmla="*/ 78921 w 101599"/>
              <a:gd name="connsiteY40" fmla="*/ 424543 h 1208314"/>
              <a:gd name="connsiteX41" fmla="*/ 84364 w 101599"/>
              <a:gd name="connsiteY41" fmla="*/ 446314 h 1208314"/>
              <a:gd name="connsiteX42" fmla="*/ 73478 w 101599"/>
              <a:gd name="connsiteY42" fmla="*/ 465364 h 1208314"/>
              <a:gd name="connsiteX43" fmla="*/ 43542 w 101599"/>
              <a:gd name="connsiteY43" fmla="*/ 465364 h 1208314"/>
              <a:gd name="connsiteX44" fmla="*/ 35378 w 101599"/>
              <a:gd name="connsiteY44" fmla="*/ 473529 h 1208314"/>
              <a:gd name="connsiteX45" fmla="*/ 24492 w 101599"/>
              <a:gd name="connsiteY45" fmla="*/ 487136 h 1208314"/>
              <a:gd name="connsiteX46" fmla="*/ 24492 w 101599"/>
              <a:gd name="connsiteY46" fmla="*/ 508907 h 1208314"/>
              <a:gd name="connsiteX47" fmla="*/ 48985 w 101599"/>
              <a:gd name="connsiteY47" fmla="*/ 506186 h 1208314"/>
              <a:gd name="connsiteX48" fmla="*/ 65314 w 101599"/>
              <a:gd name="connsiteY48" fmla="*/ 506186 h 1208314"/>
              <a:gd name="connsiteX49" fmla="*/ 81642 w 101599"/>
              <a:gd name="connsiteY49" fmla="*/ 511629 h 1208314"/>
              <a:gd name="connsiteX50" fmla="*/ 81642 w 101599"/>
              <a:gd name="connsiteY50" fmla="*/ 530679 h 1208314"/>
              <a:gd name="connsiteX51" fmla="*/ 65314 w 101599"/>
              <a:gd name="connsiteY51" fmla="*/ 536121 h 1208314"/>
              <a:gd name="connsiteX52" fmla="*/ 24492 w 101599"/>
              <a:gd name="connsiteY52" fmla="*/ 541564 h 1208314"/>
              <a:gd name="connsiteX53" fmla="*/ 24492 w 101599"/>
              <a:gd name="connsiteY53" fmla="*/ 563336 h 1208314"/>
              <a:gd name="connsiteX54" fmla="*/ 29935 w 101599"/>
              <a:gd name="connsiteY54" fmla="*/ 571500 h 1208314"/>
              <a:gd name="connsiteX55" fmla="*/ 62592 w 101599"/>
              <a:gd name="connsiteY55" fmla="*/ 571500 h 1208314"/>
              <a:gd name="connsiteX56" fmla="*/ 84364 w 101599"/>
              <a:gd name="connsiteY56" fmla="*/ 585107 h 1208314"/>
              <a:gd name="connsiteX57" fmla="*/ 84364 w 101599"/>
              <a:gd name="connsiteY57" fmla="*/ 606879 h 1208314"/>
              <a:gd name="connsiteX58" fmla="*/ 57149 w 101599"/>
              <a:gd name="connsiteY58" fmla="*/ 609600 h 1208314"/>
              <a:gd name="connsiteX59" fmla="*/ 46264 w 101599"/>
              <a:gd name="connsiteY59" fmla="*/ 609600 h 1208314"/>
              <a:gd name="connsiteX60" fmla="*/ 19049 w 101599"/>
              <a:gd name="connsiteY60" fmla="*/ 625929 h 1208314"/>
              <a:gd name="connsiteX61" fmla="*/ 16328 w 101599"/>
              <a:gd name="connsiteY61" fmla="*/ 642257 h 1208314"/>
              <a:gd name="connsiteX62" fmla="*/ 43542 w 101599"/>
              <a:gd name="connsiteY62" fmla="*/ 647700 h 1208314"/>
              <a:gd name="connsiteX63" fmla="*/ 54428 w 101599"/>
              <a:gd name="connsiteY63" fmla="*/ 650421 h 1208314"/>
              <a:gd name="connsiteX64" fmla="*/ 73478 w 101599"/>
              <a:gd name="connsiteY64" fmla="*/ 650421 h 1208314"/>
              <a:gd name="connsiteX65" fmla="*/ 81642 w 101599"/>
              <a:gd name="connsiteY65" fmla="*/ 658586 h 1208314"/>
              <a:gd name="connsiteX66" fmla="*/ 84364 w 101599"/>
              <a:gd name="connsiteY66" fmla="*/ 674914 h 1208314"/>
              <a:gd name="connsiteX67" fmla="*/ 73478 w 101599"/>
              <a:gd name="connsiteY67" fmla="*/ 691243 h 1208314"/>
              <a:gd name="connsiteX68" fmla="*/ 54428 w 101599"/>
              <a:gd name="connsiteY68" fmla="*/ 691243 h 1208314"/>
              <a:gd name="connsiteX69" fmla="*/ 40821 w 101599"/>
              <a:gd name="connsiteY69" fmla="*/ 691243 h 1208314"/>
              <a:gd name="connsiteX70" fmla="*/ 27214 w 101599"/>
              <a:gd name="connsiteY70" fmla="*/ 693964 h 1208314"/>
              <a:gd name="connsiteX71" fmla="*/ 21771 w 101599"/>
              <a:gd name="connsiteY71" fmla="*/ 721179 h 1208314"/>
              <a:gd name="connsiteX72" fmla="*/ 32656 w 101599"/>
              <a:gd name="connsiteY72" fmla="*/ 729343 h 1208314"/>
              <a:gd name="connsiteX73" fmla="*/ 65314 w 101599"/>
              <a:gd name="connsiteY73" fmla="*/ 729343 h 1208314"/>
              <a:gd name="connsiteX74" fmla="*/ 81642 w 101599"/>
              <a:gd name="connsiteY74" fmla="*/ 734786 h 1208314"/>
              <a:gd name="connsiteX75" fmla="*/ 92528 w 101599"/>
              <a:gd name="connsiteY75" fmla="*/ 734786 h 1208314"/>
              <a:gd name="connsiteX76" fmla="*/ 87085 w 101599"/>
              <a:gd name="connsiteY76" fmla="*/ 753836 h 1208314"/>
              <a:gd name="connsiteX77" fmla="*/ 76199 w 101599"/>
              <a:gd name="connsiteY77" fmla="*/ 762000 h 1208314"/>
              <a:gd name="connsiteX78" fmla="*/ 57149 w 101599"/>
              <a:gd name="connsiteY78" fmla="*/ 767443 h 1208314"/>
              <a:gd name="connsiteX79" fmla="*/ 35378 w 101599"/>
              <a:gd name="connsiteY79" fmla="*/ 767443 h 1208314"/>
              <a:gd name="connsiteX80" fmla="*/ 24492 w 101599"/>
              <a:gd name="connsiteY80" fmla="*/ 778329 h 1208314"/>
              <a:gd name="connsiteX81" fmla="*/ 19049 w 101599"/>
              <a:gd name="connsiteY81" fmla="*/ 797379 h 1208314"/>
              <a:gd name="connsiteX82" fmla="*/ 35378 w 101599"/>
              <a:gd name="connsiteY82" fmla="*/ 797379 h 1208314"/>
              <a:gd name="connsiteX83" fmla="*/ 54428 w 101599"/>
              <a:gd name="connsiteY83" fmla="*/ 800100 h 1208314"/>
              <a:gd name="connsiteX84" fmla="*/ 70756 w 101599"/>
              <a:gd name="connsiteY84" fmla="*/ 800100 h 1208314"/>
              <a:gd name="connsiteX85" fmla="*/ 78921 w 101599"/>
              <a:gd name="connsiteY85" fmla="*/ 805543 h 1208314"/>
              <a:gd name="connsiteX86" fmla="*/ 73478 w 101599"/>
              <a:gd name="connsiteY86" fmla="*/ 830036 h 1208314"/>
              <a:gd name="connsiteX87" fmla="*/ 48985 w 101599"/>
              <a:gd name="connsiteY87" fmla="*/ 830036 h 1208314"/>
              <a:gd name="connsiteX88" fmla="*/ 16328 w 101599"/>
              <a:gd name="connsiteY88" fmla="*/ 824593 h 1208314"/>
              <a:gd name="connsiteX89" fmla="*/ 8164 w 101599"/>
              <a:gd name="connsiteY89" fmla="*/ 851807 h 1208314"/>
              <a:gd name="connsiteX90" fmla="*/ 19049 w 101599"/>
              <a:gd name="connsiteY90" fmla="*/ 857250 h 1208314"/>
              <a:gd name="connsiteX91" fmla="*/ 57149 w 101599"/>
              <a:gd name="connsiteY91" fmla="*/ 862693 h 1208314"/>
              <a:gd name="connsiteX92" fmla="*/ 76199 w 101599"/>
              <a:gd name="connsiteY92" fmla="*/ 868136 h 1208314"/>
              <a:gd name="connsiteX93" fmla="*/ 81642 w 101599"/>
              <a:gd name="connsiteY93" fmla="*/ 895350 h 1208314"/>
              <a:gd name="connsiteX94" fmla="*/ 70756 w 101599"/>
              <a:gd name="connsiteY94" fmla="*/ 906236 h 1208314"/>
              <a:gd name="connsiteX95" fmla="*/ 40821 w 101599"/>
              <a:gd name="connsiteY95" fmla="*/ 906236 h 1208314"/>
              <a:gd name="connsiteX96" fmla="*/ 29935 w 101599"/>
              <a:gd name="connsiteY96" fmla="*/ 906236 h 1208314"/>
              <a:gd name="connsiteX97" fmla="*/ 24492 w 101599"/>
              <a:gd name="connsiteY97" fmla="*/ 917121 h 1208314"/>
              <a:gd name="connsiteX98" fmla="*/ 24492 w 101599"/>
              <a:gd name="connsiteY98" fmla="*/ 933450 h 1208314"/>
              <a:gd name="connsiteX99" fmla="*/ 43542 w 101599"/>
              <a:gd name="connsiteY99" fmla="*/ 944336 h 1208314"/>
              <a:gd name="connsiteX100" fmla="*/ 57149 w 101599"/>
              <a:gd name="connsiteY100" fmla="*/ 944336 h 1208314"/>
              <a:gd name="connsiteX101" fmla="*/ 70756 w 101599"/>
              <a:gd name="connsiteY101" fmla="*/ 947057 h 1208314"/>
              <a:gd name="connsiteX102" fmla="*/ 89806 w 101599"/>
              <a:gd name="connsiteY102" fmla="*/ 949779 h 1208314"/>
              <a:gd name="connsiteX103" fmla="*/ 92528 w 101599"/>
              <a:gd name="connsiteY103" fmla="*/ 976993 h 1208314"/>
              <a:gd name="connsiteX104" fmla="*/ 46264 w 101599"/>
              <a:gd name="connsiteY104" fmla="*/ 985157 h 1208314"/>
              <a:gd name="connsiteX105" fmla="*/ 29935 w 101599"/>
              <a:gd name="connsiteY105" fmla="*/ 982436 h 1208314"/>
              <a:gd name="connsiteX106" fmla="*/ 19049 w 101599"/>
              <a:gd name="connsiteY106" fmla="*/ 982436 h 1208314"/>
              <a:gd name="connsiteX107" fmla="*/ 24492 w 101599"/>
              <a:gd name="connsiteY107" fmla="*/ 1006929 h 1208314"/>
              <a:gd name="connsiteX108" fmla="*/ 46264 w 101599"/>
              <a:gd name="connsiteY108" fmla="*/ 1028700 h 1208314"/>
              <a:gd name="connsiteX109" fmla="*/ 68035 w 101599"/>
              <a:gd name="connsiteY109" fmla="*/ 1028700 h 1208314"/>
              <a:gd name="connsiteX110" fmla="*/ 89806 w 101599"/>
              <a:gd name="connsiteY110" fmla="*/ 1042307 h 1208314"/>
              <a:gd name="connsiteX111" fmla="*/ 95249 w 101599"/>
              <a:gd name="connsiteY111" fmla="*/ 1055914 h 1208314"/>
              <a:gd name="connsiteX112" fmla="*/ 92528 w 101599"/>
              <a:gd name="connsiteY112" fmla="*/ 1064079 h 1208314"/>
              <a:gd name="connsiteX113" fmla="*/ 62592 w 101599"/>
              <a:gd name="connsiteY113" fmla="*/ 1069521 h 1208314"/>
              <a:gd name="connsiteX114" fmla="*/ 24492 w 101599"/>
              <a:gd name="connsiteY114" fmla="*/ 1072243 h 1208314"/>
              <a:gd name="connsiteX115" fmla="*/ 27214 w 101599"/>
              <a:gd name="connsiteY115" fmla="*/ 1094014 h 1208314"/>
              <a:gd name="connsiteX116" fmla="*/ 35378 w 101599"/>
              <a:gd name="connsiteY116" fmla="*/ 1102179 h 1208314"/>
              <a:gd name="connsiteX117" fmla="*/ 65314 w 101599"/>
              <a:gd name="connsiteY117" fmla="*/ 1102179 h 1208314"/>
              <a:gd name="connsiteX118" fmla="*/ 78921 w 101599"/>
              <a:gd name="connsiteY118" fmla="*/ 1104900 h 1208314"/>
              <a:gd name="connsiteX119" fmla="*/ 95249 w 101599"/>
              <a:gd name="connsiteY119" fmla="*/ 1107621 h 1208314"/>
              <a:gd name="connsiteX120" fmla="*/ 92528 w 101599"/>
              <a:gd name="connsiteY120" fmla="*/ 1123950 h 1208314"/>
              <a:gd name="connsiteX121" fmla="*/ 78921 w 101599"/>
              <a:gd name="connsiteY121" fmla="*/ 1134836 h 1208314"/>
              <a:gd name="connsiteX122" fmla="*/ 65314 w 101599"/>
              <a:gd name="connsiteY122" fmla="*/ 1137557 h 1208314"/>
              <a:gd name="connsiteX123" fmla="*/ 48985 w 101599"/>
              <a:gd name="connsiteY123" fmla="*/ 1151164 h 1208314"/>
              <a:gd name="connsiteX124" fmla="*/ 40821 w 101599"/>
              <a:gd name="connsiteY124" fmla="*/ 1159329 h 1208314"/>
              <a:gd name="connsiteX125" fmla="*/ 51706 w 101599"/>
              <a:gd name="connsiteY125" fmla="*/ 1178379 h 1208314"/>
              <a:gd name="connsiteX126" fmla="*/ 65314 w 101599"/>
              <a:gd name="connsiteY126" fmla="*/ 1178379 h 1208314"/>
              <a:gd name="connsiteX127" fmla="*/ 78921 w 101599"/>
              <a:gd name="connsiteY127" fmla="*/ 1170214 h 1208314"/>
              <a:gd name="connsiteX128" fmla="*/ 97971 w 101599"/>
              <a:gd name="connsiteY128" fmla="*/ 1170214 h 1208314"/>
              <a:gd name="connsiteX129" fmla="*/ 100692 w 101599"/>
              <a:gd name="connsiteY129" fmla="*/ 1191986 h 1208314"/>
              <a:gd name="connsiteX130" fmla="*/ 95249 w 101599"/>
              <a:gd name="connsiteY130" fmla="*/ 1200150 h 1208314"/>
              <a:gd name="connsiteX131" fmla="*/ 87085 w 101599"/>
              <a:gd name="connsiteY131" fmla="*/ 1202871 h 1208314"/>
              <a:gd name="connsiteX132" fmla="*/ 54428 w 101599"/>
              <a:gd name="connsiteY132" fmla="*/ 1208314 h 120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101599" h="1208314">
                <a:moveTo>
                  <a:pt x="84364" y="0"/>
                </a:moveTo>
                <a:cubicBezTo>
                  <a:pt x="77106" y="18823"/>
                  <a:pt x="69849" y="37647"/>
                  <a:pt x="57149" y="48986"/>
                </a:cubicBezTo>
                <a:cubicBezTo>
                  <a:pt x="44449" y="60325"/>
                  <a:pt x="16328" y="61233"/>
                  <a:pt x="8164" y="68036"/>
                </a:cubicBezTo>
                <a:cubicBezTo>
                  <a:pt x="0" y="74839"/>
                  <a:pt x="2721" y="84818"/>
                  <a:pt x="8164" y="89807"/>
                </a:cubicBezTo>
                <a:cubicBezTo>
                  <a:pt x="13607" y="94796"/>
                  <a:pt x="32203" y="96610"/>
                  <a:pt x="40821" y="97971"/>
                </a:cubicBezTo>
                <a:cubicBezTo>
                  <a:pt x="49439" y="99332"/>
                  <a:pt x="54428" y="95250"/>
                  <a:pt x="59871" y="97971"/>
                </a:cubicBezTo>
                <a:cubicBezTo>
                  <a:pt x="65314" y="100693"/>
                  <a:pt x="71664" y="110218"/>
                  <a:pt x="73478" y="114300"/>
                </a:cubicBezTo>
                <a:cubicBezTo>
                  <a:pt x="75292" y="118382"/>
                  <a:pt x="75292" y="120196"/>
                  <a:pt x="70756" y="122464"/>
                </a:cubicBezTo>
                <a:cubicBezTo>
                  <a:pt x="66220" y="124732"/>
                  <a:pt x="53067" y="127000"/>
                  <a:pt x="46264" y="127907"/>
                </a:cubicBezTo>
                <a:cubicBezTo>
                  <a:pt x="39461" y="128814"/>
                  <a:pt x="29935" y="127907"/>
                  <a:pt x="29935" y="127907"/>
                </a:cubicBezTo>
                <a:lnTo>
                  <a:pt x="21771" y="127907"/>
                </a:lnTo>
                <a:cubicBezTo>
                  <a:pt x="19050" y="127907"/>
                  <a:pt x="16327" y="123825"/>
                  <a:pt x="13606" y="127907"/>
                </a:cubicBezTo>
                <a:cubicBezTo>
                  <a:pt x="10885" y="131989"/>
                  <a:pt x="4081" y="146050"/>
                  <a:pt x="5442" y="152400"/>
                </a:cubicBezTo>
                <a:cubicBezTo>
                  <a:pt x="6803" y="158750"/>
                  <a:pt x="12700" y="162832"/>
                  <a:pt x="21771" y="166007"/>
                </a:cubicBezTo>
                <a:cubicBezTo>
                  <a:pt x="30842" y="169182"/>
                  <a:pt x="51253" y="170089"/>
                  <a:pt x="59871" y="171450"/>
                </a:cubicBezTo>
                <a:cubicBezTo>
                  <a:pt x="68489" y="172811"/>
                  <a:pt x="68942" y="172357"/>
                  <a:pt x="73478" y="174171"/>
                </a:cubicBezTo>
                <a:cubicBezTo>
                  <a:pt x="78014" y="175985"/>
                  <a:pt x="88446" y="176893"/>
                  <a:pt x="87085" y="182336"/>
                </a:cubicBezTo>
                <a:cubicBezTo>
                  <a:pt x="85724" y="187779"/>
                  <a:pt x="71664" y="203201"/>
                  <a:pt x="65314" y="206829"/>
                </a:cubicBezTo>
                <a:cubicBezTo>
                  <a:pt x="58964" y="210457"/>
                  <a:pt x="54428" y="204107"/>
                  <a:pt x="48985" y="204107"/>
                </a:cubicBezTo>
                <a:cubicBezTo>
                  <a:pt x="43542" y="204107"/>
                  <a:pt x="37192" y="203654"/>
                  <a:pt x="32656" y="206829"/>
                </a:cubicBezTo>
                <a:cubicBezTo>
                  <a:pt x="28120" y="210004"/>
                  <a:pt x="22678" y="215900"/>
                  <a:pt x="21771" y="223157"/>
                </a:cubicBezTo>
                <a:cubicBezTo>
                  <a:pt x="20864" y="230414"/>
                  <a:pt x="22225" y="247196"/>
                  <a:pt x="27214" y="250371"/>
                </a:cubicBezTo>
                <a:cubicBezTo>
                  <a:pt x="32203" y="253546"/>
                  <a:pt x="43542" y="243114"/>
                  <a:pt x="51706" y="242207"/>
                </a:cubicBezTo>
                <a:cubicBezTo>
                  <a:pt x="59870" y="241300"/>
                  <a:pt x="70756" y="243115"/>
                  <a:pt x="76199" y="244929"/>
                </a:cubicBezTo>
                <a:cubicBezTo>
                  <a:pt x="81642" y="246743"/>
                  <a:pt x="83003" y="248104"/>
                  <a:pt x="84364" y="253093"/>
                </a:cubicBezTo>
                <a:cubicBezTo>
                  <a:pt x="85725" y="258082"/>
                  <a:pt x="87086" y="269875"/>
                  <a:pt x="84364" y="274864"/>
                </a:cubicBezTo>
                <a:cubicBezTo>
                  <a:pt x="81642" y="279853"/>
                  <a:pt x="73932" y="281668"/>
                  <a:pt x="68035" y="283029"/>
                </a:cubicBezTo>
                <a:cubicBezTo>
                  <a:pt x="62138" y="284390"/>
                  <a:pt x="48985" y="283029"/>
                  <a:pt x="48985" y="283029"/>
                </a:cubicBezTo>
                <a:cubicBezTo>
                  <a:pt x="41274" y="283029"/>
                  <a:pt x="27214" y="279401"/>
                  <a:pt x="21771" y="283029"/>
                </a:cubicBezTo>
                <a:cubicBezTo>
                  <a:pt x="16328" y="286657"/>
                  <a:pt x="14060" y="299357"/>
                  <a:pt x="16328" y="304800"/>
                </a:cubicBezTo>
                <a:cubicBezTo>
                  <a:pt x="18596" y="310243"/>
                  <a:pt x="28575" y="312965"/>
                  <a:pt x="35378" y="315686"/>
                </a:cubicBezTo>
                <a:cubicBezTo>
                  <a:pt x="42182" y="318408"/>
                  <a:pt x="51253" y="320222"/>
                  <a:pt x="57149" y="321129"/>
                </a:cubicBezTo>
                <a:cubicBezTo>
                  <a:pt x="63045" y="322036"/>
                  <a:pt x="66674" y="319768"/>
                  <a:pt x="70756" y="321129"/>
                </a:cubicBezTo>
                <a:cubicBezTo>
                  <a:pt x="74838" y="322490"/>
                  <a:pt x="78467" y="325211"/>
                  <a:pt x="81642" y="329293"/>
                </a:cubicBezTo>
                <a:cubicBezTo>
                  <a:pt x="84817" y="333375"/>
                  <a:pt x="91167" y="338364"/>
                  <a:pt x="89806" y="345621"/>
                </a:cubicBezTo>
                <a:cubicBezTo>
                  <a:pt x="88445" y="352878"/>
                  <a:pt x="80735" y="367847"/>
                  <a:pt x="73478" y="372836"/>
                </a:cubicBezTo>
                <a:cubicBezTo>
                  <a:pt x="66221" y="377825"/>
                  <a:pt x="53975" y="373743"/>
                  <a:pt x="46264" y="375557"/>
                </a:cubicBezTo>
                <a:cubicBezTo>
                  <a:pt x="38553" y="377371"/>
                  <a:pt x="29936" y="378278"/>
                  <a:pt x="27214" y="383721"/>
                </a:cubicBezTo>
                <a:cubicBezTo>
                  <a:pt x="24493" y="389164"/>
                  <a:pt x="24492" y="401410"/>
                  <a:pt x="29935" y="408214"/>
                </a:cubicBezTo>
                <a:cubicBezTo>
                  <a:pt x="35378" y="415018"/>
                  <a:pt x="51707" y="421822"/>
                  <a:pt x="59871" y="424543"/>
                </a:cubicBezTo>
                <a:cubicBezTo>
                  <a:pt x="68035" y="427265"/>
                  <a:pt x="74839" y="420914"/>
                  <a:pt x="78921" y="424543"/>
                </a:cubicBezTo>
                <a:cubicBezTo>
                  <a:pt x="83003" y="428172"/>
                  <a:pt x="85271" y="439511"/>
                  <a:pt x="84364" y="446314"/>
                </a:cubicBezTo>
                <a:cubicBezTo>
                  <a:pt x="83457" y="453117"/>
                  <a:pt x="80281" y="462189"/>
                  <a:pt x="73478" y="465364"/>
                </a:cubicBezTo>
                <a:cubicBezTo>
                  <a:pt x="66675" y="468539"/>
                  <a:pt x="49892" y="464003"/>
                  <a:pt x="43542" y="465364"/>
                </a:cubicBezTo>
                <a:cubicBezTo>
                  <a:pt x="37192" y="466725"/>
                  <a:pt x="38553" y="469900"/>
                  <a:pt x="35378" y="473529"/>
                </a:cubicBezTo>
                <a:cubicBezTo>
                  <a:pt x="32203" y="477158"/>
                  <a:pt x="26306" y="481240"/>
                  <a:pt x="24492" y="487136"/>
                </a:cubicBezTo>
                <a:cubicBezTo>
                  <a:pt x="22678" y="493032"/>
                  <a:pt x="20410" y="505732"/>
                  <a:pt x="24492" y="508907"/>
                </a:cubicBezTo>
                <a:cubicBezTo>
                  <a:pt x="28574" y="512082"/>
                  <a:pt x="42181" y="506640"/>
                  <a:pt x="48985" y="506186"/>
                </a:cubicBezTo>
                <a:cubicBezTo>
                  <a:pt x="55789" y="505733"/>
                  <a:pt x="59871" y="505279"/>
                  <a:pt x="65314" y="506186"/>
                </a:cubicBezTo>
                <a:cubicBezTo>
                  <a:pt x="70757" y="507093"/>
                  <a:pt x="78921" y="507547"/>
                  <a:pt x="81642" y="511629"/>
                </a:cubicBezTo>
                <a:cubicBezTo>
                  <a:pt x="84363" y="515711"/>
                  <a:pt x="84363" y="526597"/>
                  <a:pt x="81642" y="530679"/>
                </a:cubicBezTo>
                <a:cubicBezTo>
                  <a:pt x="78921" y="534761"/>
                  <a:pt x="74839" y="534307"/>
                  <a:pt x="65314" y="536121"/>
                </a:cubicBezTo>
                <a:cubicBezTo>
                  <a:pt x="55789" y="537935"/>
                  <a:pt x="31296" y="537028"/>
                  <a:pt x="24492" y="541564"/>
                </a:cubicBezTo>
                <a:cubicBezTo>
                  <a:pt x="17688" y="546100"/>
                  <a:pt x="23585" y="558347"/>
                  <a:pt x="24492" y="563336"/>
                </a:cubicBezTo>
                <a:cubicBezTo>
                  <a:pt x="25399" y="568325"/>
                  <a:pt x="23585" y="570139"/>
                  <a:pt x="29935" y="571500"/>
                </a:cubicBezTo>
                <a:cubicBezTo>
                  <a:pt x="36285" y="572861"/>
                  <a:pt x="53521" y="569232"/>
                  <a:pt x="62592" y="571500"/>
                </a:cubicBezTo>
                <a:cubicBezTo>
                  <a:pt x="71663" y="573768"/>
                  <a:pt x="80735" y="579211"/>
                  <a:pt x="84364" y="585107"/>
                </a:cubicBezTo>
                <a:cubicBezTo>
                  <a:pt x="87993" y="591003"/>
                  <a:pt x="88900" y="602797"/>
                  <a:pt x="84364" y="606879"/>
                </a:cubicBezTo>
                <a:cubicBezTo>
                  <a:pt x="79828" y="610961"/>
                  <a:pt x="63499" y="609147"/>
                  <a:pt x="57149" y="609600"/>
                </a:cubicBezTo>
                <a:cubicBezTo>
                  <a:pt x="50799" y="610053"/>
                  <a:pt x="52614" y="606879"/>
                  <a:pt x="46264" y="609600"/>
                </a:cubicBezTo>
                <a:cubicBezTo>
                  <a:pt x="39914" y="612321"/>
                  <a:pt x="24038" y="620486"/>
                  <a:pt x="19049" y="625929"/>
                </a:cubicBezTo>
                <a:cubicBezTo>
                  <a:pt x="14060" y="631372"/>
                  <a:pt x="12246" y="638628"/>
                  <a:pt x="16328" y="642257"/>
                </a:cubicBezTo>
                <a:cubicBezTo>
                  <a:pt x="20410" y="645886"/>
                  <a:pt x="37192" y="646339"/>
                  <a:pt x="43542" y="647700"/>
                </a:cubicBezTo>
                <a:cubicBezTo>
                  <a:pt x="49892" y="649061"/>
                  <a:pt x="49439" y="649968"/>
                  <a:pt x="54428" y="650421"/>
                </a:cubicBezTo>
                <a:cubicBezTo>
                  <a:pt x="59417" y="650875"/>
                  <a:pt x="68942" y="649060"/>
                  <a:pt x="73478" y="650421"/>
                </a:cubicBezTo>
                <a:cubicBezTo>
                  <a:pt x="78014" y="651782"/>
                  <a:pt x="79828" y="654504"/>
                  <a:pt x="81642" y="658586"/>
                </a:cubicBezTo>
                <a:cubicBezTo>
                  <a:pt x="83456" y="662668"/>
                  <a:pt x="85725" y="669471"/>
                  <a:pt x="84364" y="674914"/>
                </a:cubicBezTo>
                <a:cubicBezTo>
                  <a:pt x="83003" y="680357"/>
                  <a:pt x="78467" y="688521"/>
                  <a:pt x="73478" y="691243"/>
                </a:cubicBezTo>
                <a:cubicBezTo>
                  <a:pt x="68489" y="693965"/>
                  <a:pt x="54428" y="691243"/>
                  <a:pt x="54428" y="691243"/>
                </a:cubicBezTo>
                <a:cubicBezTo>
                  <a:pt x="48985" y="691243"/>
                  <a:pt x="45357" y="690790"/>
                  <a:pt x="40821" y="691243"/>
                </a:cubicBezTo>
                <a:cubicBezTo>
                  <a:pt x="36285" y="691697"/>
                  <a:pt x="30389" y="688975"/>
                  <a:pt x="27214" y="693964"/>
                </a:cubicBezTo>
                <a:cubicBezTo>
                  <a:pt x="24039" y="698953"/>
                  <a:pt x="20864" y="715283"/>
                  <a:pt x="21771" y="721179"/>
                </a:cubicBezTo>
                <a:cubicBezTo>
                  <a:pt x="22678" y="727075"/>
                  <a:pt x="25399" y="727982"/>
                  <a:pt x="32656" y="729343"/>
                </a:cubicBezTo>
                <a:cubicBezTo>
                  <a:pt x="39913" y="730704"/>
                  <a:pt x="57150" y="728436"/>
                  <a:pt x="65314" y="729343"/>
                </a:cubicBezTo>
                <a:cubicBezTo>
                  <a:pt x="73478" y="730250"/>
                  <a:pt x="77106" y="733879"/>
                  <a:pt x="81642" y="734786"/>
                </a:cubicBezTo>
                <a:cubicBezTo>
                  <a:pt x="86178" y="735693"/>
                  <a:pt x="91621" y="731611"/>
                  <a:pt x="92528" y="734786"/>
                </a:cubicBezTo>
                <a:cubicBezTo>
                  <a:pt x="93435" y="737961"/>
                  <a:pt x="89806" y="749300"/>
                  <a:pt x="87085" y="753836"/>
                </a:cubicBezTo>
                <a:cubicBezTo>
                  <a:pt x="84364" y="758372"/>
                  <a:pt x="81188" y="759732"/>
                  <a:pt x="76199" y="762000"/>
                </a:cubicBezTo>
                <a:cubicBezTo>
                  <a:pt x="71210" y="764268"/>
                  <a:pt x="63952" y="766536"/>
                  <a:pt x="57149" y="767443"/>
                </a:cubicBezTo>
                <a:cubicBezTo>
                  <a:pt x="50346" y="768350"/>
                  <a:pt x="40821" y="765629"/>
                  <a:pt x="35378" y="767443"/>
                </a:cubicBezTo>
                <a:cubicBezTo>
                  <a:pt x="29935" y="769257"/>
                  <a:pt x="27214" y="773340"/>
                  <a:pt x="24492" y="778329"/>
                </a:cubicBezTo>
                <a:cubicBezTo>
                  <a:pt x="21770" y="783318"/>
                  <a:pt x="17235" y="794204"/>
                  <a:pt x="19049" y="797379"/>
                </a:cubicBezTo>
                <a:cubicBezTo>
                  <a:pt x="20863" y="800554"/>
                  <a:pt x="29482" y="796926"/>
                  <a:pt x="35378" y="797379"/>
                </a:cubicBezTo>
                <a:cubicBezTo>
                  <a:pt x="41274" y="797832"/>
                  <a:pt x="48532" y="799647"/>
                  <a:pt x="54428" y="800100"/>
                </a:cubicBezTo>
                <a:cubicBezTo>
                  <a:pt x="60324" y="800554"/>
                  <a:pt x="66674" y="799193"/>
                  <a:pt x="70756" y="800100"/>
                </a:cubicBezTo>
                <a:cubicBezTo>
                  <a:pt x="74838" y="801007"/>
                  <a:pt x="78467" y="800554"/>
                  <a:pt x="78921" y="805543"/>
                </a:cubicBezTo>
                <a:cubicBezTo>
                  <a:pt x="79375" y="810532"/>
                  <a:pt x="78467" y="825954"/>
                  <a:pt x="73478" y="830036"/>
                </a:cubicBezTo>
                <a:cubicBezTo>
                  <a:pt x="68489" y="834118"/>
                  <a:pt x="58510" y="830943"/>
                  <a:pt x="48985" y="830036"/>
                </a:cubicBezTo>
                <a:cubicBezTo>
                  <a:pt x="39460" y="829129"/>
                  <a:pt x="23131" y="820965"/>
                  <a:pt x="16328" y="824593"/>
                </a:cubicBezTo>
                <a:cubicBezTo>
                  <a:pt x="9525" y="828221"/>
                  <a:pt x="7711" y="846364"/>
                  <a:pt x="8164" y="851807"/>
                </a:cubicBezTo>
                <a:cubicBezTo>
                  <a:pt x="8617" y="857250"/>
                  <a:pt x="10885" y="855436"/>
                  <a:pt x="19049" y="857250"/>
                </a:cubicBezTo>
                <a:cubicBezTo>
                  <a:pt x="27213" y="859064"/>
                  <a:pt x="47624" y="860879"/>
                  <a:pt x="57149" y="862693"/>
                </a:cubicBezTo>
                <a:cubicBezTo>
                  <a:pt x="66674" y="864507"/>
                  <a:pt x="72117" y="862693"/>
                  <a:pt x="76199" y="868136"/>
                </a:cubicBezTo>
                <a:cubicBezTo>
                  <a:pt x="80281" y="873579"/>
                  <a:pt x="82549" y="889000"/>
                  <a:pt x="81642" y="895350"/>
                </a:cubicBezTo>
                <a:cubicBezTo>
                  <a:pt x="80735" y="901700"/>
                  <a:pt x="77559" y="904422"/>
                  <a:pt x="70756" y="906236"/>
                </a:cubicBezTo>
                <a:cubicBezTo>
                  <a:pt x="63953" y="908050"/>
                  <a:pt x="40821" y="906236"/>
                  <a:pt x="40821" y="906236"/>
                </a:cubicBezTo>
                <a:cubicBezTo>
                  <a:pt x="34018" y="906236"/>
                  <a:pt x="32656" y="904422"/>
                  <a:pt x="29935" y="906236"/>
                </a:cubicBezTo>
                <a:cubicBezTo>
                  <a:pt x="27214" y="908050"/>
                  <a:pt x="25399" y="912585"/>
                  <a:pt x="24492" y="917121"/>
                </a:cubicBezTo>
                <a:cubicBezTo>
                  <a:pt x="23585" y="921657"/>
                  <a:pt x="21317" y="928914"/>
                  <a:pt x="24492" y="933450"/>
                </a:cubicBezTo>
                <a:cubicBezTo>
                  <a:pt x="27667" y="937986"/>
                  <a:pt x="38099" y="942522"/>
                  <a:pt x="43542" y="944336"/>
                </a:cubicBezTo>
                <a:cubicBezTo>
                  <a:pt x="48985" y="946150"/>
                  <a:pt x="52613" y="943883"/>
                  <a:pt x="57149" y="944336"/>
                </a:cubicBezTo>
                <a:cubicBezTo>
                  <a:pt x="61685" y="944790"/>
                  <a:pt x="65313" y="946150"/>
                  <a:pt x="70756" y="947057"/>
                </a:cubicBezTo>
                <a:cubicBezTo>
                  <a:pt x="76199" y="947964"/>
                  <a:pt x="86177" y="944790"/>
                  <a:pt x="89806" y="949779"/>
                </a:cubicBezTo>
                <a:cubicBezTo>
                  <a:pt x="93435" y="954768"/>
                  <a:pt x="99785" y="971097"/>
                  <a:pt x="92528" y="976993"/>
                </a:cubicBezTo>
                <a:cubicBezTo>
                  <a:pt x="85271" y="982889"/>
                  <a:pt x="56696" y="984250"/>
                  <a:pt x="46264" y="985157"/>
                </a:cubicBezTo>
                <a:cubicBezTo>
                  <a:pt x="35832" y="986064"/>
                  <a:pt x="34471" y="982890"/>
                  <a:pt x="29935" y="982436"/>
                </a:cubicBezTo>
                <a:cubicBezTo>
                  <a:pt x="25399" y="981983"/>
                  <a:pt x="19956" y="978354"/>
                  <a:pt x="19049" y="982436"/>
                </a:cubicBezTo>
                <a:cubicBezTo>
                  <a:pt x="18142" y="986518"/>
                  <a:pt x="19956" y="999218"/>
                  <a:pt x="24492" y="1006929"/>
                </a:cubicBezTo>
                <a:cubicBezTo>
                  <a:pt x="29028" y="1014640"/>
                  <a:pt x="39007" y="1025072"/>
                  <a:pt x="46264" y="1028700"/>
                </a:cubicBezTo>
                <a:cubicBezTo>
                  <a:pt x="53521" y="1032329"/>
                  <a:pt x="60778" y="1026432"/>
                  <a:pt x="68035" y="1028700"/>
                </a:cubicBezTo>
                <a:cubicBezTo>
                  <a:pt x="75292" y="1030968"/>
                  <a:pt x="85270" y="1037771"/>
                  <a:pt x="89806" y="1042307"/>
                </a:cubicBezTo>
                <a:cubicBezTo>
                  <a:pt x="94342" y="1046843"/>
                  <a:pt x="94795" y="1052285"/>
                  <a:pt x="95249" y="1055914"/>
                </a:cubicBezTo>
                <a:cubicBezTo>
                  <a:pt x="95703" y="1059543"/>
                  <a:pt x="97971" y="1061811"/>
                  <a:pt x="92528" y="1064079"/>
                </a:cubicBezTo>
                <a:cubicBezTo>
                  <a:pt x="87085" y="1066347"/>
                  <a:pt x="73931" y="1068160"/>
                  <a:pt x="62592" y="1069521"/>
                </a:cubicBezTo>
                <a:cubicBezTo>
                  <a:pt x="51253" y="1070882"/>
                  <a:pt x="30388" y="1068161"/>
                  <a:pt x="24492" y="1072243"/>
                </a:cubicBezTo>
                <a:cubicBezTo>
                  <a:pt x="18596" y="1076325"/>
                  <a:pt x="25400" y="1089025"/>
                  <a:pt x="27214" y="1094014"/>
                </a:cubicBezTo>
                <a:cubicBezTo>
                  <a:pt x="29028" y="1099003"/>
                  <a:pt x="29028" y="1100818"/>
                  <a:pt x="35378" y="1102179"/>
                </a:cubicBezTo>
                <a:cubicBezTo>
                  <a:pt x="41728" y="1103540"/>
                  <a:pt x="58057" y="1101726"/>
                  <a:pt x="65314" y="1102179"/>
                </a:cubicBezTo>
                <a:cubicBezTo>
                  <a:pt x="72571" y="1102632"/>
                  <a:pt x="73932" y="1103993"/>
                  <a:pt x="78921" y="1104900"/>
                </a:cubicBezTo>
                <a:cubicBezTo>
                  <a:pt x="83910" y="1105807"/>
                  <a:pt x="92981" y="1104446"/>
                  <a:pt x="95249" y="1107621"/>
                </a:cubicBezTo>
                <a:cubicBezTo>
                  <a:pt x="97517" y="1110796"/>
                  <a:pt x="95249" y="1119414"/>
                  <a:pt x="92528" y="1123950"/>
                </a:cubicBezTo>
                <a:cubicBezTo>
                  <a:pt x="89807" y="1128486"/>
                  <a:pt x="83457" y="1132568"/>
                  <a:pt x="78921" y="1134836"/>
                </a:cubicBezTo>
                <a:cubicBezTo>
                  <a:pt x="74385" y="1137104"/>
                  <a:pt x="70303" y="1134836"/>
                  <a:pt x="65314" y="1137557"/>
                </a:cubicBezTo>
                <a:cubicBezTo>
                  <a:pt x="60325" y="1140278"/>
                  <a:pt x="53067" y="1147535"/>
                  <a:pt x="48985" y="1151164"/>
                </a:cubicBezTo>
                <a:cubicBezTo>
                  <a:pt x="44903" y="1154793"/>
                  <a:pt x="40368" y="1154793"/>
                  <a:pt x="40821" y="1159329"/>
                </a:cubicBezTo>
                <a:cubicBezTo>
                  <a:pt x="41275" y="1163865"/>
                  <a:pt x="47624" y="1175204"/>
                  <a:pt x="51706" y="1178379"/>
                </a:cubicBezTo>
                <a:cubicBezTo>
                  <a:pt x="55788" y="1181554"/>
                  <a:pt x="60778" y="1179740"/>
                  <a:pt x="65314" y="1178379"/>
                </a:cubicBezTo>
                <a:cubicBezTo>
                  <a:pt x="69850" y="1177018"/>
                  <a:pt x="73478" y="1171575"/>
                  <a:pt x="78921" y="1170214"/>
                </a:cubicBezTo>
                <a:cubicBezTo>
                  <a:pt x="84364" y="1168853"/>
                  <a:pt x="94343" y="1166585"/>
                  <a:pt x="97971" y="1170214"/>
                </a:cubicBezTo>
                <a:cubicBezTo>
                  <a:pt x="101599" y="1173843"/>
                  <a:pt x="101146" y="1186997"/>
                  <a:pt x="100692" y="1191986"/>
                </a:cubicBezTo>
                <a:cubicBezTo>
                  <a:pt x="100238" y="1196975"/>
                  <a:pt x="97517" y="1198336"/>
                  <a:pt x="95249" y="1200150"/>
                </a:cubicBezTo>
                <a:cubicBezTo>
                  <a:pt x="92981" y="1201964"/>
                  <a:pt x="93889" y="1201510"/>
                  <a:pt x="87085" y="1202871"/>
                </a:cubicBezTo>
                <a:cubicBezTo>
                  <a:pt x="80281" y="1204232"/>
                  <a:pt x="54428" y="1208314"/>
                  <a:pt x="54428" y="1208314"/>
                </a:cubicBezTo>
              </a:path>
            </a:pathLst>
          </a:cu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4" idx="94"/>
            <a:endCxn id="25" idx="38"/>
          </p:cNvCxnSpPr>
          <p:nvPr/>
        </p:nvCxnSpPr>
        <p:spPr>
          <a:xfrm flipV="1">
            <a:off x="2876301" y="3365094"/>
            <a:ext cx="762908" cy="617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4" idx="32"/>
            <a:endCxn id="24" idx="33"/>
          </p:cNvCxnSpPr>
          <p:nvPr/>
        </p:nvCxnSpPr>
        <p:spPr>
          <a:xfrm>
            <a:off x="2876301" y="2780894"/>
            <a:ext cx="10886" cy="8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4" idx="35"/>
            <a:endCxn id="25" idx="92"/>
          </p:cNvCxnSpPr>
          <p:nvPr/>
        </p:nvCxnSpPr>
        <p:spPr>
          <a:xfrm>
            <a:off x="2879023" y="2833067"/>
            <a:ext cx="713922" cy="9953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110345" y="2990272"/>
            <a:ext cx="228600" cy="2286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110345" y="3523672"/>
            <a:ext cx="228600" cy="2286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110345" y="2456872"/>
            <a:ext cx="228600" cy="2286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272145" y="215207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FF0000"/>
                </a:solidFill>
                <a:latin typeface="Garamond" pitchFamily="18" charset="0"/>
              </a:rPr>
              <a:t>K</a:t>
            </a:r>
            <a:r>
              <a:rPr lang="en-US" b="1" dirty="0" err="1">
                <a:solidFill>
                  <a:srgbClr val="FF0000"/>
                </a:solidFill>
                <a:latin typeface="Garamond" pitchFamily="18" charset="0"/>
              </a:rPr>
              <a:t>rv</a:t>
            </a:r>
            <a:endParaRPr lang="en-US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72345" y="215207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FFC000"/>
                </a:solidFill>
                <a:latin typeface="Garamond" pitchFamily="18" charset="0"/>
              </a:rPr>
              <a:t>TT</a:t>
            </a:r>
            <a:endParaRPr lang="en-US" b="1" dirty="0">
              <a:solidFill>
                <a:srgbClr val="FFC000"/>
              </a:solidFill>
              <a:latin typeface="Garamond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10345" y="146627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PVT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Garamond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10800000">
            <a:off x="2576945" y="2685472"/>
            <a:ext cx="1143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2576945" y="2914072"/>
            <a:ext cx="1143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>
            <a:off x="2576945" y="3142672"/>
            <a:ext cx="1143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>
            <a:off x="2576945" y="3371272"/>
            <a:ext cx="1143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643745" y="276167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Garamond" pitchFamily="18" charset="0"/>
              </a:rPr>
              <a:t>Glukoza</a:t>
            </a:r>
            <a:endParaRPr lang="en-US" b="1" dirty="0">
              <a:latin typeface="Garamond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43745" y="3218872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Garamond" pitchFamily="18" charset="0"/>
              </a:rPr>
              <a:t>Na</a:t>
            </a:r>
            <a:r>
              <a:rPr lang="sr-Latn-RS" sz="1200" dirty="0">
                <a:latin typeface="Garamond" pitchFamily="18" charset="0"/>
              </a:rPr>
              <a:t>,</a:t>
            </a:r>
            <a:r>
              <a:rPr lang="sr-Latn-RS" b="1" dirty="0">
                <a:latin typeface="Garamond" pitchFamily="18" charset="0"/>
              </a:rPr>
              <a:t>K</a:t>
            </a:r>
            <a:r>
              <a:rPr lang="sr-Latn-RS" sz="900" b="1" dirty="0">
                <a:latin typeface="Garamond" pitchFamily="18" charset="0"/>
              </a:rPr>
              <a:t>,</a:t>
            </a:r>
            <a:endParaRPr lang="sr-Latn-RS" sz="1000" dirty="0">
              <a:latin typeface="Garamond" pitchFamily="18" charset="0"/>
            </a:endParaRPr>
          </a:p>
          <a:p>
            <a:r>
              <a:rPr lang="sr-Latn-RS" b="1" dirty="0">
                <a:latin typeface="Garamond" pitchFamily="18" charset="0"/>
              </a:rPr>
              <a:t>Cl</a:t>
            </a:r>
            <a:r>
              <a:rPr lang="sr-Latn-RS" sz="1200" dirty="0">
                <a:latin typeface="Garamond" pitchFamily="18" charset="0"/>
              </a:rPr>
              <a:t>-</a:t>
            </a:r>
            <a:endParaRPr lang="en-US" sz="2000" dirty="0">
              <a:latin typeface="Garamond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43745" y="245687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Garamond" pitchFamily="18" charset="0"/>
              </a:rPr>
              <a:t>Aminokis.</a:t>
            </a:r>
            <a:endParaRPr lang="en-US" b="1" dirty="0">
              <a:latin typeface="Garamond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43745" y="299027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Garamond" pitchFamily="18" charset="0"/>
              </a:rPr>
              <a:t>H</a:t>
            </a:r>
            <a:r>
              <a:rPr lang="sr-Latn-RS" sz="1050" b="1" dirty="0">
                <a:latin typeface="Garamond" pitchFamily="18" charset="0"/>
              </a:rPr>
              <a:t>2</a:t>
            </a:r>
            <a:r>
              <a:rPr lang="sr-Latn-RS" b="1" dirty="0">
                <a:latin typeface="Garamond" pitchFamily="18" charset="0"/>
              </a:rPr>
              <a:t>O</a:t>
            </a:r>
            <a:endParaRPr lang="en-US" b="1" dirty="0">
              <a:latin typeface="Garamond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29345" y="169487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Reapsorpcija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3872345" y="3599872"/>
            <a:ext cx="2514600" cy="2362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3872345" y="4895272"/>
            <a:ext cx="25146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634345" y="4895272"/>
            <a:ext cx="101599" cy="990600"/>
          </a:xfrm>
          <a:custGeom>
            <a:avLst/>
            <a:gdLst>
              <a:gd name="connsiteX0" fmla="*/ 84364 w 101599"/>
              <a:gd name="connsiteY0" fmla="*/ 0 h 1208314"/>
              <a:gd name="connsiteX1" fmla="*/ 57149 w 101599"/>
              <a:gd name="connsiteY1" fmla="*/ 48986 h 1208314"/>
              <a:gd name="connsiteX2" fmla="*/ 8164 w 101599"/>
              <a:gd name="connsiteY2" fmla="*/ 68036 h 1208314"/>
              <a:gd name="connsiteX3" fmla="*/ 8164 w 101599"/>
              <a:gd name="connsiteY3" fmla="*/ 89807 h 1208314"/>
              <a:gd name="connsiteX4" fmla="*/ 40821 w 101599"/>
              <a:gd name="connsiteY4" fmla="*/ 97971 h 1208314"/>
              <a:gd name="connsiteX5" fmla="*/ 59871 w 101599"/>
              <a:gd name="connsiteY5" fmla="*/ 97971 h 1208314"/>
              <a:gd name="connsiteX6" fmla="*/ 73478 w 101599"/>
              <a:gd name="connsiteY6" fmla="*/ 114300 h 1208314"/>
              <a:gd name="connsiteX7" fmla="*/ 70756 w 101599"/>
              <a:gd name="connsiteY7" fmla="*/ 122464 h 1208314"/>
              <a:gd name="connsiteX8" fmla="*/ 46264 w 101599"/>
              <a:gd name="connsiteY8" fmla="*/ 127907 h 1208314"/>
              <a:gd name="connsiteX9" fmla="*/ 29935 w 101599"/>
              <a:gd name="connsiteY9" fmla="*/ 127907 h 1208314"/>
              <a:gd name="connsiteX10" fmla="*/ 21771 w 101599"/>
              <a:gd name="connsiteY10" fmla="*/ 127907 h 1208314"/>
              <a:gd name="connsiteX11" fmla="*/ 13606 w 101599"/>
              <a:gd name="connsiteY11" fmla="*/ 127907 h 1208314"/>
              <a:gd name="connsiteX12" fmla="*/ 5442 w 101599"/>
              <a:gd name="connsiteY12" fmla="*/ 152400 h 1208314"/>
              <a:gd name="connsiteX13" fmla="*/ 21771 w 101599"/>
              <a:gd name="connsiteY13" fmla="*/ 166007 h 1208314"/>
              <a:gd name="connsiteX14" fmla="*/ 59871 w 101599"/>
              <a:gd name="connsiteY14" fmla="*/ 171450 h 1208314"/>
              <a:gd name="connsiteX15" fmla="*/ 73478 w 101599"/>
              <a:gd name="connsiteY15" fmla="*/ 174171 h 1208314"/>
              <a:gd name="connsiteX16" fmla="*/ 87085 w 101599"/>
              <a:gd name="connsiteY16" fmla="*/ 182336 h 1208314"/>
              <a:gd name="connsiteX17" fmla="*/ 65314 w 101599"/>
              <a:gd name="connsiteY17" fmla="*/ 206829 h 1208314"/>
              <a:gd name="connsiteX18" fmla="*/ 48985 w 101599"/>
              <a:gd name="connsiteY18" fmla="*/ 204107 h 1208314"/>
              <a:gd name="connsiteX19" fmla="*/ 32656 w 101599"/>
              <a:gd name="connsiteY19" fmla="*/ 206829 h 1208314"/>
              <a:gd name="connsiteX20" fmla="*/ 21771 w 101599"/>
              <a:gd name="connsiteY20" fmla="*/ 223157 h 1208314"/>
              <a:gd name="connsiteX21" fmla="*/ 27214 w 101599"/>
              <a:gd name="connsiteY21" fmla="*/ 250371 h 1208314"/>
              <a:gd name="connsiteX22" fmla="*/ 51706 w 101599"/>
              <a:gd name="connsiteY22" fmla="*/ 242207 h 1208314"/>
              <a:gd name="connsiteX23" fmla="*/ 76199 w 101599"/>
              <a:gd name="connsiteY23" fmla="*/ 244929 h 1208314"/>
              <a:gd name="connsiteX24" fmla="*/ 84364 w 101599"/>
              <a:gd name="connsiteY24" fmla="*/ 253093 h 1208314"/>
              <a:gd name="connsiteX25" fmla="*/ 84364 w 101599"/>
              <a:gd name="connsiteY25" fmla="*/ 274864 h 1208314"/>
              <a:gd name="connsiteX26" fmla="*/ 68035 w 101599"/>
              <a:gd name="connsiteY26" fmla="*/ 283029 h 1208314"/>
              <a:gd name="connsiteX27" fmla="*/ 48985 w 101599"/>
              <a:gd name="connsiteY27" fmla="*/ 283029 h 1208314"/>
              <a:gd name="connsiteX28" fmla="*/ 21771 w 101599"/>
              <a:gd name="connsiteY28" fmla="*/ 283029 h 1208314"/>
              <a:gd name="connsiteX29" fmla="*/ 16328 w 101599"/>
              <a:gd name="connsiteY29" fmla="*/ 304800 h 1208314"/>
              <a:gd name="connsiteX30" fmla="*/ 35378 w 101599"/>
              <a:gd name="connsiteY30" fmla="*/ 315686 h 1208314"/>
              <a:gd name="connsiteX31" fmla="*/ 57149 w 101599"/>
              <a:gd name="connsiteY31" fmla="*/ 321129 h 1208314"/>
              <a:gd name="connsiteX32" fmla="*/ 70756 w 101599"/>
              <a:gd name="connsiteY32" fmla="*/ 321129 h 1208314"/>
              <a:gd name="connsiteX33" fmla="*/ 81642 w 101599"/>
              <a:gd name="connsiteY33" fmla="*/ 329293 h 1208314"/>
              <a:gd name="connsiteX34" fmla="*/ 89806 w 101599"/>
              <a:gd name="connsiteY34" fmla="*/ 345621 h 1208314"/>
              <a:gd name="connsiteX35" fmla="*/ 73478 w 101599"/>
              <a:gd name="connsiteY35" fmla="*/ 372836 h 1208314"/>
              <a:gd name="connsiteX36" fmla="*/ 46264 w 101599"/>
              <a:gd name="connsiteY36" fmla="*/ 375557 h 1208314"/>
              <a:gd name="connsiteX37" fmla="*/ 27214 w 101599"/>
              <a:gd name="connsiteY37" fmla="*/ 383721 h 1208314"/>
              <a:gd name="connsiteX38" fmla="*/ 29935 w 101599"/>
              <a:gd name="connsiteY38" fmla="*/ 408214 h 1208314"/>
              <a:gd name="connsiteX39" fmla="*/ 59871 w 101599"/>
              <a:gd name="connsiteY39" fmla="*/ 424543 h 1208314"/>
              <a:gd name="connsiteX40" fmla="*/ 78921 w 101599"/>
              <a:gd name="connsiteY40" fmla="*/ 424543 h 1208314"/>
              <a:gd name="connsiteX41" fmla="*/ 84364 w 101599"/>
              <a:gd name="connsiteY41" fmla="*/ 446314 h 1208314"/>
              <a:gd name="connsiteX42" fmla="*/ 73478 w 101599"/>
              <a:gd name="connsiteY42" fmla="*/ 465364 h 1208314"/>
              <a:gd name="connsiteX43" fmla="*/ 43542 w 101599"/>
              <a:gd name="connsiteY43" fmla="*/ 465364 h 1208314"/>
              <a:gd name="connsiteX44" fmla="*/ 35378 w 101599"/>
              <a:gd name="connsiteY44" fmla="*/ 473529 h 1208314"/>
              <a:gd name="connsiteX45" fmla="*/ 24492 w 101599"/>
              <a:gd name="connsiteY45" fmla="*/ 487136 h 1208314"/>
              <a:gd name="connsiteX46" fmla="*/ 24492 w 101599"/>
              <a:gd name="connsiteY46" fmla="*/ 508907 h 1208314"/>
              <a:gd name="connsiteX47" fmla="*/ 48985 w 101599"/>
              <a:gd name="connsiteY47" fmla="*/ 506186 h 1208314"/>
              <a:gd name="connsiteX48" fmla="*/ 65314 w 101599"/>
              <a:gd name="connsiteY48" fmla="*/ 506186 h 1208314"/>
              <a:gd name="connsiteX49" fmla="*/ 81642 w 101599"/>
              <a:gd name="connsiteY49" fmla="*/ 511629 h 1208314"/>
              <a:gd name="connsiteX50" fmla="*/ 81642 w 101599"/>
              <a:gd name="connsiteY50" fmla="*/ 530679 h 1208314"/>
              <a:gd name="connsiteX51" fmla="*/ 65314 w 101599"/>
              <a:gd name="connsiteY51" fmla="*/ 536121 h 1208314"/>
              <a:gd name="connsiteX52" fmla="*/ 24492 w 101599"/>
              <a:gd name="connsiteY52" fmla="*/ 541564 h 1208314"/>
              <a:gd name="connsiteX53" fmla="*/ 24492 w 101599"/>
              <a:gd name="connsiteY53" fmla="*/ 563336 h 1208314"/>
              <a:gd name="connsiteX54" fmla="*/ 29935 w 101599"/>
              <a:gd name="connsiteY54" fmla="*/ 571500 h 1208314"/>
              <a:gd name="connsiteX55" fmla="*/ 62592 w 101599"/>
              <a:gd name="connsiteY55" fmla="*/ 571500 h 1208314"/>
              <a:gd name="connsiteX56" fmla="*/ 84364 w 101599"/>
              <a:gd name="connsiteY56" fmla="*/ 585107 h 1208314"/>
              <a:gd name="connsiteX57" fmla="*/ 84364 w 101599"/>
              <a:gd name="connsiteY57" fmla="*/ 606879 h 1208314"/>
              <a:gd name="connsiteX58" fmla="*/ 57149 w 101599"/>
              <a:gd name="connsiteY58" fmla="*/ 609600 h 1208314"/>
              <a:gd name="connsiteX59" fmla="*/ 46264 w 101599"/>
              <a:gd name="connsiteY59" fmla="*/ 609600 h 1208314"/>
              <a:gd name="connsiteX60" fmla="*/ 19049 w 101599"/>
              <a:gd name="connsiteY60" fmla="*/ 625929 h 1208314"/>
              <a:gd name="connsiteX61" fmla="*/ 16328 w 101599"/>
              <a:gd name="connsiteY61" fmla="*/ 642257 h 1208314"/>
              <a:gd name="connsiteX62" fmla="*/ 43542 w 101599"/>
              <a:gd name="connsiteY62" fmla="*/ 647700 h 1208314"/>
              <a:gd name="connsiteX63" fmla="*/ 54428 w 101599"/>
              <a:gd name="connsiteY63" fmla="*/ 650421 h 1208314"/>
              <a:gd name="connsiteX64" fmla="*/ 73478 w 101599"/>
              <a:gd name="connsiteY64" fmla="*/ 650421 h 1208314"/>
              <a:gd name="connsiteX65" fmla="*/ 81642 w 101599"/>
              <a:gd name="connsiteY65" fmla="*/ 658586 h 1208314"/>
              <a:gd name="connsiteX66" fmla="*/ 84364 w 101599"/>
              <a:gd name="connsiteY66" fmla="*/ 674914 h 1208314"/>
              <a:gd name="connsiteX67" fmla="*/ 73478 w 101599"/>
              <a:gd name="connsiteY67" fmla="*/ 691243 h 1208314"/>
              <a:gd name="connsiteX68" fmla="*/ 54428 w 101599"/>
              <a:gd name="connsiteY68" fmla="*/ 691243 h 1208314"/>
              <a:gd name="connsiteX69" fmla="*/ 40821 w 101599"/>
              <a:gd name="connsiteY69" fmla="*/ 691243 h 1208314"/>
              <a:gd name="connsiteX70" fmla="*/ 27214 w 101599"/>
              <a:gd name="connsiteY70" fmla="*/ 693964 h 1208314"/>
              <a:gd name="connsiteX71" fmla="*/ 21771 w 101599"/>
              <a:gd name="connsiteY71" fmla="*/ 721179 h 1208314"/>
              <a:gd name="connsiteX72" fmla="*/ 32656 w 101599"/>
              <a:gd name="connsiteY72" fmla="*/ 729343 h 1208314"/>
              <a:gd name="connsiteX73" fmla="*/ 65314 w 101599"/>
              <a:gd name="connsiteY73" fmla="*/ 729343 h 1208314"/>
              <a:gd name="connsiteX74" fmla="*/ 81642 w 101599"/>
              <a:gd name="connsiteY74" fmla="*/ 734786 h 1208314"/>
              <a:gd name="connsiteX75" fmla="*/ 92528 w 101599"/>
              <a:gd name="connsiteY75" fmla="*/ 734786 h 1208314"/>
              <a:gd name="connsiteX76" fmla="*/ 87085 w 101599"/>
              <a:gd name="connsiteY76" fmla="*/ 753836 h 1208314"/>
              <a:gd name="connsiteX77" fmla="*/ 76199 w 101599"/>
              <a:gd name="connsiteY77" fmla="*/ 762000 h 1208314"/>
              <a:gd name="connsiteX78" fmla="*/ 57149 w 101599"/>
              <a:gd name="connsiteY78" fmla="*/ 767443 h 1208314"/>
              <a:gd name="connsiteX79" fmla="*/ 35378 w 101599"/>
              <a:gd name="connsiteY79" fmla="*/ 767443 h 1208314"/>
              <a:gd name="connsiteX80" fmla="*/ 24492 w 101599"/>
              <a:gd name="connsiteY80" fmla="*/ 778329 h 1208314"/>
              <a:gd name="connsiteX81" fmla="*/ 19049 w 101599"/>
              <a:gd name="connsiteY81" fmla="*/ 797379 h 1208314"/>
              <a:gd name="connsiteX82" fmla="*/ 35378 w 101599"/>
              <a:gd name="connsiteY82" fmla="*/ 797379 h 1208314"/>
              <a:gd name="connsiteX83" fmla="*/ 54428 w 101599"/>
              <a:gd name="connsiteY83" fmla="*/ 800100 h 1208314"/>
              <a:gd name="connsiteX84" fmla="*/ 70756 w 101599"/>
              <a:gd name="connsiteY84" fmla="*/ 800100 h 1208314"/>
              <a:gd name="connsiteX85" fmla="*/ 78921 w 101599"/>
              <a:gd name="connsiteY85" fmla="*/ 805543 h 1208314"/>
              <a:gd name="connsiteX86" fmla="*/ 73478 w 101599"/>
              <a:gd name="connsiteY86" fmla="*/ 830036 h 1208314"/>
              <a:gd name="connsiteX87" fmla="*/ 48985 w 101599"/>
              <a:gd name="connsiteY87" fmla="*/ 830036 h 1208314"/>
              <a:gd name="connsiteX88" fmla="*/ 16328 w 101599"/>
              <a:gd name="connsiteY88" fmla="*/ 824593 h 1208314"/>
              <a:gd name="connsiteX89" fmla="*/ 8164 w 101599"/>
              <a:gd name="connsiteY89" fmla="*/ 851807 h 1208314"/>
              <a:gd name="connsiteX90" fmla="*/ 19049 w 101599"/>
              <a:gd name="connsiteY90" fmla="*/ 857250 h 1208314"/>
              <a:gd name="connsiteX91" fmla="*/ 57149 w 101599"/>
              <a:gd name="connsiteY91" fmla="*/ 862693 h 1208314"/>
              <a:gd name="connsiteX92" fmla="*/ 76199 w 101599"/>
              <a:gd name="connsiteY92" fmla="*/ 868136 h 1208314"/>
              <a:gd name="connsiteX93" fmla="*/ 81642 w 101599"/>
              <a:gd name="connsiteY93" fmla="*/ 895350 h 1208314"/>
              <a:gd name="connsiteX94" fmla="*/ 70756 w 101599"/>
              <a:gd name="connsiteY94" fmla="*/ 906236 h 1208314"/>
              <a:gd name="connsiteX95" fmla="*/ 40821 w 101599"/>
              <a:gd name="connsiteY95" fmla="*/ 906236 h 1208314"/>
              <a:gd name="connsiteX96" fmla="*/ 29935 w 101599"/>
              <a:gd name="connsiteY96" fmla="*/ 906236 h 1208314"/>
              <a:gd name="connsiteX97" fmla="*/ 24492 w 101599"/>
              <a:gd name="connsiteY97" fmla="*/ 917121 h 1208314"/>
              <a:gd name="connsiteX98" fmla="*/ 24492 w 101599"/>
              <a:gd name="connsiteY98" fmla="*/ 933450 h 1208314"/>
              <a:gd name="connsiteX99" fmla="*/ 43542 w 101599"/>
              <a:gd name="connsiteY99" fmla="*/ 944336 h 1208314"/>
              <a:gd name="connsiteX100" fmla="*/ 57149 w 101599"/>
              <a:gd name="connsiteY100" fmla="*/ 944336 h 1208314"/>
              <a:gd name="connsiteX101" fmla="*/ 70756 w 101599"/>
              <a:gd name="connsiteY101" fmla="*/ 947057 h 1208314"/>
              <a:gd name="connsiteX102" fmla="*/ 89806 w 101599"/>
              <a:gd name="connsiteY102" fmla="*/ 949779 h 1208314"/>
              <a:gd name="connsiteX103" fmla="*/ 92528 w 101599"/>
              <a:gd name="connsiteY103" fmla="*/ 976993 h 1208314"/>
              <a:gd name="connsiteX104" fmla="*/ 46264 w 101599"/>
              <a:gd name="connsiteY104" fmla="*/ 985157 h 1208314"/>
              <a:gd name="connsiteX105" fmla="*/ 29935 w 101599"/>
              <a:gd name="connsiteY105" fmla="*/ 982436 h 1208314"/>
              <a:gd name="connsiteX106" fmla="*/ 19049 w 101599"/>
              <a:gd name="connsiteY106" fmla="*/ 982436 h 1208314"/>
              <a:gd name="connsiteX107" fmla="*/ 24492 w 101599"/>
              <a:gd name="connsiteY107" fmla="*/ 1006929 h 1208314"/>
              <a:gd name="connsiteX108" fmla="*/ 46264 w 101599"/>
              <a:gd name="connsiteY108" fmla="*/ 1028700 h 1208314"/>
              <a:gd name="connsiteX109" fmla="*/ 68035 w 101599"/>
              <a:gd name="connsiteY109" fmla="*/ 1028700 h 1208314"/>
              <a:gd name="connsiteX110" fmla="*/ 89806 w 101599"/>
              <a:gd name="connsiteY110" fmla="*/ 1042307 h 1208314"/>
              <a:gd name="connsiteX111" fmla="*/ 95249 w 101599"/>
              <a:gd name="connsiteY111" fmla="*/ 1055914 h 1208314"/>
              <a:gd name="connsiteX112" fmla="*/ 92528 w 101599"/>
              <a:gd name="connsiteY112" fmla="*/ 1064079 h 1208314"/>
              <a:gd name="connsiteX113" fmla="*/ 62592 w 101599"/>
              <a:gd name="connsiteY113" fmla="*/ 1069521 h 1208314"/>
              <a:gd name="connsiteX114" fmla="*/ 24492 w 101599"/>
              <a:gd name="connsiteY114" fmla="*/ 1072243 h 1208314"/>
              <a:gd name="connsiteX115" fmla="*/ 27214 w 101599"/>
              <a:gd name="connsiteY115" fmla="*/ 1094014 h 1208314"/>
              <a:gd name="connsiteX116" fmla="*/ 35378 w 101599"/>
              <a:gd name="connsiteY116" fmla="*/ 1102179 h 1208314"/>
              <a:gd name="connsiteX117" fmla="*/ 65314 w 101599"/>
              <a:gd name="connsiteY117" fmla="*/ 1102179 h 1208314"/>
              <a:gd name="connsiteX118" fmla="*/ 78921 w 101599"/>
              <a:gd name="connsiteY118" fmla="*/ 1104900 h 1208314"/>
              <a:gd name="connsiteX119" fmla="*/ 95249 w 101599"/>
              <a:gd name="connsiteY119" fmla="*/ 1107621 h 1208314"/>
              <a:gd name="connsiteX120" fmla="*/ 92528 w 101599"/>
              <a:gd name="connsiteY120" fmla="*/ 1123950 h 1208314"/>
              <a:gd name="connsiteX121" fmla="*/ 78921 w 101599"/>
              <a:gd name="connsiteY121" fmla="*/ 1134836 h 1208314"/>
              <a:gd name="connsiteX122" fmla="*/ 65314 w 101599"/>
              <a:gd name="connsiteY122" fmla="*/ 1137557 h 1208314"/>
              <a:gd name="connsiteX123" fmla="*/ 48985 w 101599"/>
              <a:gd name="connsiteY123" fmla="*/ 1151164 h 1208314"/>
              <a:gd name="connsiteX124" fmla="*/ 40821 w 101599"/>
              <a:gd name="connsiteY124" fmla="*/ 1159329 h 1208314"/>
              <a:gd name="connsiteX125" fmla="*/ 51706 w 101599"/>
              <a:gd name="connsiteY125" fmla="*/ 1178379 h 1208314"/>
              <a:gd name="connsiteX126" fmla="*/ 65314 w 101599"/>
              <a:gd name="connsiteY126" fmla="*/ 1178379 h 1208314"/>
              <a:gd name="connsiteX127" fmla="*/ 78921 w 101599"/>
              <a:gd name="connsiteY127" fmla="*/ 1170214 h 1208314"/>
              <a:gd name="connsiteX128" fmla="*/ 97971 w 101599"/>
              <a:gd name="connsiteY128" fmla="*/ 1170214 h 1208314"/>
              <a:gd name="connsiteX129" fmla="*/ 100692 w 101599"/>
              <a:gd name="connsiteY129" fmla="*/ 1191986 h 1208314"/>
              <a:gd name="connsiteX130" fmla="*/ 95249 w 101599"/>
              <a:gd name="connsiteY130" fmla="*/ 1200150 h 1208314"/>
              <a:gd name="connsiteX131" fmla="*/ 87085 w 101599"/>
              <a:gd name="connsiteY131" fmla="*/ 1202871 h 1208314"/>
              <a:gd name="connsiteX132" fmla="*/ 54428 w 101599"/>
              <a:gd name="connsiteY132" fmla="*/ 1208314 h 120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101599" h="1208314">
                <a:moveTo>
                  <a:pt x="84364" y="0"/>
                </a:moveTo>
                <a:cubicBezTo>
                  <a:pt x="77106" y="18823"/>
                  <a:pt x="69849" y="37647"/>
                  <a:pt x="57149" y="48986"/>
                </a:cubicBezTo>
                <a:cubicBezTo>
                  <a:pt x="44449" y="60325"/>
                  <a:pt x="16328" y="61233"/>
                  <a:pt x="8164" y="68036"/>
                </a:cubicBezTo>
                <a:cubicBezTo>
                  <a:pt x="0" y="74839"/>
                  <a:pt x="2721" y="84818"/>
                  <a:pt x="8164" y="89807"/>
                </a:cubicBezTo>
                <a:cubicBezTo>
                  <a:pt x="13607" y="94796"/>
                  <a:pt x="32203" y="96610"/>
                  <a:pt x="40821" y="97971"/>
                </a:cubicBezTo>
                <a:cubicBezTo>
                  <a:pt x="49439" y="99332"/>
                  <a:pt x="54428" y="95250"/>
                  <a:pt x="59871" y="97971"/>
                </a:cubicBezTo>
                <a:cubicBezTo>
                  <a:pt x="65314" y="100693"/>
                  <a:pt x="71664" y="110218"/>
                  <a:pt x="73478" y="114300"/>
                </a:cubicBezTo>
                <a:cubicBezTo>
                  <a:pt x="75292" y="118382"/>
                  <a:pt x="75292" y="120196"/>
                  <a:pt x="70756" y="122464"/>
                </a:cubicBezTo>
                <a:cubicBezTo>
                  <a:pt x="66220" y="124732"/>
                  <a:pt x="53067" y="127000"/>
                  <a:pt x="46264" y="127907"/>
                </a:cubicBezTo>
                <a:cubicBezTo>
                  <a:pt x="39461" y="128814"/>
                  <a:pt x="29935" y="127907"/>
                  <a:pt x="29935" y="127907"/>
                </a:cubicBezTo>
                <a:lnTo>
                  <a:pt x="21771" y="127907"/>
                </a:lnTo>
                <a:cubicBezTo>
                  <a:pt x="19050" y="127907"/>
                  <a:pt x="16327" y="123825"/>
                  <a:pt x="13606" y="127907"/>
                </a:cubicBezTo>
                <a:cubicBezTo>
                  <a:pt x="10885" y="131989"/>
                  <a:pt x="4081" y="146050"/>
                  <a:pt x="5442" y="152400"/>
                </a:cubicBezTo>
                <a:cubicBezTo>
                  <a:pt x="6803" y="158750"/>
                  <a:pt x="12700" y="162832"/>
                  <a:pt x="21771" y="166007"/>
                </a:cubicBezTo>
                <a:cubicBezTo>
                  <a:pt x="30842" y="169182"/>
                  <a:pt x="51253" y="170089"/>
                  <a:pt x="59871" y="171450"/>
                </a:cubicBezTo>
                <a:cubicBezTo>
                  <a:pt x="68489" y="172811"/>
                  <a:pt x="68942" y="172357"/>
                  <a:pt x="73478" y="174171"/>
                </a:cubicBezTo>
                <a:cubicBezTo>
                  <a:pt x="78014" y="175985"/>
                  <a:pt x="88446" y="176893"/>
                  <a:pt x="87085" y="182336"/>
                </a:cubicBezTo>
                <a:cubicBezTo>
                  <a:pt x="85724" y="187779"/>
                  <a:pt x="71664" y="203201"/>
                  <a:pt x="65314" y="206829"/>
                </a:cubicBezTo>
                <a:cubicBezTo>
                  <a:pt x="58964" y="210457"/>
                  <a:pt x="54428" y="204107"/>
                  <a:pt x="48985" y="204107"/>
                </a:cubicBezTo>
                <a:cubicBezTo>
                  <a:pt x="43542" y="204107"/>
                  <a:pt x="37192" y="203654"/>
                  <a:pt x="32656" y="206829"/>
                </a:cubicBezTo>
                <a:cubicBezTo>
                  <a:pt x="28120" y="210004"/>
                  <a:pt x="22678" y="215900"/>
                  <a:pt x="21771" y="223157"/>
                </a:cubicBezTo>
                <a:cubicBezTo>
                  <a:pt x="20864" y="230414"/>
                  <a:pt x="22225" y="247196"/>
                  <a:pt x="27214" y="250371"/>
                </a:cubicBezTo>
                <a:cubicBezTo>
                  <a:pt x="32203" y="253546"/>
                  <a:pt x="43542" y="243114"/>
                  <a:pt x="51706" y="242207"/>
                </a:cubicBezTo>
                <a:cubicBezTo>
                  <a:pt x="59870" y="241300"/>
                  <a:pt x="70756" y="243115"/>
                  <a:pt x="76199" y="244929"/>
                </a:cubicBezTo>
                <a:cubicBezTo>
                  <a:pt x="81642" y="246743"/>
                  <a:pt x="83003" y="248104"/>
                  <a:pt x="84364" y="253093"/>
                </a:cubicBezTo>
                <a:cubicBezTo>
                  <a:pt x="85725" y="258082"/>
                  <a:pt x="87086" y="269875"/>
                  <a:pt x="84364" y="274864"/>
                </a:cubicBezTo>
                <a:cubicBezTo>
                  <a:pt x="81642" y="279853"/>
                  <a:pt x="73932" y="281668"/>
                  <a:pt x="68035" y="283029"/>
                </a:cubicBezTo>
                <a:cubicBezTo>
                  <a:pt x="62138" y="284390"/>
                  <a:pt x="48985" y="283029"/>
                  <a:pt x="48985" y="283029"/>
                </a:cubicBezTo>
                <a:cubicBezTo>
                  <a:pt x="41274" y="283029"/>
                  <a:pt x="27214" y="279401"/>
                  <a:pt x="21771" y="283029"/>
                </a:cubicBezTo>
                <a:cubicBezTo>
                  <a:pt x="16328" y="286657"/>
                  <a:pt x="14060" y="299357"/>
                  <a:pt x="16328" y="304800"/>
                </a:cubicBezTo>
                <a:cubicBezTo>
                  <a:pt x="18596" y="310243"/>
                  <a:pt x="28575" y="312965"/>
                  <a:pt x="35378" y="315686"/>
                </a:cubicBezTo>
                <a:cubicBezTo>
                  <a:pt x="42182" y="318408"/>
                  <a:pt x="51253" y="320222"/>
                  <a:pt x="57149" y="321129"/>
                </a:cubicBezTo>
                <a:cubicBezTo>
                  <a:pt x="63045" y="322036"/>
                  <a:pt x="66674" y="319768"/>
                  <a:pt x="70756" y="321129"/>
                </a:cubicBezTo>
                <a:cubicBezTo>
                  <a:pt x="74838" y="322490"/>
                  <a:pt x="78467" y="325211"/>
                  <a:pt x="81642" y="329293"/>
                </a:cubicBezTo>
                <a:cubicBezTo>
                  <a:pt x="84817" y="333375"/>
                  <a:pt x="91167" y="338364"/>
                  <a:pt x="89806" y="345621"/>
                </a:cubicBezTo>
                <a:cubicBezTo>
                  <a:pt x="88445" y="352878"/>
                  <a:pt x="80735" y="367847"/>
                  <a:pt x="73478" y="372836"/>
                </a:cubicBezTo>
                <a:cubicBezTo>
                  <a:pt x="66221" y="377825"/>
                  <a:pt x="53975" y="373743"/>
                  <a:pt x="46264" y="375557"/>
                </a:cubicBezTo>
                <a:cubicBezTo>
                  <a:pt x="38553" y="377371"/>
                  <a:pt x="29936" y="378278"/>
                  <a:pt x="27214" y="383721"/>
                </a:cubicBezTo>
                <a:cubicBezTo>
                  <a:pt x="24493" y="389164"/>
                  <a:pt x="24492" y="401410"/>
                  <a:pt x="29935" y="408214"/>
                </a:cubicBezTo>
                <a:cubicBezTo>
                  <a:pt x="35378" y="415018"/>
                  <a:pt x="51707" y="421822"/>
                  <a:pt x="59871" y="424543"/>
                </a:cubicBezTo>
                <a:cubicBezTo>
                  <a:pt x="68035" y="427265"/>
                  <a:pt x="74839" y="420914"/>
                  <a:pt x="78921" y="424543"/>
                </a:cubicBezTo>
                <a:cubicBezTo>
                  <a:pt x="83003" y="428172"/>
                  <a:pt x="85271" y="439511"/>
                  <a:pt x="84364" y="446314"/>
                </a:cubicBezTo>
                <a:cubicBezTo>
                  <a:pt x="83457" y="453117"/>
                  <a:pt x="80281" y="462189"/>
                  <a:pt x="73478" y="465364"/>
                </a:cubicBezTo>
                <a:cubicBezTo>
                  <a:pt x="66675" y="468539"/>
                  <a:pt x="49892" y="464003"/>
                  <a:pt x="43542" y="465364"/>
                </a:cubicBezTo>
                <a:cubicBezTo>
                  <a:pt x="37192" y="466725"/>
                  <a:pt x="38553" y="469900"/>
                  <a:pt x="35378" y="473529"/>
                </a:cubicBezTo>
                <a:cubicBezTo>
                  <a:pt x="32203" y="477158"/>
                  <a:pt x="26306" y="481240"/>
                  <a:pt x="24492" y="487136"/>
                </a:cubicBezTo>
                <a:cubicBezTo>
                  <a:pt x="22678" y="493032"/>
                  <a:pt x="20410" y="505732"/>
                  <a:pt x="24492" y="508907"/>
                </a:cubicBezTo>
                <a:cubicBezTo>
                  <a:pt x="28574" y="512082"/>
                  <a:pt x="42181" y="506640"/>
                  <a:pt x="48985" y="506186"/>
                </a:cubicBezTo>
                <a:cubicBezTo>
                  <a:pt x="55789" y="505733"/>
                  <a:pt x="59871" y="505279"/>
                  <a:pt x="65314" y="506186"/>
                </a:cubicBezTo>
                <a:cubicBezTo>
                  <a:pt x="70757" y="507093"/>
                  <a:pt x="78921" y="507547"/>
                  <a:pt x="81642" y="511629"/>
                </a:cubicBezTo>
                <a:cubicBezTo>
                  <a:pt x="84363" y="515711"/>
                  <a:pt x="84363" y="526597"/>
                  <a:pt x="81642" y="530679"/>
                </a:cubicBezTo>
                <a:cubicBezTo>
                  <a:pt x="78921" y="534761"/>
                  <a:pt x="74839" y="534307"/>
                  <a:pt x="65314" y="536121"/>
                </a:cubicBezTo>
                <a:cubicBezTo>
                  <a:pt x="55789" y="537935"/>
                  <a:pt x="31296" y="537028"/>
                  <a:pt x="24492" y="541564"/>
                </a:cubicBezTo>
                <a:cubicBezTo>
                  <a:pt x="17688" y="546100"/>
                  <a:pt x="23585" y="558347"/>
                  <a:pt x="24492" y="563336"/>
                </a:cubicBezTo>
                <a:cubicBezTo>
                  <a:pt x="25399" y="568325"/>
                  <a:pt x="23585" y="570139"/>
                  <a:pt x="29935" y="571500"/>
                </a:cubicBezTo>
                <a:cubicBezTo>
                  <a:pt x="36285" y="572861"/>
                  <a:pt x="53521" y="569232"/>
                  <a:pt x="62592" y="571500"/>
                </a:cubicBezTo>
                <a:cubicBezTo>
                  <a:pt x="71663" y="573768"/>
                  <a:pt x="80735" y="579211"/>
                  <a:pt x="84364" y="585107"/>
                </a:cubicBezTo>
                <a:cubicBezTo>
                  <a:pt x="87993" y="591003"/>
                  <a:pt x="88900" y="602797"/>
                  <a:pt x="84364" y="606879"/>
                </a:cubicBezTo>
                <a:cubicBezTo>
                  <a:pt x="79828" y="610961"/>
                  <a:pt x="63499" y="609147"/>
                  <a:pt x="57149" y="609600"/>
                </a:cubicBezTo>
                <a:cubicBezTo>
                  <a:pt x="50799" y="610053"/>
                  <a:pt x="52614" y="606879"/>
                  <a:pt x="46264" y="609600"/>
                </a:cubicBezTo>
                <a:cubicBezTo>
                  <a:pt x="39914" y="612321"/>
                  <a:pt x="24038" y="620486"/>
                  <a:pt x="19049" y="625929"/>
                </a:cubicBezTo>
                <a:cubicBezTo>
                  <a:pt x="14060" y="631372"/>
                  <a:pt x="12246" y="638628"/>
                  <a:pt x="16328" y="642257"/>
                </a:cubicBezTo>
                <a:cubicBezTo>
                  <a:pt x="20410" y="645886"/>
                  <a:pt x="37192" y="646339"/>
                  <a:pt x="43542" y="647700"/>
                </a:cubicBezTo>
                <a:cubicBezTo>
                  <a:pt x="49892" y="649061"/>
                  <a:pt x="49439" y="649968"/>
                  <a:pt x="54428" y="650421"/>
                </a:cubicBezTo>
                <a:cubicBezTo>
                  <a:pt x="59417" y="650875"/>
                  <a:pt x="68942" y="649060"/>
                  <a:pt x="73478" y="650421"/>
                </a:cubicBezTo>
                <a:cubicBezTo>
                  <a:pt x="78014" y="651782"/>
                  <a:pt x="79828" y="654504"/>
                  <a:pt x="81642" y="658586"/>
                </a:cubicBezTo>
                <a:cubicBezTo>
                  <a:pt x="83456" y="662668"/>
                  <a:pt x="85725" y="669471"/>
                  <a:pt x="84364" y="674914"/>
                </a:cubicBezTo>
                <a:cubicBezTo>
                  <a:pt x="83003" y="680357"/>
                  <a:pt x="78467" y="688521"/>
                  <a:pt x="73478" y="691243"/>
                </a:cubicBezTo>
                <a:cubicBezTo>
                  <a:pt x="68489" y="693965"/>
                  <a:pt x="54428" y="691243"/>
                  <a:pt x="54428" y="691243"/>
                </a:cubicBezTo>
                <a:cubicBezTo>
                  <a:pt x="48985" y="691243"/>
                  <a:pt x="45357" y="690790"/>
                  <a:pt x="40821" y="691243"/>
                </a:cubicBezTo>
                <a:cubicBezTo>
                  <a:pt x="36285" y="691697"/>
                  <a:pt x="30389" y="688975"/>
                  <a:pt x="27214" y="693964"/>
                </a:cubicBezTo>
                <a:cubicBezTo>
                  <a:pt x="24039" y="698953"/>
                  <a:pt x="20864" y="715283"/>
                  <a:pt x="21771" y="721179"/>
                </a:cubicBezTo>
                <a:cubicBezTo>
                  <a:pt x="22678" y="727075"/>
                  <a:pt x="25399" y="727982"/>
                  <a:pt x="32656" y="729343"/>
                </a:cubicBezTo>
                <a:cubicBezTo>
                  <a:pt x="39913" y="730704"/>
                  <a:pt x="57150" y="728436"/>
                  <a:pt x="65314" y="729343"/>
                </a:cubicBezTo>
                <a:cubicBezTo>
                  <a:pt x="73478" y="730250"/>
                  <a:pt x="77106" y="733879"/>
                  <a:pt x="81642" y="734786"/>
                </a:cubicBezTo>
                <a:cubicBezTo>
                  <a:pt x="86178" y="735693"/>
                  <a:pt x="91621" y="731611"/>
                  <a:pt x="92528" y="734786"/>
                </a:cubicBezTo>
                <a:cubicBezTo>
                  <a:pt x="93435" y="737961"/>
                  <a:pt x="89806" y="749300"/>
                  <a:pt x="87085" y="753836"/>
                </a:cubicBezTo>
                <a:cubicBezTo>
                  <a:pt x="84364" y="758372"/>
                  <a:pt x="81188" y="759732"/>
                  <a:pt x="76199" y="762000"/>
                </a:cubicBezTo>
                <a:cubicBezTo>
                  <a:pt x="71210" y="764268"/>
                  <a:pt x="63952" y="766536"/>
                  <a:pt x="57149" y="767443"/>
                </a:cubicBezTo>
                <a:cubicBezTo>
                  <a:pt x="50346" y="768350"/>
                  <a:pt x="40821" y="765629"/>
                  <a:pt x="35378" y="767443"/>
                </a:cubicBezTo>
                <a:cubicBezTo>
                  <a:pt x="29935" y="769257"/>
                  <a:pt x="27214" y="773340"/>
                  <a:pt x="24492" y="778329"/>
                </a:cubicBezTo>
                <a:cubicBezTo>
                  <a:pt x="21770" y="783318"/>
                  <a:pt x="17235" y="794204"/>
                  <a:pt x="19049" y="797379"/>
                </a:cubicBezTo>
                <a:cubicBezTo>
                  <a:pt x="20863" y="800554"/>
                  <a:pt x="29482" y="796926"/>
                  <a:pt x="35378" y="797379"/>
                </a:cubicBezTo>
                <a:cubicBezTo>
                  <a:pt x="41274" y="797832"/>
                  <a:pt x="48532" y="799647"/>
                  <a:pt x="54428" y="800100"/>
                </a:cubicBezTo>
                <a:cubicBezTo>
                  <a:pt x="60324" y="800554"/>
                  <a:pt x="66674" y="799193"/>
                  <a:pt x="70756" y="800100"/>
                </a:cubicBezTo>
                <a:cubicBezTo>
                  <a:pt x="74838" y="801007"/>
                  <a:pt x="78467" y="800554"/>
                  <a:pt x="78921" y="805543"/>
                </a:cubicBezTo>
                <a:cubicBezTo>
                  <a:pt x="79375" y="810532"/>
                  <a:pt x="78467" y="825954"/>
                  <a:pt x="73478" y="830036"/>
                </a:cubicBezTo>
                <a:cubicBezTo>
                  <a:pt x="68489" y="834118"/>
                  <a:pt x="58510" y="830943"/>
                  <a:pt x="48985" y="830036"/>
                </a:cubicBezTo>
                <a:cubicBezTo>
                  <a:pt x="39460" y="829129"/>
                  <a:pt x="23131" y="820965"/>
                  <a:pt x="16328" y="824593"/>
                </a:cubicBezTo>
                <a:cubicBezTo>
                  <a:pt x="9525" y="828221"/>
                  <a:pt x="7711" y="846364"/>
                  <a:pt x="8164" y="851807"/>
                </a:cubicBezTo>
                <a:cubicBezTo>
                  <a:pt x="8617" y="857250"/>
                  <a:pt x="10885" y="855436"/>
                  <a:pt x="19049" y="857250"/>
                </a:cubicBezTo>
                <a:cubicBezTo>
                  <a:pt x="27213" y="859064"/>
                  <a:pt x="47624" y="860879"/>
                  <a:pt x="57149" y="862693"/>
                </a:cubicBezTo>
                <a:cubicBezTo>
                  <a:pt x="66674" y="864507"/>
                  <a:pt x="72117" y="862693"/>
                  <a:pt x="76199" y="868136"/>
                </a:cubicBezTo>
                <a:cubicBezTo>
                  <a:pt x="80281" y="873579"/>
                  <a:pt x="82549" y="889000"/>
                  <a:pt x="81642" y="895350"/>
                </a:cubicBezTo>
                <a:cubicBezTo>
                  <a:pt x="80735" y="901700"/>
                  <a:pt x="77559" y="904422"/>
                  <a:pt x="70756" y="906236"/>
                </a:cubicBezTo>
                <a:cubicBezTo>
                  <a:pt x="63953" y="908050"/>
                  <a:pt x="40821" y="906236"/>
                  <a:pt x="40821" y="906236"/>
                </a:cubicBezTo>
                <a:cubicBezTo>
                  <a:pt x="34018" y="906236"/>
                  <a:pt x="32656" y="904422"/>
                  <a:pt x="29935" y="906236"/>
                </a:cubicBezTo>
                <a:cubicBezTo>
                  <a:pt x="27214" y="908050"/>
                  <a:pt x="25399" y="912585"/>
                  <a:pt x="24492" y="917121"/>
                </a:cubicBezTo>
                <a:cubicBezTo>
                  <a:pt x="23585" y="921657"/>
                  <a:pt x="21317" y="928914"/>
                  <a:pt x="24492" y="933450"/>
                </a:cubicBezTo>
                <a:cubicBezTo>
                  <a:pt x="27667" y="937986"/>
                  <a:pt x="38099" y="942522"/>
                  <a:pt x="43542" y="944336"/>
                </a:cubicBezTo>
                <a:cubicBezTo>
                  <a:pt x="48985" y="946150"/>
                  <a:pt x="52613" y="943883"/>
                  <a:pt x="57149" y="944336"/>
                </a:cubicBezTo>
                <a:cubicBezTo>
                  <a:pt x="61685" y="944790"/>
                  <a:pt x="65313" y="946150"/>
                  <a:pt x="70756" y="947057"/>
                </a:cubicBezTo>
                <a:cubicBezTo>
                  <a:pt x="76199" y="947964"/>
                  <a:pt x="86177" y="944790"/>
                  <a:pt x="89806" y="949779"/>
                </a:cubicBezTo>
                <a:cubicBezTo>
                  <a:pt x="93435" y="954768"/>
                  <a:pt x="99785" y="971097"/>
                  <a:pt x="92528" y="976993"/>
                </a:cubicBezTo>
                <a:cubicBezTo>
                  <a:pt x="85271" y="982889"/>
                  <a:pt x="56696" y="984250"/>
                  <a:pt x="46264" y="985157"/>
                </a:cubicBezTo>
                <a:cubicBezTo>
                  <a:pt x="35832" y="986064"/>
                  <a:pt x="34471" y="982890"/>
                  <a:pt x="29935" y="982436"/>
                </a:cubicBezTo>
                <a:cubicBezTo>
                  <a:pt x="25399" y="981983"/>
                  <a:pt x="19956" y="978354"/>
                  <a:pt x="19049" y="982436"/>
                </a:cubicBezTo>
                <a:cubicBezTo>
                  <a:pt x="18142" y="986518"/>
                  <a:pt x="19956" y="999218"/>
                  <a:pt x="24492" y="1006929"/>
                </a:cubicBezTo>
                <a:cubicBezTo>
                  <a:pt x="29028" y="1014640"/>
                  <a:pt x="39007" y="1025072"/>
                  <a:pt x="46264" y="1028700"/>
                </a:cubicBezTo>
                <a:cubicBezTo>
                  <a:pt x="53521" y="1032329"/>
                  <a:pt x="60778" y="1026432"/>
                  <a:pt x="68035" y="1028700"/>
                </a:cubicBezTo>
                <a:cubicBezTo>
                  <a:pt x="75292" y="1030968"/>
                  <a:pt x="85270" y="1037771"/>
                  <a:pt x="89806" y="1042307"/>
                </a:cubicBezTo>
                <a:cubicBezTo>
                  <a:pt x="94342" y="1046843"/>
                  <a:pt x="94795" y="1052285"/>
                  <a:pt x="95249" y="1055914"/>
                </a:cubicBezTo>
                <a:cubicBezTo>
                  <a:pt x="95703" y="1059543"/>
                  <a:pt x="97971" y="1061811"/>
                  <a:pt x="92528" y="1064079"/>
                </a:cubicBezTo>
                <a:cubicBezTo>
                  <a:pt x="87085" y="1066347"/>
                  <a:pt x="73931" y="1068160"/>
                  <a:pt x="62592" y="1069521"/>
                </a:cubicBezTo>
                <a:cubicBezTo>
                  <a:pt x="51253" y="1070882"/>
                  <a:pt x="30388" y="1068161"/>
                  <a:pt x="24492" y="1072243"/>
                </a:cubicBezTo>
                <a:cubicBezTo>
                  <a:pt x="18596" y="1076325"/>
                  <a:pt x="25400" y="1089025"/>
                  <a:pt x="27214" y="1094014"/>
                </a:cubicBezTo>
                <a:cubicBezTo>
                  <a:pt x="29028" y="1099003"/>
                  <a:pt x="29028" y="1100818"/>
                  <a:pt x="35378" y="1102179"/>
                </a:cubicBezTo>
                <a:cubicBezTo>
                  <a:pt x="41728" y="1103540"/>
                  <a:pt x="58057" y="1101726"/>
                  <a:pt x="65314" y="1102179"/>
                </a:cubicBezTo>
                <a:cubicBezTo>
                  <a:pt x="72571" y="1102632"/>
                  <a:pt x="73932" y="1103993"/>
                  <a:pt x="78921" y="1104900"/>
                </a:cubicBezTo>
                <a:cubicBezTo>
                  <a:pt x="83910" y="1105807"/>
                  <a:pt x="92981" y="1104446"/>
                  <a:pt x="95249" y="1107621"/>
                </a:cubicBezTo>
                <a:cubicBezTo>
                  <a:pt x="97517" y="1110796"/>
                  <a:pt x="95249" y="1119414"/>
                  <a:pt x="92528" y="1123950"/>
                </a:cubicBezTo>
                <a:cubicBezTo>
                  <a:pt x="89807" y="1128486"/>
                  <a:pt x="83457" y="1132568"/>
                  <a:pt x="78921" y="1134836"/>
                </a:cubicBezTo>
                <a:cubicBezTo>
                  <a:pt x="74385" y="1137104"/>
                  <a:pt x="70303" y="1134836"/>
                  <a:pt x="65314" y="1137557"/>
                </a:cubicBezTo>
                <a:cubicBezTo>
                  <a:pt x="60325" y="1140278"/>
                  <a:pt x="53067" y="1147535"/>
                  <a:pt x="48985" y="1151164"/>
                </a:cubicBezTo>
                <a:cubicBezTo>
                  <a:pt x="44903" y="1154793"/>
                  <a:pt x="40368" y="1154793"/>
                  <a:pt x="40821" y="1159329"/>
                </a:cubicBezTo>
                <a:cubicBezTo>
                  <a:pt x="41275" y="1163865"/>
                  <a:pt x="47624" y="1175204"/>
                  <a:pt x="51706" y="1178379"/>
                </a:cubicBezTo>
                <a:cubicBezTo>
                  <a:pt x="55788" y="1181554"/>
                  <a:pt x="60778" y="1179740"/>
                  <a:pt x="65314" y="1178379"/>
                </a:cubicBezTo>
                <a:cubicBezTo>
                  <a:pt x="69850" y="1177018"/>
                  <a:pt x="73478" y="1171575"/>
                  <a:pt x="78921" y="1170214"/>
                </a:cubicBezTo>
                <a:cubicBezTo>
                  <a:pt x="84364" y="1168853"/>
                  <a:pt x="94343" y="1166585"/>
                  <a:pt x="97971" y="1170214"/>
                </a:cubicBezTo>
                <a:cubicBezTo>
                  <a:pt x="101599" y="1173843"/>
                  <a:pt x="101146" y="1186997"/>
                  <a:pt x="100692" y="1191986"/>
                </a:cubicBezTo>
                <a:cubicBezTo>
                  <a:pt x="100238" y="1196975"/>
                  <a:pt x="97517" y="1198336"/>
                  <a:pt x="95249" y="1200150"/>
                </a:cubicBezTo>
                <a:cubicBezTo>
                  <a:pt x="92981" y="1201964"/>
                  <a:pt x="93889" y="1201510"/>
                  <a:pt x="87085" y="1202871"/>
                </a:cubicBezTo>
                <a:cubicBezTo>
                  <a:pt x="80281" y="1204232"/>
                  <a:pt x="54428" y="1208314"/>
                  <a:pt x="54428" y="1208314"/>
                </a:cubicBezTo>
              </a:path>
            </a:pathLst>
          </a:cu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4978039" y="5389778"/>
            <a:ext cx="989806" cy="79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701145" y="459047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FFC000"/>
                </a:solidFill>
                <a:latin typeface="Garamond" pitchFamily="18" charset="0"/>
              </a:rPr>
              <a:t>TT</a:t>
            </a:r>
            <a:endParaRPr lang="en-US" b="1" dirty="0">
              <a:solidFill>
                <a:srgbClr val="FFC000"/>
              </a:solidFill>
              <a:latin typeface="Garamond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48545" y="459047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FF0000"/>
                </a:solidFill>
                <a:latin typeface="Garamond" pitchFamily="18" charset="0"/>
              </a:rPr>
              <a:t>K</a:t>
            </a:r>
            <a:r>
              <a:rPr lang="en-US" b="1" dirty="0" err="1">
                <a:solidFill>
                  <a:srgbClr val="FF0000"/>
                </a:solidFill>
                <a:latin typeface="Garamond" pitchFamily="18" charset="0"/>
              </a:rPr>
              <a:t>rv</a:t>
            </a:r>
            <a:endParaRPr lang="en-US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cxnSp>
        <p:nvCxnSpPr>
          <p:cNvPr id="50" name="Straight Connector 49"/>
          <p:cNvCxnSpPr>
            <a:stCxn id="46" idx="25"/>
          </p:cNvCxnSpPr>
          <p:nvPr/>
        </p:nvCxnSpPr>
        <p:spPr>
          <a:xfrm>
            <a:off x="4718709" y="5120611"/>
            <a:ext cx="753836" cy="3261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710545" y="5809672"/>
            <a:ext cx="753836" cy="3261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4939145" y="5352472"/>
            <a:ext cx="228600" cy="2286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urved Up Arrow 52"/>
          <p:cNvSpPr/>
          <p:nvPr/>
        </p:nvSpPr>
        <p:spPr>
          <a:xfrm rot="5400000">
            <a:off x="5318376" y="5506641"/>
            <a:ext cx="460738" cy="152400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48745" y="520007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Garamond" pitchFamily="18" charset="0"/>
              </a:rPr>
              <a:t>H</a:t>
            </a:r>
            <a:r>
              <a:rPr lang="sr-Latn-RS" sz="1050" b="1" dirty="0">
                <a:latin typeface="Garamond" pitchFamily="18" charset="0"/>
              </a:rPr>
              <a:t>2</a:t>
            </a:r>
            <a:r>
              <a:rPr lang="sr-Latn-RS" b="1" dirty="0">
                <a:latin typeface="Garamond" pitchFamily="18" charset="0"/>
              </a:rPr>
              <a:t>O</a:t>
            </a:r>
            <a:endParaRPr lang="en-US" b="1" dirty="0">
              <a:latin typeface="Garamond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10545" y="359987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DKHP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26344" y="3983472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Reapsorpcija Na, K</a:t>
            </a:r>
            <a:r>
              <a:rPr lang="sr-Latn-RS" sz="160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, </a:t>
            </a:r>
            <a:r>
              <a:rPr lang="sr-Latn-RS" sz="160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Cl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Garamond" pitchFamily="18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4100945" y="6038272"/>
            <a:ext cx="609600" cy="158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4253345" y="6647872"/>
            <a:ext cx="609600" cy="158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491345" y="5809672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Urea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43745" y="6419272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Urea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Garamond" pitchFamily="18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rot="10800000">
            <a:off x="4100945" y="6343072"/>
            <a:ext cx="609600" cy="1588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491345" y="6114472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H</a:t>
            </a:r>
            <a:r>
              <a:rPr lang="sr-Latn-RS" sz="1200" b="1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2</a:t>
            </a:r>
            <a:r>
              <a:rPr lang="sr-Latn-RS" b="1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O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Garamond" pitchFamily="18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5548745" y="6343072"/>
            <a:ext cx="609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082145" y="6114472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>
                <a:solidFill>
                  <a:srgbClr val="FF0000"/>
                </a:solidFill>
                <a:latin typeface="Garamond" pitchFamily="18" charset="0"/>
              </a:rPr>
              <a:t>NaCl</a:t>
            </a:r>
            <a:endParaRPr lang="en-US" sz="20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5472545" y="1466272"/>
            <a:ext cx="2514600" cy="2362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6310745" y="146627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  DVT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Garamond" pitchFamily="18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5472545" y="2685472"/>
            <a:ext cx="25146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reeform 67"/>
          <p:cNvSpPr/>
          <p:nvPr/>
        </p:nvSpPr>
        <p:spPr>
          <a:xfrm>
            <a:off x="6234546" y="2685472"/>
            <a:ext cx="76200" cy="1066800"/>
          </a:xfrm>
          <a:custGeom>
            <a:avLst/>
            <a:gdLst>
              <a:gd name="connsiteX0" fmla="*/ 84364 w 101599"/>
              <a:gd name="connsiteY0" fmla="*/ 0 h 1208314"/>
              <a:gd name="connsiteX1" fmla="*/ 57149 w 101599"/>
              <a:gd name="connsiteY1" fmla="*/ 48986 h 1208314"/>
              <a:gd name="connsiteX2" fmla="*/ 8164 w 101599"/>
              <a:gd name="connsiteY2" fmla="*/ 68036 h 1208314"/>
              <a:gd name="connsiteX3" fmla="*/ 8164 w 101599"/>
              <a:gd name="connsiteY3" fmla="*/ 89807 h 1208314"/>
              <a:gd name="connsiteX4" fmla="*/ 40821 w 101599"/>
              <a:gd name="connsiteY4" fmla="*/ 97971 h 1208314"/>
              <a:gd name="connsiteX5" fmla="*/ 59871 w 101599"/>
              <a:gd name="connsiteY5" fmla="*/ 97971 h 1208314"/>
              <a:gd name="connsiteX6" fmla="*/ 73478 w 101599"/>
              <a:gd name="connsiteY6" fmla="*/ 114300 h 1208314"/>
              <a:gd name="connsiteX7" fmla="*/ 70756 w 101599"/>
              <a:gd name="connsiteY7" fmla="*/ 122464 h 1208314"/>
              <a:gd name="connsiteX8" fmla="*/ 46264 w 101599"/>
              <a:gd name="connsiteY8" fmla="*/ 127907 h 1208314"/>
              <a:gd name="connsiteX9" fmla="*/ 29935 w 101599"/>
              <a:gd name="connsiteY9" fmla="*/ 127907 h 1208314"/>
              <a:gd name="connsiteX10" fmla="*/ 21771 w 101599"/>
              <a:gd name="connsiteY10" fmla="*/ 127907 h 1208314"/>
              <a:gd name="connsiteX11" fmla="*/ 13606 w 101599"/>
              <a:gd name="connsiteY11" fmla="*/ 127907 h 1208314"/>
              <a:gd name="connsiteX12" fmla="*/ 5442 w 101599"/>
              <a:gd name="connsiteY12" fmla="*/ 152400 h 1208314"/>
              <a:gd name="connsiteX13" fmla="*/ 21771 w 101599"/>
              <a:gd name="connsiteY13" fmla="*/ 166007 h 1208314"/>
              <a:gd name="connsiteX14" fmla="*/ 59871 w 101599"/>
              <a:gd name="connsiteY14" fmla="*/ 171450 h 1208314"/>
              <a:gd name="connsiteX15" fmla="*/ 73478 w 101599"/>
              <a:gd name="connsiteY15" fmla="*/ 174171 h 1208314"/>
              <a:gd name="connsiteX16" fmla="*/ 87085 w 101599"/>
              <a:gd name="connsiteY16" fmla="*/ 182336 h 1208314"/>
              <a:gd name="connsiteX17" fmla="*/ 65314 w 101599"/>
              <a:gd name="connsiteY17" fmla="*/ 206829 h 1208314"/>
              <a:gd name="connsiteX18" fmla="*/ 48985 w 101599"/>
              <a:gd name="connsiteY18" fmla="*/ 204107 h 1208314"/>
              <a:gd name="connsiteX19" fmla="*/ 32656 w 101599"/>
              <a:gd name="connsiteY19" fmla="*/ 206829 h 1208314"/>
              <a:gd name="connsiteX20" fmla="*/ 21771 w 101599"/>
              <a:gd name="connsiteY20" fmla="*/ 223157 h 1208314"/>
              <a:gd name="connsiteX21" fmla="*/ 27214 w 101599"/>
              <a:gd name="connsiteY21" fmla="*/ 250371 h 1208314"/>
              <a:gd name="connsiteX22" fmla="*/ 51706 w 101599"/>
              <a:gd name="connsiteY22" fmla="*/ 242207 h 1208314"/>
              <a:gd name="connsiteX23" fmla="*/ 76199 w 101599"/>
              <a:gd name="connsiteY23" fmla="*/ 244929 h 1208314"/>
              <a:gd name="connsiteX24" fmla="*/ 84364 w 101599"/>
              <a:gd name="connsiteY24" fmla="*/ 253093 h 1208314"/>
              <a:gd name="connsiteX25" fmla="*/ 84364 w 101599"/>
              <a:gd name="connsiteY25" fmla="*/ 274864 h 1208314"/>
              <a:gd name="connsiteX26" fmla="*/ 68035 w 101599"/>
              <a:gd name="connsiteY26" fmla="*/ 283029 h 1208314"/>
              <a:gd name="connsiteX27" fmla="*/ 48985 w 101599"/>
              <a:gd name="connsiteY27" fmla="*/ 283029 h 1208314"/>
              <a:gd name="connsiteX28" fmla="*/ 21771 w 101599"/>
              <a:gd name="connsiteY28" fmla="*/ 283029 h 1208314"/>
              <a:gd name="connsiteX29" fmla="*/ 16328 w 101599"/>
              <a:gd name="connsiteY29" fmla="*/ 304800 h 1208314"/>
              <a:gd name="connsiteX30" fmla="*/ 35378 w 101599"/>
              <a:gd name="connsiteY30" fmla="*/ 315686 h 1208314"/>
              <a:gd name="connsiteX31" fmla="*/ 57149 w 101599"/>
              <a:gd name="connsiteY31" fmla="*/ 321129 h 1208314"/>
              <a:gd name="connsiteX32" fmla="*/ 70756 w 101599"/>
              <a:gd name="connsiteY32" fmla="*/ 321129 h 1208314"/>
              <a:gd name="connsiteX33" fmla="*/ 81642 w 101599"/>
              <a:gd name="connsiteY33" fmla="*/ 329293 h 1208314"/>
              <a:gd name="connsiteX34" fmla="*/ 89806 w 101599"/>
              <a:gd name="connsiteY34" fmla="*/ 345621 h 1208314"/>
              <a:gd name="connsiteX35" fmla="*/ 73478 w 101599"/>
              <a:gd name="connsiteY35" fmla="*/ 372836 h 1208314"/>
              <a:gd name="connsiteX36" fmla="*/ 46264 w 101599"/>
              <a:gd name="connsiteY36" fmla="*/ 375557 h 1208314"/>
              <a:gd name="connsiteX37" fmla="*/ 27214 w 101599"/>
              <a:gd name="connsiteY37" fmla="*/ 383721 h 1208314"/>
              <a:gd name="connsiteX38" fmla="*/ 29935 w 101599"/>
              <a:gd name="connsiteY38" fmla="*/ 408214 h 1208314"/>
              <a:gd name="connsiteX39" fmla="*/ 59871 w 101599"/>
              <a:gd name="connsiteY39" fmla="*/ 424543 h 1208314"/>
              <a:gd name="connsiteX40" fmla="*/ 78921 w 101599"/>
              <a:gd name="connsiteY40" fmla="*/ 424543 h 1208314"/>
              <a:gd name="connsiteX41" fmla="*/ 84364 w 101599"/>
              <a:gd name="connsiteY41" fmla="*/ 446314 h 1208314"/>
              <a:gd name="connsiteX42" fmla="*/ 73478 w 101599"/>
              <a:gd name="connsiteY42" fmla="*/ 465364 h 1208314"/>
              <a:gd name="connsiteX43" fmla="*/ 43542 w 101599"/>
              <a:gd name="connsiteY43" fmla="*/ 465364 h 1208314"/>
              <a:gd name="connsiteX44" fmla="*/ 35378 w 101599"/>
              <a:gd name="connsiteY44" fmla="*/ 473529 h 1208314"/>
              <a:gd name="connsiteX45" fmla="*/ 24492 w 101599"/>
              <a:gd name="connsiteY45" fmla="*/ 487136 h 1208314"/>
              <a:gd name="connsiteX46" fmla="*/ 24492 w 101599"/>
              <a:gd name="connsiteY46" fmla="*/ 508907 h 1208314"/>
              <a:gd name="connsiteX47" fmla="*/ 48985 w 101599"/>
              <a:gd name="connsiteY47" fmla="*/ 506186 h 1208314"/>
              <a:gd name="connsiteX48" fmla="*/ 65314 w 101599"/>
              <a:gd name="connsiteY48" fmla="*/ 506186 h 1208314"/>
              <a:gd name="connsiteX49" fmla="*/ 81642 w 101599"/>
              <a:gd name="connsiteY49" fmla="*/ 511629 h 1208314"/>
              <a:gd name="connsiteX50" fmla="*/ 81642 w 101599"/>
              <a:gd name="connsiteY50" fmla="*/ 530679 h 1208314"/>
              <a:gd name="connsiteX51" fmla="*/ 65314 w 101599"/>
              <a:gd name="connsiteY51" fmla="*/ 536121 h 1208314"/>
              <a:gd name="connsiteX52" fmla="*/ 24492 w 101599"/>
              <a:gd name="connsiteY52" fmla="*/ 541564 h 1208314"/>
              <a:gd name="connsiteX53" fmla="*/ 24492 w 101599"/>
              <a:gd name="connsiteY53" fmla="*/ 563336 h 1208314"/>
              <a:gd name="connsiteX54" fmla="*/ 29935 w 101599"/>
              <a:gd name="connsiteY54" fmla="*/ 571500 h 1208314"/>
              <a:gd name="connsiteX55" fmla="*/ 62592 w 101599"/>
              <a:gd name="connsiteY55" fmla="*/ 571500 h 1208314"/>
              <a:gd name="connsiteX56" fmla="*/ 84364 w 101599"/>
              <a:gd name="connsiteY56" fmla="*/ 585107 h 1208314"/>
              <a:gd name="connsiteX57" fmla="*/ 84364 w 101599"/>
              <a:gd name="connsiteY57" fmla="*/ 606879 h 1208314"/>
              <a:gd name="connsiteX58" fmla="*/ 57149 w 101599"/>
              <a:gd name="connsiteY58" fmla="*/ 609600 h 1208314"/>
              <a:gd name="connsiteX59" fmla="*/ 46264 w 101599"/>
              <a:gd name="connsiteY59" fmla="*/ 609600 h 1208314"/>
              <a:gd name="connsiteX60" fmla="*/ 19049 w 101599"/>
              <a:gd name="connsiteY60" fmla="*/ 625929 h 1208314"/>
              <a:gd name="connsiteX61" fmla="*/ 16328 w 101599"/>
              <a:gd name="connsiteY61" fmla="*/ 642257 h 1208314"/>
              <a:gd name="connsiteX62" fmla="*/ 43542 w 101599"/>
              <a:gd name="connsiteY62" fmla="*/ 647700 h 1208314"/>
              <a:gd name="connsiteX63" fmla="*/ 54428 w 101599"/>
              <a:gd name="connsiteY63" fmla="*/ 650421 h 1208314"/>
              <a:gd name="connsiteX64" fmla="*/ 73478 w 101599"/>
              <a:gd name="connsiteY64" fmla="*/ 650421 h 1208314"/>
              <a:gd name="connsiteX65" fmla="*/ 81642 w 101599"/>
              <a:gd name="connsiteY65" fmla="*/ 658586 h 1208314"/>
              <a:gd name="connsiteX66" fmla="*/ 84364 w 101599"/>
              <a:gd name="connsiteY66" fmla="*/ 674914 h 1208314"/>
              <a:gd name="connsiteX67" fmla="*/ 73478 w 101599"/>
              <a:gd name="connsiteY67" fmla="*/ 691243 h 1208314"/>
              <a:gd name="connsiteX68" fmla="*/ 54428 w 101599"/>
              <a:gd name="connsiteY68" fmla="*/ 691243 h 1208314"/>
              <a:gd name="connsiteX69" fmla="*/ 40821 w 101599"/>
              <a:gd name="connsiteY69" fmla="*/ 691243 h 1208314"/>
              <a:gd name="connsiteX70" fmla="*/ 27214 w 101599"/>
              <a:gd name="connsiteY70" fmla="*/ 693964 h 1208314"/>
              <a:gd name="connsiteX71" fmla="*/ 21771 w 101599"/>
              <a:gd name="connsiteY71" fmla="*/ 721179 h 1208314"/>
              <a:gd name="connsiteX72" fmla="*/ 32656 w 101599"/>
              <a:gd name="connsiteY72" fmla="*/ 729343 h 1208314"/>
              <a:gd name="connsiteX73" fmla="*/ 65314 w 101599"/>
              <a:gd name="connsiteY73" fmla="*/ 729343 h 1208314"/>
              <a:gd name="connsiteX74" fmla="*/ 81642 w 101599"/>
              <a:gd name="connsiteY74" fmla="*/ 734786 h 1208314"/>
              <a:gd name="connsiteX75" fmla="*/ 92528 w 101599"/>
              <a:gd name="connsiteY75" fmla="*/ 734786 h 1208314"/>
              <a:gd name="connsiteX76" fmla="*/ 87085 w 101599"/>
              <a:gd name="connsiteY76" fmla="*/ 753836 h 1208314"/>
              <a:gd name="connsiteX77" fmla="*/ 76199 w 101599"/>
              <a:gd name="connsiteY77" fmla="*/ 762000 h 1208314"/>
              <a:gd name="connsiteX78" fmla="*/ 57149 w 101599"/>
              <a:gd name="connsiteY78" fmla="*/ 767443 h 1208314"/>
              <a:gd name="connsiteX79" fmla="*/ 35378 w 101599"/>
              <a:gd name="connsiteY79" fmla="*/ 767443 h 1208314"/>
              <a:gd name="connsiteX80" fmla="*/ 24492 w 101599"/>
              <a:gd name="connsiteY80" fmla="*/ 778329 h 1208314"/>
              <a:gd name="connsiteX81" fmla="*/ 19049 w 101599"/>
              <a:gd name="connsiteY81" fmla="*/ 797379 h 1208314"/>
              <a:gd name="connsiteX82" fmla="*/ 35378 w 101599"/>
              <a:gd name="connsiteY82" fmla="*/ 797379 h 1208314"/>
              <a:gd name="connsiteX83" fmla="*/ 54428 w 101599"/>
              <a:gd name="connsiteY83" fmla="*/ 800100 h 1208314"/>
              <a:gd name="connsiteX84" fmla="*/ 70756 w 101599"/>
              <a:gd name="connsiteY84" fmla="*/ 800100 h 1208314"/>
              <a:gd name="connsiteX85" fmla="*/ 78921 w 101599"/>
              <a:gd name="connsiteY85" fmla="*/ 805543 h 1208314"/>
              <a:gd name="connsiteX86" fmla="*/ 73478 w 101599"/>
              <a:gd name="connsiteY86" fmla="*/ 830036 h 1208314"/>
              <a:gd name="connsiteX87" fmla="*/ 48985 w 101599"/>
              <a:gd name="connsiteY87" fmla="*/ 830036 h 1208314"/>
              <a:gd name="connsiteX88" fmla="*/ 16328 w 101599"/>
              <a:gd name="connsiteY88" fmla="*/ 824593 h 1208314"/>
              <a:gd name="connsiteX89" fmla="*/ 8164 w 101599"/>
              <a:gd name="connsiteY89" fmla="*/ 851807 h 1208314"/>
              <a:gd name="connsiteX90" fmla="*/ 19049 w 101599"/>
              <a:gd name="connsiteY90" fmla="*/ 857250 h 1208314"/>
              <a:gd name="connsiteX91" fmla="*/ 57149 w 101599"/>
              <a:gd name="connsiteY91" fmla="*/ 862693 h 1208314"/>
              <a:gd name="connsiteX92" fmla="*/ 76199 w 101599"/>
              <a:gd name="connsiteY92" fmla="*/ 868136 h 1208314"/>
              <a:gd name="connsiteX93" fmla="*/ 81642 w 101599"/>
              <a:gd name="connsiteY93" fmla="*/ 895350 h 1208314"/>
              <a:gd name="connsiteX94" fmla="*/ 70756 w 101599"/>
              <a:gd name="connsiteY94" fmla="*/ 906236 h 1208314"/>
              <a:gd name="connsiteX95" fmla="*/ 40821 w 101599"/>
              <a:gd name="connsiteY95" fmla="*/ 906236 h 1208314"/>
              <a:gd name="connsiteX96" fmla="*/ 29935 w 101599"/>
              <a:gd name="connsiteY96" fmla="*/ 906236 h 1208314"/>
              <a:gd name="connsiteX97" fmla="*/ 24492 w 101599"/>
              <a:gd name="connsiteY97" fmla="*/ 917121 h 1208314"/>
              <a:gd name="connsiteX98" fmla="*/ 24492 w 101599"/>
              <a:gd name="connsiteY98" fmla="*/ 933450 h 1208314"/>
              <a:gd name="connsiteX99" fmla="*/ 43542 w 101599"/>
              <a:gd name="connsiteY99" fmla="*/ 944336 h 1208314"/>
              <a:gd name="connsiteX100" fmla="*/ 57149 w 101599"/>
              <a:gd name="connsiteY100" fmla="*/ 944336 h 1208314"/>
              <a:gd name="connsiteX101" fmla="*/ 70756 w 101599"/>
              <a:gd name="connsiteY101" fmla="*/ 947057 h 1208314"/>
              <a:gd name="connsiteX102" fmla="*/ 89806 w 101599"/>
              <a:gd name="connsiteY102" fmla="*/ 949779 h 1208314"/>
              <a:gd name="connsiteX103" fmla="*/ 92528 w 101599"/>
              <a:gd name="connsiteY103" fmla="*/ 976993 h 1208314"/>
              <a:gd name="connsiteX104" fmla="*/ 46264 w 101599"/>
              <a:gd name="connsiteY104" fmla="*/ 985157 h 1208314"/>
              <a:gd name="connsiteX105" fmla="*/ 29935 w 101599"/>
              <a:gd name="connsiteY105" fmla="*/ 982436 h 1208314"/>
              <a:gd name="connsiteX106" fmla="*/ 19049 w 101599"/>
              <a:gd name="connsiteY106" fmla="*/ 982436 h 1208314"/>
              <a:gd name="connsiteX107" fmla="*/ 24492 w 101599"/>
              <a:gd name="connsiteY107" fmla="*/ 1006929 h 1208314"/>
              <a:gd name="connsiteX108" fmla="*/ 46264 w 101599"/>
              <a:gd name="connsiteY108" fmla="*/ 1028700 h 1208314"/>
              <a:gd name="connsiteX109" fmla="*/ 68035 w 101599"/>
              <a:gd name="connsiteY109" fmla="*/ 1028700 h 1208314"/>
              <a:gd name="connsiteX110" fmla="*/ 89806 w 101599"/>
              <a:gd name="connsiteY110" fmla="*/ 1042307 h 1208314"/>
              <a:gd name="connsiteX111" fmla="*/ 95249 w 101599"/>
              <a:gd name="connsiteY111" fmla="*/ 1055914 h 1208314"/>
              <a:gd name="connsiteX112" fmla="*/ 92528 w 101599"/>
              <a:gd name="connsiteY112" fmla="*/ 1064079 h 1208314"/>
              <a:gd name="connsiteX113" fmla="*/ 62592 w 101599"/>
              <a:gd name="connsiteY113" fmla="*/ 1069521 h 1208314"/>
              <a:gd name="connsiteX114" fmla="*/ 24492 w 101599"/>
              <a:gd name="connsiteY114" fmla="*/ 1072243 h 1208314"/>
              <a:gd name="connsiteX115" fmla="*/ 27214 w 101599"/>
              <a:gd name="connsiteY115" fmla="*/ 1094014 h 1208314"/>
              <a:gd name="connsiteX116" fmla="*/ 35378 w 101599"/>
              <a:gd name="connsiteY116" fmla="*/ 1102179 h 1208314"/>
              <a:gd name="connsiteX117" fmla="*/ 65314 w 101599"/>
              <a:gd name="connsiteY117" fmla="*/ 1102179 h 1208314"/>
              <a:gd name="connsiteX118" fmla="*/ 78921 w 101599"/>
              <a:gd name="connsiteY118" fmla="*/ 1104900 h 1208314"/>
              <a:gd name="connsiteX119" fmla="*/ 95249 w 101599"/>
              <a:gd name="connsiteY119" fmla="*/ 1107621 h 1208314"/>
              <a:gd name="connsiteX120" fmla="*/ 92528 w 101599"/>
              <a:gd name="connsiteY120" fmla="*/ 1123950 h 1208314"/>
              <a:gd name="connsiteX121" fmla="*/ 78921 w 101599"/>
              <a:gd name="connsiteY121" fmla="*/ 1134836 h 1208314"/>
              <a:gd name="connsiteX122" fmla="*/ 65314 w 101599"/>
              <a:gd name="connsiteY122" fmla="*/ 1137557 h 1208314"/>
              <a:gd name="connsiteX123" fmla="*/ 48985 w 101599"/>
              <a:gd name="connsiteY123" fmla="*/ 1151164 h 1208314"/>
              <a:gd name="connsiteX124" fmla="*/ 40821 w 101599"/>
              <a:gd name="connsiteY124" fmla="*/ 1159329 h 1208314"/>
              <a:gd name="connsiteX125" fmla="*/ 51706 w 101599"/>
              <a:gd name="connsiteY125" fmla="*/ 1178379 h 1208314"/>
              <a:gd name="connsiteX126" fmla="*/ 65314 w 101599"/>
              <a:gd name="connsiteY126" fmla="*/ 1178379 h 1208314"/>
              <a:gd name="connsiteX127" fmla="*/ 78921 w 101599"/>
              <a:gd name="connsiteY127" fmla="*/ 1170214 h 1208314"/>
              <a:gd name="connsiteX128" fmla="*/ 97971 w 101599"/>
              <a:gd name="connsiteY128" fmla="*/ 1170214 h 1208314"/>
              <a:gd name="connsiteX129" fmla="*/ 100692 w 101599"/>
              <a:gd name="connsiteY129" fmla="*/ 1191986 h 1208314"/>
              <a:gd name="connsiteX130" fmla="*/ 95249 w 101599"/>
              <a:gd name="connsiteY130" fmla="*/ 1200150 h 1208314"/>
              <a:gd name="connsiteX131" fmla="*/ 87085 w 101599"/>
              <a:gd name="connsiteY131" fmla="*/ 1202871 h 1208314"/>
              <a:gd name="connsiteX132" fmla="*/ 54428 w 101599"/>
              <a:gd name="connsiteY132" fmla="*/ 1208314 h 120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101599" h="1208314">
                <a:moveTo>
                  <a:pt x="84364" y="0"/>
                </a:moveTo>
                <a:cubicBezTo>
                  <a:pt x="77106" y="18823"/>
                  <a:pt x="69849" y="37647"/>
                  <a:pt x="57149" y="48986"/>
                </a:cubicBezTo>
                <a:cubicBezTo>
                  <a:pt x="44449" y="60325"/>
                  <a:pt x="16328" y="61233"/>
                  <a:pt x="8164" y="68036"/>
                </a:cubicBezTo>
                <a:cubicBezTo>
                  <a:pt x="0" y="74839"/>
                  <a:pt x="2721" y="84818"/>
                  <a:pt x="8164" y="89807"/>
                </a:cubicBezTo>
                <a:cubicBezTo>
                  <a:pt x="13607" y="94796"/>
                  <a:pt x="32203" y="96610"/>
                  <a:pt x="40821" y="97971"/>
                </a:cubicBezTo>
                <a:cubicBezTo>
                  <a:pt x="49439" y="99332"/>
                  <a:pt x="54428" y="95250"/>
                  <a:pt x="59871" y="97971"/>
                </a:cubicBezTo>
                <a:cubicBezTo>
                  <a:pt x="65314" y="100693"/>
                  <a:pt x="71664" y="110218"/>
                  <a:pt x="73478" y="114300"/>
                </a:cubicBezTo>
                <a:cubicBezTo>
                  <a:pt x="75292" y="118382"/>
                  <a:pt x="75292" y="120196"/>
                  <a:pt x="70756" y="122464"/>
                </a:cubicBezTo>
                <a:cubicBezTo>
                  <a:pt x="66220" y="124732"/>
                  <a:pt x="53067" y="127000"/>
                  <a:pt x="46264" y="127907"/>
                </a:cubicBezTo>
                <a:cubicBezTo>
                  <a:pt x="39461" y="128814"/>
                  <a:pt x="29935" y="127907"/>
                  <a:pt x="29935" y="127907"/>
                </a:cubicBezTo>
                <a:lnTo>
                  <a:pt x="21771" y="127907"/>
                </a:lnTo>
                <a:cubicBezTo>
                  <a:pt x="19050" y="127907"/>
                  <a:pt x="16327" y="123825"/>
                  <a:pt x="13606" y="127907"/>
                </a:cubicBezTo>
                <a:cubicBezTo>
                  <a:pt x="10885" y="131989"/>
                  <a:pt x="4081" y="146050"/>
                  <a:pt x="5442" y="152400"/>
                </a:cubicBezTo>
                <a:cubicBezTo>
                  <a:pt x="6803" y="158750"/>
                  <a:pt x="12700" y="162832"/>
                  <a:pt x="21771" y="166007"/>
                </a:cubicBezTo>
                <a:cubicBezTo>
                  <a:pt x="30842" y="169182"/>
                  <a:pt x="51253" y="170089"/>
                  <a:pt x="59871" y="171450"/>
                </a:cubicBezTo>
                <a:cubicBezTo>
                  <a:pt x="68489" y="172811"/>
                  <a:pt x="68942" y="172357"/>
                  <a:pt x="73478" y="174171"/>
                </a:cubicBezTo>
                <a:cubicBezTo>
                  <a:pt x="78014" y="175985"/>
                  <a:pt x="88446" y="176893"/>
                  <a:pt x="87085" y="182336"/>
                </a:cubicBezTo>
                <a:cubicBezTo>
                  <a:pt x="85724" y="187779"/>
                  <a:pt x="71664" y="203201"/>
                  <a:pt x="65314" y="206829"/>
                </a:cubicBezTo>
                <a:cubicBezTo>
                  <a:pt x="58964" y="210457"/>
                  <a:pt x="54428" y="204107"/>
                  <a:pt x="48985" y="204107"/>
                </a:cubicBezTo>
                <a:cubicBezTo>
                  <a:pt x="43542" y="204107"/>
                  <a:pt x="37192" y="203654"/>
                  <a:pt x="32656" y="206829"/>
                </a:cubicBezTo>
                <a:cubicBezTo>
                  <a:pt x="28120" y="210004"/>
                  <a:pt x="22678" y="215900"/>
                  <a:pt x="21771" y="223157"/>
                </a:cubicBezTo>
                <a:cubicBezTo>
                  <a:pt x="20864" y="230414"/>
                  <a:pt x="22225" y="247196"/>
                  <a:pt x="27214" y="250371"/>
                </a:cubicBezTo>
                <a:cubicBezTo>
                  <a:pt x="32203" y="253546"/>
                  <a:pt x="43542" y="243114"/>
                  <a:pt x="51706" y="242207"/>
                </a:cubicBezTo>
                <a:cubicBezTo>
                  <a:pt x="59870" y="241300"/>
                  <a:pt x="70756" y="243115"/>
                  <a:pt x="76199" y="244929"/>
                </a:cubicBezTo>
                <a:cubicBezTo>
                  <a:pt x="81642" y="246743"/>
                  <a:pt x="83003" y="248104"/>
                  <a:pt x="84364" y="253093"/>
                </a:cubicBezTo>
                <a:cubicBezTo>
                  <a:pt x="85725" y="258082"/>
                  <a:pt x="87086" y="269875"/>
                  <a:pt x="84364" y="274864"/>
                </a:cubicBezTo>
                <a:cubicBezTo>
                  <a:pt x="81642" y="279853"/>
                  <a:pt x="73932" y="281668"/>
                  <a:pt x="68035" y="283029"/>
                </a:cubicBezTo>
                <a:cubicBezTo>
                  <a:pt x="62138" y="284390"/>
                  <a:pt x="48985" y="283029"/>
                  <a:pt x="48985" y="283029"/>
                </a:cubicBezTo>
                <a:cubicBezTo>
                  <a:pt x="41274" y="283029"/>
                  <a:pt x="27214" y="279401"/>
                  <a:pt x="21771" y="283029"/>
                </a:cubicBezTo>
                <a:cubicBezTo>
                  <a:pt x="16328" y="286657"/>
                  <a:pt x="14060" y="299357"/>
                  <a:pt x="16328" y="304800"/>
                </a:cubicBezTo>
                <a:cubicBezTo>
                  <a:pt x="18596" y="310243"/>
                  <a:pt x="28575" y="312965"/>
                  <a:pt x="35378" y="315686"/>
                </a:cubicBezTo>
                <a:cubicBezTo>
                  <a:pt x="42182" y="318408"/>
                  <a:pt x="51253" y="320222"/>
                  <a:pt x="57149" y="321129"/>
                </a:cubicBezTo>
                <a:cubicBezTo>
                  <a:pt x="63045" y="322036"/>
                  <a:pt x="66674" y="319768"/>
                  <a:pt x="70756" y="321129"/>
                </a:cubicBezTo>
                <a:cubicBezTo>
                  <a:pt x="74838" y="322490"/>
                  <a:pt x="78467" y="325211"/>
                  <a:pt x="81642" y="329293"/>
                </a:cubicBezTo>
                <a:cubicBezTo>
                  <a:pt x="84817" y="333375"/>
                  <a:pt x="91167" y="338364"/>
                  <a:pt x="89806" y="345621"/>
                </a:cubicBezTo>
                <a:cubicBezTo>
                  <a:pt x="88445" y="352878"/>
                  <a:pt x="80735" y="367847"/>
                  <a:pt x="73478" y="372836"/>
                </a:cubicBezTo>
                <a:cubicBezTo>
                  <a:pt x="66221" y="377825"/>
                  <a:pt x="53975" y="373743"/>
                  <a:pt x="46264" y="375557"/>
                </a:cubicBezTo>
                <a:cubicBezTo>
                  <a:pt x="38553" y="377371"/>
                  <a:pt x="29936" y="378278"/>
                  <a:pt x="27214" y="383721"/>
                </a:cubicBezTo>
                <a:cubicBezTo>
                  <a:pt x="24493" y="389164"/>
                  <a:pt x="24492" y="401410"/>
                  <a:pt x="29935" y="408214"/>
                </a:cubicBezTo>
                <a:cubicBezTo>
                  <a:pt x="35378" y="415018"/>
                  <a:pt x="51707" y="421822"/>
                  <a:pt x="59871" y="424543"/>
                </a:cubicBezTo>
                <a:cubicBezTo>
                  <a:pt x="68035" y="427265"/>
                  <a:pt x="74839" y="420914"/>
                  <a:pt x="78921" y="424543"/>
                </a:cubicBezTo>
                <a:cubicBezTo>
                  <a:pt x="83003" y="428172"/>
                  <a:pt x="85271" y="439511"/>
                  <a:pt x="84364" y="446314"/>
                </a:cubicBezTo>
                <a:cubicBezTo>
                  <a:pt x="83457" y="453117"/>
                  <a:pt x="80281" y="462189"/>
                  <a:pt x="73478" y="465364"/>
                </a:cubicBezTo>
                <a:cubicBezTo>
                  <a:pt x="66675" y="468539"/>
                  <a:pt x="49892" y="464003"/>
                  <a:pt x="43542" y="465364"/>
                </a:cubicBezTo>
                <a:cubicBezTo>
                  <a:pt x="37192" y="466725"/>
                  <a:pt x="38553" y="469900"/>
                  <a:pt x="35378" y="473529"/>
                </a:cubicBezTo>
                <a:cubicBezTo>
                  <a:pt x="32203" y="477158"/>
                  <a:pt x="26306" y="481240"/>
                  <a:pt x="24492" y="487136"/>
                </a:cubicBezTo>
                <a:cubicBezTo>
                  <a:pt x="22678" y="493032"/>
                  <a:pt x="20410" y="505732"/>
                  <a:pt x="24492" y="508907"/>
                </a:cubicBezTo>
                <a:cubicBezTo>
                  <a:pt x="28574" y="512082"/>
                  <a:pt x="42181" y="506640"/>
                  <a:pt x="48985" y="506186"/>
                </a:cubicBezTo>
                <a:cubicBezTo>
                  <a:pt x="55789" y="505733"/>
                  <a:pt x="59871" y="505279"/>
                  <a:pt x="65314" y="506186"/>
                </a:cubicBezTo>
                <a:cubicBezTo>
                  <a:pt x="70757" y="507093"/>
                  <a:pt x="78921" y="507547"/>
                  <a:pt x="81642" y="511629"/>
                </a:cubicBezTo>
                <a:cubicBezTo>
                  <a:pt x="84363" y="515711"/>
                  <a:pt x="84363" y="526597"/>
                  <a:pt x="81642" y="530679"/>
                </a:cubicBezTo>
                <a:cubicBezTo>
                  <a:pt x="78921" y="534761"/>
                  <a:pt x="74839" y="534307"/>
                  <a:pt x="65314" y="536121"/>
                </a:cubicBezTo>
                <a:cubicBezTo>
                  <a:pt x="55789" y="537935"/>
                  <a:pt x="31296" y="537028"/>
                  <a:pt x="24492" y="541564"/>
                </a:cubicBezTo>
                <a:cubicBezTo>
                  <a:pt x="17688" y="546100"/>
                  <a:pt x="23585" y="558347"/>
                  <a:pt x="24492" y="563336"/>
                </a:cubicBezTo>
                <a:cubicBezTo>
                  <a:pt x="25399" y="568325"/>
                  <a:pt x="23585" y="570139"/>
                  <a:pt x="29935" y="571500"/>
                </a:cubicBezTo>
                <a:cubicBezTo>
                  <a:pt x="36285" y="572861"/>
                  <a:pt x="53521" y="569232"/>
                  <a:pt x="62592" y="571500"/>
                </a:cubicBezTo>
                <a:cubicBezTo>
                  <a:pt x="71663" y="573768"/>
                  <a:pt x="80735" y="579211"/>
                  <a:pt x="84364" y="585107"/>
                </a:cubicBezTo>
                <a:cubicBezTo>
                  <a:pt x="87993" y="591003"/>
                  <a:pt x="88900" y="602797"/>
                  <a:pt x="84364" y="606879"/>
                </a:cubicBezTo>
                <a:cubicBezTo>
                  <a:pt x="79828" y="610961"/>
                  <a:pt x="63499" y="609147"/>
                  <a:pt x="57149" y="609600"/>
                </a:cubicBezTo>
                <a:cubicBezTo>
                  <a:pt x="50799" y="610053"/>
                  <a:pt x="52614" y="606879"/>
                  <a:pt x="46264" y="609600"/>
                </a:cubicBezTo>
                <a:cubicBezTo>
                  <a:pt x="39914" y="612321"/>
                  <a:pt x="24038" y="620486"/>
                  <a:pt x="19049" y="625929"/>
                </a:cubicBezTo>
                <a:cubicBezTo>
                  <a:pt x="14060" y="631372"/>
                  <a:pt x="12246" y="638628"/>
                  <a:pt x="16328" y="642257"/>
                </a:cubicBezTo>
                <a:cubicBezTo>
                  <a:pt x="20410" y="645886"/>
                  <a:pt x="37192" y="646339"/>
                  <a:pt x="43542" y="647700"/>
                </a:cubicBezTo>
                <a:cubicBezTo>
                  <a:pt x="49892" y="649061"/>
                  <a:pt x="49439" y="649968"/>
                  <a:pt x="54428" y="650421"/>
                </a:cubicBezTo>
                <a:cubicBezTo>
                  <a:pt x="59417" y="650875"/>
                  <a:pt x="68942" y="649060"/>
                  <a:pt x="73478" y="650421"/>
                </a:cubicBezTo>
                <a:cubicBezTo>
                  <a:pt x="78014" y="651782"/>
                  <a:pt x="79828" y="654504"/>
                  <a:pt x="81642" y="658586"/>
                </a:cubicBezTo>
                <a:cubicBezTo>
                  <a:pt x="83456" y="662668"/>
                  <a:pt x="85725" y="669471"/>
                  <a:pt x="84364" y="674914"/>
                </a:cubicBezTo>
                <a:cubicBezTo>
                  <a:pt x="83003" y="680357"/>
                  <a:pt x="78467" y="688521"/>
                  <a:pt x="73478" y="691243"/>
                </a:cubicBezTo>
                <a:cubicBezTo>
                  <a:pt x="68489" y="693965"/>
                  <a:pt x="54428" y="691243"/>
                  <a:pt x="54428" y="691243"/>
                </a:cubicBezTo>
                <a:cubicBezTo>
                  <a:pt x="48985" y="691243"/>
                  <a:pt x="45357" y="690790"/>
                  <a:pt x="40821" y="691243"/>
                </a:cubicBezTo>
                <a:cubicBezTo>
                  <a:pt x="36285" y="691697"/>
                  <a:pt x="30389" y="688975"/>
                  <a:pt x="27214" y="693964"/>
                </a:cubicBezTo>
                <a:cubicBezTo>
                  <a:pt x="24039" y="698953"/>
                  <a:pt x="20864" y="715283"/>
                  <a:pt x="21771" y="721179"/>
                </a:cubicBezTo>
                <a:cubicBezTo>
                  <a:pt x="22678" y="727075"/>
                  <a:pt x="25399" y="727982"/>
                  <a:pt x="32656" y="729343"/>
                </a:cubicBezTo>
                <a:cubicBezTo>
                  <a:pt x="39913" y="730704"/>
                  <a:pt x="57150" y="728436"/>
                  <a:pt x="65314" y="729343"/>
                </a:cubicBezTo>
                <a:cubicBezTo>
                  <a:pt x="73478" y="730250"/>
                  <a:pt x="77106" y="733879"/>
                  <a:pt x="81642" y="734786"/>
                </a:cubicBezTo>
                <a:cubicBezTo>
                  <a:pt x="86178" y="735693"/>
                  <a:pt x="91621" y="731611"/>
                  <a:pt x="92528" y="734786"/>
                </a:cubicBezTo>
                <a:cubicBezTo>
                  <a:pt x="93435" y="737961"/>
                  <a:pt x="89806" y="749300"/>
                  <a:pt x="87085" y="753836"/>
                </a:cubicBezTo>
                <a:cubicBezTo>
                  <a:pt x="84364" y="758372"/>
                  <a:pt x="81188" y="759732"/>
                  <a:pt x="76199" y="762000"/>
                </a:cubicBezTo>
                <a:cubicBezTo>
                  <a:pt x="71210" y="764268"/>
                  <a:pt x="63952" y="766536"/>
                  <a:pt x="57149" y="767443"/>
                </a:cubicBezTo>
                <a:cubicBezTo>
                  <a:pt x="50346" y="768350"/>
                  <a:pt x="40821" y="765629"/>
                  <a:pt x="35378" y="767443"/>
                </a:cubicBezTo>
                <a:cubicBezTo>
                  <a:pt x="29935" y="769257"/>
                  <a:pt x="27214" y="773340"/>
                  <a:pt x="24492" y="778329"/>
                </a:cubicBezTo>
                <a:cubicBezTo>
                  <a:pt x="21770" y="783318"/>
                  <a:pt x="17235" y="794204"/>
                  <a:pt x="19049" y="797379"/>
                </a:cubicBezTo>
                <a:cubicBezTo>
                  <a:pt x="20863" y="800554"/>
                  <a:pt x="29482" y="796926"/>
                  <a:pt x="35378" y="797379"/>
                </a:cubicBezTo>
                <a:cubicBezTo>
                  <a:pt x="41274" y="797832"/>
                  <a:pt x="48532" y="799647"/>
                  <a:pt x="54428" y="800100"/>
                </a:cubicBezTo>
                <a:cubicBezTo>
                  <a:pt x="60324" y="800554"/>
                  <a:pt x="66674" y="799193"/>
                  <a:pt x="70756" y="800100"/>
                </a:cubicBezTo>
                <a:cubicBezTo>
                  <a:pt x="74838" y="801007"/>
                  <a:pt x="78467" y="800554"/>
                  <a:pt x="78921" y="805543"/>
                </a:cubicBezTo>
                <a:cubicBezTo>
                  <a:pt x="79375" y="810532"/>
                  <a:pt x="78467" y="825954"/>
                  <a:pt x="73478" y="830036"/>
                </a:cubicBezTo>
                <a:cubicBezTo>
                  <a:pt x="68489" y="834118"/>
                  <a:pt x="58510" y="830943"/>
                  <a:pt x="48985" y="830036"/>
                </a:cubicBezTo>
                <a:cubicBezTo>
                  <a:pt x="39460" y="829129"/>
                  <a:pt x="23131" y="820965"/>
                  <a:pt x="16328" y="824593"/>
                </a:cubicBezTo>
                <a:cubicBezTo>
                  <a:pt x="9525" y="828221"/>
                  <a:pt x="7711" y="846364"/>
                  <a:pt x="8164" y="851807"/>
                </a:cubicBezTo>
                <a:cubicBezTo>
                  <a:pt x="8617" y="857250"/>
                  <a:pt x="10885" y="855436"/>
                  <a:pt x="19049" y="857250"/>
                </a:cubicBezTo>
                <a:cubicBezTo>
                  <a:pt x="27213" y="859064"/>
                  <a:pt x="47624" y="860879"/>
                  <a:pt x="57149" y="862693"/>
                </a:cubicBezTo>
                <a:cubicBezTo>
                  <a:pt x="66674" y="864507"/>
                  <a:pt x="72117" y="862693"/>
                  <a:pt x="76199" y="868136"/>
                </a:cubicBezTo>
                <a:cubicBezTo>
                  <a:pt x="80281" y="873579"/>
                  <a:pt x="82549" y="889000"/>
                  <a:pt x="81642" y="895350"/>
                </a:cubicBezTo>
                <a:cubicBezTo>
                  <a:pt x="80735" y="901700"/>
                  <a:pt x="77559" y="904422"/>
                  <a:pt x="70756" y="906236"/>
                </a:cubicBezTo>
                <a:cubicBezTo>
                  <a:pt x="63953" y="908050"/>
                  <a:pt x="40821" y="906236"/>
                  <a:pt x="40821" y="906236"/>
                </a:cubicBezTo>
                <a:cubicBezTo>
                  <a:pt x="34018" y="906236"/>
                  <a:pt x="32656" y="904422"/>
                  <a:pt x="29935" y="906236"/>
                </a:cubicBezTo>
                <a:cubicBezTo>
                  <a:pt x="27214" y="908050"/>
                  <a:pt x="25399" y="912585"/>
                  <a:pt x="24492" y="917121"/>
                </a:cubicBezTo>
                <a:cubicBezTo>
                  <a:pt x="23585" y="921657"/>
                  <a:pt x="21317" y="928914"/>
                  <a:pt x="24492" y="933450"/>
                </a:cubicBezTo>
                <a:cubicBezTo>
                  <a:pt x="27667" y="937986"/>
                  <a:pt x="38099" y="942522"/>
                  <a:pt x="43542" y="944336"/>
                </a:cubicBezTo>
                <a:cubicBezTo>
                  <a:pt x="48985" y="946150"/>
                  <a:pt x="52613" y="943883"/>
                  <a:pt x="57149" y="944336"/>
                </a:cubicBezTo>
                <a:cubicBezTo>
                  <a:pt x="61685" y="944790"/>
                  <a:pt x="65313" y="946150"/>
                  <a:pt x="70756" y="947057"/>
                </a:cubicBezTo>
                <a:cubicBezTo>
                  <a:pt x="76199" y="947964"/>
                  <a:pt x="86177" y="944790"/>
                  <a:pt x="89806" y="949779"/>
                </a:cubicBezTo>
                <a:cubicBezTo>
                  <a:pt x="93435" y="954768"/>
                  <a:pt x="99785" y="971097"/>
                  <a:pt x="92528" y="976993"/>
                </a:cubicBezTo>
                <a:cubicBezTo>
                  <a:pt x="85271" y="982889"/>
                  <a:pt x="56696" y="984250"/>
                  <a:pt x="46264" y="985157"/>
                </a:cubicBezTo>
                <a:cubicBezTo>
                  <a:pt x="35832" y="986064"/>
                  <a:pt x="34471" y="982890"/>
                  <a:pt x="29935" y="982436"/>
                </a:cubicBezTo>
                <a:cubicBezTo>
                  <a:pt x="25399" y="981983"/>
                  <a:pt x="19956" y="978354"/>
                  <a:pt x="19049" y="982436"/>
                </a:cubicBezTo>
                <a:cubicBezTo>
                  <a:pt x="18142" y="986518"/>
                  <a:pt x="19956" y="999218"/>
                  <a:pt x="24492" y="1006929"/>
                </a:cubicBezTo>
                <a:cubicBezTo>
                  <a:pt x="29028" y="1014640"/>
                  <a:pt x="39007" y="1025072"/>
                  <a:pt x="46264" y="1028700"/>
                </a:cubicBezTo>
                <a:cubicBezTo>
                  <a:pt x="53521" y="1032329"/>
                  <a:pt x="60778" y="1026432"/>
                  <a:pt x="68035" y="1028700"/>
                </a:cubicBezTo>
                <a:cubicBezTo>
                  <a:pt x="75292" y="1030968"/>
                  <a:pt x="85270" y="1037771"/>
                  <a:pt x="89806" y="1042307"/>
                </a:cubicBezTo>
                <a:cubicBezTo>
                  <a:pt x="94342" y="1046843"/>
                  <a:pt x="94795" y="1052285"/>
                  <a:pt x="95249" y="1055914"/>
                </a:cubicBezTo>
                <a:cubicBezTo>
                  <a:pt x="95703" y="1059543"/>
                  <a:pt x="97971" y="1061811"/>
                  <a:pt x="92528" y="1064079"/>
                </a:cubicBezTo>
                <a:cubicBezTo>
                  <a:pt x="87085" y="1066347"/>
                  <a:pt x="73931" y="1068160"/>
                  <a:pt x="62592" y="1069521"/>
                </a:cubicBezTo>
                <a:cubicBezTo>
                  <a:pt x="51253" y="1070882"/>
                  <a:pt x="30388" y="1068161"/>
                  <a:pt x="24492" y="1072243"/>
                </a:cubicBezTo>
                <a:cubicBezTo>
                  <a:pt x="18596" y="1076325"/>
                  <a:pt x="25400" y="1089025"/>
                  <a:pt x="27214" y="1094014"/>
                </a:cubicBezTo>
                <a:cubicBezTo>
                  <a:pt x="29028" y="1099003"/>
                  <a:pt x="29028" y="1100818"/>
                  <a:pt x="35378" y="1102179"/>
                </a:cubicBezTo>
                <a:cubicBezTo>
                  <a:pt x="41728" y="1103540"/>
                  <a:pt x="58057" y="1101726"/>
                  <a:pt x="65314" y="1102179"/>
                </a:cubicBezTo>
                <a:cubicBezTo>
                  <a:pt x="72571" y="1102632"/>
                  <a:pt x="73932" y="1103993"/>
                  <a:pt x="78921" y="1104900"/>
                </a:cubicBezTo>
                <a:cubicBezTo>
                  <a:pt x="83910" y="1105807"/>
                  <a:pt x="92981" y="1104446"/>
                  <a:pt x="95249" y="1107621"/>
                </a:cubicBezTo>
                <a:cubicBezTo>
                  <a:pt x="97517" y="1110796"/>
                  <a:pt x="95249" y="1119414"/>
                  <a:pt x="92528" y="1123950"/>
                </a:cubicBezTo>
                <a:cubicBezTo>
                  <a:pt x="89807" y="1128486"/>
                  <a:pt x="83457" y="1132568"/>
                  <a:pt x="78921" y="1134836"/>
                </a:cubicBezTo>
                <a:cubicBezTo>
                  <a:pt x="74385" y="1137104"/>
                  <a:pt x="70303" y="1134836"/>
                  <a:pt x="65314" y="1137557"/>
                </a:cubicBezTo>
                <a:cubicBezTo>
                  <a:pt x="60325" y="1140278"/>
                  <a:pt x="53067" y="1147535"/>
                  <a:pt x="48985" y="1151164"/>
                </a:cubicBezTo>
                <a:cubicBezTo>
                  <a:pt x="44903" y="1154793"/>
                  <a:pt x="40368" y="1154793"/>
                  <a:pt x="40821" y="1159329"/>
                </a:cubicBezTo>
                <a:cubicBezTo>
                  <a:pt x="41275" y="1163865"/>
                  <a:pt x="47624" y="1175204"/>
                  <a:pt x="51706" y="1178379"/>
                </a:cubicBezTo>
                <a:cubicBezTo>
                  <a:pt x="55788" y="1181554"/>
                  <a:pt x="60778" y="1179740"/>
                  <a:pt x="65314" y="1178379"/>
                </a:cubicBezTo>
                <a:cubicBezTo>
                  <a:pt x="69850" y="1177018"/>
                  <a:pt x="73478" y="1171575"/>
                  <a:pt x="78921" y="1170214"/>
                </a:cubicBezTo>
                <a:cubicBezTo>
                  <a:pt x="84364" y="1168853"/>
                  <a:pt x="94343" y="1166585"/>
                  <a:pt x="97971" y="1170214"/>
                </a:cubicBezTo>
                <a:cubicBezTo>
                  <a:pt x="101599" y="1173843"/>
                  <a:pt x="101146" y="1186997"/>
                  <a:pt x="100692" y="1191986"/>
                </a:cubicBezTo>
                <a:cubicBezTo>
                  <a:pt x="100238" y="1196975"/>
                  <a:pt x="97517" y="1198336"/>
                  <a:pt x="95249" y="1200150"/>
                </a:cubicBezTo>
                <a:cubicBezTo>
                  <a:pt x="92981" y="1201964"/>
                  <a:pt x="93889" y="1201510"/>
                  <a:pt x="87085" y="1202871"/>
                </a:cubicBezTo>
                <a:cubicBezTo>
                  <a:pt x="80281" y="1204232"/>
                  <a:pt x="54428" y="1208314"/>
                  <a:pt x="54428" y="1208314"/>
                </a:cubicBezTo>
              </a:path>
            </a:pathLst>
          </a:cu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/>
          <p:nvPr/>
        </p:nvCxnSpPr>
        <p:spPr>
          <a:xfrm rot="5400000">
            <a:off x="6539742" y="3218475"/>
            <a:ext cx="1066800" cy="79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301345" y="238067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FFC000"/>
                </a:solidFill>
                <a:latin typeface="Garamond" pitchFamily="18" charset="0"/>
              </a:rPr>
              <a:t>TT</a:t>
            </a:r>
            <a:endParaRPr lang="en-US" b="1" dirty="0">
              <a:solidFill>
                <a:srgbClr val="FFC000"/>
              </a:solidFill>
              <a:latin typeface="Garamond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548745" y="238067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FF0000"/>
                </a:solidFill>
                <a:latin typeface="Garamond" pitchFamily="18" charset="0"/>
              </a:rPr>
              <a:t>K</a:t>
            </a:r>
            <a:r>
              <a:rPr lang="en-US" b="1" dirty="0" err="1">
                <a:solidFill>
                  <a:srgbClr val="FF0000"/>
                </a:solidFill>
                <a:latin typeface="Garamond" pitchFamily="18" charset="0"/>
              </a:rPr>
              <a:t>rv</a:t>
            </a:r>
            <a:endParaRPr lang="en-US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6310745" y="2914072"/>
            <a:ext cx="762000" cy="1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310745" y="3599872"/>
            <a:ext cx="753836" cy="3261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6539345" y="3142672"/>
            <a:ext cx="228600" cy="2286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5853545" y="1694872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Reapsorpcija Na, Cl, dvovalentnih katjona.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Garamond" pitchFamily="18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rot="10800000">
            <a:off x="6082145" y="2837872"/>
            <a:ext cx="1066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072745" y="268547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Garamond" pitchFamily="18" charset="0"/>
              </a:rPr>
              <a:t>Na,Cl</a:t>
            </a:r>
            <a:endParaRPr lang="en-US" b="1" dirty="0">
              <a:latin typeface="Garamond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072745" y="291407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Garamond" pitchFamily="18" charset="0"/>
              </a:rPr>
              <a:t>Ca,Mg</a:t>
            </a:r>
            <a:endParaRPr lang="en-US" b="1" dirty="0">
              <a:latin typeface="Garamond" pitchFamily="18" charset="0"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rot="10800000">
            <a:off x="6082145" y="3066472"/>
            <a:ext cx="1066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10800000">
            <a:off x="4481945" y="5047672"/>
            <a:ext cx="1066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472545" y="489527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Garamond" pitchFamily="18" charset="0"/>
              </a:rPr>
              <a:t>Na</a:t>
            </a:r>
            <a:r>
              <a:rPr lang="sr-Latn-RS" sz="1400" dirty="0">
                <a:latin typeface="Garamond" pitchFamily="18" charset="0"/>
              </a:rPr>
              <a:t>,</a:t>
            </a:r>
            <a:r>
              <a:rPr lang="sr-Latn-RS" b="1" dirty="0">
                <a:latin typeface="Garamond" pitchFamily="18" charset="0"/>
              </a:rPr>
              <a:t>K</a:t>
            </a:r>
            <a:r>
              <a:rPr lang="sr-Latn-RS" sz="1400" dirty="0">
                <a:latin typeface="Garamond" pitchFamily="18" charset="0"/>
              </a:rPr>
              <a:t>,</a:t>
            </a:r>
            <a:r>
              <a:rPr lang="sr-Latn-RS" b="1" dirty="0">
                <a:latin typeface="Garamond" pitchFamily="18" charset="0"/>
              </a:rPr>
              <a:t>Cl</a:t>
            </a:r>
            <a:endParaRPr lang="en-US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62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000"/>
                            </p:stCondLst>
                            <p:childTnLst>
                              <p:par>
                                <p:cTn id="1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000"/>
                            </p:stCondLst>
                            <p:childTnLst>
                              <p:par>
                                <p:cTn id="1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000"/>
                            </p:stCondLst>
                            <p:childTnLst>
                              <p:par>
                                <p:cTn id="1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000"/>
                            </p:stCondLst>
                            <p:childTnLst>
                              <p:par>
                                <p:cTn id="2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000"/>
                            </p:stCondLst>
                            <p:childTnLst>
                              <p:par>
                                <p:cTn id="2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000"/>
                            </p:stCondLst>
                            <p:childTnLst>
                              <p:par>
                                <p:cTn id="2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000"/>
                            </p:stCondLst>
                            <p:childTnLst>
                              <p:par>
                                <p:cTn id="2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  <p:bldP spid="12" grpId="0" animBg="1"/>
      <p:bldP spid="13" grpId="0" animBg="1"/>
      <p:bldP spid="18" grpId="0"/>
      <p:bldP spid="19" grpId="0"/>
      <p:bldP spid="20" grpId="0"/>
      <p:bldP spid="21" grpId="0"/>
      <p:bldP spid="22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9" grpId="0"/>
      <p:bldP spid="40" grpId="0"/>
      <p:bldP spid="41" grpId="0"/>
      <p:bldP spid="42" grpId="0"/>
      <p:bldP spid="43" grpId="0"/>
      <p:bldP spid="44" grpId="0" animBg="1"/>
      <p:bldP spid="46" grpId="0" animBg="1"/>
      <p:bldP spid="48" grpId="0"/>
      <p:bldP spid="49" grpId="0"/>
      <p:bldP spid="52" grpId="0" animBg="1"/>
      <p:bldP spid="53" grpId="0" animBg="1"/>
      <p:bldP spid="54" grpId="0"/>
      <p:bldP spid="55" grpId="0"/>
      <p:bldP spid="56" grpId="0"/>
      <p:bldP spid="59" grpId="0"/>
      <p:bldP spid="60" grpId="0"/>
      <p:bldP spid="62" grpId="0"/>
      <p:bldP spid="64" grpId="0"/>
      <p:bldP spid="65" grpId="0" animBg="1"/>
      <p:bldP spid="66" grpId="0"/>
      <p:bldP spid="68" grpId="0" animBg="1"/>
      <p:bldP spid="70" grpId="0"/>
      <p:bldP spid="71" grpId="0"/>
      <p:bldP spid="74" grpId="0" animBg="1"/>
      <p:bldP spid="75" grpId="0"/>
      <p:bldP spid="77" grpId="0"/>
      <p:bldP spid="78" grpId="0"/>
      <p:bldP spid="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43845" y="1545197"/>
            <a:ext cx="6907322" cy="5340795"/>
            <a:chOff x="777333" y="1161629"/>
            <a:chExt cx="7108061" cy="569637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9287" y="1161629"/>
              <a:ext cx="6546107" cy="569637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847BA7-17B8-44FE-A8F9-2332DD57DB95}"/>
                </a:ext>
              </a:extLst>
            </p:cNvPr>
            <p:cNvSpPr txBox="1"/>
            <p:nvPr/>
          </p:nvSpPr>
          <p:spPr>
            <a:xfrm>
              <a:off x="777333" y="6296386"/>
              <a:ext cx="15225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Aldosteron</a:t>
              </a:r>
              <a:endParaRPr kumimoji="0" lang="sr-Latn-RS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A847BA7-17B8-44FE-A8F9-2332DD57DB95}"/>
                </a:ext>
              </a:extLst>
            </p:cNvPr>
            <p:cNvSpPr txBox="1"/>
            <p:nvPr/>
          </p:nvSpPr>
          <p:spPr>
            <a:xfrm>
              <a:off x="3340617" y="5503083"/>
              <a:ext cx="15225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Na-K pumpa</a:t>
              </a:r>
              <a:endParaRPr kumimoji="0" lang="sr-Latn-RS" sz="1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A847BA7-17B8-44FE-A8F9-2332DD57DB95}"/>
                </a:ext>
              </a:extLst>
            </p:cNvPr>
            <p:cNvSpPr txBox="1"/>
            <p:nvPr/>
          </p:nvSpPr>
          <p:spPr>
            <a:xfrm>
              <a:off x="6187533" y="3761648"/>
              <a:ext cx="15225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Proteazomi</a:t>
              </a:r>
              <a:endParaRPr kumimoji="0" lang="sr-Latn-RS" sz="1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A847BA7-17B8-44FE-A8F9-2332DD57DB95}"/>
                </a:ext>
              </a:extLst>
            </p:cNvPr>
            <p:cNvSpPr txBox="1"/>
            <p:nvPr/>
          </p:nvSpPr>
          <p:spPr>
            <a:xfrm>
              <a:off x="4237341" y="3817529"/>
              <a:ext cx="7612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Latn-RS" sz="16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Ciljni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60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geni</a:t>
              </a:r>
              <a:endParaRPr kumimoji="0" lang="sr-Latn-RS" sz="1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A847BA7-17B8-44FE-A8F9-2332DD57DB95}"/>
                </a:ext>
              </a:extLst>
            </p:cNvPr>
            <p:cNvSpPr txBox="1"/>
            <p:nvPr/>
          </p:nvSpPr>
          <p:spPr>
            <a:xfrm>
              <a:off x="2823611" y="3771103"/>
              <a:ext cx="16385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Latn-RS" sz="1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Koregulatori</a:t>
              </a:r>
              <a:endParaRPr kumimoji="0" lang="sr-Latn-RS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325DAC7-2E30-43AF-B741-D88EC866B053}"/>
              </a:ext>
            </a:extLst>
          </p:cNvPr>
          <p:cNvSpPr/>
          <p:nvPr/>
        </p:nvSpPr>
        <p:spPr>
          <a:xfrm>
            <a:off x="3541059" y="156883"/>
            <a:ext cx="2312894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Hloridi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5DBC6A-D61E-4990-9249-D3FFD5BBB1CB}"/>
              </a:ext>
            </a:extLst>
          </p:cNvPr>
          <p:cNvSpPr txBox="1"/>
          <p:nvPr/>
        </p:nvSpPr>
        <p:spPr>
          <a:xfrm>
            <a:off x="1099127" y="903689"/>
            <a:ext cx="5374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000" smtClean="0">
                <a:solidFill>
                  <a:srgbClr val="9D5618"/>
                </a:solidFill>
                <a:latin typeface="Garamond" panose="02020404030301010803" pitchFamily="18" charset="0"/>
              </a:rPr>
              <a:t>Najčešće dele sudbinu Na u bubrezima.</a:t>
            </a:r>
            <a:endParaRPr kumimoji="0" lang="sr-Latn-RS" sz="2000" i="0" u="none" strike="noStrike" kern="1200" cap="none" spc="0" normalizeH="0" baseline="0" noProof="0" dirty="0">
              <a:ln>
                <a:noFill/>
              </a:ln>
              <a:solidFill>
                <a:srgbClr val="9D5618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03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72356E-F948-4B20-82B3-1CE7E4024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6100509" cy="6858000"/>
          </a:xfrm>
          <a:prstGeom prst="rect">
            <a:avLst/>
          </a:prstGeom>
        </p:spPr>
      </p:pic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94EC89C4-03FF-4E48-B6CC-CB6C0CB7349A}"/>
              </a:ext>
            </a:extLst>
          </p:cNvPr>
          <p:cNvSpPr/>
          <p:nvPr/>
        </p:nvSpPr>
        <p:spPr>
          <a:xfrm>
            <a:off x="1457325" y="228600"/>
            <a:ext cx="6353175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Smanjenje koncentracije hlorida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A6B2C0-75D9-4C8C-902A-CB24D48C7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367" y="1734177"/>
            <a:ext cx="8028633" cy="535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3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BD773C7-1C45-478F-A46B-21E75BDC3AED}"/>
              </a:ext>
            </a:extLst>
          </p:cNvPr>
          <p:cNvGrpSpPr/>
          <p:nvPr/>
        </p:nvGrpSpPr>
        <p:grpSpPr>
          <a:xfrm>
            <a:off x="2121016" y="3255917"/>
            <a:ext cx="1607936" cy="2413399"/>
            <a:chOff x="2487102" y="3255917"/>
            <a:chExt cx="1607936" cy="241339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09C78AC-A181-41B7-93FD-B21A7F8BAD81}"/>
                </a:ext>
              </a:extLst>
            </p:cNvPr>
            <p:cNvGrpSpPr/>
            <p:nvPr/>
          </p:nvGrpSpPr>
          <p:grpSpPr>
            <a:xfrm>
              <a:off x="2544354" y="4407988"/>
              <a:ext cx="1493432" cy="1261328"/>
              <a:chOff x="2221809" y="4301749"/>
              <a:chExt cx="1493432" cy="1261328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4E18D57-B9F1-4A44-8F92-0E7A9F5EA7B5}"/>
                  </a:ext>
                </a:extLst>
              </p:cNvPr>
              <p:cNvSpPr/>
              <p:nvPr/>
            </p:nvSpPr>
            <p:spPr>
              <a:xfrm>
                <a:off x="2221809" y="4301749"/>
                <a:ext cx="1493432" cy="1261328"/>
              </a:xfrm>
              <a:custGeom>
                <a:avLst/>
                <a:gdLst>
                  <a:gd name="connsiteX0" fmla="*/ 746716 w 1493432"/>
                  <a:gd name="connsiteY0" fmla="*/ 0 h 1261328"/>
                  <a:gd name="connsiteX1" fmla="*/ 1493432 w 1493432"/>
                  <a:gd name="connsiteY1" fmla="*/ 188688 h 1261328"/>
                  <a:gd name="connsiteX2" fmla="*/ 1493432 w 1493432"/>
                  <a:gd name="connsiteY2" fmla="*/ 987806 h 1261328"/>
                  <a:gd name="connsiteX3" fmla="*/ 1491435 w 1493432"/>
                  <a:gd name="connsiteY3" fmla="*/ 987806 h 1261328"/>
                  <a:gd name="connsiteX4" fmla="*/ 1493432 w 1493432"/>
                  <a:gd name="connsiteY4" fmla="*/ 994874 h 1261328"/>
                  <a:gd name="connsiteX5" fmla="*/ 746716 w 1493432"/>
                  <a:gd name="connsiteY5" fmla="*/ 1261328 h 1261328"/>
                  <a:gd name="connsiteX6" fmla="*/ 0 w 1493432"/>
                  <a:gd name="connsiteY6" fmla="*/ 994874 h 1261328"/>
                  <a:gd name="connsiteX7" fmla="*/ 1997 w 1493432"/>
                  <a:gd name="connsiteY7" fmla="*/ 987806 h 1261328"/>
                  <a:gd name="connsiteX8" fmla="*/ 0 w 1493432"/>
                  <a:gd name="connsiteY8" fmla="*/ 987806 h 1261328"/>
                  <a:gd name="connsiteX9" fmla="*/ 0 w 1493432"/>
                  <a:gd name="connsiteY9" fmla="*/ 188688 h 1261328"/>
                  <a:gd name="connsiteX10" fmla="*/ 746716 w 1493432"/>
                  <a:gd name="connsiteY10" fmla="*/ 0 h 126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3432" h="1261328">
                    <a:moveTo>
                      <a:pt x="746716" y="0"/>
                    </a:moveTo>
                    <a:cubicBezTo>
                      <a:pt x="1159116" y="0"/>
                      <a:pt x="1493432" y="84478"/>
                      <a:pt x="1493432" y="188688"/>
                    </a:cubicBezTo>
                    <a:lnTo>
                      <a:pt x="1493432" y="987806"/>
                    </a:lnTo>
                    <a:lnTo>
                      <a:pt x="1491435" y="987806"/>
                    </a:lnTo>
                    <a:lnTo>
                      <a:pt x="1493432" y="994874"/>
                    </a:lnTo>
                    <a:cubicBezTo>
                      <a:pt x="1493432" y="1142032"/>
                      <a:pt x="1159116" y="1261328"/>
                      <a:pt x="746716" y="1261328"/>
                    </a:cubicBezTo>
                    <a:cubicBezTo>
                      <a:pt x="334316" y="1261328"/>
                      <a:pt x="0" y="1142032"/>
                      <a:pt x="0" y="994874"/>
                    </a:cubicBezTo>
                    <a:lnTo>
                      <a:pt x="1997" y="987806"/>
                    </a:lnTo>
                    <a:lnTo>
                      <a:pt x="0" y="987806"/>
                    </a:lnTo>
                    <a:lnTo>
                      <a:pt x="0" y="188688"/>
                    </a:lnTo>
                    <a:cubicBezTo>
                      <a:pt x="0" y="84478"/>
                      <a:pt x="334316" y="0"/>
                      <a:pt x="746716" y="0"/>
                    </a:cubicBezTo>
                    <a:close/>
                  </a:path>
                </a:pathLst>
              </a:custGeom>
              <a:solidFill>
                <a:srgbClr val="FFFFD1"/>
              </a:solidFill>
              <a:ln>
                <a:solidFill>
                  <a:srgbClr val="FFFF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D4683CB-C211-4143-B95B-0E5DBD865D11}"/>
                  </a:ext>
                </a:extLst>
              </p:cNvPr>
              <p:cNvSpPr/>
              <p:nvPr/>
            </p:nvSpPr>
            <p:spPr>
              <a:xfrm>
                <a:off x="2221809" y="4301749"/>
                <a:ext cx="1493432" cy="377376"/>
              </a:xfrm>
              <a:prstGeom prst="ellipse">
                <a:avLst/>
              </a:prstGeom>
              <a:solidFill>
                <a:srgbClr val="FFFFD1"/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381CADD-78A9-42E2-945A-27A65564D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102" y="3255917"/>
              <a:ext cx="1607936" cy="2413399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154FD04-4892-44BF-82E1-99355784F26B}"/>
              </a:ext>
            </a:extLst>
          </p:cNvPr>
          <p:cNvSpPr txBox="1"/>
          <p:nvPr/>
        </p:nvSpPr>
        <p:spPr>
          <a:xfrm>
            <a:off x="215267" y="4301749"/>
            <a:ext cx="1848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solidFill>
                  <a:srgbClr val="9D5618"/>
                </a:solidFill>
                <a:latin typeface="Garamond" panose="02020404030301010803" pitchFamily="18" charset="0"/>
              </a:rPr>
              <a:t>10</a:t>
            </a:r>
            <a:r>
              <a:rPr lang="x-none" dirty="0">
                <a:solidFill>
                  <a:srgbClr val="9D5618"/>
                </a:solidFill>
                <a:latin typeface="Garamond" panose="02020404030301010803" pitchFamily="18" charset="0"/>
              </a:rPr>
              <a:t> m</a:t>
            </a:r>
            <a:r>
              <a:rPr lang="sr-Latn-RS" dirty="0">
                <a:solidFill>
                  <a:srgbClr val="9D5618"/>
                </a:solidFill>
                <a:latin typeface="Garamond" panose="02020404030301010803" pitchFamily="18" charset="0"/>
              </a:rPr>
              <a:t>L </a:t>
            </a:r>
            <a:r>
              <a:rPr lang="sr-Latn-RS" b="1" dirty="0">
                <a:solidFill>
                  <a:srgbClr val="9D5618"/>
                </a:solidFill>
                <a:latin typeface="Garamond" panose="02020404030301010803" pitchFamily="18" charset="0"/>
              </a:rPr>
              <a:t>mokraće</a:t>
            </a:r>
          </a:p>
          <a:p>
            <a:pPr algn="ctr"/>
            <a:r>
              <a:rPr lang="sr-Latn-RS" dirty="0">
                <a:solidFill>
                  <a:srgbClr val="9D5618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dirty="0">
                <a:solidFill>
                  <a:srgbClr val="9D5618"/>
                </a:solidFill>
                <a:latin typeface="Garamond" panose="02020404030301010803" pitchFamily="18" charset="0"/>
              </a:rPr>
              <a:t>1 mL </a:t>
            </a:r>
            <a:r>
              <a:rPr lang="sr-Latn-RS" b="1" dirty="0">
                <a:solidFill>
                  <a:srgbClr val="9D5618"/>
                </a:solidFill>
                <a:latin typeface="Garamond" panose="02020404030301010803" pitchFamily="18" charset="0"/>
              </a:rPr>
              <a:t>K-hromata</a:t>
            </a:r>
          </a:p>
          <a:p>
            <a:pPr algn="ctr"/>
            <a:r>
              <a:rPr lang="sr-Latn-RS" dirty="0">
                <a:solidFill>
                  <a:srgbClr val="9D5618"/>
                </a:solidFill>
                <a:latin typeface="Garamond" panose="02020404030301010803" pitchFamily="18" charset="0"/>
              </a:rPr>
              <a:t>(indikator)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C219FA-F9B3-456B-AC99-6580BCA41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885" y="-1020579"/>
            <a:ext cx="704496" cy="4183402"/>
          </a:xfrm>
          <a:prstGeom prst="rect">
            <a:avLst/>
          </a:prstGeom>
        </p:spPr>
      </p:pic>
      <p:sp>
        <p:nvSpPr>
          <p:cNvPr id="28" name="Rounded Rectangle 3">
            <a:extLst>
              <a:ext uri="{FF2B5EF4-FFF2-40B4-BE49-F238E27FC236}">
                <a16:creationId xmlns:a16="http://schemas.microsoft.com/office/drawing/2014/main" id="{857A750F-DCD7-41F4-8FA9-AE5042F5D2EB}"/>
              </a:ext>
            </a:extLst>
          </p:cNvPr>
          <p:cNvSpPr/>
          <p:nvPr/>
        </p:nvSpPr>
        <p:spPr>
          <a:xfrm>
            <a:off x="572568" y="228600"/>
            <a:ext cx="7981771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Kvantitativno dokazivanje hlorida u mokraći 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17" name="Rounded Rectangle 29">
            <a:extLst>
              <a:ext uri="{FF2B5EF4-FFF2-40B4-BE49-F238E27FC236}">
                <a16:creationId xmlns:a16="http://schemas.microsoft.com/office/drawing/2014/main" id="{6C56017D-5D41-457B-BB75-3C3088301E76}"/>
              </a:ext>
            </a:extLst>
          </p:cNvPr>
          <p:cNvSpPr/>
          <p:nvPr/>
        </p:nvSpPr>
        <p:spPr>
          <a:xfrm>
            <a:off x="5458182" y="1071122"/>
            <a:ext cx="3102124" cy="400110"/>
          </a:xfrm>
          <a:prstGeom prst="roundRect">
            <a:avLst/>
          </a:prstGeom>
          <a:solidFill>
            <a:srgbClr val="FFFFA3"/>
          </a:solidFill>
          <a:ln w="19050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rgbClr val="9D5618"/>
                </a:solidFill>
                <a:latin typeface="Garamond" panose="02020404030301010803" pitchFamily="18" charset="0"/>
              </a:rPr>
              <a:t>Titracija po Moohr-u</a:t>
            </a:r>
            <a:endParaRPr lang="en-US" sz="20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B19424E-1BEA-4CDB-AAFF-B46501D2A94A}"/>
              </a:ext>
            </a:extLst>
          </p:cNvPr>
          <p:cNvGrpSpPr/>
          <p:nvPr/>
        </p:nvGrpSpPr>
        <p:grpSpPr>
          <a:xfrm>
            <a:off x="2121016" y="3255916"/>
            <a:ext cx="1607936" cy="2413399"/>
            <a:chOff x="5173980" y="3255917"/>
            <a:chExt cx="1607936" cy="2413399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318A4F4-1635-4E18-939F-F0D3E4F68062}"/>
                </a:ext>
              </a:extLst>
            </p:cNvPr>
            <p:cNvGrpSpPr/>
            <p:nvPr/>
          </p:nvGrpSpPr>
          <p:grpSpPr>
            <a:xfrm>
              <a:off x="5231232" y="4407987"/>
              <a:ext cx="1493432" cy="1261328"/>
              <a:chOff x="2221809" y="4301749"/>
              <a:chExt cx="1493432" cy="1261328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5DC57B3-6835-4B83-93D8-6B1285D7118A}"/>
                  </a:ext>
                </a:extLst>
              </p:cNvPr>
              <p:cNvSpPr/>
              <p:nvPr/>
            </p:nvSpPr>
            <p:spPr>
              <a:xfrm>
                <a:off x="2221809" y="4301749"/>
                <a:ext cx="1493432" cy="1261328"/>
              </a:xfrm>
              <a:custGeom>
                <a:avLst/>
                <a:gdLst>
                  <a:gd name="connsiteX0" fmla="*/ 746716 w 1493432"/>
                  <a:gd name="connsiteY0" fmla="*/ 0 h 1261328"/>
                  <a:gd name="connsiteX1" fmla="*/ 1493432 w 1493432"/>
                  <a:gd name="connsiteY1" fmla="*/ 188688 h 1261328"/>
                  <a:gd name="connsiteX2" fmla="*/ 1493432 w 1493432"/>
                  <a:gd name="connsiteY2" fmla="*/ 987806 h 1261328"/>
                  <a:gd name="connsiteX3" fmla="*/ 1491435 w 1493432"/>
                  <a:gd name="connsiteY3" fmla="*/ 987806 h 1261328"/>
                  <a:gd name="connsiteX4" fmla="*/ 1493432 w 1493432"/>
                  <a:gd name="connsiteY4" fmla="*/ 994874 h 1261328"/>
                  <a:gd name="connsiteX5" fmla="*/ 746716 w 1493432"/>
                  <a:gd name="connsiteY5" fmla="*/ 1261328 h 1261328"/>
                  <a:gd name="connsiteX6" fmla="*/ 0 w 1493432"/>
                  <a:gd name="connsiteY6" fmla="*/ 994874 h 1261328"/>
                  <a:gd name="connsiteX7" fmla="*/ 1997 w 1493432"/>
                  <a:gd name="connsiteY7" fmla="*/ 987806 h 1261328"/>
                  <a:gd name="connsiteX8" fmla="*/ 0 w 1493432"/>
                  <a:gd name="connsiteY8" fmla="*/ 987806 h 1261328"/>
                  <a:gd name="connsiteX9" fmla="*/ 0 w 1493432"/>
                  <a:gd name="connsiteY9" fmla="*/ 188688 h 1261328"/>
                  <a:gd name="connsiteX10" fmla="*/ 746716 w 1493432"/>
                  <a:gd name="connsiteY10" fmla="*/ 0 h 126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3432" h="1261328">
                    <a:moveTo>
                      <a:pt x="746716" y="0"/>
                    </a:moveTo>
                    <a:cubicBezTo>
                      <a:pt x="1159116" y="0"/>
                      <a:pt x="1493432" y="84478"/>
                      <a:pt x="1493432" y="188688"/>
                    </a:cubicBezTo>
                    <a:lnTo>
                      <a:pt x="1493432" y="987806"/>
                    </a:lnTo>
                    <a:lnTo>
                      <a:pt x="1491435" y="987806"/>
                    </a:lnTo>
                    <a:lnTo>
                      <a:pt x="1493432" y="994874"/>
                    </a:lnTo>
                    <a:cubicBezTo>
                      <a:pt x="1493432" y="1142032"/>
                      <a:pt x="1159116" y="1261328"/>
                      <a:pt x="746716" y="1261328"/>
                    </a:cubicBezTo>
                    <a:cubicBezTo>
                      <a:pt x="334316" y="1261328"/>
                      <a:pt x="0" y="1142032"/>
                      <a:pt x="0" y="994874"/>
                    </a:cubicBezTo>
                    <a:lnTo>
                      <a:pt x="1997" y="987806"/>
                    </a:lnTo>
                    <a:lnTo>
                      <a:pt x="0" y="987806"/>
                    </a:lnTo>
                    <a:lnTo>
                      <a:pt x="0" y="188688"/>
                    </a:lnTo>
                    <a:cubicBezTo>
                      <a:pt x="0" y="84478"/>
                      <a:pt x="334316" y="0"/>
                      <a:pt x="746716" y="0"/>
                    </a:cubicBezTo>
                    <a:close/>
                  </a:path>
                </a:pathLst>
              </a:custGeom>
              <a:solidFill>
                <a:srgbClr val="FF8B8B"/>
              </a:solidFill>
              <a:ln>
                <a:solidFill>
                  <a:srgbClr val="FF8B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689BFB8-0351-4DBC-AD71-37323C876BE3}"/>
                  </a:ext>
                </a:extLst>
              </p:cNvPr>
              <p:cNvSpPr/>
              <p:nvPr/>
            </p:nvSpPr>
            <p:spPr>
              <a:xfrm>
                <a:off x="2221809" y="4301749"/>
                <a:ext cx="1493432" cy="377376"/>
              </a:xfrm>
              <a:prstGeom prst="ellipse">
                <a:avLst/>
              </a:prstGeom>
              <a:solidFill>
                <a:srgbClr val="FF8B8B"/>
              </a:solidFill>
              <a:ln>
                <a:solidFill>
                  <a:srgbClr val="FF57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5BCD9FA-F439-436C-BF54-9A83727C1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3980" y="3255917"/>
              <a:ext cx="1607936" cy="2413399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9991CF5D-0637-4BC9-A79A-93E3D6B0086E}"/>
              </a:ext>
            </a:extLst>
          </p:cNvPr>
          <p:cNvSpPr txBox="1"/>
          <p:nvPr/>
        </p:nvSpPr>
        <p:spPr>
          <a:xfrm>
            <a:off x="2924984" y="948011"/>
            <a:ext cx="129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dirty="0">
                <a:solidFill>
                  <a:srgbClr val="9D5618"/>
                </a:solidFill>
                <a:latin typeface="Garamond" panose="02020404030301010803" pitchFamily="18" charset="0"/>
              </a:rPr>
              <a:t>AgNO</a:t>
            </a:r>
            <a:r>
              <a:rPr lang="sr-Latn-RS" sz="1200" b="1" dirty="0">
                <a:solidFill>
                  <a:srgbClr val="9D5618"/>
                </a:solidFill>
                <a:latin typeface="Garamond" panose="02020404030301010803" pitchFamily="18" charset="0"/>
              </a:rPr>
              <a:t>3</a:t>
            </a:r>
          </a:p>
          <a:p>
            <a:pPr algn="ctr"/>
            <a:r>
              <a:rPr lang="sr-Latn-RS" dirty="0">
                <a:solidFill>
                  <a:srgbClr val="9D5618"/>
                </a:solidFill>
                <a:latin typeface="Garamond" panose="02020404030301010803" pitchFamily="18" charset="0"/>
              </a:rPr>
              <a:t>(0, 17 M)</a:t>
            </a:r>
            <a:endParaRPr lang="sr-Latn-RS" sz="20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95CDFB7-A928-49F3-8528-7D6F4C2ECEA2}"/>
              </a:ext>
            </a:extLst>
          </p:cNvPr>
          <p:cNvGrpSpPr/>
          <p:nvPr/>
        </p:nvGrpSpPr>
        <p:grpSpPr>
          <a:xfrm>
            <a:off x="4620361" y="1780353"/>
            <a:ext cx="3743332" cy="461665"/>
            <a:chOff x="3681056" y="3526131"/>
            <a:chExt cx="3743332" cy="46166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C789B65-652E-477D-AA39-1F8E49D8EA8B}"/>
                </a:ext>
              </a:extLst>
            </p:cNvPr>
            <p:cNvSpPr txBox="1"/>
            <p:nvPr/>
          </p:nvSpPr>
          <p:spPr>
            <a:xfrm>
              <a:off x="3681056" y="3526131"/>
              <a:ext cx="3743332" cy="4616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sr-Latn-CS" sz="2400" dirty="0">
                  <a:latin typeface="Garamond" panose="02020404030301010803" pitchFamily="18" charset="0"/>
                </a:rPr>
                <a:t>Ag + Cl        AgCl (beli talog)</a:t>
              </a:r>
              <a:endParaRPr lang="en-US" sz="2400" dirty="0">
                <a:latin typeface="Garamond" panose="02020404030301010803" pitchFamily="18" charset="0"/>
              </a:endParaRP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D37D39C6-16B5-49FE-AE62-35BA5736A13D}"/>
                </a:ext>
              </a:extLst>
            </p:cNvPr>
            <p:cNvCxnSpPr/>
            <p:nvPr/>
          </p:nvCxnSpPr>
          <p:spPr>
            <a:xfrm>
              <a:off x="4819684" y="3756963"/>
              <a:ext cx="46147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170C84B-47BA-46AF-BB28-5DD0BC4DCCC2}"/>
              </a:ext>
            </a:extLst>
          </p:cNvPr>
          <p:cNvGrpSpPr/>
          <p:nvPr/>
        </p:nvGrpSpPr>
        <p:grpSpPr>
          <a:xfrm>
            <a:off x="4620361" y="2457040"/>
            <a:ext cx="3534942" cy="461665"/>
            <a:chOff x="3681056" y="3526131"/>
            <a:chExt cx="3534942" cy="46166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FC72197-EF25-47C4-AE15-C2D42AE0044C}"/>
                </a:ext>
              </a:extLst>
            </p:cNvPr>
            <p:cNvSpPr txBox="1"/>
            <p:nvPr/>
          </p:nvSpPr>
          <p:spPr>
            <a:xfrm>
              <a:off x="3681056" y="3526131"/>
              <a:ext cx="3534942" cy="4616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sr-Latn-CS" sz="2400" dirty="0">
                  <a:latin typeface="Garamond" panose="02020404030301010803" pitchFamily="18" charset="0"/>
                </a:rPr>
                <a:t>2 Ag + CrO</a:t>
              </a:r>
              <a:r>
                <a:rPr lang="sr-Latn-CS" sz="1600" dirty="0">
                  <a:latin typeface="Garamond" panose="02020404030301010803" pitchFamily="18" charset="0"/>
                </a:rPr>
                <a:t>4</a:t>
              </a:r>
              <a:r>
                <a:rPr lang="sr-Latn-CS" sz="2400" dirty="0">
                  <a:latin typeface="Garamond" panose="02020404030301010803" pitchFamily="18" charset="0"/>
                </a:rPr>
                <a:t>        </a:t>
              </a:r>
              <a:r>
                <a:rPr lang="sr-Latn-CS" sz="2400" dirty="0">
                  <a:solidFill>
                    <a:srgbClr val="FF8B8B"/>
                  </a:solidFill>
                  <a:latin typeface="Garamond" panose="02020404030301010803" pitchFamily="18" charset="0"/>
                </a:rPr>
                <a:t>Ag</a:t>
              </a:r>
              <a:r>
                <a:rPr lang="sr-Latn-CS" sz="1600" dirty="0">
                  <a:solidFill>
                    <a:srgbClr val="FF8B8B"/>
                  </a:solidFill>
                  <a:latin typeface="Garamond" panose="02020404030301010803" pitchFamily="18" charset="0"/>
                </a:rPr>
                <a:t>2</a:t>
              </a:r>
              <a:r>
                <a:rPr lang="sr-Latn-CS" sz="2400" dirty="0">
                  <a:solidFill>
                    <a:srgbClr val="FF8B8B"/>
                  </a:solidFill>
                  <a:latin typeface="Garamond" panose="02020404030301010803" pitchFamily="18" charset="0"/>
                </a:rPr>
                <a:t>CrO</a:t>
              </a:r>
              <a:r>
                <a:rPr lang="sr-Latn-CS" sz="1600" dirty="0">
                  <a:solidFill>
                    <a:srgbClr val="FF8B8B"/>
                  </a:solidFill>
                  <a:latin typeface="Garamond" panose="02020404030301010803" pitchFamily="18" charset="0"/>
                </a:rPr>
                <a:t>4</a:t>
              </a:r>
              <a:endParaRPr lang="en-US" sz="2400" dirty="0">
                <a:solidFill>
                  <a:srgbClr val="FF8B8B"/>
                </a:solidFill>
                <a:latin typeface="Garamond" panose="02020404030301010803" pitchFamily="18" charset="0"/>
              </a:endParaRP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543C783-EE13-484A-94DF-A9C970DE925A}"/>
                </a:ext>
              </a:extLst>
            </p:cNvPr>
            <p:cNvCxnSpPr/>
            <p:nvPr/>
          </p:nvCxnSpPr>
          <p:spPr>
            <a:xfrm>
              <a:off x="5388303" y="3756963"/>
              <a:ext cx="46147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9E5ED25E-0B47-4E5C-8255-993CAD33AB4D}"/>
              </a:ext>
            </a:extLst>
          </p:cNvPr>
          <p:cNvSpPr txBox="1"/>
          <p:nvPr/>
        </p:nvSpPr>
        <p:spPr>
          <a:xfrm>
            <a:off x="4620361" y="3523289"/>
            <a:ext cx="3643946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r-Latn-CS" sz="2400" dirty="0">
                <a:latin typeface="Garamond" panose="02020404030301010803" pitchFamily="18" charset="0"/>
              </a:rPr>
              <a:t>1 mL AgNO</a:t>
            </a:r>
            <a:r>
              <a:rPr lang="sr-Latn-CS" sz="1600" dirty="0">
                <a:latin typeface="Garamond" panose="02020404030301010803" pitchFamily="18" charset="0"/>
              </a:rPr>
              <a:t>3</a:t>
            </a:r>
            <a:r>
              <a:rPr lang="sr-Latn-CS" sz="2400" dirty="0">
                <a:latin typeface="Garamond" panose="02020404030301010803" pitchFamily="18" charset="0"/>
              </a:rPr>
              <a:t> ~ 0,01 g NaCl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E7A772F-0D4E-4211-A00A-100FF41C12FC}"/>
              </a:ext>
            </a:extLst>
          </p:cNvPr>
          <p:cNvSpPr txBox="1"/>
          <p:nvPr/>
        </p:nvSpPr>
        <p:spPr>
          <a:xfrm>
            <a:off x="4150278" y="4314871"/>
            <a:ext cx="458330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r-Latn-CS" sz="2400" dirty="0">
                <a:latin typeface="Garamond" panose="02020404030301010803" pitchFamily="18" charset="0"/>
              </a:rPr>
              <a:t>Broj utrošenih mL AgNO3 × 0,01= </a:t>
            </a:r>
          </a:p>
          <a:p>
            <a:r>
              <a:rPr lang="sr-Latn-CS" sz="2400" dirty="0">
                <a:latin typeface="Garamond" panose="02020404030301010803" pitchFamily="18" charset="0"/>
              </a:rPr>
              <a:t>= g NaCl/</a:t>
            </a:r>
            <a:r>
              <a:rPr lang="sr-Latn-CS" sz="2400" b="1" dirty="0">
                <a:latin typeface="Garamond" panose="02020404030301010803" pitchFamily="18" charset="0"/>
              </a:rPr>
              <a:t>10 mL </a:t>
            </a:r>
            <a:r>
              <a:rPr lang="sr-Latn-CS" sz="2400" dirty="0">
                <a:latin typeface="Garamond" panose="02020404030301010803" pitchFamily="18" charset="0"/>
              </a:rPr>
              <a:t>mokraće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A33D221-4DCC-42F9-82F0-8E0CBD66A5DE}"/>
              </a:ext>
            </a:extLst>
          </p:cNvPr>
          <p:cNvSpPr txBox="1"/>
          <p:nvPr/>
        </p:nvSpPr>
        <p:spPr>
          <a:xfrm>
            <a:off x="3683804" y="5511727"/>
            <a:ext cx="551625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r-Latn-CS" sz="2000" dirty="0">
                <a:latin typeface="Garamond" panose="02020404030301010803" pitchFamily="18" charset="0"/>
              </a:rPr>
              <a:t>g NaCl/10 ml mokraće × 100 = g NaCl/</a:t>
            </a:r>
            <a:r>
              <a:rPr lang="sr-Latn-CS" sz="2000" b="1" dirty="0">
                <a:latin typeface="Garamond" panose="02020404030301010803" pitchFamily="18" charset="0"/>
              </a:rPr>
              <a:t>L mokraće </a:t>
            </a:r>
            <a:endParaRPr lang="en-US" sz="2000" b="1" dirty="0">
              <a:latin typeface="Garamond" panose="02020404030301010803" pitchFamily="18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B668893-44A9-4B6C-8322-2D7D47D43355}"/>
              </a:ext>
            </a:extLst>
          </p:cNvPr>
          <p:cNvCxnSpPr>
            <a:stCxn id="43" idx="2"/>
          </p:cNvCxnSpPr>
          <p:nvPr/>
        </p:nvCxnSpPr>
        <p:spPr>
          <a:xfrm flipH="1">
            <a:off x="6441931" y="3984954"/>
            <a:ext cx="403" cy="3299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5DC3D2C-B227-40E8-8995-5DBE132B4FA3}"/>
              </a:ext>
            </a:extLst>
          </p:cNvPr>
          <p:cNvCxnSpPr/>
          <p:nvPr/>
        </p:nvCxnSpPr>
        <p:spPr>
          <a:xfrm flipH="1">
            <a:off x="6441931" y="5172161"/>
            <a:ext cx="403" cy="3299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7ED1316-F334-4FF7-A654-DBC2B280144C}"/>
              </a:ext>
            </a:extLst>
          </p:cNvPr>
          <p:cNvSpPr txBox="1"/>
          <p:nvPr/>
        </p:nvSpPr>
        <p:spPr>
          <a:xfrm>
            <a:off x="3045017" y="6035173"/>
            <a:ext cx="621168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000" dirty="0">
                <a:solidFill>
                  <a:srgbClr val="C00000"/>
                </a:solidFill>
                <a:latin typeface="Garamond" panose="02020404030301010803" pitchFamily="18" charset="0"/>
              </a:rPr>
              <a:t>Dobijeni rezultat se množi sa korekcionim faktorom: </a:t>
            </a:r>
            <a:r>
              <a:rPr lang="sr-Latn-CS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0,607</a:t>
            </a:r>
          </a:p>
          <a:p>
            <a:r>
              <a:rPr lang="sr-Latn-CS" sz="2000" dirty="0">
                <a:solidFill>
                  <a:srgbClr val="C00000"/>
                </a:solidFill>
                <a:latin typeface="Garamond" panose="02020404030301010803" pitchFamily="18" charset="0"/>
              </a:rPr>
              <a:t>(ksantin i mokraćna kiselina)</a:t>
            </a:r>
            <a:endParaRPr lang="en-US" sz="20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74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6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11" y="4481471"/>
            <a:ext cx="3752617" cy="22967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11" y="3780379"/>
            <a:ext cx="3514127" cy="3077621"/>
          </a:xfrm>
          <a:prstGeom prst="rect">
            <a:avLst/>
          </a:prstGeom>
        </p:spPr>
      </p:pic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B29E81D2-79D0-4CD2-9E59-B7F14DF4EC44}"/>
              </a:ext>
            </a:extLst>
          </p:cNvPr>
          <p:cNvSpPr/>
          <p:nvPr/>
        </p:nvSpPr>
        <p:spPr>
          <a:xfrm>
            <a:off x="3258136" y="2705144"/>
            <a:ext cx="2590800" cy="667871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>
                <a:solidFill>
                  <a:schemeClr val="bg1"/>
                </a:solidFill>
                <a:latin typeface="Garamond" pitchFamily="18" charset="0"/>
              </a:rPr>
              <a:t>Vežba </a:t>
            </a:r>
            <a:r>
              <a:rPr lang="en-US" sz="3200" b="1" smtClean="0">
                <a:solidFill>
                  <a:schemeClr val="bg1"/>
                </a:solidFill>
                <a:latin typeface="Garamond" pitchFamily="18" charset="0"/>
              </a:rPr>
              <a:t>X</a:t>
            </a:r>
            <a:r>
              <a:rPr lang="sr-Latn-RS" sz="3200" b="1" smtClean="0">
                <a:solidFill>
                  <a:schemeClr val="bg1"/>
                </a:solidFill>
                <a:latin typeface="Garamond" pitchFamily="18" charset="0"/>
              </a:rPr>
              <a:t>II</a:t>
            </a:r>
            <a:endParaRPr lang="en-US" sz="32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D4F979B8-ABC7-4E10-96AD-88A7C91F7470}"/>
              </a:ext>
            </a:extLst>
          </p:cNvPr>
          <p:cNvSpPr/>
          <p:nvPr/>
        </p:nvSpPr>
        <p:spPr>
          <a:xfrm>
            <a:off x="1091682" y="3373016"/>
            <a:ext cx="6960636" cy="835090"/>
          </a:xfrm>
          <a:prstGeom prst="roundRect">
            <a:avLst/>
          </a:prstGeom>
          <a:noFill/>
          <a:ln w="38100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solidFill>
                  <a:srgbClr val="9D5618"/>
                </a:solidFill>
                <a:latin typeface="Garamond" pitchFamily="18" charset="0"/>
              </a:rPr>
              <a:t>Ispitivanje mokraće urin analizatorom</a:t>
            </a:r>
            <a:endParaRPr lang="sr-Latn-RS" sz="3200" b="1" dirty="0">
              <a:solidFill>
                <a:srgbClr val="9D5618"/>
              </a:solidFill>
              <a:latin typeface="Garamond" pitchFamily="18" charset="0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FADC18D9-6340-4A71-82ED-C74898C5C63D}"/>
              </a:ext>
            </a:extLst>
          </p:cNvPr>
          <p:cNvSpPr/>
          <p:nvPr/>
        </p:nvSpPr>
        <p:spPr>
          <a:xfrm>
            <a:off x="286611" y="310962"/>
            <a:ext cx="4648200" cy="1371600"/>
          </a:xfrm>
          <a:prstGeom prst="roundRect">
            <a:avLst/>
          </a:prstGeom>
          <a:solidFill>
            <a:schemeClr val="bg1">
              <a:alpha val="74000"/>
            </a:schemeClr>
          </a:solidFill>
          <a:ln w="28575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Latn-RS" sz="2400" b="1" dirty="0">
                <a:solidFill>
                  <a:srgbClr val="9D5618"/>
                </a:solidFill>
                <a:latin typeface="Garamond" pitchFamily="18" charset="0"/>
              </a:rPr>
              <a:t>Univerzitet u Beogradu </a:t>
            </a:r>
          </a:p>
          <a:p>
            <a:pPr algn="ctr"/>
            <a:r>
              <a:rPr lang="sr-Latn-RS" sz="2400" b="1" dirty="0">
                <a:solidFill>
                  <a:srgbClr val="9D5618"/>
                </a:solidFill>
                <a:latin typeface="Garamond" pitchFamily="18" charset="0"/>
              </a:rPr>
              <a:t>Fakultet veterinarske medicine</a:t>
            </a:r>
          </a:p>
          <a:p>
            <a:pPr algn="ctr"/>
            <a:r>
              <a:rPr lang="sr-Latn-RS" sz="2400" b="1" dirty="0">
                <a:solidFill>
                  <a:srgbClr val="9D5618"/>
                </a:solidFill>
                <a:latin typeface="Garamond" pitchFamily="18" charset="0"/>
              </a:rPr>
              <a:t>Katedra za fiziologiju i biohemiju</a:t>
            </a:r>
            <a:endParaRPr lang="en-US" sz="2400" b="1" dirty="0">
              <a:solidFill>
                <a:srgbClr val="9D5618"/>
              </a:solidFill>
              <a:latin typeface="Garamond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5B6572-4BE5-4BE1-99FA-BA4CEC4F60C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519" y="310963"/>
            <a:ext cx="1371599" cy="13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5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325DAC7-2E30-43AF-B741-D88EC866B053}"/>
              </a:ext>
            </a:extLst>
          </p:cNvPr>
          <p:cNvSpPr/>
          <p:nvPr/>
        </p:nvSpPr>
        <p:spPr>
          <a:xfrm>
            <a:off x="1259633" y="200609"/>
            <a:ext cx="6643396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latin typeface="Garamond" pitchFamily="18" charset="0"/>
              </a:rPr>
              <a:t>Laboratorijsko ispitivanje mokraće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4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915113" y="1003080"/>
            <a:ext cx="3348977" cy="682571"/>
          </a:xfrm>
          <a:prstGeom prst="roundRect">
            <a:avLst/>
          </a:prstGeom>
          <a:solidFill>
            <a:srgbClr val="FFFFA3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Fizičke osobine </a:t>
            </a:r>
          </a:p>
          <a:p>
            <a:pPr algn="ctr"/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mokraće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1157708" y="1913803"/>
            <a:ext cx="3348977" cy="4001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Boja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1157708" y="3260032"/>
            <a:ext cx="3348977" cy="4001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Miris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1157708" y="2362546"/>
            <a:ext cx="3348977" cy="4001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Konzistencija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1157708" y="2811289"/>
            <a:ext cx="3348977" cy="4001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Prozirnost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915113" y="4177901"/>
            <a:ext cx="3348977" cy="652117"/>
          </a:xfrm>
          <a:prstGeom prst="roundRect">
            <a:avLst/>
          </a:prstGeom>
          <a:solidFill>
            <a:srgbClr val="FFFFA3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Fizičk</a:t>
            </a:r>
            <a:r>
              <a:rPr lang="en-U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o</a:t>
            </a:r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-hemijske </a:t>
            </a:r>
          </a:p>
          <a:p>
            <a:pPr algn="ctr"/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osobine mokraće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1157709" y="5054851"/>
            <a:ext cx="3348977" cy="4001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pH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1157709" y="5503594"/>
            <a:ext cx="3348977" cy="4001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Specifična težina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4874403" y="1003080"/>
            <a:ext cx="3348977" cy="682571"/>
          </a:xfrm>
          <a:prstGeom prst="roundRect">
            <a:avLst/>
          </a:prstGeom>
          <a:solidFill>
            <a:srgbClr val="FFFFA3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Hemijske osobine </a:t>
            </a:r>
          </a:p>
          <a:p>
            <a:pPr algn="ctr"/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mokraće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5061014" y="1911899"/>
            <a:ext cx="3348977" cy="4001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Urobilinogen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5061014" y="3258128"/>
            <a:ext cx="3348977" cy="4001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Ketonska tela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5061014" y="2360642"/>
            <a:ext cx="3348977" cy="4001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Glukoza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5061014" y="2809385"/>
            <a:ext cx="3348977" cy="4001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Bilirubin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18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5061014" y="3708622"/>
            <a:ext cx="3348977" cy="4001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Eritrociti/hemoglobin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19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5061014" y="5054851"/>
            <a:ext cx="3348977" cy="4001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Nitriti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20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5061014" y="4157365"/>
            <a:ext cx="3348977" cy="4001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Proteini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21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5061014" y="4606108"/>
            <a:ext cx="3348977" cy="4001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Kreatinin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22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5061014" y="5503594"/>
            <a:ext cx="3348977" cy="4001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 smtClean="0">
                <a:solidFill>
                  <a:srgbClr val="9D5618"/>
                </a:solidFill>
                <a:latin typeface="Garamond" panose="02020404030301010803" pitchFamily="18" charset="0"/>
              </a:rPr>
              <a:t>Proteini : kreatinin</a:t>
            </a:r>
            <a:endParaRPr lang="en-US" sz="2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5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1814</TotalTime>
  <Words>556</Words>
  <Application>Microsoft Office PowerPoint</Application>
  <PresentationFormat>On-screen Show (4:3)</PresentationFormat>
  <Paragraphs>145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Garamond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Dušan Bošnjaković</dc:creator>
  <cp:lastModifiedBy>Dušan Bošnjaković</cp:lastModifiedBy>
  <cp:revision>324</cp:revision>
  <dcterms:created xsi:type="dcterms:W3CDTF">2022-03-17T10:47:50Z</dcterms:created>
  <dcterms:modified xsi:type="dcterms:W3CDTF">2026-05-30T19:58:57Z</dcterms:modified>
</cp:coreProperties>
</file>