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77"/>
  </p:notesMasterIdLst>
  <p:sldIdLst>
    <p:sldId id="317" r:id="rId2"/>
    <p:sldId id="257" r:id="rId3"/>
    <p:sldId id="264" r:id="rId4"/>
    <p:sldId id="324" r:id="rId5"/>
    <p:sldId id="325" r:id="rId6"/>
    <p:sldId id="343" r:id="rId7"/>
    <p:sldId id="344" r:id="rId8"/>
    <p:sldId id="278" r:id="rId9"/>
    <p:sldId id="309" r:id="rId10"/>
    <p:sldId id="345" r:id="rId11"/>
    <p:sldId id="346" r:id="rId12"/>
    <p:sldId id="398" r:id="rId13"/>
    <p:sldId id="399" r:id="rId14"/>
    <p:sldId id="400" r:id="rId15"/>
    <p:sldId id="407" r:id="rId16"/>
    <p:sldId id="408" r:id="rId17"/>
    <p:sldId id="303" r:id="rId18"/>
    <p:sldId id="304" r:id="rId19"/>
    <p:sldId id="302" r:id="rId20"/>
    <p:sldId id="305" r:id="rId21"/>
    <p:sldId id="258" r:id="rId22"/>
    <p:sldId id="306" r:id="rId23"/>
    <p:sldId id="259" r:id="rId24"/>
    <p:sldId id="260" r:id="rId25"/>
    <p:sldId id="261" r:id="rId26"/>
    <p:sldId id="262" r:id="rId27"/>
    <p:sldId id="284" r:id="rId28"/>
    <p:sldId id="285" r:id="rId29"/>
    <p:sldId id="265" r:id="rId30"/>
    <p:sldId id="318" r:id="rId31"/>
    <p:sldId id="307" r:id="rId32"/>
    <p:sldId id="308" r:id="rId33"/>
    <p:sldId id="310" r:id="rId34"/>
    <p:sldId id="263" r:id="rId35"/>
    <p:sldId id="266" r:id="rId36"/>
    <p:sldId id="311" r:id="rId37"/>
    <p:sldId id="312" r:id="rId38"/>
    <p:sldId id="313" r:id="rId39"/>
    <p:sldId id="269" r:id="rId40"/>
    <p:sldId id="316" r:id="rId41"/>
    <p:sldId id="314" r:id="rId42"/>
    <p:sldId id="315" r:id="rId43"/>
    <p:sldId id="286" r:id="rId44"/>
    <p:sldId id="270" r:id="rId45"/>
    <p:sldId id="271" r:id="rId46"/>
    <p:sldId id="282" r:id="rId47"/>
    <p:sldId id="319" r:id="rId48"/>
    <p:sldId id="322" r:id="rId49"/>
    <p:sldId id="321" r:id="rId50"/>
    <p:sldId id="320" r:id="rId51"/>
    <p:sldId id="272" r:id="rId52"/>
    <p:sldId id="273" r:id="rId53"/>
    <p:sldId id="274" r:id="rId54"/>
    <p:sldId id="275" r:id="rId55"/>
    <p:sldId id="277" r:id="rId56"/>
    <p:sldId id="281" r:id="rId57"/>
    <p:sldId id="323" r:id="rId58"/>
    <p:sldId id="412" r:id="rId59"/>
    <p:sldId id="409" r:id="rId60"/>
    <p:sldId id="410" r:id="rId61"/>
    <p:sldId id="287" r:id="rId62"/>
    <p:sldId id="288" r:id="rId63"/>
    <p:sldId id="289" r:id="rId64"/>
    <p:sldId id="290" r:id="rId65"/>
    <p:sldId id="291" r:id="rId66"/>
    <p:sldId id="292" r:id="rId67"/>
    <p:sldId id="294" r:id="rId68"/>
    <p:sldId id="298" r:id="rId69"/>
    <p:sldId id="299" r:id="rId70"/>
    <p:sldId id="300" r:id="rId71"/>
    <p:sldId id="411" r:id="rId72"/>
    <p:sldId id="297" r:id="rId73"/>
    <p:sldId id="295" r:id="rId74"/>
    <p:sldId id="413" r:id="rId75"/>
    <p:sldId id="414"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66202" autoAdjust="0"/>
  </p:normalViewPr>
  <p:slideViewPr>
    <p:cSldViewPr>
      <p:cViewPr varScale="1">
        <p:scale>
          <a:sx n="76" d="100"/>
          <a:sy n="76" d="100"/>
        </p:scale>
        <p:origin x="2622"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74FB0A-7723-47C4-A088-A6BFEF0B2F74}" type="datetimeFigureOut">
              <a:rPr lang="en-US" smtClean="0"/>
              <a:pPr/>
              <a:t>12/24/2025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0EDC57-E86E-45A2-A12D-D6951AC9D9BC}" type="slidenum">
              <a:rPr lang="en-US" smtClean="0"/>
              <a:pPr/>
              <a:t>‹#›</a:t>
            </a:fld>
            <a:endParaRPr lang="en-US"/>
          </a:p>
        </p:txBody>
      </p:sp>
    </p:spTree>
    <p:extLst>
      <p:ext uri="{BB962C8B-B14F-4D97-AF65-F5344CB8AC3E}">
        <p14:creationId xmlns:p14="http://schemas.microsoft.com/office/powerpoint/2010/main" val="661657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puppies.about.com/od/NewOwners/a/Development-Birth-to-3-Months.htm"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www.pawnation.com/2012/04/10/how-do-dogs-hear-differently-from-u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psychologytoday.com/blog/canine-corner/200810/can-dogs-see-color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puppies.about.com/od/NewOwners/a/Development-Birth-to-3-Months.htm"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pawnation.com/2012/04/10/how-do-dogs-hear-differently-from-u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dummies.com/how-to/content/understanding-a-dogs-sense-of-smell.html"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can-do-canines.org/how-dogs-help/diabetes-assist-dogs/" TargetMode="External"/><Relationship Id="rId5" Type="http://schemas.openxmlformats.org/officeDocument/2006/relationships/hyperlink" Target="http://www.secureguarduk.co.uk/index.php/detection-dogs" TargetMode="External"/><Relationship Id="rId4" Type="http://schemas.openxmlformats.org/officeDocument/2006/relationships/hyperlink" Target="http://www.pbs.org/wnet/nature/episodes/underdogs/the-bloodhounds-amazing-sense-of-smell/35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Somatski</a:t>
            </a:r>
            <a:r>
              <a:rPr lang="en-GB" baseline="0" dirty="0"/>
              <a:t> </a:t>
            </a:r>
            <a:r>
              <a:rPr lang="en-GB" baseline="0" dirty="0" err="1"/>
              <a:t>deo</a:t>
            </a:r>
            <a:r>
              <a:rPr lang="en-GB" baseline="0" dirty="0"/>
              <a:t> </a:t>
            </a:r>
            <a:r>
              <a:rPr lang="en-GB" baseline="0" dirty="0" err="1"/>
              <a:t>nervnog</a:t>
            </a:r>
            <a:r>
              <a:rPr lang="en-GB" baseline="0" dirty="0"/>
              <a:t> </a:t>
            </a:r>
            <a:r>
              <a:rPr lang="en-GB" baseline="0" dirty="0" err="1"/>
              <a:t>sistema</a:t>
            </a:r>
            <a:r>
              <a:rPr lang="en-GB" baseline="0" dirty="0"/>
              <a:t>- </a:t>
            </a:r>
            <a:r>
              <a:rPr lang="en-GB" baseline="0" dirty="0" err="1"/>
              <a:t>autonomni</a:t>
            </a:r>
            <a:r>
              <a:rPr lang="en-GB" baseline="0" dirty="0"/>
              <a:t> </a:t>
            </a:r>
            <a:r>
              <a:rPr lang="en-GB" baseline="0" dirty="0" err="1"/>
              <a:t>deo</a:t>
            </a:r>
            <a:r>
              <a:rPr lang="en-GB" baseline="0" dirty="0"/>
              <a:t> </a:t>
            </a:r>
            <a:r>
              <a:rPr lang="en-GB" baseline="0" dirty="0" err="1"/>
              <a:t>nervnog</a:t>
            </a:r>
            <a:r>
              <a:rPr lang="en-GB" baseline="0" dirty="0"/>
              <a:t> </a:t>
            </a:r>
            <a:r>
              <a:rPr lang="en-GB" baseline="0" dirty="0" err="1"/>
              <a:t>sistema</a:t>
            </a:r>
            <a:endParaRPr lang="en-GB" dirty="0"/>
          </a:p>
        </p:txBody>
      </p:sp>
      <p:sp>
        <p:nvSpPr>
          <p:cNvPr id="4" name="Slide Number Placeholder 3"/>
          <p:cNvSpPr>
            <a:spLocks noGrp="1"/>
          </p:cNvSpPr>
          <p:nvPr>
            <p:ph type="sldNum" sz="quarter" idx="10"/>
          </p:nvPr>
        </p:nvSpPr>
        <p:spPr/>
        <p:txBody>
          <a:bodyPr/>
          <a:lstStyle/>
          <a:p>
            <a:fld id="{C2A97938-BF1D-4F62-A8FD-3CCA824024A0}" type="slidenum">
              <a:rPr lang="en-GB" smtClean="0"/>
              <a:t>3</a:t>
            </a:fld>
            <a:endParaRPr lang="en-GB"/>
          </a:p>
        </p:txBody>
      </p:sp>
    </p:spTree>
    <p:extLst>
      <p:ext uri="{BB962C8B-B14F-4D97-AF65-F5344CB8AC3E}">
        <p14:creationId xmlns:p14="http://schemas.microsoft.com/office/powerpoint/2010/main" val="2542228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CS" dirty="0"/>
              <a:t>Veličina OS utiče na kvalitet čula mirisa. Kod onih sa dobrim čulom mirisa površina OS je veća. Kod čoveka površina je 5cm2, pasa 150cm2. Broj olfaktivnih receptorskih ćelija utiče na kvalitet mirisa pa veliki broj omogućava miris supstance u znatno manjoj koncentraciji.</a:t>
            </a:r>
            <a:r>
              <a:rPr lang="sr-Latn-CS" baseline="0" dirty="0"/>
              <a:t> Anatomske karakteristike kao produžen nos pokretljovost nosnica takođe utiču na izraženiji osečaj mirisa.</a:t>
            </a:r>
            <a:endParaRPr lang="en-US" dirty="0"/>
          </a:p>
        </p:txBody>
      </p:sp>
      <p:sp>
        <p:nvSpPr>
          <p:cNvPr id="4" name="Slide Number Placeholder 3"/>
          <p:cNvSpPr>
            <a:spLocks noGrp="1"/>
          </p:cNvSpPr>
          <p:nvPr>
            <p:ph type="sldNum" sz="quarter" idx="10"/>
          </p:nvPr>
        </p:nvSpPr>
        <p:spPr/>
        <p:txBody>
          <a:bodyPr/>
          <a:lstStyle/>
          <a:p>
            <a:fld id="{610EDC57-E86E-45A2-A12D-D6951AC9D9BC}" type="slidenum">
              <a:rPr lang="en-US" smtClean="0"/>
              <a:pPr/>
              <a:t>21</a:t>
            </a:fld>
            <a:endParaRPr lang="en-US"/>
          </a:p>
        </p:txBody>
      </p:sp>
    </p:spTree>
    <p:extLst>
      <p:ext uri="{BB962C8B-B14F-4D97-AF65-F5344CB8AC3E}">
        <p14:creationId xmlns:p14="http://schemas.microsoft.com/office/powerpoint/2010/main" val="3199259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0EDC57-E86E-45A2-A12D-D6951AC9D9BC}" type="slidenum">
              <a:rPr lang="en-US" smtClean="0"/>
              <a:pPr/>
              <a:t>23</a:t>
            </a:fld>
            <a:endParaRPr lang="en-US"/>
          </a:p>
        </p:txBody>
      </p:sp>
    </p:spTree>
    <p:extLst>
      <p:ext uri="{BB962C8B-B14F-4D97-AF65-F5344CB8AC3E}">
        <p14:creationId xmlns:p14="http://schemas.microsoft.com/office/powerpoint/2010/main" val="2171063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0EDC57-E86E-45A2-A12D-D6951AC9D9BC}" type="slidenum">
              <a:rPr lang="en-US" smtClean="0"/>
              <a:pPr/>
              <a:t>28</a:t>
            </a:fld>
            <a:endParaRPr lang="en-US"/>
          </a:p>
        </p:txBody>
      </p:sp>
    </p:spTree>
    <p:extLst>
      <p:ext uri="{BB962C8B-B14F-4D97-AF65-F5344CB8AC3E}">
        <p14:creationId xmlns:p14="http://schemas.microsoft.com/office/powerpoint/2010/main" val="461339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0EDC57-E86E-45A2-A12D-D6951AC9D9BC}" type="slidenum">
              <a:rPr lang="en-US" smtClean="0"/>
              <a:pPr/>
              <a:t>34</a:t>
            </a:fld>
            <a:endParaRPr lang="en-US"/>
          </a:p>
        </p:txBody>
      </p:sp>
    </p:spTree>
    <p:extLst>
      <p:ext uri="{BB962C8B-B14F-4D97-AF65-F5344CB8AC3E}">
        <p14:creationId xmlns:p14="http://schemas.microsoft.com/office/powerpoint/2010/main" val="104539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0EDC57-E86E-45A2-A12D-D6951AC9D9BC}" type="slidenum">
              <a:rPr lang="en-US" smtClean="0"/>
              <a:pPr/>
              <a:t>35</a:t>
            </a:fld>
            <a:endParaRPr lang="en-US"/>
          </a:p>
        </p:txBody>
      </p:sp>
    </p:spTree>
    <p:extLst>
      <p:ext uri="{BB962C8B-B14F-4D97-AF65-F5344CB8AC3E}">
        <p14:creationId xmlns:p14="http://schemas.microsoft.com/office/powerpoint/2010/main" val="88162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0EDC57-E86E-45A2-A12D-D6951AC9D9BC}" type="slidenum">
              <a:rPr lang="en-US" smtClean="0"/>
              <a:pPr/>
              <a:t>37</a:t>
            </a:fld>
            <a:endParaRPr lang="en-US"/>
          </a:p>
        </p:txBody>
      </p:sp>
    </p:spTree>
    <p:extLst>
      <p:ext uri="{BB962C8B-B14F-4D97-AF65-F5344CB8AC3E}">
        <p14:creationId xmlns:p14="http://schemas.microsoft.com/office/powerpoint/2010/main" val="3087323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0EDC57-E86E-45A2-A12D-D6951AC9D9BC}" type="slidenum">
              <a:rPr lang="en-US" smtClean="0"/>
              <a:pPr/>
              <a:t>39</a:t>
            </a:fld>
            <a:endParaRPr lang="en-US"/>
          </a:p>
        </p:txBody>
      </p:sp>
    </p:spTree>
    <p:extLst>
      <p:ext uri="{BB962C8B-B14F-4D97-AF65-F5344CB8AC3E}">
        <p14:creationId xmlns:p14="http://schemas.microsoft.com/office/powerpoint/2010/main" val="99865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Pod </a:t>
            </a:r>
            <a:r>
              <a:rPr lang="en-GB" dirty="0" err="1"/>
              <a:t>pravim</a:t>
            </a:r>
            <a:r>
              <a:rPr lang="en-GB" dirty="0"/>
              <a:t> </a:t>
            </a:r>
            <a:r>
              <a:rPr lang="en-GB" dirty="0" err="1"/>
              <a:t>uglom</a:t>
            </a:r>
            <a:r>
              <a:rPr lang="en-GB" dirty="0"/>
              <a:t>, ne </a:t>
            </a:r>
            <a:r>
              <a:rPr lang="en-GB" dirty="0" err="1"/>
              <a:t>može</a:t>
            </a:r>
            <a:r>
              <a:rPr lang="en-GB" dirty="0"/>
              <a:t> se </a:t>
            </a:r>
            <a:r>
              <a:rPr lang="en-GB" dirty="0" err="1"/>
              <a:t>probiti</a:t>
            </a:r>
            <a:r>
              <a:rPr lang="en-GB" dirty="0"/>
              <a:t> </a:t>
            </a:r>
            <a:r>
              <a:rPr lang="en-GB" dirty="0" err="1"/>
              <a:t>bibna</a:t>
            </a:r>
            <a:r>
              <a:rPr lang="en-GB" dirty="0"/>
              <a:t> </a:t>
            </a:r>
            <a:r>
              <a:rPr lang="en-GB" dirty="0" err="1"/>
              <a:t>opna</a:t>
            </a:r>
            <a:r>
              <a:rPr lang="en-GB" dirty="0"/>
              <a:t>., </a:t>
            </a:r>
            <a:r>
              <a:rPr lang="en-GB" dirty="0" err="1"/>
              <a:t>sluh</a:t>
            </a:r>
            <a:r>
              <a:rPr lang="en-GB" dirty="0"/>
              <a:t> i </a:t>
            </a:r>
            <a:r>
              <a:rPr lang="en-GB" dirty="0" err="1"/>
              <a:t>čišćenje</a:t>
            </a:r>
            <a:r>
              <a:rPr lang="en-GB" dirty="0"/>
              <a:t> </a:t>
            </a:r>
            <a:r>
              <a:rPr lang="en-GB" dirty="0" err="1"/>
              <a:t>uva</a:t>
            </a:r>
            <a:endParaRPr lang="en-GB" dirty="0"/>
          </a:p>
          <a:p>
            <a:endParaRPr lang="en-GB" dirty="0"/>
          </a:p>
          <a:p>
            <a:pPr fontAlgn="base"/>
            <a:r>
              <a:rPr lang="en-GB" sz="1200" b="0" i="0" kern="1200" dirty="0">
                <a:solidFill>
                  <a:schemeClr val="tx1"/>
                </a:solidFill>
                <a:effectLst/>
                <a:latin typeface="+mn-lt"/>
                <a:ea typeface="+mn-ea"/>
                <a:cs typeface="+mn-cs"/>
              </a:rPr>
              <a:t>Although we associate dogs with exceptional hearing, did you know that </a:t>
            </a:r>
            <a:r>
              <a:rPr lang="en-GB" sz="1200" b="0" i="0" u="none" strike="noStrike" kern="1200" dirty="0">
                <a:solidFill>
                  <a:schemeClr val="tx1"/>
                </a:solidFill>
                <a:effectLst/>
                <a:latin typeface="+mn-lt"/>
                <a:ea typeface="+mn-ea"/>
                <a:cs typeface="+mn-cs"/>
                <a:hlinkClick r:id="rId3"/>
              </a:rPr>
              <a:t>puppies are actually born deaf</a:t>
            </a:r>
            <a:r>
              <a:rPr lang="en-GB" sz="1200" b="0" i="0" kern="1200" dirty="0">
                <a:solidFill>
                  <a:schemeClr val="tx1"/>
                </a:solidFill>
                <a:effectLst/>
                <a:latin typeface="+mn-lt"/>
                <a:ea typeface="+mn-ea"/>
                <a:cs typeface="+mn-cs"/>
              </a:rPr>
              <a:t> and can’t hear until they are 21 days old? Of course, once their sense of hearing develops, it far surpasses that of a human. In fact, your dog should be able to hear noises from four times the distance of a person with average hearing capabilities.</a:t>
            </a:r>
          </a:p>
          <a:p>
            <a:pPr fontAlgn="base"/>
            <a:r>
              <a:rPr lang="en-GB" sz="1200" b="0" i="0" kern="1200" dirty="0">
                <a:solidFill>
                  <a:schemeClr val="tx1"/>
                </a:solidFill>
                <a:effectLst/>
                <a:latin typeface="+mn-lt"/>
                <a:ea typeface="+mn-ea"/>
                <a:cs typeface="+mn-cs"/>
              </a:rPr>
              <a:t>Dogs can also hear noises at </a:t>
            </a:r>
            <a:r>
              <a:rPr lang="en-GB" sz="1200" b="0" i="0" u="none" strike="noStrike" kern="1200" dirty="0">
                <a:solidFill>
                  <a:schemeClr val="tx1"/>
                </a:solidFill>
                <a:effectLst/>
                <a:latin typeface="+mn-lt"/>
                <a:ea typeface="+mn-ea"/>
                <a:cs typeface="+mn-cs"/>
                <a:hlinkClick r:id="rId4"/>
              </a:rPr>
              <a:t>a much higher frequency</a:t>
            </a:r>
            <a:r>
              <a:rPr lang="en-GB" sz="1200" b="0" i="0" kern="1200" dirty="0">
                <a:solidFill>
                  <a:schemeClr val="tx1"/>
                </a:solidFill>
                <a:effectLst/>
                <a:latin typeface="+mn-lt"/>
                <a:ea typeface="+mn-ea"/>
                <a:cs typeface="+mn-cs"/>
              </a:rPr>
              <a:t> than humans. While we struggle to hear anything above 23,000 Hertz, dogs can hear noises up to 45,000 Hertz. Interestingly, there is little difference between us at the lower end of the scale. In fact, humans can hear noises as low as 64 Hertz while dogs typically struggle to hear anything below 67 Hertz. Some dogs have as many as 18 muscles in their ears, enabling them to move in the direction of the sound.</a:t>
            </a:r>
          </a:p>
          <a:p>
            <a:endParaRPr lang="en-GB" dirty="0"/>
          </a:p>
        </p:txBody>
      </p:sp>
      <p:sp>
        <p:nvSpPr>
          <p:cNvPr id="4" name="Slide Number Placeholder 3"/>
          <p:cNvSpPr>
            <a:spLocks noGrp="1"/>
          </p:cNvSpPr>
          <p:nvPr>
            <p:ph type="sldNum" sz="quarter" idx="10"/>
          </p:nvPr>
        </p:nvSpPr>
        <p:spPr/>
        <p:txBody>
          <a:bodyPr/>
          <a:lstStyle/>
          <a:p>
            <a:fld id="{C2A97938-BF1D-4F62-A8FD-3CCA824024A0}" type="slidenum">
              <a:rPr lang="en-GB" smtClean="0"/>
              <a:t>60</a:t>
            </a:fld>
            <a:endParaRPr lang="en-GB"/>
          </a:p>
        </p:txBody>
      </p:sp>
    </p:spTree>
    <p:extLst>
      <p:ext uri="{BB962C8B-B14F-4D97-AF65-F5344CB8AC3E}">
        <p14:creationId xmlns:p14="http://schemas.microsoft.com/office/powerpoint/2010/main" val="2554084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0EDC57-E86E-45A2-A12D-D6951AC9D9BC}" type="slidenum">
              <a:rPr lang="en-US" smtClean="0"/>
              <a:pPr/>
              <a:t>66</a:t>
            </a:fld>
            <a:endParaRPr lang="en-US"/>
          </a:p>
        </p:txBody>
      </p:sp>
    </p:spTree>
    <p:extLst>
      <p:ext uri="{BB962C8B-B14F-4D97-AF65-F5344CB8AC3E}">
        <p14:creationId xmlns:p14="http://schemas.microsoft.com/office/powerpoint/2010/main" val="2446916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A model for </a:t>
            </a:r>
            <a:r>
              <a:rPr lang="en-US" sz="1200" kern="1200" baseline="0" dirty="0" err="1">
                <a:solidFill>
                  <a:schemeClr val="tx1"/>
                </a:solidFill>
                <a:latin typeface="+mn-lt"/>
                <a:ea typeface="+mn-ea"/>
                <a:cs typeface="+mn-cs"/>
              </a:rPr>
              <a:t>mechoelectrical</a:t>
            </a:r>
            <a:r>
              <a:rPr lang="en-US" sz="1200" kern="1200" baseline="0" dirty="0">
                <a:solidFill>
                  <a:schemeClr val="tx1"/>
                </a:solidFill>
                <a:latin typeface="+mn-lt"/>
                <a:ea typeface="+mn-ea"/>
                <a:cs typeface="+mn-cs"/>
              </a:rPr>
              <a:t> transduction by hair cells. In the absence of</a:t>
            </a:r>
          </a:p>
          <a:p>
            <a:r>
              <a:rPr lang="en-US" sz="1200" kern="1200" baseline="0" dirty="0">
                <a:solidFill>
                  <a:schemeClr val="tx1"/>
                </a:solidFill>
                <a:latin typeface="+mn-lt"/>
                <a:ea typeface="+mn-ea"/>
                <a:cs typeface="+mn-cs"/>
              </a:rPr>
              <a:t>any stimulation, at any instant each transduction channel at a </a:t>
            </a:r>
            <a:r>
              <a:rPr lang="en-US" sz="1200" kern="1200" baseline="0" dirty="0" err="1">
                <a:solidFill>
                  <a:schemeClr val="tx1"/>
                </a:solidFill>
                <a:latin typeface="+mn-lt"/>
                <a:ea typeface="+mn-ea"/>
                <a:cs typeface="+mn-cs"/>
              </a:rPr>
              <a:t>stereocilium's</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tip may be either closed (A and F) or open (E). The greater probability is</a:t>
            </a:r>
          </a:p>
          <a:p>
            <a:r>
              <a:rPr lang="en-US" sz="1200" kern="1200" baseline="0" dirty="0">
                <a:solidFill>
                  <a:schemeClr val="tx1"/>
                </a:solidFill>
                <a:latin typeface="+mn-lt"/>
                <a:ea typeface="+mn-ea"/>
                <a:cs typeface="+mn-cs"/>
              </a:rPr>
              <a:t>that the channel is closed. When the hair bundle is deflected with a positive</a:t>
            </a:r>
          </a:p>
          <a:p>
            <a:r>
              <a:rPr lang="en-US" sz="1200" kern="1200" baseline="0" dirty="0">
                <a:solidFill>
                  <a:schemeClr val="tx1"/>
                </a:solidFill>
                <a:latin typeface="+mn-lt"/>
                <a:ea typeface="+mn-ea"/>
                <a:cs typeface="+mn-cs"/>
              </a:rPr>
              <a:t>stimulus, the spring or tip link, exerts a force on the trap door and opens</a:t>
            </a:r>
          </a:p>
          <a:p>
            <a:r>
              <a:rPr lang="en-US" sz="1200" kern="1200" baseline="0" dirty="0">
                <a:solidFill>
                  <a:schemeClr val="tx1"/>
                </a:solidFill>
                <a:latin typeface="+mn-lt"/>
                <a:ea typeface="+mn-ea"/>
                <a:cs typeface="+mn-cs"/>
              </a:rPr>
              <a:t>the channel (B,C and D). The influx of K+ ions into the hair cell causes</a:t>
            </a:r>
          </a:p>
          <a:p>
            <a:r>
              <a:rPr lang="en-US" sz="1200" kern="1200" baseline="0" dirty="0">
                <a:solidFill>
                  <a:schemeClr val="tx1"/>
                </a:solidFill>
                <a:latin typeface="+mn-lt"/>
                <a:ea typeface="+mn-ea"/>
                <a:cs typeface="+mn-cs"/>
              </a:rPr>
              <a:t>it to depolarize. Pushing the hair bundle in the opposite direction compresses</a:t>
            </a:r>
          </a:p>
          <a:p>
            <a:r>
              <a:rPr lang="en-US" sz="1200" kern="1200" baseline="0" dirty="0">
                <a:solidFill>
                  <a:schemeClr val="tx1"/>
                </a:solidFill>
                <a:latin typeface="+mn-lt"/>
                <a:ea typeface="+mn-ea"/>
                <a:cs typeface="+mn-cs"/>
              </a:rPr>
              <a:t>the spring (tip link), ensuring that the channel remains closed (G) . This</a:t>
            </a:r>
          </a:p>
          <a:p>
            <a:r>
              <a:rPr lang="en-US" sz="1200" kern="1200" baseline="0" dirty="0">
                <a:solidFill>
                  <a:schemeClr val="tx1"/>
                </a:solidFill>
                <a:latin typeface="+mn-lt"/>
                <a:ea typeface="+mn-ea"/>
                <a:cs typeface="+mn-cs"/>
              </a:rPr>
              <a:t>prevents the influx of K+ ions and causes the cell to hyperpolarize.</a:t>
            </a:r>
            <a:endParaRPr lang="en-US" dirty="0"/>
          </a:p>
        </p:txBody>
      </p:sp>
      <p:sp>
        <p:nvSpPr>
          <p:cNvPr id="4" name="Slide Number Placeholder 3"/>
          <p:cNvSpPr>
            <a:spLocks noGrp="1"/>
          </p:cNvSpPr>
          <p:nvPr>
            <p:ph type="sldNum" sz="quarter" idx="10"/>
          </p:nvPr>
        </p:nvSpPr>
        <p:spPr/>
        <p:txBody>
          <a:bodyPr/>
          <a:lstStyle/>
          <a:p>
            <a:fld id="{610EDC57-E86E-45A2-A12D-D6951AC9D9BC}" type="slidenum">
              <a:rPr lang="en-US" smtClean="0"/>
              <a:pPr/>
              <a:t>70</a:t>
            </a:fld>
            <a:endParaRPr lang="en-US"/>
          </a:p>
        </p:txBody>
      </p:sp>
    </p:spTree>
    <p:extLst>
      <p:ext uri="{BB962C8B-B14F-4D97-AF65-F5344CB8AC3E}">
        <p14:creationId xmlns:p14="http://schemas.microsoft.com/office/powerpoint/2010/main" val="42227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 </a:t>
            </a:r>
            <a:r>
              <a:rPr lang="en-GB" dirty="0" err="1"/>
              <a:t>Oko</a:t>
            </a:r>
            <a:r>
              <a:rPr lang="en-GB" dirty="0"/>
              <a:t> </a:t>
            </a:r>
            <a:r>
              <a:rPr lang="en-GB" dirty="0" err="1"/>
              <a:t>transparentno</a:t>
            </a:r>
            <a:r>
              <a:rPr lang="en-GB" dirty="0"/>
              <a:t>, </a:t>
            </a:r>
            <a:r>
              <a:rPr lang="en-GB" dirty="0" err="1"/>
              <a:t>informacije</a:t>
            </a:r>
            <a:r>
              <a:rPr lang="en-GB" dirty="0"/>
              <a:t> </a:t>
            </a:r>
            <a:r>
              <a:rPr lang="en-GB" dirty="0" err="1"/>
              <a:t>primaju</a:t>
            </a:r>
            <a:r>
              <a:rPr lang="en-GB" dirty="0"/>
              <a:t> </a:t>
            </a:r>
            <a:r>
              <a:rPr lang="en-GB" dirty="0" err="1"/>
              <a:t>receproske</a:t>
            </a:r>
            <a:r>
              <a:rPr lang="en-GB" dirty="0"/>
              <a:t> </a:t>
            </a:r>
            <a:r>
              <a:rPr lang="en-GB" dirty="0" err="1"/>
              <a:t>ćeljije</a:t>
            </a:r>
            <a:r>
              <a:rPr lang="en-GB" dirty="0"/>
              <a:t> u</a:t>
            </a:r>
            <a:r>
              <a:rPr lang="en-GB" baseline="0" dirty="0"/>
              <a:t> </a:t>
            </a:r>
            <a:r>
              <a:rPr lang="en-GB" baseline="0" dirty="0" err="1"/>
              <a:t>oku</a:t>
            </a:r>
            <a:r>
              <a:rPr lang="en-GB" baseline="0" dirty="0"/>
              <a:t> a </a:t>
            </a:r>
            <a:r>
              <a:rPr lang="en-GB" baseline="0" dirty="0" err="1"/>
              <a:t>informaicija</a:t>
            </a:r>
            <a:r>
              <a:rPr lang="en-GB" baseline="0" dirty="0"/>
              <a:t> se </a:t>
            </a:r>
            <a:r>
              <a:rPr lang="en-GB" baseline="0" dirty="0" err="1"/>
              <a:t>šalje</a:t>
            </a:r>
            <a:r>
              <a:rPr lang="en-GB" baseline="0" dirty="0"/>
              <a:t> do </a:t>
            </a:r>
            <a:r>
              <a:rPr lang="en-GB" baseline="0" dirty="0" err="1"/>
              <a:t>mozga</a:t>
            </a:r>
            <a:r>
              <a:rPr lang="en-GB" baseline="0" dirty="0"/>
              <a:t>. </a:t>
            </a:r>
            <a:r>
              <a:rPr lang="en-GB" baseline="0" dirty="0" err="1"/>
              <a:t>Svako</a:t>
            </a:r>
            <a:r>
              <a:rPr lang="en-GB" baseline="0" dirty="0"/>
              <a:t> </a:t>
            </a:r>
            <a:r>
              <a:rPr lang="en-GB" baseline="0" dirty="0" err="1"/>
              <a:t>zamućenje</a:t>
            </a:r>
            <a:r>
              <a:rPr lang="en-GB" baseline="0" dirty="0"/>
              <a:t> </a:t>
            </a:r>
            <a:r>
              <a:rPr lang="en-GB" baseline="0" dirty="0" err="1"/>
              <a:t>oka</a:t>
            </a:r>
            <a:r>
              <a:rPr lang="en-GB" baseline="0" dirty="0"/>
              <a:t> </a:t>
            </a:r>
            <a:r>
              <a:rPr lang="en-GB" baseline="0" dirty="0" err="1"/>
              <a:t>nije</a:t>
            </a:r>
            <a:r>
              <a:rPr lang="en-GB" baseline="0" dirty="0"/>
              <a:t> </a:t>
            </a:r>
            <a:r>
              <a:rPr lang="en-GB" baseline="0" dirty="0" err="1"/>
              <a:t>fiziološki</a:t>
            </a:r>
            <a:r>
              <a:rPr lang="en-GB" baseline="0" dirty="0"/>
              <a:t>. </a:t>
            </a:r>
            <a:r>
              <a:rPr lang="en-GB" dirty="0" err="1"/>
              <a:t>Prolaps</a:t>
            </a:r>
            <a:r>
              <a:rPr lang="en-GB" dirty="0"/>
              <a:t> 3 </a:t>
            </a:r>
            <a:r>
              <a:rPr lang="en-GB" dirty="0" err="1"/>
              <a:t>kapak</a:t>
            </a:r>
            <a:r>
              <a:rPr lang="en-GB" dirty="0"/>
              <a:t> </a:t>
            </a:r>
            <a:r>
              <a:rPr lang="en-GB" dirty="0" err="1"/>
              <a:t>kod</a:t>
            </a:r>
            <a:r>
              <a:rPr lang="en-GB" dirty="0"/>
              <a:t> </a:t>
            </a:r>
            <a:r>
              <a:rPr lang="en-GB" dirty="0" err="1"/>
              <a:t>ljudi</a:t>
            </a:r>
            <a:r>
              <a:rPr lang="en-GB" dirty="0"/>
              <a:t> ne, </a:t>
            </a:r>
            <a:r>
              <a:rPr lang="en-GB" dirty="0" err="1"/>
              <a:t>drlje</a:t>
            </a:r>
            <a:r>
              <a:rPr lang="en-GB" dirty="0"/>
              <a:t> </a:t>
            </a:r>
            <a:r>
              <a:rPr lang="en-GB" dirty="0" err="1"/>
              <a:t>nije</a:t>
            </a:r>
            <a:r>
              <a:rPr lang="en-GB" dirty="0"/>
              <a:t> </a:t>
            </a:r>
            <a:r>
              <a:rPr lang="en-GB" dirty="0" err="1"/>
              <a:t>fiziolozki</a:t>
            </a:r>
            <a:r>
              <a:rPr lang="en-GB" dirty="0"/>
              <a:t>, </a:t>
            </a:r>
            <a:r>
              <a:rPr lang="en-GB" dirty="0" err="1"/>
              <a:t>tapetumlucidum-zasto</a:t>
            </a:r>
            <a:r>
              <a:rPr lang="en-GB" dirty="0"/>
              <a:t> </a:t>
            </a:r>
            <a:r>
              <a:rPr lang="en-GB" dirty="0" err="1"/>
              <a:t>psima</a:t>
            </a:r>
            <a:r>
              <a:rPr lang="en-GB" dirty="0"/>
              <a:t> </a:t>
            </a:r>
            <a:r>
              <a:rPr lang="en-GB" dirty="0" err="1"/>
              <a:t>svetle</a:t>
            </a:r>
            <a:r>
              <a:rPr lang="en-GB" dirty="0"/>
              <a:t> </a:t>
            </a:r>
            <a:r>
              <a:rPr lang="en-GB" dirty="0" err="1"/>
              <a:t>oci</a:t>
            </a:r>
            <a:r>
              <a:rPr lang="en-GB" dirty="0"/>
              <a:t> u </a:t>
            </a:r>
            <a:r>
              <a:rPr lang="en-GB" dirty="0" err="1"/>
              <a:t>noci</a:t>
            </a:r>
            <a:endParaRPr lang="en-GB" dirty="0"/>
          </a:p>
          <a:p>
            <a:r>
              <a:rPr lang="en-GB" sz="1200" b="0" i="0" kern="1200" dirty="0">
                <a:solidFill>
                  <a:schemeClr val="tx1"/>
                </a:solidFill>
                <a:effectLst/>
                <a:latin typeface="+mn-lt"/>
                <a:ea typeface="+mn-ea"/>
                <a:cs typeface="+mn-cs"/>
              </a:rPr>
              <a:t>Contrary to popular belief, </a:t>
            </a:r>
            <a:r>
              <a:rPr lang="en-GB" sz="1200" b="0" i="0" u="none" strike="noStrike" kern="1200" dirty="0">
                <a:solidFill>
                  <a:schemeClr val="tx1"/>
                </a:solidFill>
                <a:effectLst/>
                <a:latin typeface="+mn-lt"/>
                <a:ea typeface="+mn-ea"/>
                <a:cs typeface="+mn-cs"/>
                <a:hlinkClick r:id="rId3"/>
              </a:rPr>
              <a:t>dogs are not strictly </a:t>
            </a:r>
            <a:r>
              <a:rPr lang="en-GB" sz="1200" b="0" i="0" u="none" strike="noStrike" kern="1200" dirty="0" err="1">
                <a:solidFill>
                  <a:schemeClr val="tx1"/>
                </a:solidFill>
                <a:effectLst/>
                <a:latin typeface="+mn-lt"/>
                <a:ea typeface="+mn-ea"/>
                <a:cs typeface="+mn-cs"/>
                <a:hlinkClick r:id="rId3"/>
              </a:rPr>
              <a:t>colorblind</a:t>
            </a:r>
            <a:r>
              <a:rPr lang="en-GB" sz="1200" b="0" i="0" kern="1200" dirty="0">
                <a:solidFill>
                  <a:schemeClr val="tx1"/>
                </a:solidFill>
                <a:effectLst/>
                <a:latin typeface="+mn-lt"/>
                <a:ea typeface="+mn-ea"/>
                <a:cs typeface="+mn-cs"/>
              </a:rPr>
              <a:t>. It has often been assumed that dogs can only see in shades of black and white, but studies have shown that they can also see in shades of yellow and blue. Humans can actually see objects at a distance and up close better than dogs, but canines have an advantage when it comes to seeing things at dawn and at dusk. Studies have also shown that dogs see moving objects more clearly than humans and this helps them to hunt prey.</a:t>
            </a:r>
            <a:endParaRPr lang="en-GB" dirty="0"/>
          </a:p>
        </p:txBody>
      </p:sp>
      <p:sp>
        <p:nvSpPr>
          <p:cNvPr id="4" name="Slide Number Placeholder 3"/>
          <p:cNvSpPr>
            <a:spLocks noGrp="1"/>
          </p:cNvSpPr>
          <p:nvPr>
            <p:ph type="sldNum" sz="quarter" idx="10"/>
          </p:nvPr>
        </p:nvSpPr>
        <p:spPr/>
        <p:txBody>
          <a:bodyPr/>
          <a:lstStyle/>
          <a:p>
            <a:fld id="{C2A97938-BF1D-4F62-A8FD-3CCA824024A0}" type="slidenum">
              <a:rPr lang="en-GB" smtClean="0"/>
              <a:t>7</a:t>
            </a:fld>
            <a:endParaRPr lang="en-GB"/>
          </a:p>
        </p:txBody>
      </p:sp>
    </p:spTree>
    <p:extLst>
      <p:ext uri="{BB962C8B-B14F-4D97-AF65-F5344CB8AC3E}">
        <p14:creationId xmlns:p14="http://schemas.microsoft.com/office/powerpoint/2010/main" val="2850303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0EDC57-E86E-45A2-A12D-D6951AC9D9BC}" type="slidenum">
              <a:rPr lang="en-US" smtClean="0"/>
              <a:pPr/>
              <a:t>72</a:t>
            </a:fld>
            <a:endParaRPr lang="en-US"/>
          </a:p>
        </p:txBody>
      </p:sp>
    </p:spTree>
    <p:extLst>
      <p:ext uri="{BB962C8B-B14F-4D97-AF65-F5344CB8AC3E}">
        <p14:creationId xmlns:p14="http://schemas.microsoft.com/office/powerpoint/2010/main" val="2139719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Pod </a:t>
            </a:r>
            <a:r>
              <a:rPr lang="en-GB" dirty="0" err="1"/>
              <a:t>pravim</a:t>
            </a:r>
            <a:r>
              <a:rPr lang="en-GB" dirty="0"/>
              <a:t> </a:t>
            </a:r>
            <a:r>
              <a:rPr lang="en-GB" dirty="0" err="1"/>
              <a:t>uglom</a:t>
            </a:r>
            <a:r>
              <a:rPr lang="en-GB" dirty="0"/>
              <a:t>, ne </a:t>
            </a:r>
            <a:r>
              <a:rPr lang="en-GB" dirty="0" err="1"/>
              <a:t>može</a:t>
            </a:r>
            <a:r>
              <a:rPr lang="en-GB" dirty="0"/>
              <a:t> se </a:t>
            </a:r>
            <a:r>
              <a:rPr lang="en-GB" dirty="0" err="1"/>
              <a:t>probiti</a:t>
            </a:r>
            <a:r>
              <a:rPr lang="en-GB" dirty="0"/>
              <a:t> </a:t>
            </a:r>
            <a:r>
              <a:rPr lang="en-GB" dirty="0" err="1"/>
              <a:t>bibna</a:t>
            </a:r>
            <a:r>
              <a:rPr lang="en-GB" dirty="0"/>
              <a:t> </a:t>
            </a:r>
            <a:r>
              <a:rPr lang="en-GB" dirty="0" err="1"/>
              <a:t>opna</a:t>
            </a:r>
            <a:r>
              <a:rPr lang="en-GB" dirty="0"/>
              <a:t>., </a:t>
            </a:r>
            <a:r>
              <a:rPr lang="en-GB" dirty="0" err="1"/>
              <a:t>sluh</a:t>
            </a:r>
            <a:r>
              <a:rPr lang="en-GB" dirty="0"/>
              <a:t> i </a:t>
            </a:r>
            <a:r>
              <a:rPr lang="en-GB" dirty="0" err="1"/>
              <a:t>čišćenje</a:t>
            </a:r>
            <a:r>
              <a:rPr lang="en-GB" dirty="0"/>
              <a:t> </a:t>
            </a:r>
            <a:r>
              <a:rPr lang="en-GB" dirty="0" err="1"/>
              <a:t>uva</a:t>
            </a:r>
            <a:endParaRPr lang="en-GB" dirty="0"/>
          </a:p>
          <a:p>
            <a:endParaRPr lang="en-GB" dirty="0"/>
          </a:p>
          <a:p>
            <a:pPr fontAlgn="base"/>
            <a:r>
              <a:rPr lang="en-GB" sz="1200" b="0" i="0" kern="1200" dirty="0">
                <a:solidFill>
                  <a:schemeClr val="tx1"/>
                </a:solidFill>
                <a:effectLst/>
                <a:latin typeface="+mn-lt"/>
                <a:ea typeface="+mn-ea"/>
                <a:cs typeface="+mn-cs"/>
              </a:rPr>
              <a:t>Although we associate dogs with exceptional hearing, did you know that </a:t>
            </a:r>
            <a:r>
              <a:rPr lang="en-GB" sz="1200" b="0" i="0" u="none" strike="noStrike" kern="1200" dirty="0">
                <a:solidFill>
                  <a:schemeClr val="tx1"/>
                </a:solidFill>
                <a:effectLst/>
                <a:latin typeface="+mn-lt"/>
                <a:ea typeface="+mn-ea"/>
                <a:cs typeface="+mn-cs"/>
                <a:hlinkClick r:id="rId3"/>
              </a:rPr>
              <a:t>puppies are actually born deaf</a:t>
            </a:r>
            <a:r>
              <a:rPr lang="en-GB" sz="1200" b="0" i="0" kern="1200" dirty="0">
                <a:solidFill>
                  <a:schemeClr val="tx1"/>
                </a:solidFill>
                <a:effectLst/>
                <a:latin typeface="+mn-lt"/>
                <a:ea typeface="+mn-ea"/>
                <a:cs typeface="+mn-cs"/>
              </a:rPr>
              <a:t> and can’t hear until they are 21 days old? Of course, once their sense of hearing develops, it far surpasses that of a human. In fact, your dog should be able to hear noises from four times the distance of a person with average hearing capabilities.</a:t>
            </a:r>
          </a:p>
          <a:p>
            <a:pPr fontAlgn="base"/>
            <a:r>
              <a:rPr lang="en-GB" sz="1200" b="0" i="0" kern="1200" dirty="0">
                <a:solidFill>
                  <a:schemeClr val="tx1"/>
                </a:solidFill>
                <a:effectLst/>
                <a:latin typeface="+mn-lt"/>
                <a:ea typeface="+mn-ea"/>
                <a:cs typeface="+mn-cs"/>
              </a:rPr>
              <a:t>Dogs can also hear noises at </a:t>
            </a:r>
            <a:r>
              <a:rPr lang="en-GB" sz="1200" b="0" i="0" u="none" strike="noStrike" kern="1200" dirty="0">
                <a:solidFill>
                  <a:schemeClr val="tx1"/>
                </a:solidFill>
                <a:effectLst/>
                <a:latin typeface="+mn-lt"/>
                <a:ea typeface="+mn-ea"/>
                <a:cs typeface="+mn-cs"/>
                <a:hlinkClick r:id="rId4"/>
              </a:rPr>
              <a:t>a much higher frequency</a:t>
            </a:r>
            <a:r>
              <a:rPr lang="en-GB" sz="1200" b="0" i="0" kern="1200" dirty="0">
                <a:solidFill>
                  <a:schemeClr val="tx1"/>
                </a:solidFill>
                <a:effectLst/>
                <a:latin typeface="+mn-lt"/>
                <a:ea typeface="+mn-ea"/>
                <a:cs typeface="+mn-cs"/>
              </a:rPr>
              <a:t> than humans. While we struggle to hear anything above 23,000 Hertz, dogs can hear noises up to 45,000 Hertz. Interestingly, there is little difference between us at the lower end of the scale. In fact, humans can hear noises as low as 64 Hertz while dogs typically struggle to hear anything below 67 Hertz. Some dogs have as many as 18 muscles in their ears, enabling them to move in the direction of the sound.</a:t>
            </a:r>
          </a:p>
          <a:p>
            <a:endParaRPr lang="en-GB" dirty="0"/>
          </a:p>
        </p:txBody>
      </p:sp>
      <p:sp>
        <p:nvSpPr>
          <p:cNvPr id="4" name="Slide Number Placeholder 3"/>
          <p:cNvSpPr>
            <a:spLocks noGrp="1"/>
          </p:cNvSpPr>
          <p:nvPr>
            <p:ph type="sldNum" sz="quarter" idx="10"/>
          </p:nvPr>
        </p:nvSpPr>
        <p:spPr/>
        <p:txBody>
          <a:bodyPr/>
          <a:lstStyle/>
          <a:p>
            <a:fld id="{C2A97938-BF1D-4F62-A8FD-3CCA824024A0}" type="slidenum">
              <a:rPr lang="en-GB" smtClean="0"/>
              <a:t>8</a:t>
            </a:fld>
            <a:endParaRPr lang="en-GB"/>
          </a:p>
        </p:txBody>
      </p:sp>
    </p:spTree>
    <p:extLst>
      <p:ext uri="{BB962C8B-B14F-4D97-AF65-F5344CB8AC3E}">
        <p14:creationId xmlns:p14="http://schemas.microsoft.com/office/powerpoint/2010/main" val="149746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Sense of Smell</a:t>
            </a:r>
          </a:p>
          <a:p>
            <a:pPr fontAlgn="base"/>
            <a:r>
              <a:rPr lang="en-GB" sz="1200" b="0" i="0" kern="1200" dirty="0">
                <a:solidFill>
                  <a:schemeClr val="tx1"/>
                </a:solidFill>
                <a:effectLst/>
                <a:latin typeface="+mn-lt"/>
                <a:ea typeface="+mn-ea"/>
                <a:cs typeface="+mn-cs"/>
              </a:rPr>
              <a:t>While humans tend to view the world in terms of sight, dogs do so with </a:t>
            </a:r>
            <a:r>
              <a:rPr lang="en-GB" sz="1200" b="0" i="0" u="none" strike="noStrike" kern="1200" dirty="0">
                <a:solidFill>
                  <a:schemeClr val="tx1"/>
                </a:solidFill>
                <a:effectLst/>
                <a:latin typeface="+mn-lt"/>
                <a:ea typeface="+mn-ea"/>
                <a:cs typeface="+mn-cs"/>
                <a:hlinkClick r:id="rId3"/>
              </a:rPr>
              <a:t>their sense of smell</a:t>
            </a:r>
            <a:r>
              <a:rPr lang="en-GB" sz="1200" b="0" i="0" kern="1200" dirty="0">
                <a:solidFill>
                  <a:schemeClr val="tx1"/>
                </a:solidFill>
                <a:effectLst/>
                <a:latin typeface="+mn-lt"/>
                <a:ea typeface="+mn-ea"/>
                <a:cs typeface="+mn-cs"/>
              </a:rPr>
              <a:t>. Although a human brain is ten times larger, the part that controls smell is 40 million times larger in dogs! While we have up to five million scent receptors, dogs can have as many as 300 million, though this varies depending on the breed. So in other words, </a:t>
            </a:r>
            <a:r>
              <a:rPr lang="en-GB" sz="1200" b="0" i="0" u="none" strike="noStrike" kern="1200" dirty="0">
                <a:solidFill>
                  <a:schemeClr val="tx1"/>
                </a:solidFill>
                <a:effectLst/>
                <a:latin typeface="+mn-lt"/>
                <a:ea typeface="+mn-ea"/>
                <a:cs typeface="+mn-cs"/>
                <a:hlinkClick r:id="rId4"/>
              </a:rPr>
              <a:t>there are certain dog breeds</a:t>
            </a:r>
            <a:r>
              <a:rPr lang="en-GB" sz="1200" b="0" i="0" kern="1200" dirty="0">
                <a:solidFill>
                  <a:schemeClr val="tx1"/>
                </a:solidFill>
                <a:effectLst/>
                <a:latin typeface="+mn-lt"/>
                <a:ea typeface="+mn-ea"/>
                <a:cs typeface="+mn-cs"/>
              </a:rPr>
              <a:t> that have a sense of smell that is ten million times stronger than that of humans!</a:t>
            </a:r>
          </a:p>
          <a:p>
            <a:pPr fontAlgn="base"/>
            <a:r>
              <a:rPr lang="en-GB" sz="1200" b="0" i="0" kern="1200" dirty="0">
                <a:solidFill>
                  <a:schemeClr val="tx1"/>
                </a:solidFill>
                <a:effectLst/>
                <a:latin typeface="+mn-lt"/>
                <a:ea typeface="+mn-ea"/>
                <a:cs typeface="+mn-cs"/>
              </a:rPr>
              <a:t>Dogs also have a much larger area of nasal membrane than humans and they gather a huge amount of information about their environment, people, and other animals through scent. This is why they are able to </a:t>
            </a:r>
            <a:r>
              <a:rPr lang="en-GB" sz="1200" b="0" i="0" u="none" strike="noStrike" kern="1200" dirty="0">
                <a:solidFill>
                  <a:schemeClr val="tx1"/>
                </a:solidFill>
                <a:effectLst/>
                <a:latin typeface="+mn-lt"/>
                <a:ea typeface="+mn-ea"/>
                <a:cs typeface="+mn-cs"/>
                <a:hlinkClick r:id="rId5"/>
              </a:rPr>
              <a:t>detect illegal drugs</a:t>
            </a:r>
            <a:r>
              <a:rPr lang="en-GB" sz="1200" b="0" i="0" kern="1200" dirty="0">
                <a:solidFill>
                  <a:schemeClr val="tx1"/>
                </a:solidFill>
                <a:effectLst/>
                <a:latin typeface="+mn-lt"/>
                <a:ea typeface="+mn-ea"/>
                <a:cs typeface="+mn-cs"/>
              </a:rPr>
              <a:t>, cancerous cells, and explosives so effectively. The mucus on a dog’s nose helps it to capture scent particles. A dog’s nose is so sensitive that it is possible to train them to </a:t>
            </a:r>
            <a:r>
              <a:rPr lang="en-GB" sz="1200" b="0" i="0" u="none" strike="noStrike" kern="1200" dirty="0">
                <a:solidFill>
                  <a:schemeClr val="tx1"/>
                </a:solidFill>
                <a:effectLst/>
                <a:latin typeface="+mn-lt"/>
                <a:ea typeface="+mn-ea"/>
                <a:cs typeface="+mn-cs"/>
                <a:hlinkClick r:id="rId6"/>
              </a:rPr>
              <a:t>detect the blood sugar levels</a:t>
            </a:r>
            <a:r>
              <a:rPr lang="en-GB" sz="1200" b="0" i="0" kern="1200" dirty="0">
                <a:solidFill>
                  <a:schemeClr val="tx1"/>
                </a:solidFill>
                <a:effectLst/>
                <a:latin typeface="+mn-lt"/>
                <a:ea typeface="+mn-ea"/>
                <a:cs typeface="+mn-cs"/>
              </a:rPr>
              <a:t> of people with diabetes</a:t>
            </a:r>
          </a:p>
          <a:p>
            <a:endParaRPr lang="en-GB" dirty="0"/>
          </a:p>
        </p:txBody>
      </p:sp>
      <p:sp>
        <p:nvSpPr>
          <p:cNvPr id="4" name="Slide Number Placeholder 3"/>
          <p:cNvSpPr>
            <a:spLocks noGrp="1"/>
          </p:cNvSpPr>
          <p:nvPr>
            <p:ph type="sldNum" sz="quarter" idx="10"/>
          </p:nvPr>
        </p:nvSpPr>
        <p:spPr/>
        <p:txBody>
          <a:bodyPr/>
          <a:lstStyle/>
          <a:p>
            <a:fld id="{C2A97938-BF1D-4F62-A8FD-3CCA824024A0}" type="slidenum">
              <a:rPr lang="en-GB" smtClean="0"/>
              <a:t>9</a:t>
            </a:fld>
            <a:endParaRPr lang="en-GB"/>
          </a:p>
        </p:txBody>
      </p:sp>
    </p:spTree>
    <p:extLst>
      <p:ext uri="{BB962C8B-B14F-4D97-AF65-F5344CB8AC3E}">
        <p14:creationId xmlns:p14="http://schemas.microsoft.com/office/powerpoint/2010/main" val="1809618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Effect of pheromones on reproduction - </a:t>
            </a:r>
            <a:r>
              <a:rPr lang="en-GB" sz="1200" b="1" i="0" u="none" strike="noStrike" kern="1200" baseline="0" dirty="0">
                <a:solidFill>
                  <a:schemeClr val="tx1"/>
                </a:solidFill>
                <a:latin typeface="+mn-lt"/>
                <a:ea typeface="+mn-ea"/>
                <a:cs typeface="+mn-cs"/>
              </a:rPr>
              <a:t>Lee-Boot effect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•When female mice are housed together in small groups (4-5) without a male present, there is an increase in the incidence of spontaneous </a:t>
            </a:r>
            <a:r>
              <a:rPr lang="en-GB" sz="1200" b="0" i="0" u="none" strike="noStrike" kern="1200" baseline="0" dirty="0" err="1">
                <a:solidFill>
                  <a:schemeClr val="tx1"/>
                </a:solidFill>
                <a:latin typeface="+mn-lt"/>
                <a:ea typeface="+mn-ea"/>
                <a:cs typeface="+mn-cs"/>
              </a:rPr>
              <a:t>pseudopregnancy</a:t>
            </a:r>
            <a:r>
              <a:rPr lang="en-GB" sz="1200" b="0" i="0" u="none" strike="noStrike" kern="1200" baseline="0" dirty="0">
                <a:solidFill>
                  <a:schemeClr val="tx1"/>
                </a:solidFill>
                <a:latin typeface="+mn-lt"/>
                <a:ea typeface="+mn-ea"/>
                <a:cs typeface="+mn-cs"/>
              </a:rPr>
              <a:t>. </a:t>
            </a:r>
          </a:p>
          <a:p>
            <a:r>
              <a:rPr lang="en-GB" sz="1200" b="0" i="0" u="none" strike="noStrike" kern="1200" baseline="0" dirty="0">
                <a:solidFill>
                  <a:schemeClr val="tx1"/>
                </a:solidFill>
                <a:latin typeface="+mn-lt"/>
                <a:ea typeface="+mn-ea"/>
                <a:cs typeface="+mn-cs"/>
              </a:rPr>
              <a:t>•Overcrowded females (30-40/cage) tend to become </a:t>
            </a:r>
            <a:r>
              <a:rPr lang="en-GB" sz="1200" b="0" i="0" u="none" strike="noStrike" kern="1200" baseline="0" dirty="0" err="1">
                <a:solidFill>
                  <a:schemeClr val="tx1"/>
                </a:solidFill>
                <a:latin typeface="+mn-lt"/>
                <a:ea typeface="+mn-ea"/>
                <a:cs typeface="+mn-cs"/>
              </a:rPr>
              <a:t>anestrus</a:t>
            </a:r>
            <a:r>
              <a:rPr lang="en-GB" sz="1200" b="0" i="0" u="none" strike="noStrike" kern="1200" baseline="0" dirty="0">
                <a:solidFill>
                  <a:schemeClr val="tx1"/>
                </a:solidFill>
                <a:latin typeface="+mn-lt"/>
                <a:ea typeface="+mn-ea"/>
                <a:cs typeface="+mn-cs"/>
              </a:rPr>
              <a:t>. The effect is initiated by female </a:t>
            </a:r>
            <a:r>
              <a:rPr lang="en-GB" sz="1200" b="0" i="0" u="none" strike="noStrike" kern="1200" baseline="0" dirty="0" err="1">
                <a:solidFill>
                  <a:schemeClr val="tx1"/>
                </a:solidFill>
                <a:latin typeface="+mn-lt"/>
                <a:ea typeface="+mn-ea"/>
                <a:cs typeface="+mn-cs"/>
              </a:rPr>
              <a:t>odors</a:t>
            </a:r>
            <a:r>
              <a:rPr lang="en-GB" sz="1200" b="0" i="0" u="none" strike="noStrike" kern="1200" baseline="0" dirty="0">
                <a:solidFill>
                  <a:schemeClr val="tx1"/>
                </a:solidFill>
                <a:latin typeface="+mn-lt"/>
                <a:ea typeface="+mn-ea"/>
                <a:cs typeface="+mn-cs"/>
              </a:rPr>
              <a:t>. Its effect can be negated by excision of the olfactory nerve or by housing individually.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Effect of pheromones on reproduction - </a:t>
            </a:r>
            <a:r>
              <a:rPr lang="en-GB" sz="1200" b="1" i="0" u="none" strike="noStrike" kern="1200" baseline="0" dirty="0">
                <a:solidFill>
                  <a:schemeClr val="tx1"/>
                </a:solidFill>
                <a:latin typeface="+mn-lt"/>
                <a:ea typeface="+mn-ea"/>
                <a:cs typeface="+mn-cs"/>
              </a:rPr>
              <a:t>Whitten effect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•If </a:t>
            </a:r>
            <a:r>
              <a:rPr lang="en-GB" sz="1200" b="0" i="0" u="none" strike="noStrike" kern="1200" baseline="0" dirty="0" err="1">
                <a:solidFill>
                  <a:schemeClr val="tx1"/>
                </a:solidFill>
                <a:latin typeface="+mn-lt"/>
                <a:ea typeface="+mn-ea"/>
                <a:cs typeface="+mn-cs"/>
              </a:rPr>
              <a:t>anestrus</a:t>
            </a:r>
            <a:r>
              <a:rPr lang="en-GB" sz="1200" b="0" i="0" u="none" strike="noStrike" kern="1200" baseline="0" dirty="0">
                <a:solidFill>
                  <a:schemeClr val="tx1"/>
                </a:solidFill>
                <a:latin typeface="+mn-lt"/>
                <a:ea typeface="+mn-ea"/>
                <a:cs typeface="+mn-cs"/>
              </a:rPr>
              <a:t> or </a:t>
            </a:r>
            <a:r>
              <a:rPr lang="en-GB" sz="1200" b="0" i="0" u="none" strike="noStrike" kern="1200" baseline="0" dirty="0" err="1">
                <a:solidFill>
                  <a:schemeClr val="tx1"/>
                </a:solidFill>
                <a:latin typeface="+mn-lt"/>
                <a:ea typeface="+mn-ea"/>
                <a:cs typeface="+mn-cs"/>
              </a:rPr>
              <a:t>pseudopregnant</a:t>
            </a:r>
            <a:r>
              <a:rPr lang="en-GB" sz="1200" b="0" i="0" u="none" strike="noStrike" kern="1200" baseline="0" dirty="0">
                <a:solidFill>
                  <a:schemeClr val="tx1"/>
                </a:solidFill>
                <a:latin typeface="+mn-lt"/>
                <a:ea typeface="+mn-ea"/>
                <a:cs typeface="+mn-cs"/>
              </a:rPr>
              <a:t> female mice are paired with a male, one half of the pairs will mate on the third night. </a:t>
            </a:r>
          </a:p>
          <a:p>
            <a:r>
              <a:rPr lang="en-GB" sz="1200" b="0" i="0" u="none" strike="noStrike" kern="1200" baseline="0" dirty="0">
                <a:solidFill>
                  <a:schemeClr val="tx1"/>
                </a:solidFill>
                <a:latin typeface="+mn-lt"/>
                <a:ea typeface="+mn-ea"/>
                <a:cs typeface="+mn-cs"/>
              </a:rPr>
              <a:t>•Over 90% of the above pairs will mate within 5 days. </a:t>
            </a:r>
          </a:p>
          <a:p>
            <a:r>
              <a:rPr lang="en-GB" sz="1200" b="0" i="0" u="none" strike="noStrike" kern="1200" baseline="0" dirty="0">
                <a:solidFill>
                  <a:schemeClr val="tx1"/>
                </a:solidFill>
                <a:latin typeface="+mn-lt"/>
                <a:ea typeface="+mn-ea"/>
                <a:cs typeface="+mn-cs"/>
              </a:rPr>
              <a:t>•Phenomenon described by Whitten as a post pairing synchrony of </a:t>
            </a:r>
            <a:r>
              <a:rPr lang="en-GB" sz="1200" b="0" i="0" u="none" strike="noStrike" kern="1200" baseline="0" dirty="0" err="1">
                <a:solidFill>
                  <a:schemeClr val="tx1"/>
                </a:solidFill>
                <a:latin typeface="+mn-lt"/>
                <a:ea typeface="+mn-ea"/>
                <a:cs typeface="+mn-cs"/>
              </a:rPr>
              <a:t>estrus</a:t>
            </a:r>
            <a:r>
              <a:rPr lang="en-GB" sz="1200" b="0" i="0" u="none" strike="noStrike" kern="1200" baseline="0" dirty="0">
                <a:solidFill>
                  <a:schemeClr val="tx1"/>
                </a:solidFill>
                <a:latin typeface="+mn-lt"/>
                <a:ea typeface="+mn-ea"/>
                <a:cs typeface="+mn-cs"/>
              </a:rPr>
              <a:t>. It is induced by a volatile substance in male urine. Placing the male next to the female cage (or placing male urine in the cage) will have the same effect as placing the male in the cage. </a:t>
            </a:r>
          </a:p>
          <a:p>
            <a:r>
              <a:rPr lang="en-GB" sz="1200" b="0" i="0" u="none" strike="noStrike" kern="1200" baseline="0" dirty="0">
                <a:solidFill>
                  <a:schemeClr val="tx1"/>
                </a:solidFill>
                <a:latin typeface="+mn-lt"/>
                <a:ea typeface="+mn-ea"/>
                <a:cs typeface="+mn-cs"/>
              </a:rPr>
              <a:t>•The male pheromone will accelerate puberty in females that are exposed to bedding from male cages.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Effect of pheromones on reproduction - </a:t>
            </a:r>
            <a:r>
              <a:rPr lang="en-GB" sz="1200" b="1" i="0" u="none" strike="noStrike" kern="1200" baseline="0" dirty="0">
                <a:solidFill>
                  <a:schemeClr val="tx1"/>
                </a:solidFill>
                <a:latin typeface="+mn-lt"/>
                <a:ea typeface="+mn-ea"/>
                <a:cs typeface="+mn-cs"/>
              </a:rPr>
              <a:t>Bruce effect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•If pregnant mice are exposed to a strange male during the </a:t>
            </a:r>
            <a:r>
              <a:rPr lang="en-GB" sz="1200" b="0" i="0" u="none" strike="noStrike" kern="1200" baseline="0" dirty="0" err="1">
                <a:solidFill>
                  <a:schemeClr val="tx1"/>
                </a:solidFill>
                <a:latin typeface="+mn-lt"/>
                <a:ea typeface="+mn-ea"/>
                <a:cs typeface="+mn-cs"/>
              </a:rPr>
              <a:t>preimplantation</a:t>
            </a:r>
            <a:r>
              <a:rPr lang="en-GB" sz="1200" b="0" i="0" u="none" strike="noStrike" kern="1200" baseline="0" dirty="0">
                <a:solidFill>
                  <a:schemeClr val="tx1"/>
                </a:solidFill>
                <a:latin typeface="+mn-lt"/>
                <a:ea typeface="+mn-ea"/>
                <a:cs typeface="+mn-cs"/>
              </a:rPr>
              <a:t> period (day 1-5 post breeding) the original pregnancy will be blocked/aborted. The effect is seen most frequently within the 24-48 </a:t>
            </a:r>
            <a:r>
              <a:rPr lang="en-GB" sz="1200" b="0" i="0" u="none" strike="noStrike" kern="1200" baseline="0" dirty="0" err="1">
                <a:solidFill>
                  <a:schemeClr val="tx1"/>
                </a:solidFill>
                <a:latin typeface="+mn-lt"/>
                <a:ea typeface="+mn-ea"/>
                <a:cs typeface="+mn-cs"/>
              </a:rPr>
              <a:t>hr</a:t>
            </a:r>
            <a:r>
              <a:rPr lang="en-GB" sz="1200" b="0" i="0" u="none" strike="noStrike" kern="1200" baseline="0" dirty="0">
                <a:solidFill>
                  <a:schemeClr val="tx1"/>
                </a:solidFill>
                <a:latin typeface="+mn-lt"/>
                <a:ea typeface="+mn-ea"/>
                <a:cs typeface="+mn-cs"/>
              </a:rPr>
              <a:t> post breeding period. Effect is mediated by an androgen-dependent olfactory pheromone contained in male urine. If the olfactory nerve is cut, the Bruce effect is not observed. </a:t>
            </a:r>
          </a:p>
          <a:p>
            <a:r>
              <a:rPr lang="en-GB" sz="1200" b="0" i="0" u="none" strike="noStrike" kern="1200" baseline="0" dirty="0">
                <a:solidFill>
                  <a:schemeClr val="tx1"/>
                </a:solidFill>
                <a:latin typeface="+mn-lt"/>
                <a:ea typeface="+mn-ea"/>
                <a:cs typeface="+mn-cs"/>
              </a:rPr>
              <a:t>•If the strange male was from the same strain, pregnancy is blocked in 30% of the females. If the strange male is from a different strain pregnancy is blocked in 80%. </a:t>
            </a:r>
          </a:p>
          <a:p>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2A97938-BF1D-4F62-A8FD-3CCA824024A0}" type="slidenum">
              <a:rPr lang="en-GB" smtClean="0"/>
              <a:t>12</a:t>
            </a:fld>
            <a:endParaRPr lang="en-GB"/>
          </a:p>
        </p:txBody>
      </p:sp>
    </p:spTree>
    <p:extLst>
      <p:ext uri="{BB962C8B-B14F-4D97-AF65-F5344CB8AC3E}">
        <p14:creationId xmlns:p14="http://schemas.microsoft.com/office/powerpoint/2010/main" val="1790028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FreightTextProBook-Regular"/>
              </a:rPr>
              <a:t>Most </a:t>
            </a:r>
            <a:r>
              <a:rPr lang="sr-Latn-ME" sz="1200" b="0" i="0" u="none" strike="noStrike" baseline="0" dirty="0">
                <a:latin typeface="FreightTextProBook-Regular"/>
              </a:rPr>
              <a:t>ewes and does</a:t>
            </a:r>
            <a:r>
              <a:rPr lang="en-US" sz="1200" b="0" i="0" u="none" strike="noStrike" baseline="0" dirty="0">
                <a:latin typeface="FreightTextProBook-Regular"/>
              </a:rPr>
              <a:t> </a:t>
            </a:r>
            <a:r>
              <a:rPr lang="sr-Latn-ME" sz="1200" b="0" i="0" u="none" strike="noStrike" baseline="0" dirty="0">
                <a:latin typeface="FreightTextProBook-Regular"/>
              </a:rPr>
              <a:t>expose</a:t>
            </a:r>
            <a:r>
              <a:rPr lang="en-US" sz="1200" b="0" i="0" u="none" strike="noStrike" baseline="0" dirty="0">
                <a:latin typeface="FreightTextProBook-Regular"/>
              </a:rPr>
              <a:t> seasonal </a:t>
            </a:r>
            <a:r>
              <a:rPr lang="sr-Latn-ME" sz="1200" b="0" i="0" u="none" strike="noStrike" baseline="0" dirty="0">
                <a:latin typeface="FreightTextProBook-Regular"/>
              </a:rPr>
              <a:t>reproductive activity, meaning they get pregnant only in the late summer or entire autumn for late winter or early spring kidding.  </a:t>
            </a:r>
            <a:r>
              <a:rPr lang="en-US" dirty="0"/>
              <a:t>During the season of the highest reproductive activity of </a:t>
            </a:r>
            <a:r>
              <a:rPr lang="sr-Latn-ME" dirty="0"/>
              <a:t>ewes</a:t>
            </a:r>
            <a:r>
              <a:rPr lang="en-US" dirty="0"/>
              <a:t> and </a:t>
            </a:r>
            <a:r>
              <a:rPr lang="sr-Latn-ME" dirty="0"/>
              <a:t>goats</a:t>
            </a:r>
            <a:r>
              <a:rPr lang="en-US" dirty="0"/>
              <a:t> (autumn/winter), up to </a:t>
            </a:r>
            <a:r>
              <a:rPr lang="sr-Latn-ME" dirty="0"/>
              <a:t>20</a:t>
            </a:r>
            <a:r>
              <a:rPr lang="en-US" dirty="0"/>
              <a:t> estrus cycles occur.</a:t>
            </a:r>
            <a:r>
              <a:rPr lang="sr-Latn-ME" dirty="0"/>
              <a:t> However, some breeds of ewes and goats </a:t>
            </a:r>
            <a:r>
              <a:rPr lang="sr-Latn-ME" baseline="0" dirty="0"/>
              <a:t>may be able to breed year-round or „out of season“. </a:t>
            </a:r>
            <a:r>
              <a:rPr lang="en-US" sz="2800" dirty="0"/>
              <a:t>It is not related to </a:t>
            </a:r>
            <a:r>
              <a:rPr lang="sr-Latn-ME" sz="2800" dirty="0"/>
              <a:t>breed</a:t>
            </a:r>
            <a:r>
              <a:rPr lang="en-US" sz="2800" dirty="0"/>
              <a:t> but to </a:t>
            </a:r>
            <a:r>
              <a:rPr lang="sr-Latn-ME" sz="2800" dirty="0"/>
              <a:t>latitude</a:t>
            </a:r>
            <a:r>
              <a:rPr lang="en-US" sz="2800" dirty="0"/>
              <a:t>.</a:t>
            </a:r>
            <a:r>
              <a:rPr lang="sr-Latn-ME" sz="2800" dirty="0"/>
              <a:t> </a:t>
            </a:r>
            <a:r>
              <a:rPr lang="en-US" sz="1800" b="0" i="0" u="none" strike="noStrike" baseline="0" dirty="0">
                <a:solidFill>
                  <a:srgbClr val="231F20"/>
                </a:solidFill>
                <a:latin typeface="Plantin"/>
              </a:rPr>
              <a:t>The extent of the</a:t>
            </a:r>
            <a:r>
              <a:rPr lang="sr-Latn-ME" sz="1800" b="0" i="0" u="none" strike="noStrike" baseline="0" dirty="0">
                <a:solidFill>
                  <a:srgbClr val="231F20"/>
                </a:solidFill>
                <a:latin typeface="Plantin"/>
              </a:rPr>
              <a:t> </a:t>
            </a:r>
            <a:r>
              <a:rPr lang="en-US" sz="1800" b="0" i="0" u="none" strike="noStrike" baseline="0" dirty="0">
                <a:solidFill>
                  <a:srgbClr val="231F20"/>
                </a:solidFill>
                <a:latin typeface="Plantin"/>
              </a:rPr>
              <a:t>breeding season diminishes with increase of latitude</a:t>
            </a:r>
            <a:r>
              <a:rPr lang="sr-Latn-ME" sz="1800" b="0" i="0" u="none" strike="noStrike" baseline="0" dirty="0">
                <a:solidFill>
                  <a:srgbClr val="231F20"/>
                </a:solidFill>
                <a:latin typeface="Plantin"/>
              </a:rPr>
              <a:t>; t</a:t>
            </a:r>
            <a:r>
              <a:rPr lang="en-US" sz="1800" b="0" i="0" u="none" strike="noStrike" baseline="0" dirty="0" err="1">
                <a:solidFill>
                  <a:srgbClr val="231F20"/>
                </a:solidFill>
                <a:latin typeface="Plantin"/>
              </a:rPr>
              <a:t>hus</a:t>
            </a:r>
            <a:r>
              <a:rPr lang="sr-Latn-ME" sz="1800" b="0" i="0" u="none" strike="noStrike" baseline="0" dirty="0">
                <a:solidFill>
                  <a:srgbClr val="231F20"/>
                </a:solidFill>
                <a:latin typeface="Plantin"/>
              </a:rPr>
              <a:t>,</a:t>
            </a:r>
            <a:r>
              <a:rPr lang="en-US" sz="1800" b="0" i="0" u="none" strike="noStrike" baseline="0" dirty="0">
                <a:solidFill>
                  <a:srgbClr val="231F20"/>
                </a:solidFill>
                <a:latin typeface="Plantin"/>
              </a:rPr>
              <a:t> at the equator ewes</a:t>
            </a:r>
            <a:r>
              <a:rPr lang="sr-Latn-ME" sz="1800" b="0" i="0" u="none" strike="noStrike" baseline="0" dirty="0">
                <a:solidFill>
                  <a:srgbClr val="231F20"/>
                </a:solidFill>
                <a:latin typeface="Plantin"/>
              </a:rPr>
              <a:t> and does</a:t>
            </a:r>
            <a:r>
              <a:rPr lang="en-US" sz="1800" b="0" i="0" u="none" strike="noStrike" baseline="0" dirty="0">
                <a:solidFill>
                  <a:srgbClr val="231F20"/>
                </a:solidFill>
                <a:latin typeface="Plantin"/>
              </a:rPr>
              <a:t> may breed at any</a:t>
            </a:r>
            <a:r>
              <a:rPr lang="sr-Latn-ME" sz="1800" b="0" i="0" u="none" strike="noStrike" baseline="0" dirty="0">
                <a:solidFill>
                  <a:srgbClr val="231F20"/>
                </a:solidFill>
                <a:latin typeface="Plantin"/>
              </a:rPr>
              <a:t> </a:t>
            </a:r>
            <a:r>
              <a:rPr lang="en-US" sz="1800" b="0" i="0" u="none" strike="noStrike" baseline="0" dirty="0">
                <a:solidFill>
                  <a:srgbClr val="231F20"/>
                </a:solidFill>
                <a:latin typeface="Plantin"/>
              </a:rPr>
              <a:t>time of year, whereas in regions of high latitude – in</a:t>
            </a:r>
            <a:r>
              <a:rPr lang="sr-Latn-ME" sz="1800" b="0" i="0" u="none" strike="noStrike" baseline="0" dirty="0">
                <a:solidFill>
                  <a:srgbClr val="231F20"/>
                </a:solidFill>
                <a:latin typeface="Plantin"/>
              </a:rPr>
              <a:t> </a:t>
            </a:r>
            <a:r>
              <a:rPr lang="en-US" sz="1800" b="0" i="0" u="none" strike="noStrike" baseline="0" dirty="0">
                <a:solidFill>
                  <a:srgbClr val="231F20"/>
                </a:solidFill>
                <a:latin typeface="Plantin"/>
              </a:rPr>
              <a:t>both northern and southern hemispheres – the</a:t>
            </a:r>
            <a:r>
              <a:rPr lang="sr-Latn-ME" sz="1800" b="0" i="0" u="none" strike="noStrike" baseline="0" dirty="0">
                <a:solidFill>
                  <a:srgbClr val="231F20"/>
                </a:solidFill>
                <a:latin typeface="Plantin"/>
              </a:rPr>
              <a:t> </a:t>
            </a:r>
            <a:r>
              <a:rPr lang="en-US" sz="1800" b="0" i="0" u="none" strike="noStrike" baseline="0" dirty="0">
                <a:solidFill>
                  <a:srgbClr val="231F20"/>
                </a:solidFill>
                <a:latin typeface="Plantin"/>
              </a:rPr>
              <a:t>breeding season is restricted and distinct, with a</a:t>
            </a:r>
            <a:r>
              <a:rPr lang="sr-Latn-ME" sz="1800" b="0" i="0" u="none" strike="noStrike" baseline="0" dirty="0">
                <a:solidFill>
                  <a:srgbClr val="231F20"/>
                </a:solidFill>
                <a:latin typeface="Plantin"/>
              </a:rPr>
              <a:t> </a:t>
            </a:r>
            <a:r>
              <a:rPr lang="en-US" sz="1800" b="0" i="0" u="none" strike="noStrike" baseline="0" dirty="0">
                <a:solidFill>
                  <a:srgbClr val="231F20"/>
                </a:solidFill>
                <a:latin typeface="Plantin"/>
              </a:rPr>
              <a:t>prolonged phase of anestrus after parturition</a:t>
            </a:r>
            <a:r>
              <a:rPr lang="sr-Latn-ME" sz="1800" b="0" i="0" u="none" strike="noStrike" baseline="0" dirty="0">
                <a:solidFill>
                  <a:srgbClr val="231F20"/>
                </a:solidFill>
                <a:latin typeface="Plantin"/>
              </a:rPr>
              <a:t>. </a:t>
            </a:r>
            <a:endParaRPr lang="sr-Latn-ME" sz="1200" b="0" i="0" u="none" strike="noStrike" baseline="0" dirty="0">
              <a:latin typeface="FreightTextProBook-Regular"/>
            </a:endParaRPr>
          </a:p>
          <a:p>
            <a:endParaRPr lang="en-US" dirty="0"/>
          </a:p>
        </p:txBody>
      </p:sp>
      <p:sp>
        <p:nvSpPr>
          <p:cNvPr id="4" name="Slide Number Placeholder 3"/>
          <p:cNvSpPr>
            <a:spLocks noGrp="1"/>
          </p:cNvSpPr>
          <p:nvPr>
            <p:ph type="sldNum" sz="quarter" idx="5"/>
          </p:nvPr>
        </p:nvSpPr>
        <p:spPr/>
        <p:txBody>
          <a:bodyPr/>
          <a:lstStyle/>
          <a:p>
            <a:fld id="{E351A4BE-E59E-4F65-82C7-ECF26E3BD5A2}" type="slidenum">
              <a:rPr lang="en-US" smtClean="0"/>
              <a:t>13</a:t>
            </a:fld>
            <a:endParaRPr lang="en-US"/>
          </a:p>
        </p:txBody>
      </p:sp>
    </p:spTree>
    <p:extLst>
      <p:ext uri="{BB962C8B-B14F-4D97-AF65-F5344CB8AC3E}">
        <p14:creationId xmlns:p14="http://schemas.microsoft.com/office/powerpoint/2010/main" val="4122814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sudden introduction of novel rams or teasers ("ram effect") to anestrous ewes can induce the onset of ovarian cyclicity during the transition season, most often 4–6 weeks before the onset of the ovulatory season in seasonal breeds. However, it is less effective in synchronizing estrus once ewes have started to cycle. Responding ewes commonly ovulate within 48 hours of ram introduction but usually are not receptive, (</a:t>
            </a:r>
            <a:r>
              <a:rPr lang="en-US" dirty="0" err="1"/>
              <a:t>ie</a:t>
            </a:r>
            <a:r>
              <a:rPr lang="en-US" dirty="0"/>
              <a:t>, the estrus is silent). In ewes with a silent estrus, ovulation is followed by the formation of either a normal or a short-lived (5–6 days) corpus luteum (CL). After regression of a normal CL, most ewes display estrus (~19 days after ram introduction). After regression of a short-lived CL, ewes ovulate without displaying signs of estrus and commonly form a normal CL. Regression of this CL results in estrus (~25 days after ram introduction). This gives two peaks of breeding activity and very good synchronization of estrus without the use of exogenous hormones. </a:t>
            </a:r>
            <a:r>
              <a:rPr lang="en-US" b="1" dirty="0">
                <a:solidFill>
                  <a:srgbClr val="FF0000"/>
                </a:solidFill>
              </a:rPr>
              <a:t>Rams should have been separated by at least 500 m (preferably 1–2 km) for 4–6 weeks before being introduced into the ewe mob.</a:t>
            </a:r>
          </a:p>
        </p:txBody>
      </p:sp>
      <p:sp>
        <p:nvSpPr>
          <p:cNvPr id="4" name="Slide Number Placeholder 3"/>
          <p:cNvSpPr>
            <a:spLocks noGrp="1"/>
          </p:cNvSpPr>
          <p:nvPr>
            <p:ph type="sldNum" sz="quarter" idx="5"/>
          </p:nvPr>
        </p:nvSpPr>
        <p:spPr/>
        <p:txBody>
          <a:bodyPr/>
          <a:lstStyle/>
          <a:p>
            <a:fld id="{E351A4BE-E59E-4F65-82C7-ECF26E3BD5A2}" type="slidenum">
              <a:rPr lang="en-US" smtClean="0"/>
              <a:t>14</a:t>
            </a:fld>
            <a:endParaRPr lang="en-US"/>
          </a:p>
        </p:txBody>
      </p:sp>
    </p:spTree>
    <p:extLst>
      <p:ext uri="{BB962C8B-B14F-4D97-AF65-F5344CB8AC3E}">
        <p14:creationId xmlns:p14="http://schemas.microsoft.com/office/powerpoint/2010/main" val="1269166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sudden introduction of novel rams or teasers ("ram effect") to anestrous ewes can induce the onset of ovarian cyclicity during the transition season, most often 4–6 weeks before the onset of the ovulatory season in seasonal breeds. However, it is less effective in synchronizing estrus once ewes have started to cycle. Responding ewes commonly ovulate within 48 hours of ram introduction but usually are not receptive, (</a:t>
            </a:r>
            <a:r>
              <a:rPr lang="en-US" dirty="0" err="1"/>
              <a:t>ie</a:t>
            </a:r>
            <a:r>
              <a:rPr lang="en-US" dirty="0"/>
              <a:t>, the estrus is silent). In ewes with a silent estrus, ovulation is followed by the formation of either a normal or a short-lived (5–6 days) corpus luteum (CL). After regression of a normal CL, most ewes display estrus (~19 days after ram introduction). After regression of a short-lived CL, ewes ovulate without displaying signs of estrus and commonly form a normal CL. Regression of this CL results in estrus (~25 days after ram introduction). This gives two peaks of breeding activity and very good synchronization of estrus without the use of exogenous hormones. </a:t>
            </a:r>
            <a:r>
              <a:rPr lang="en-US" b="1" dirty="0">
                <a:solidFill>
                  <a:srgbClr val="FF0000"/>
                </a:solidFill>
              </a:rPr>
              <a:t>Rams should have been separated by at least 500 m (preferably 1–2 km) for 4–6 weeks before being introduced into the ewe mob.</a:t>
            </a:r>
          </a:p>
        </p:txBody>
      </p:sp>
      <p:sp>
        <p:nvSpPr>
          <p:cNvPr id="4" name="Slide Number Placeholder 3"/>
          <p:cNvSpPr>
            <a:spLocks noGrp="1"/>
          </p:cNvSpPr>
          <p:nvPr>
            <p:ph type="sldNum" sz="quarter" idx="5"/>
          </p:nvPr>
        </p:nvSpPr>
        <p:spPr/>
        <p:txBody>
          <a:bodyPr/>
          <a:lstStyle/>
          <a:p>
            <a:fld id="{E351A4BE-E59E-4F65-82C7-ECF26E3BD5A2}" type="slidenum">
              <a:rPr lang="en-US" smtClean="0"/>
              <a:t>15</a:t>
            </a:fld>
            <a:endParaRPr lang="en-US"/>
          </a:p>
        </p:txBody>
      </p:sp>
    </p:spTree>
    <p:extLst>
      <p:ext uri="{BB962C8B-B14F-4D97-AF65-F5344CB8AC3E}">
        <p14:creationId xmlns:p14="http://schemas.microsoft.com/office/powerpoint/2010/main" val="4034422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Stari</a:t>
            </a:r>
            <a:r>
              <a:rPr lang="en-GB" dirty="0"/>
              <a:t> pas- </a:t>
            </a:r>
            <a:r>
              <a:rPr lang="en-GB" dirty="0" err="1"/>
              <a:t>nokti</a:t>
            </a:r>
            <a:r>
              <a:rPr lang="en-GB" dirty="0"/>
              <a:t>-</a:t>
            </a:r>
            <a:r>
              <a:rPr lang="en-GB" baseline="0" dirty="0"/>
              <a:t> </a:t>
            </a:r>
            <a:r>
              <a:rPr lang="en-GB" baseline="0" dirty="0" err="1"/>
              <a:t>starenje</a:t>
            </a:r>
            <a:r>
              <a:rPr lang="en-GB" baseline="0" dirty="0"/>
              <a:t> </a:t>
            </a:r>
            <a:r>
              <a:rPr lang="en-GB" baseline="0" dirty="0" err="1"/>
              <a:t>može</a:t>
            </a:r>
            <a:r>
              <a:rPr lang="en-GB" baseline="0" dirty="0"/>
              <a:t> da </a:t>
            </a:r>
            <a:r>
              <a:rPr lang="en-GB" baseline="0" dirty="0" err="1"/>
              <a:t>dovede</a:t>
            </a:r>
            <a:r>
              <a:rPr lang="en-GB" baseline="0" dirty="0"/>
              <a:t> da se </a:t>
            </a:r>
            <a:r>
              <a:rPr lang="en-GB" baseline="0" dirty="0" err="1"/>
              <a:t>ukaže</a:t>
            </a:r>
            <a:r>
              <a:rPr lang="en-GB" baseline="0" dirty="0"/>
              <a:t> </a:t>
            </a:r>
            <a:r>
              <a:rPr lang="en-GB" baseline="0" dirty="0" err="1"/>
              <a:t>potreba</a:t>
            </a:r>
            <a:r>
              <a:rPr lang="en-GB" baseline="0" dirty="0"/>
              <a:t> </a:t>
            </a:r>
            <a:r>
              <a:rPr lang="en-GB" baseline="0" dirty="0" err="1"/>
              <a:t>za</a:t>
            </a:r>
            <a:r>
              <a:rPr lang="en-GB" baseline="0" dirty="0"/>
              <a:t> </a:t>
            </a:r>
            <a:r>
              <a:rPr lang="en-GB" baseline="0" dirty="0" err="1"/>
              <a:t>sečennjem</a:t>
            </a:r>
            <a:r>
              <a:rPr lang="en-GB" baseline="0" dirty="0"/>
              <a:t> </a:t>
            </a:r>
            <a:r>
              <a:rPr lang="en-GB" baseline="0" dirty="0" err="1"/>
              <a:t>noktiju</a:t>
            </a:r>
            <a:endParaRPr lang="en-GB" dirty="0"/>
          </a:p>
        </p:txBody>
      </p:sp>
      <p:sp>
        <p:nvSpPr>
          <p:cNvPr id="4" name="Slide Number Placeholder 3"/>
          <p:cNvSpPr>
            <a:spLocks noGrp="1"/>
          </p:cNvSpPr>
          <p:nvPr>
            <p:ph type="sldNum" sz="quarter" idx="10"/>
          </p:nvPr>
        </p:nvSpPr>
        <p:spPr/>
        <p:txBody>
          <a:bodyPr/>
          <a:lstStyle/>
          <a:p>
            <a:fld id="{C2A97938-BF1D-4F62-A8FD-3CCA824024A0}" type="slidenum">
              <a:rPr lang="en-GB" smtClean="0"/>
              <a:t>16</a:t>
            </a:fld>
            <a:endParaRPr lang="en-GB"/>
          </a:p>
        </p:txBody>
      </p:sp>
    </p:spTree>
    <p:extLst>
      <p:ext uri="{BB962C8B-B14F-4D97-AF65-F5344CB8AC3E}">
        <p14:creationId xmlns:p14="http://schemas.microsoft.com/office/powerpoint/2010/main" val="2082504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259CEAF-F130-4C90-8478-4DDA8DC827C1}"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AE8F5-01C6-4819-8D51-A445A3C8BC99}" type="slidenum">
              <a:rPr lang="en-US" smtClean="0"/>
              <a:pPr/>
              <a:t>‹#›</a:t>
            </a:fld>
            <a:endParaRPr lang="en-US"/>
          </a:p>
        </p:txBody>
      </p:sp>
    </p:spTree>
    <p:extLst>
      <p:ext uri="{BB962C8B-B14F-4D97-AF65-F5344CB8AC3E}">
        <p14:creationId xmlns:p14="http://schemas.microsoft.com/office/powerpoint/2010/main" val="3376425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59CEAF-F130-4C90-8478-4DDA8DC827C1}"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AE8F5-01C6-4819-8D51-A445A3C8BC99}" type="slidenum">
              <a:rPr lang="en-US" smtClean="0"/>
              <a:pPr/>
              <a:t>‹#›</a:t>
            </a:fld>
            <a:endParaRPr lang="en-US"/>
          </a:p>
        </p:txBody>
      </p:sp>
    </p:spTree>
    <p:extLst>
      <p:ext uri="{BB962C8B-B14F-4D97-AF65-F5344CB8AC3E}">
        <p14:creationId xmlns:p14="http://schemas.microsoft.com/office/powerpoint/2010/main" val="3661948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59CEAF-F130-4C90-8478-4DDA8DC827C1}"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AE8F5-01C6-4819-8D51-A445A3C8BC99}" type="slidenum">
              <a:rPr lang="en-US" smtClean="0"/>
              <a:pPr/>
              <a:t>‹#›</a:t>
            </a:fld>
            <a:endParaRPr lang="en-US"/>
          </a:p>
        </p:txBody>
      </p:sp>
    </p:spTree>
    <p:extLst>
      <p:ext uri="{BB962C8B-B14F-4D97-AF65-F5344CB8AC3E}">
        <p14:creationId xmlns:p14="http://schemas.microsoft.com/office/powerpoint/2010/main" val="1302996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59CEAF-F130-4C90-8478-4DDA8DC827C1}"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AE8F5-01C6-4819-8D51-A445A3C8BC99}" type="slidenum">
              <a:rPr lang="en-US" smtClean="0"/>
              <a:pPr/>
              <a:t>‹#›</a:t>
            </a:fld>
            <a:endParaRPr lang="en-US"/>
          </a:p>
        </p:txBody>
      </p:sp>
    </p:spTree>
    <p:extLst>
      <p:ext uri="{BB962C8B-B14F-4D97-AF65-F5344CB8AC3E}">
        <p14:creationId xmlns:p14="http://schemas.microsoft.com/office/powerpoint/2010/main" val="2184762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59CEAF-F130-4C90-8478-4DDA8DC827C1}"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AE8F5-01C6-4819-8D51-A445A3C8BC99}" type="slidenum">
              <a:rPr lang="en-US" smtClean="0"/>
              <a:pPr/>
              <a:t>‹#›</a:t>
            </a:fld>
            <a:endParaRPr lang="en-US"/>
          </a:p>
        </p:txBody>
      </p:sp>
    </p:spTree>
    <p:extLst>
      <p:ext uri="{BB962C8B-B14F-4D97-AF65-F5344CB8AC3E}">
        <p14:creationId xmlns:p14="http://schemas.microsoft.com/office/powerpoint/2010/main" val="1673706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59CEAF-F130-4C90-8478-4DDA8DC827C1}"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AE8F5-01C6-4819-8D51-A445A3C8BC99}" type="slidenum">
              <a:rPr lang="en-US" smtClean="0"/>
              <a:pPr/>
              <a:t>‹#›</a:t>
            </a:fld>
            <a:endParaRPr lang="en-US"/>
          </a:p>
        </p:txBody>
      </p:sp>
    </p:spTree>
    <p:extLst>
      <p:ext uri="{BB962C8B-B14F-4D97-AF65-F5344CB8AC3E}">
        <p14:creationId xmlns:p14="http://schemas.microsoft.com/office/powerpoint/2010/main" val="363413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59CEAF-F130-4C90-8478-4DDA8DC827C1}" type="datetimeFigureOut">
              <a:rPr lang="en-US" smtClean="0"/>
              <a:pPr/>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AE8F5-01C6-4819-8D51-A445A3C8BC99}" type="slidenum">
              <a:rPr lang="en-US" smtClean="0"/>
              <a:pPr/>
              <a:t>‹#›</a:t>
            </a:fld>
            <a:endParaRPr lang="en-US"/>
          </a:p>
        </p:txBody>
      </p:sp>
    </p:spTree>
    <p:extLst>
      <p:ext uri="{BB962C8B-B14F-4D97-AF65-F5344CB8AC3E}">
        <p14:creationId xmlns:p14="http://schemas.microsoft.com/office/powerpoint/2010/main" val="2644474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59CEAF-F130-4C90-8478-4DDA8DC827C1}"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AE8F5-01C6-4819-8D51-A445A3C8BC99}" type="slidenum">
              <a:rPr lang="en-US" smtClean="0"/>
              <a:pPr/>
              <a:t>‹#›</a:t>
            </a:fld>
            <a:endParaRPr lang="en-US"/>
          </a:p>
        </p:txBody>
      </p:sp>
    </p:spTree>
    <p:extLst>
      <p:ext uri="{BB962C8B-B14F-4D97-AF65-F5344CB8AC3E}">
        <p14:creationId xmlns:p14="http://schemas.microsoft.com/office/powerpoint/2010/main" val="3198723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59CEAF-F130-4C90-8478-4DDA8DC827C1}" type="datetimeFigureOut">
              <a:rPr lang="en-US" smtClean="0"/>
              <a:pPr/>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AE8F5-01C6-4819-8D51-A445A3C8BC99}" type="slidenum">
              <a:rPr lang="en-US" smtClean="0"/>
              <a:pPr/>
              <a:t>‹#›</a:t>
            </a:fld>
            <a:endParaRPr lang="en-US"/>
          </a:p>
        </p:txBody>
      </p:sp>
    </p:spTree>
    <p:extLst>
      <p:ext uri="{BB962C8B-B14F-4D97-AF65-F5344CB8AC3E}">
        <p14:creationId xmlns:p14="http://schemas.microsoft.com/office/powerpoint/2010/main" val="79336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259CEAF-F130-4C90-8478-4DDA8DC827C1}"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AE8F5-01C6-4819-8D51-A445A3C8BC99}" type="slidenum">
              <a:rPr lang="en-US" smtClean="0"/>
              <a:pPr/>
              <a:t>‹#›</a:t>
            </a:fld>
            <a:endParaRPr lang="en-US"/>
          </a:p>
        </p:txBody>
      </p:sp>
    </p:spTree>
    <p:extLst>
      <p:ext uri="{BB962C8B-B14F-4D97-AF65-F5344CB8AC3E}">
        <p14:creationId xmlns:p14="http://schemas.microsoft.com/office/powerpoint/2010/main" val="3205686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259CEAF-F130-4C90-8478-4DDA8DC827C1}"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AE8F5-01C6-4819-8D51-A445A3C8BC99}" type="slidenum">
              <a:rPr lang="en-US" smtClean="0"/>
              <a:pPr/>
              <a:t>‹#›</a:t>
            </a:fld>
            <a:endParaRPr lang="en-US"/>
          </a:p>
        </p:txBody>
      </p:sp>
    </p:spTree>
    <p:extLst>
      <p:ext uri="{BB962C8B-B14F-4D97-AF65-F5344CB8AC3E}">
        <p14:creationId xmlns:p14="http://schemas.microsoft.com/office/powerpoint/2010/main" val="4090882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259CEAF-F130-4C90-8478-4DDA8DC827C1}" type="datetimeFigureOut">
              <a:rPr lang="en-US" smtClean="0"/>
              <a:pPr/>
              <a:t>12/24/2025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2AAE8F5-01C6-4819-8D51-A445A3C8BC99}" type="slidenum">
              <a:rPr lang="en-US" smtClean="0"/>
              <a:pPr/>
              <a:t>‹#›</a:t>
            </a:fld>
            <a:endParaRPr lang="en-US"/>
          </a:p>
        </p:txBody>
      </p:sp>
    </p:spTree>
    <p:extLst>
      <p:ext uri="{BB962C8B-B14F-4D97-AF65-F5344CB8AC3E}">
        <p14:creationId xmlns:p14="http://schemas.microsoft.com/office/powerpoint/2010/main" val="239094201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6098" y="1550733"/>
            <a:ext cx="2368889"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GB" sz="2400" dirty="0" err="1"/>
              <a:t>Fiziologija</a:t>
            </a:r>
            <a:r>
              <a:rPr lang="en-GB" sz="2400" dirty="0"/>
              <a:t> </a:t>
            </a:r>
            <a:r>
              <a:rPr lang="sr-Latn-RS" sz="2400" dirty="0"/>
              <a:t>čula</a:t>
            </a:r>
            <a:endParaRPr lang="en-GB" sz="2400" dirty="0"/>
          </a:p>
        </p:txBody>
      </p:sp>
      <p:sp>
        <p:nvSpPr>
          <p:cNvPr id="5" name="TextBox 4"/>
          <p:cNvSpPr txBox="1"/>
          <p:nvPr/>
        </p:nvSpPr>
        <p:spPr>
          <a:xfrm>
            <a:off x="3491880" y="2780928"/>
            <a:ext cx="3424735"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b="1" dirty="0"/>
              <a:t>Dr Ljubomir Jovanović, docent</a:t>
            </a:r>
          </a:p>
        </p:txBody>
      </p:sp>
      <p:pic>
        <p:nvPicPr>
          <p:cNvPr id="1026" name="Picture 2" descr="D:\Ljuba\radovi razni\dobrobit\Fiziologija\собаки\xdogeye2.jpg.pagespeed.ic.uKl1CXSwN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81375"/>
            <a:ext cx="2990850" cy="34766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Ljuba\radovi razni\dobrobit\Fiziologija\собаки\Unlabeled_diagram_of_the_dog's_e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876" y="4039274"/>
            <a:ext cx="4716016" cy="24406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4572000" cy="92333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n-GB" dirty="0" err="1"/>
              <a:t>Katedra</a:t>
            </a:r>
            <a:r>
              <a:rPr lang="en-GB" dirty="0"/>
              <a:t> </a:t>
            </a:r>
            <a:r>
              <a:rPr lang="en-GB" dirty="0" err="1"/>
              <a:t>za</a:t>
            </a:r>
            <a:r>
              <a:rPr lang="en-GB" dirty="0"/>
              <a:t> </a:t>
            </a:r>
            <a:r>
              <a:rPr lang="en-GB" dirty="0" err="1"/>
              <a:t>fiziologiju</a:t>
            </a:r>
            <a:r>
              <a:rPr lang="en-GB" dirty="0"/>
              <a:t> i </a:t>
            </a:r>
            <a:r>
              <a:rPr lang="en-GB" dirty="0" err="1"/>
              <a:t>biohemiju</a:t>
            </a:r>
            <a:r>
              <a:rPr lang="en-GB" dirty="0"/>
              <a:t>,</a:t>
            </a:r>
          </a:p>
          <a:p>
            <a:r>
              <a:rPr lang="en-GB" dirty="0"/>
              <a:t> </a:t>
            </a:r>
            <a:r>
              <a:rPr lang="en-GB" dirty="0" err="1"/>
              <a:t>Fakultet</a:t>
            </a:r>
            <a:r>
              <a:rPr lang="en-GB" dirty="0"/>
              <a:t> </a:t>
            </a:r>
            <a:r>
              <a:rPr lang="en-GB" dirty="0" err="1"/>
              <a:t>veterinarske</a:t>
            </a:r>
            <a:r>
              <a:rPr lang="en-GB" dirty="0"/>
              <a:t> medicine, </a:t>
            </a:r>
          </a:p>
          <a:p>
            <a:r>
              <a:rPr lang="en-GB" dirty="0" err="1"/>
              <a:t>Univerzitet</a:t>
            </a:r>
            <a:r>
              <a:rPr lang="en-GB" dirty="0"/>
              <a:t> u </a:t>
            </a:r>
            <a:r>
              <a:rPr lang="en-GB" dirty="0" err="1"/>
              <a:t>Beogradu</a:t>
            </a:r>
            <a:endParaRPr lang="en-GB" dirty="0"/>
          </a:p>
        </p:txBody>
      </p:sp>
    </p:spTree>
    <p:extLst>
      <p:ext uri="{BB962C8B-B14F-4D97-AF65-F5344CB8AC3E}">
        <p14:creationId xmlns:p14="http://schemas.microsoft.com/office/powerpoint/2010/main" val="2997943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A503E4AE-5390-F044-8A4E-2D7DE48B04F3}"/>
              </a:ext>
            </a:extLst>
          </p:cNvPr>
          <p:cNvSpPr/>
          <p:nvPr/>
        </p:nvSpPr>
        <p:spPr>
          <a:xfrm>
            <a:off x="2121029" y="107704"/>
            <a:ext cx="341632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sr-Latn-RS" sz="1800" dirty="0">
                <a:latin typeface="Arial" panose="020B0604020202020204" pitchFamily="34" charset="0"/>
                <a:cs typeface="Arial" panose="020B0604020202020204" pitchFamily="34" charset="0"/>
              </a:rPr>
              <a:t>Senzorni svet domaćih životinja</a:t>
            </a:r>
          </a:p>
        </p:txBody>
      </p:sp>
      <p:sp>
        <p:nvSpPr>
          <p:cNvPr id="6" name="TextBox 5"/>
          <p:cNvSpPr txBox="1"/>
          <p:nvPr/>
        </p:nvSpPr>
        <p:spPr>
          <a:xfrm>
            <a:off x="749050" y="1449310"/>
            <a:ext cx="108164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sr-Latn-RS" dirty="0"/>
              <a:t>Feromoni</a:t>
            </a:r>
            <a:endParaRPr lang="en-US" dirty="0"/>
          </a:p>
        </p:txBody>
      </p:sp>
      <p:sp>
        <p:nvSpPr>
          <p:cNvPr id="3" name="TextBox 2"/>
          <p:cNvSpPr txBox="1"/>
          <p:nvPr/>
        </p:nvSpPr>
        <p:spPr>
          <a:xfrm>
            <a:off x="457186" y="2194287"/>
            <a:ext cx="3681264" cy="369332"/>
          </a:xfrm>
          <a:prstGeom prst="rect">
            <a:avLst/>
          </a:prstGeom>
          <a:noFill/>
        </p:spPr>
        <p:txBody>
          <a:bodyPr wrap="none" rtlCol="0">
            <a:spAutoFit/>
          </a:bodyPr>
          <a:lstStyle/>
          <a:p>
            <a:r>
              <a:rPr lang="sr-Latn-RS" dirty="0"/>
              <a:t>Posebne žlezde, urin, feces, pljuvačka</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9760" y="1504823"/>
            <a:ext cx="4094480" cy="2302259"/>
          </a:xfrm>
          <a:prstGeom prst="rect">
            <a:avLst/>
          </a:prstGeom>
        </p:spPr>
      </p:pic>
      <p:sp>
        <p:nvSpPr>
          <p:cNvPr id="9" name="Rectangle 8"/>
          <p:cNvSpPr/>
          <p:nvPr/>
        </p:nvSpPr>
        <p:spPr>
          <a:xfrm>
            <a:off x="248179" y="3807082"/>
            <a:ext cx="7096461" cy="1938992"/>
          </a:xfrm>
          <a:prstGeom prst="rect">
            <a:avLst/>
          </a:prstGeom>
        </p:spPr>
        <p:txBody>
          <a:bodyPr wrap="square">
            <a:spAutoFit/>
          </a:bodyPr>
          <a:lstStyle/>
          <a:p>
            <a:r>
              <a:rPr lang="en-US" sz="2000" dirty="0" err="1">
                <a:latin typeface="Sabon-Roman"/>
              </a:rPr>
              <a:t>Mirisi</a:t>
            </a:r>
            <a:r>
              <a:rPr lang="en-US" sz="2000" dirty="0">
                <a:latin typeface="Sabon-Roman"/>
              </a:rPr>
              <a:t> </a:t>
            </a:r>
            <a:r>
              <a:rPr lang="en-US" sz="2000" dirty="0" err="1">
                <a:latin typeface="Sabon-Roman"/>
              </a:rPr>
              <a:t>ostaju</a:t>
            </a:r>
            <a:r>
              <a:rPr lang="en-US" sz="2000" dirty="0">
                <a:latin typeface="Sabon-Roman"/>
              </a:rPr>
              <a:t> </a:t>
            </a:r>
            <a:r>
              <a:rPr lang="en-US" sz="2000" dirty="0" err="1">
                <a:latin typeface="Sabon-Roman"/>
              </a:rPr>
              <a:t>na</a:t>
            </a:r>
            <a:r>
              <a:rPr lang="en-US" sz="2000" dirty="0">
                <a:latin typeface="Sabon-Roman"/>
              </a:rPr>
              <a:t> </a:t>
            </a:r>
            <a:r>
              <a:rPr lang="en-US" sz="2000" dirty="0" err="1">
                <a:latin typeface="Sabon-Roman"/>
              </a:rPr>
              <a:t>mestima</a:t>
            </a:r>
            <a:r>
              <a:rPr lang="en-US" sz="2000" dirty="0">
                <a:latin typeface="Sabon-Roman"/>
              </a:rPr>
              <a:t> </a:t>
            </a:r>
            <a:r>
              <a:rPr lang="en-US" sz="2000" dirty="0" err="1">
                <a:latin typeface="Sabon-Roman"/>
              </a:rPr>
              <a:t>gde</a:t>
            </a:r>
            <a:r>
              <a:rPr lang="en-US" sz="2000" dirty="0">
                <a:latin typeface="Sabon-Roman"/>
              </a:rPr>
              <a:t> </a:t>
            </a:r>
            <a:r>
              <a:rPr lang="en-US" sz="2000" dirty="0" err="1">
                <a:latin typeface="Sabon-Roman"/>
              </a:rPr>
              <a:t>su</a:t>
            </a:r>
            <a:r>
              <a:rPr lang="en-US" sz="2000" dirty="0">
                <a:latin typeface="Sabon-Roman"/>
              </a:rPr>
              <a:t> </a:t>
            </a:r>
            <a:r>
              <a:rPr lang="sr-Latn-RS" sz="2000" dirty="0">
                <a:latin typeface="Sabon-Roman"/>
              </a:rPr>
              <a:t>boravile pojedine životinje</a:t>
            </a:r>
            <a:r>
              <a:rPr lang="en-US" sz="2000" dirty="0">
                <a:latin typeface="Sabon-Roman"/>
              </a:rPr>
              <a:t>.</a:t>
            </a:r>
            <a:endParaRPr lang="sr-Latn-RS" sz="2000" dirty="0">
              <a:latin typeface="Sabon-Roman"/>
            </a:endParaRPr>
          </a:p>
          <a:p>
            <a:r>
              <a:rPr lang="en-US" sz="2000" dirty="0" err="1">
                <a:latin typeface="Sabon-Roman"/>
              </a:rPr>
              <a:t>Uplašeni</a:t>
            </a:r>
            <a:r>
              <a:rPr lang="en-US" sz="2000" dirty="0">
                <a:latin typeface="Sabon-Roman"/>
              </a:rPr>
              <a:t> </a:t>
            </a:r>
            <a:r>
              <a:rPr lang="sr-Latn-RS" sz="2000" dirty="0">
                <a:latin typeface="Sabon-Roman"/>
              </a:rPr>
              <a:t>životinja</a:t>
            </a:r>
            <a:r>
              <a:rPr lang="en-US" sz="2000" dirty="0">
                <a:latin typeface="Sabon-Roman"/>
              </a:rPr>
              <a:t> od</a:t>
            </a:r>
            <a:r>
              <a:rPr lang="sr-Latn-RS" sz="2000" dirty="0">
                <a:latin typeface="Sabon-Roman"/>
              </a:rPr>
              <a:t>aju </a:t>
            </a:r>
            <a:r>
              <a:rPr lang="en-US" sz="2000" dirty="0">
                <a:latin typeface="Sabon-Roman"/>
              </a:rPr>
              <a:t> </a:t>
            </a:r>
            <a:r>
              <a:rPr lang="en-US" sz="2000" dirty="0" err="1">
                <a:latin typeface="Sabon-Roman"/>
              </a:rPr>
              <a:t>drugačije</a:t>
            </a:r>
            <a:r>
              <a:rPr lang="sr-Latn-RS" sz="2000" dirty="0">
                <a:latin typeface="Sabon-Roman"/>
              </a:rPr>
              <a:t> </a:t>
            </a:r>
            <a:r>
              <a:rPr lang="en-US" sz="2000" dirty="0" err="1">
                <a:latin typeface="Sabon-Roman"/>
              </a:rPr>
              <a:t>miris</a:t>
            </a:r>
            <a:r>
              <a:rPr lang="sr-Latn-RS" sz="2000" dirty="0">
                <a:latin typeface="Sabon-Roman"/>
              </a:rPr>
              <a:t>e</a:t>
            </a:r>
            <a:r>
              <a:rPr lang="en-US" sz="2000" dirty="0">
                <a:latin typeface="Sabon-Roman"/>
              </a:rPr>
              <a:t> </a:t>
            </a:r>
            <a:r>
              <a:rPr lang="sr-Latn-RS" sz="2000" dirty="0">
                <a:latin typeface="Sabon-Roman"/>
              </a:rPr>
              <a:t> od </a:t>
            </a:r>
            <a:r>
              <a:rPr lang="en-US" sz="2000" dirty="0" err="1">
                <a:latin typeface="Sabon-Roman"/>
              </a:rPr>
              <a:t>mirnih</a:t>
            </a:r>
            <a:r>
              <a:rPr lang="en-US" sz="2000" dirty="0">
                <a:latin typeface="Sabon-Roman"/>
              </a:rPr>
              <a:t> </a:t>
            </a:r>
            <a:r>
              <a:rPr lang="sr-Latn-RS" sz="2000" dirty="0">
                <a:latin typeface="Sabon-Roman"/>
              </a:rPr>
              <a:t>životinja</a:t>
            </a:r>
            <a:r>
              <a:rPr lang="en-US" sz="2000" dirty="0">
                <a:latin typeface="Sabon-Roman"/>
              </a:rPr>
              <a:t>, </a:t>
            </a:r>
            <a:r>
              <a:rPr lang="en-US" sz="2000" dirty="0" err="1">
                <a:latin typeface="Sabon-Roman"/>
              </a:rPr>
              <a:t>seksualno</a:t>
            </a:r>
            <a:r>
              <a:rPr lang="en-US" sz="2000" dirty="0">
                <a:latin typeface="Sabon-Roman"/>
              </a:rPr>
              <a:t> </a:t>
            </a:r>
            <a:r>
              <a:rPr lang="en-US" sz="2000" dirty="0" err="1">
                <a:latin typeface="Sabon-Roman"/>
              </a:rPr>
              <a:t>aktivn</a:t>
            </a:r>
            <a:r>
              <a:rPr lang="sr-Latn-RS" sz="2000" dirty="0">
                <a:latin typeface="Sabon-Roman"/>
              </a:rPr>
              <a:t>e</a:t>
            </a:r>
            <a:r>
              <a:rPr lang="en-US" sz="2000" dirty="0">
                <a:latin typeface="Sabon-Roman"/>
              </a:rPr>
              <a:t> </a:t>
            </a:r>
            <a:r>
              <a:rPr lang="sr-Latn-RS" sz="2000" dirty="0">
                <a:latin typeface="Sabon-Roman"/>
              </a:rPr>
              <a:t>životinje </a:t>
            </a:r>
            <a:r>
              <a:rPr lang="en-US" sz="2000" dirty="0" err="1">
                <a:latin typeface="Sabon-Roman"/>
              </a:rPr>
              <a:t>imaju</a:t>
            </a:r>
            <a:r>
              <a:rPr lang="en-US" sz="2000" dirty="0">
                <a:latin typeface="Sabon-Roman"/>
              </a:rPr>
              <a:t> </a:t>
            </a:r>
            <a:r>
              <a:rPr lang="en-US" sz="2000" dirty="0" err="1">
                <a:latin typeface="Sabon-Roman"/>
              </a:rPr>
              <a:t>drugačije</a:t>
            </a:r>
            <a:r>
              <a:rPr lang="en-US" sz="2000" dirty="0">
                <a:latin typeface="Sabon-Roman"/>
              </a:rPr>
              <a:t> </a:t>
            </a:r>
            <a:r>
              <a:rPr lang="en-US" sz="2000" dirty="0" err="1">
                <a:latin typeface="Sabon-Roman"/>
              </a:rPr>
              <a:t>mirise</a:t>
            </a:r>
            <a:r>
              <a:rPr lang="en-US" sz="2000" dirty="0">
                <a:latin typeface="Sabon-Roman"/>
              </a:rPr>
              <a:t> od </a:t>
            </a:r>
            <a:r>
              <a:rPr lang="en-US" sz="2000" dirty="0" err="1">
                <a:latin typeface="Sabon-Roman"/>
              </a:rPr>
              <a:t>onih</a:t>
            </a:r>
            <a:r>
              <a:rPr lang="en-US" sz="2000" dirty="0">
                <a:latin typeface="Sabon-Roman"/>
              </a:rPr>
              <a:t> koji </a:t>
            </a:r>
            <a:r>
              <a:rPr lang="en-US" sz="2000" dirty="0" err="1">
                <a:latin typeface="Sabon-Roman"/>
              </a:rPr>
              <a:t>suseksualno</a:t>
            </a:r>
            <a:r>
              <a:rPr lang="en-US" sz="2000" dirty="0">
                <a:latin typeface="Sabon-Roman"/>
              </a:rPr>
              <a:t> </a:t>
            </a:r>
            <a:r>
              <a:rPr lang="en-US" sz="2000" dirty="0" err="1">
                <a:latin typeface="Sabon-Roman"/>
              </a:rPr>
              <a:t>neaktiv</a:t>
            </a:r>
            <a:r>
              <a:rPr lang="sr-Latn-RS" sz="2000" dirty="0">
                <a:latin typeface="Sabon-Roman"/>
              </a:rPr>
              <a:t>ne. M</a:t>
            </a:r>
            <a:r>
              <a:rPr lang="en-US" sz="2000" dirty="0" err="1">
                <a:latin typeface="Sabon-Roman"/>
              </a:rPr>
              <a:t>ogu</a:t>
            </a:r>
            <a:r>
              <a:rPr lang="en-US" sz="2000" dirty="0">
                <a:latin typeface="Sabon-Roman"/>
              </a:rPr>
              <a:t> </a:t>
            </a:r>
            <a:r>
              <a:rPr lang="en-US" sz="2000" dirty="0" err="1">
                <a:latin typeface="Sabon-Roman"/>
              </a:rPr>
              <a:t>postojati</a:t>
            </a:r>
            <a:r>
              <a:rPr lang="en-US" sz="2000" dirty="0">
                <a:latin typeface="Sabon-Roman"/>
              </a:rPr>
              <a:t> </a:t>
            </a:r>
            <a:r>
              <a:rPr lang="en-US" sz="2000" dirty="0" err="1">
                <a:latin typeface="Sabon-Roman"/>
              </a:rPr>
              <a:t>razlike</a:t>
            </a:r>
            <a:r>
              <a:rPr lang="sr-Latn-RS" sz="2000" dirty="0">
                <a:latin typeface="Sabon-Roman"/>
              </a:rPr>
              <a:t> </a:t>
            </a:r>
            <a:r>
              <a:rPr lang="en-US" sz="2000" dirty="0" err="1">
                <a:latin typeface="Sabon-Roman"/>
              </a:rPr>
              <a:t>između</a:t>
            </a:r>
            <a:r>
              <a:rPr lang="en-US" sz="2000" dirty="0">
                <a:latin typeface="Sabon-Roman"/>
              </a:rPr>
              <a:t> </a:t>
            </a:r>
            <a:r>
              <a:rPr lang="en-US" sz="2000" dirty="0" err="1">
                <a:latin typeface="Sabon-Roman"/>
              </a:rPr>
              <a:t>agresivn</a:t>
            </a:r>
            <a:r>
              <a:rPr lang="sr-Latn-RS" sz="2000" dirty="0">
                <a:latin typeface="Sabon-Roman"/>
              </a:rPr>
              <a:t>ih</a:t>
            </a:r>
            <a:r>
              <a:rPr lang="en-US" sz="2000" dirty="0">
                <a:latin typeface="Sabon-Roman"/>
              </a:rPr>
              <a:t> </a:t>
            </a:r>
            <a:r>
              <a:rPr lang="en-US" sz="2000" dirty="0" err="1">
                <a:latin typeface="Sabon-Roman"/>
              </a:rPr>
              <a:t>i</a:t>
            </a:r>
            <a:r>
              <a:rPr lang="en-US" sz="2000" dirty="0">
                <a:latin typeface="Sabon-Roman"/>
              </a:rPr>
              <a:t> </a:t>
            </a:r>
            <a:r>
              <a:rPr lang="en-US" sz="2000" dirty="0" err="1">
                <a:latin typeface="Sabon-Roman"/>
              </a:rPr>
              <a:t>prijateljsk</a:t>
            </a:r>
            <a:r>
              <a:rPr lang="sr-Latn-RS" sz="2000" dirty="0">
                <a:latin typeface="Sabon-Roman"/>
              </a:rPr>
              <a:t>i nastrojenih</a:t>
            </a:r>
            <a:r>
              <a:rPr lang="en-US" sz="2000" dirty="0">
                <a:latin typeface="Sabon-Roman"/>
              </a:rPr>
              <a:t> </a:t>
            </a:r>
            <a:r>
              <a:rPr lang="sr-Latn-RS" sz="2000" dirty="0">
                <a:latin typeface="Sabon-Roman"/>
              </a:rPr>
              <a:t>životinja. </a:t>
            </a:r>
            <a:r>
              <a:rPr lang="en-US" sz="2000" dirty="0" err="1">
                <a:latin typeface="Sabon-Roman"/>
              </a:rPr>
              <a:t>Svak</a:t>
            </a:r>
            <a:r>
              <a:rPr lang="sr-Latn-RS" sz="2000" dirty="0">
                <a:latin typeface="Sabon-Roman"/>
              </a:rPr>
              <a:t>a</a:t>
            </a:r>
            <a:r>
              <a:rPr lang="en-US" sz="2000" dirty="0">
                <a:latin typeface="Sabon-Roman"/>
              </a:rPr>
              <a:t> </a:t>
            </a:r>
            <a:r>
              <a:rPr lang="sr-Latn-RS" sz="2000" dirty="0">
                <a:latin typeface="Sabon-Roman"/>
              </a:rPr>
              <a:t>jedinka</a:t>
            </a:r>
            <a:r>
              <a:rPr lang="en-US" sz="2000" dirty="0">
                <a:latin typeface="Sabon-Roman"/>
              </a:rPr>
              <a:t> se </a:t>
            </a:r>
            <a:r>
              <a:rPr lang="en-US" sz="2000" dirty="0" err="1">
                <a:latin typeface="Sabon-Roman"/>
              </a:rPr>
              <a:t>može</a:t>
            </a:r>
            <a:r>
              <a:rPr lang="en-US" sz="2000" dirty="0">
                <a:latin typeface="Sabon-Roman"/>
              </a:rPr>
              <a:t> </a:t>
            </a:r>
            <a:r>
              <a:rPr lang="en-US" sz="2000" dirty="0" err="1">
                <a:latin typeface="Sabon-Roman"/>
              </a:rPr>
              <a:t>razlikovati</a:t>
            </a:r>
            <a:r>
              <a:rPr lang="en-US" sz="2000" dirty="0">
                <a:latin typeface="Sabon-Roman"/>
              </a:rPr>
              <a:t> </a:t>
            </a:r>
            <a:r>
              <a:rPr lang="sr-Latn-RS" sz="2000" dirty="0">
                <a:latin typeface="Sabon-Roman"/>
              </a:rPr>
              <a:t>po svojim feromonima</a:t>
            </a:r>
            <a:endParaRPr lang="en-US" sz="2000" dirty="0"/>
          </a:p>
        </p:txBody>
      </p:sp>
    </p:spTree>
    <p:extLst>
      <p:ext uri="{BB962C8B-B14F-4D97-AF65-F5344CB8AC3E}">
        <p14:creationId xmlns:p14="http://schemas.microsoft.com/office/powerpoint/2010/main" val="915987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54840" y="1449310"/>
            <a:ext cx="108164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sr-Latn-RS" dirty="0"/>
              <a:t>Feromoni</a:t>
            </a:r>
            <a:endParaRPr lang="en-US" dirty="0"/>
          </a:p>
        </p:txBody>
      </p:sp>
      <p:sp>
        <p:nvSpPr>
          <p:cNvPr id="3" name="TextBox 2"/>
          <p:cNvSpPr txBox="1"/>
          <p:nvPr/>
        </p:nvSpPr>
        <p:spPr>
          <a:xfrm>
            <a:off x="457186" y="2194287"/>
            <a:ext cx="4701480" cy="923330"/>
          </a:xfrm>
          <a:prstGeom prst="rect">
            <a:avLst/>
          </a:prstGeom>
          <a:noFill/>
        </p:spPr>
        <p:txBody>
          <a:bodyPr wrap="none" rtlCol="0">
            <a:spAutoFit/>
          </a:bodyPr>
          <a:lstStyle/>
          <a:p>
            <a:r>
              <a:rPr lang="en-US" dirty="0" err="1"/>
              <a:t>Poseban</a:t>
            </a:r>
            <a:r>
              <a:rPr lang="en-US" dirty="0"/>
              <a:t> organ,  </a:t>
            </a:r>
            <a:r>
              <a:rPr lang="en-US" dirty="0" err="1"/>
              <a:t>povezan</a:t>
            </a:r>
            <a:r>
              <a:rPr lang="en-US" dirty="0"/>
              <a:t> </a:t>
            </a:r>
            <a:r>
              <a:rPr lang="en-US" dirty="0" err="1"/>
              <a:t>sa</a:t>
            </a:r>
            <a:r>
              <a:rPr lang="sr-Latn-RS" dirty="0"/>
              <a:t> </a:t>
            </a:r>
            <a:r>
              <a:rPr lang="en-US" dirty="0" err="1"/>
              <a:t>prijem</a:t>
            </a:r>
            <a:r>
              <a:rPr lang="sr-Latn-RS" dirty="0"/>
              <a:t>om</a:t>
            </a:r>
            <a:r>
              <a:rPr lang="en-US" dirty="0"/>
              <a:t> </a:t>
            </a:r>
            <a:r>
              <a:rPr lang="en-US" dirty="0" err="1"/>
              <a:t>feromona</a:t>
            </a:r>
            <a:endParaRPr lang="sr-Latn-RS" dirty="0"/>
          </a:p>
          <a:p>
            <a:r>
              <a:rPr lang="en-US" dirty="0"/>
              <a:t> </a:t>
            </a:r>
            <a:r>
              <a:rPr lang="sr-Latn-RS" dirty="0"/>
              <a:t>preko</a:t>
            </a:r>
            <a:r>
              <a:rPr lang="en-US" dirty="0"/>
              <a:t> </a:t>
            </a:r>
            <a:r>
              <a:rPr lang="en-US" dirty="0" err="1"/>
              <a:t>sluzokož</a:t>
            </a:r>
            <a:r>
              <a:rPr lang="sr-Latn-RS" dirty="0"/>
              <a:t>e -</a:t>
            </a:r>
            <a:r>
              <a:rPr lang="en-US" dirty="0"/>
              <a:t> </a:t>
            </a:r>
            <a:r>
              <a:rPr lang="en-US" b="1" dirty="0" err="1">
                <a:solidFill>
                  <a:srgbClr val="FF0000"/>
                </a:solidFill>
              </a:rPr>
              <a:t>vomeronazalni</a:t>
            </a:r>
            <a:r>
              <a:rPr lang="en-US" b="1" dirty="0">
                <a:solidFill>
                  <a:srgbClr val="FF0000"/>
                </a:solidFill>
              </a:rPr>
              <a:t>, </a:t>
            </a:r>
            <a:endParaRPr lang="sr-Latn-RS" b="1" dirty="0">
              <a:solidFill>
                <a:srgbClr val="FF0000"/>
              </a:solidFill>
            </a:endParaRPr>
          </a:p>
          <a:p>
            <a:r>
              <a:rPr lang="en-US" b="1" dirty="0" err="1">
                <a:solidFill>
                  <a:srgbClr val="FF0000"/>
                </a:solidFill>
              </a:rPr>
              <a:t>ili</a:t>
            </a:r>
            <a:r>
              <a:rPr lang="en-US" b="1" dirty="0">
                <a:solidFill>
                  <a:srgbClr val="FF0000"/>
                </a:solidFill>
              </a:rPr>
              <a:t> </a:t>
            </a:r>
            <a:r>
              <a:rPr lang="en-US" b="1" dirty="0" err="1">
                <a:solidFill>
                  <a:srgbClr val="FF0000"/>
                </a:solidFill>
              </a:rPr>
              <a:t>Jacobsonov</a:t>
            </a:r>
            <a:r>
              <a:rPr lang="en-US" b="1" dirty="0">
                <a:solidFill>
                  <a:srgbClr val="FF0000"/>
                </a:solidFill>
              </a:rPr>
              <a:t>, organ</a:t>
            </a:r>
            <a:endParaRPr lang="sr-Latn-RS" b="1" dirty="0">
              <a:solidFill>
                <a:srgbClr val="FF0000"/>
              </a:solidFill>
            </a:endParaRPr>
          </a:p>
        </p:txBody>
      </p:sp>
      <p:sp>
        <p:nvSpPr>
          <p:cNvPr id="9" name="Rectangle 8"/>
          <p:cNvSpPr/>
          <p:nvPr/>
        </p:nvSpPr>
        <p:spPr>
          <a:xfrm>
            <a:off x="424295" y="4796885"/>
            <a:ext cx="7096461" cy="923330"/>
          </a:xfrm>
          <a:prstGeom prst="rect">
            <a:avLst/>
          </a:prstGeom>
        </p:spPr>
        <p:txBody>
          <a:bodyPr wrap="square">
            <a:spAutoFit/>
          </a:bodyPr>
          <a:lstStyle/>
          <a:p>
            <a:r>
              <a:rPr lang="sr-Latn-RS" dirty="0"/>
              <a:t>Olfaktorni refleks – flemenova reakcija. Kod flemena, glava je podignuta i proširena, gornja usna je uvijena sa blago otvorenim ustima i stisnutim nozdrvama.</a:t>
            </a:r>
            <a:endParaRPr lang="en-US" dirty="0"/>
          </a:p>
        </p:txBody>
      </p:sp>
      <p:pic>
        <p:nvPicPr>
          <p:cNvPr id="2050" name="Picture 2" descr="The scents of breeding season | Pine Knoll Sheep and Wool | Hillsville  Virgi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814" y="1442408"/>
            <a:ext cx="2969260" cy="3243557"/>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1">
            <a:extLst>
              <a:ext uri="{FF2B5EF4-FFF2-40B4-BE49-F238E27FC236}">
                <a16:creationId xmlns:a16="http://schemas.microsoft.com/office/drawing/2014/main" xmlns="" id="{91FE1F8A-5177-07B8-4ECC-CE72633B510A}"/>
              </a:ext>
            </a:extLst>
          </p:cNvPr>
          <p:cNvSpPr/>
          <p:nvPr/>
        </p:nvSpPr>
        <p:spPr>
          <a:xfrm>
            <a:off x="2121029" y="107704"/>
            <a:ext cx="341632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sr-Latn-RS" sz="1800" dirty="0">
                <a:latin typeface="Arial" panose="020B0604020202020204" pitchFamily="34" charset="0"/>
                <a:cs typeface="Arial" panose="020B0604020202020204" pitchFamily="34" charset="0"/>
              </a:rPr>
              <a:t>Senzorni svet domaćih životinja</a:t>
            </a:r>
          </a:p>
        </p:txBody>
      </p:sp>
    </p:spTree>
    <p:extLst>
      <p:ext uri="{BB962C8B-B14F-4D97-AF65-F5344CB8AC3E}">
        <p14:creationId xmlns:p14="http://schemas.microsoft.com/office/powerpoint/2010/main" val="946458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83760" y="93046"/>
            <a:ext cx="2138814" cy="2203956"/>
          </a:xfrm>
          <a:prstGeom prst="rect">
            <a:avLst/>
          </a:prstGeom>
        </p:spPr>
      </p:pic>
      <p:sp>
        <p:nvSpPr>
          <p:cNvPr id="5" name="Rectangle 4"/>
          <p:cNvSpPr/>
          <p:nvPr/>
        </p:nvSpPr>
        <p:spPr>
          <a:xfrm>
            <a:off x="272661" y="2636912"/>
            <a:ext cx="4572000" cy="40011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n-GB" sz="2000" dirty="0">
                <a:latin typeface="Calibri" pitchFamily="34" charset="0"/>
                <a:cs typeface="Calibri" pitchFamily="34" charset="0"/>
              </a:rPr>
              <a:t>Lee Boot </a:t>
            </a:r>
            <a:r>
              <a:rPr lang="en-GB" sz="2000" dirty="0" err="1">
                <a:latin typeface="Calibri" pitchFamily="34" charset="0"/>
                <a:cs typeface="Calibri" pitchFamily="34" charset="0"/>
              </a:rPr>
              <a:t>efekat</a:t>
            </a:r>
            <a:r>
              <a:rPr lang="en-GB" sz="2000" dirty="0">
                <a:latin typeface="Calibri" pitchFamily="34" charset="0"/>
                <a:cs typeface="Calibri" pitchFamily="34" charset="0"/>
              </a:rPr>
              <a:t> </a:t>
            </a:r>
          </a:p>
        </p:txBody>
      </p:sp>
      <p:sp>
        <p:nvSpPr>
          <p:cNvPr id="7" name="TextBox 6"/>
          <p:cNvSpPr txBox="1"/>
          <p:nvPr/>
        </p:nvSpPr>
        <p:spPr>
          <a:xfrm>
            <a:off x="2123728" y="0"/>
            <a:ext cx="4611519"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sz="3600" dirty="0" err="1"/>
              <a:t>Miševi</a:t>
            </a:r>
            <a:r>
              <a:rPr lang="en-GB" sz="3600" dirty="0"/>
              <a:t>- (</a:t>
            </a:r>
            <a:r>
              <a:rPr lang="en-GB" sz="3600" dirty="0" err="1"/>
              <a:t>Mus</a:t>
            </a:r>
            <a:r>
              <a:rPr lang="en-GB" sz="3600" dirty="0"/>
              <a:t> </a:t>
            </a:r>
            <a:r>
              <a:rPr lang="en-GB" sz="3600" dirty="0" err="1"/>
              <a:t>musculus</a:t>
            </a:r>
            <a:r>
              <a:rPr lang="en-GB" sz="3600" dirty="0"/>
              <a:t>)</a:t>
            </a:r>
          </a:p>
        </p:txBody>
      </p:sp>
      <p:sp>
        <p:nvSpPr>
          <p:cNvPr id="8" name="TextBox 7"/>
          <p:cNvSpPr txBox="1"/>
          <p:nvPr/>
        </p:nvSpPr>
        <p:spPr>
          <a:xfrm>
            <a:off x="251520" y="940078"/>
            <a:ext cx="305545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GB" sz="2400" dirty="0" err="1"/>
              <a:t>Fiziologija</a:t>
            </a:r>
            <a:r>
              <a:rPr lang="en-GB" sz="2400" dirty="0"/>
              <a:t> </a:t>
            </a:r>
            <a:r>
              <a:rPr lang="en-GB" sz="2400" dirty="0" err="1"/>
              <a:t>reprodukcije</a:t>
            </a:r>
            <a:endParaRPr lang="en-GB" sz="2400" dirty="0"/>
          </a:p>
        </p:txBody>
      </p:sp>
      <p:sp>
        <p:nvSpPr>
          <p:cNvPr id="6" name="Rectangle 5"/>
          <p:cNvSpPr/>
          <p:nvPr/>
        </p:nvSpPr>
        <p:spPr>
          <a:xfrm>
            <a:off x="232207" y="4117142"/>
            <a:ext cx="4572000" cy="40011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en-GB" sz="2000" dirty="0">
                <a:latin typeface="Calibri" pitchFamily="34" charset="0"/>
                <a:cs typeface="Calibri" pitchFamily="34" charset="0"/>
              </a:rPr>
              <a:t>Whitten </a:t>
            </a:r>
            <a:r>
              <a:rPr lang="en-GB" sz="2000" dirty="0" err="1">
                <a:latin typeface="Calibri" pitchFamily="34" charset="0"/>
                <a:cs typeface="Calibri" pitchFamily="34" charset="0"/>
              </a:rPr>
              <a:t>efekat</a:t>
            </a:r>
            <a:r>
              <a:rPr lang="en-GB" sz="2000" dirty="0">
                <a:latin typeface="Calibri" pitchFamily="34" charset="0"/>
                <a:cs typeface="Calibri" pitchFamily="34" charset="0"/>
              </a:rPr>
              <a:t> </a:t>
            </a:r>
          </a:p>
        </p:txBody>
      </p:sp>
      <p:sp>
        <p:nvSpPr>
          <p:cNvPr id="9" name="Rectangle 8"/>
          <p:cNvSpPr/>
          <p:nvPr/>
        </p:nvSpPr>
        <p:spPr>
          <a:xfrm>
            <a:off x="2411760" y="1556792"/>
            <a:ext cx="4572000" cy="40011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n-GB" sz="2000" dirty="0" err="1">
                <a:latin typeface="Calibri" pitchFamily="34" charset="0"/>
                <a:cs typeface="Calibri" pitchFamily="34" charset="0"/>
              </a:rPr>
              <a:t>Fenomeni</a:t>
            </a:r>
            <a:r>
              <a:rPr lang="en-GB" sz="2000" dirty="0">
                <a:latin typeface="Calibri" pitchFamily="34" charset="0"/>
                <a:cs typeface="Calibri" pitchFamily="34" charset="0"/>
              </a:rPr>
              <a:t> </a:t>
            </a:r>
            <a:r>
              <a:rPr lang="en-GB" sz="2000" dirty="0" err="1">
                <a:latin typeface="Calibri" pitchFamily="34" charset="0"/>
                <a:cs typeface="Calibri" pitchFamily="34" charset="0"/>
              </a:rPr>
              <a:t>vezani</a:t>
            </a:r>
            <a:r>
              <a:rPr lang="en-GB" sz="2000" dirty="0">
                <a:latin typeface="Calibri" pitchFamily="34" charset="0"/>
                <a:cs typeface="Calibri" pitchFamily="34" charset="0"/>
              </a:rPr>
              <a:t> </a:t>
            </a:r>
            <a:r>
              <a:rPr lang="en-GB" sz="2000" dirty="0" err="1">
                <a:latin typeface="Calibri" pitchFamily="34" charset="0"/>
                <a:cs typeface="Calibri" pitchFamily="34" charset="0"/>
              </a:rPr>
              <a:t>za</a:t>
            </a:r>
            <a:r>
              <a:rPr lang="en-GB" sz="2000" dirty="0">
                <a:latin typeface="Calibri" pitchFamily="34" charset="0"/>
                <a:cs typeface="Calibri" pitchFamily="34" charset="0"/>
              </a:rPr>
              <a:t> </a:t>
            </a:r>
            <a:r>
              <a:rPr lang="en-GB" sz="2000" dirty="0" err="1">
                <a:latin typeface="Calibri" pitchFamily="34" charset="0"/>
                <a:cs typeface="Calibri" pitchFamily="34" charset="0"/>
              </a:rPr>
              <a:t>lučenje</a:t>
            </a:r>
            <a:r>
              <a:rPr lang="en-GB" sz="2000" dirty="0">
                <a:latin typeface="Calibri" pitchFamily="34" charset="0"/>
                <a:cs typeface="Calibri" pitchFamily="34" charset="0"/>
              </a:rPr>
              <a:t> </a:t>
            </a:r>
            <a:r>
              <a:rPr lang="en-GB" sz="2000" dirty="0" err="1">
                <a:latin typeface="Calibri" pitchFamily="34" charset="0"/>
                <a:cs typeface="Calibri" pitchFamily="34" charset="0"/>
              </a:rPr>
              <a:t>feromona</a:t>
            </a:r>
            <a:endParaRPr lang="en-GB" sz="2000" dirty="0">
              <a:latin typeface="Calibri" pitchFamily="34" charset="0"/>
              <a:cs typeface="Calibri" pitchFamily="34" charset="0"/>
            </a:endParaRPr>
          </a:p>
        </p:txBody>
      </p:sp>
      <p:sp>
        <p:nvSpPr>
          <p:cNvPr id="10" name="Rectangle 9"/>
          <p:cNvSpPr/>
          <p:nvPr/>
        </p:nvSpPr>
        <p:spPr>
          <a:xfrm>
            <a:off x="276652" y="5805264"/>
            <a:ext cx="4572000" cy="40011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en-GB" sz="2000" dirty="0"/>
              <a:t>Bruce effect </a:t>
            </a:r>
            <a:endParaRPr lang="en-GB" sz="2000" dirty="0">
              <a:latin typeface="Calibri" pitchFamily="34" charset="0"/>
              <a:cs typeface="Calibri" pitchFamily="34" charset="0"/>
            </a:endParaRPr>
          </a:p>
        </p:txBody>
      </p:sp>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2171417"/>
            <a:ext cx="1990581" cy="170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descr="Image result for mices male and fema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5411" y="4117142"/>
            <a:ext cx="1619836" cy="1214877"/>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Image result for mices male and fema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8" descr="Image result for mices male and fema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346" name="Picture 10" descr="Image result for mices male and fema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9108" y="4117142"/>
            <a:ext cx="1619836" cy="1214877"/>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Image result for mices male and fema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1674" y="5742811"/>
            <a:ext cx="1160646" cy="925125"/>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Image result for mices male and fema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3485" y="5731732"/>
            <a:ext cx="1405184" cy="936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859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558526B-B3D0-440A-9C99-D5B0B88E6CA3}"/>
              </a:ext>
            </a:extLst>
          </p:cNvPr>
          <p:cNvPicPr>
            <a:picLocks noGrp="1" noChangeAspect="1"/>
          </p:cNvPicPr>
          <p:nvPr>
            <p:ph idx="1"/>
          </p:nvPr>
        </p:nvPicPr>
        <p:blipFill>
          <a:blip r:embed="rId3"/>
          <a:stretch>
            <a:fillRect/>
          </a:stretch>
        </p:blipFill>
        <p:spPr>
          <a:xfrm>
            <a:off x="0" y="4473526"/>
            <a:ext cx="9144000" cy="2384473"/>
          </a:xfrm>
        </p:spPr>
      </p:pic>
      <p:sp>
        <p:nvSpPr>
          <p:cNvPr id="6" name="TextBox 5">
            <a:extLst>
              <a:ext uri="{FF2B5EF4-FFF2-40B4-BE49-F238E27FC236}">
                <a16:creationId xmlns:a16="http://schemas.microsoft.com/office/drawing/2014/main" xmlns="" id="{0CF8022D-3CDF-4A21-BB06-B2C4F8EA7959}"/>
              </a:ext>
            </a:extLst>
          </p:cNvPr>
          <p:cNvSpPr txBox="1"/>
          <p:nvPr/>
        </p:nvSpPr>
        <p:spPr>
          <a:xfrm>
            <a:off x="628650" y="2522407"/>
            <a:ext cx="7886700" cy="1477328"/>
          </a:xfrm>
          <a:prstGeom prst="rect">
            <a:avLst/>
          </a:prstGeom>
          <a:noFill/>
        </p:spPr>
        <p:txBody>
          <a:bodyPr wrap="square" rtlCol="0">
            <a:spAutoFit/>
          </a:bodyPr>
          <a:lstStyle/>
          <a:p>
            <a:pPr marL="285750" indent="-285750">
              <a:buFont typeface="Arial" panose="020B0604020202020204" pitchFamily="34" charset="0"/>
              <a:buChar char="•"/>
            </a:pPr>
            <a:r>
              <a:rPr lang="en-US" sz="1800" b="0" i="0" u="none" strike="noStrike" baseline="0" dirty="0" err="1">
                <a:latin typeface="FreightTextProBook-Regular"/>
              </a:rPr>
              <a:t>Većina</a:t>
            </a:r>
            <a:r>
              <a:rPr lang="en-US" sz="1800" b="0" i="0" u="none" strike="noStrike" baseline="0" dirty="0">
                <a:latin typeface="FreightTextProBook-Regular"/>
              </a:rPr>
              <a:t> </a:t>
            </a:r>
            <a:r>
              <a:rPr lang="en-US" sz="1800" b="0" i="0" u="none" strike="noStrike" baseline="0" dirty="0" err="1">
                <a:latin typeface="FreightTextProBook-Regular"/>
              </a:rPr>
              <a:t>ovaca</a:t>
            </a:r>
            <a:r>
              <a:rPr lang="en-US" sz="1800" b="0" i="0" u="none" strike="noStrike" baseline="0" dirty="0">
                <a:latin typeface="FreightTextProBook-Regular"/>
              </a:rPr>
              <a:t> </a:t>
            </a:r>
            <a:r>
              <a:rPr lang="en-US" sz="1800" b="0" i="0" u="none" strike="noStrike" baseline="0" dirty="0" err="1">
                <a:latin typeface="FreightTextProBook-Regular"/>
              </a:rPr>
              <a:t>izlaže</a:t>
            </a:r>
            <a:r>
              <a:rPr lang="en-US" sz="1800" b="0" i="0" u="none" strike="noStrike" baseline="0" dirty="0">
                <a:latin typeface="FreightTextProBook-Regular"/>
              </a:rPr>
              <a:t> </a:t>
            </a:r>
            <a:r>
              <a:rPr lang="en-US" sz="1800" b="0" i="0" u="none" strike="noStrike" baseline="0" dirty="0" err="1">
                <a:latin typeface="FreightTextProBook-Regular"/>
              </a:rPr>
              <a:t>sezonsku</a:t>
            </a:r>
            <a:r>
              <a:rPr lang="en-US" sz="1800" b="0" i="0" u="none" strike="noStrike" baseline="0" dirty="0">
                <a:latin typeface="FreightTextProBook-Regular"/>
              </a:rPr>
              <a:t> </a:t>
            </a:r>
            <a:r>
              <a:rPr lang="en-US" sz="1800" b="0" i="0" u="none" strike="noStrike" baseline="0" dirty="0" err="1">
                <a:latin typeface="FreightTextProBook-Regular"/>
              </a:rPr>
              <a:t>reproduktivnu</a:t>
            </a:r>
            <a:r>
              <a:rPr lang="en-US" sz="1800" b="0" i="0" u="none" strike="noStrike" baseline="0" dirty="0">
                <a:latin typeface="FreightTextProBook-Regular"/>
              </a:rPr>
              <a:t> </a:t>
            </a:r>
            <a:r>
              <a:rPr lang="en-US" sz="1800" b="0" i="0" u="none" strike="noStrike" baseline="0" dirty="0" err="1">
                <a:latin typeface="FreightTextProBook-Regular"/>
              </a:rPr>
              <a:t>aktivnost</a:t>
            </a:r>
            <a:r>
              <a:rPr lang="en-US" sz="1800" b="0" i="0" u="none" strike="noStrike" baseline="0" dirty="0">
                <a:latin typeface="FreightTextProBook-Regular"/>
              </a:rPr>
              <a:t>.</a:t>
            </a:r>
            <a:endParaRPr lang="sr-Latn-RS" sz="1800" b="0" i="0" u="none" strike="noStrike" baseline="0" dirty="0">
              <a:latin typeface="FreightTextProBook-Regular"/>
            </a:endParaRPr>
          </a:p>
          <a:p>
            <a:pPr marL="285750" indent="-285750">
              <a:buFont typeface="Arial" panose="020B0604020202020204" pitchFamily="34" charset="0"/>
              <a:buChar char="•"/>
            </a:pPr>
            <a:r>
              <a:rPr lang="en-US" sz="1800" b="0" i="0" u="none" strike="noStrike" baseline="0" dirty="0" err="1">
                <a:latin typeface="FreightTextProBook-Regular"/>
              </a:rPr>
              <a:t>Najveća</a:t>
            </a:r>
            <a:r>
              <a:rPr lang="en-US" sz="1800" b="0" i="0" u="none" strike="noStrike" baseline="0" dirty="0">
                <a:latin typeface="FreightTextProBook-Regular"/>
              </a:rPr>
              <a:t> </a:t>
            </a:r>
            <a:r>
              <a:rPr lang="en-US" sz="1800" b="0" i="0" u="none" strike="noStrike" baseline="0" dirty="0" err="1">
                <a:latin typeface="FreightTextProBook-Regular"/>
              </a:rPr>
              <a:t>reproduktivna</a:t>
            </a:r>
            <a:r>
              <a:rPr lang="en-US" sz="1800" b="0" i="0" u="none" strike="noStrike" baseline="0" dirty="0">
                <a:latin typeface="FreightTextProBook-Regular"/>
              </a:rPr>
              <a:t> </a:t>
            </a:r>
            <a:r>
              <a:rPr lang="en-US" sz="1800" b="0" i="0" u="none" strike="noStrike" baseline="0" dirty="0" err="1">
                <a:latin typeface="FreightTextProBook-Regular"/>
              </a:rPr>
              <a:t>aktivnost</a:t>
            </a:r>
            <a:r>
              <a:rPr lang="en-US" sz="1800" b="0" i="0" u="none" strike="noStrike" baseline="0" dirty="0">
                <a:latin typeface="FreightTextProBook-Regular"/>
              </a:rPr>
              <a:t> je </a:t>
            </a:r>
            <a:r>
              <a:rPr lang="en-US" sz="1800" b="0" i="0" u="none" strike="noStrike" baseline="0" dirty="0" err="1">
                <a:latin typeface="FreightTextProBook-Regular"/>
              </a:rPr>
              <a:t>prisutna</a:t>
            </a:r>
            <a:r>
              <a:rPr lang="en-US" sz="1800" b="0" i="0" u="none" strike="noStrike" baseline="0" dirty="0">
                <a:latin typeface="FreightTextProBook-Regular"/>
              </a:rPr>
              <a:t> u </a:t>
            </a:r>
            <a:r>
              <a:rPr lang="en-US" sz="1800" b="0" i="0" u="none" strike="noStrike" baseline="0" dirty="0" err="1">
                <a:latin typeface="FreightTextProBook-Regular"/>
              </a:rPr>
              <a:t>jesen</a:t>
            </a:r>
            <a:r>
              <a:rPr lang="en-US" sz="1800" b="0" i="0" u="none" strike="noStrike" baseline="0" dirty="0">
                <a:latin typeface="FreightTextProBook-Regular"/>
              </a:rPr>
              <a:t> </a:t>
            </a:r>
            <a:r>
              <a:rPr lang="en-US" sz="1800" b="0" i="0" u="none" strike="noStrike" baseline="0" dirty="0" err="1">
                <a:latin typeface="FreightTextProBook-Regular"/>
              </a:rPr>
              <a:t>i</a:t>
            </a:r>
            <a:r>
              <a:rPr lang="en-US" sz="1800" b="0" i="0" u="none" strike="noStrike" baseline="0" dirty="0">
                <a:latin typeface="FreightTextProBook-Regular"/>
              </a:rPr>
              <a:t> </a:t>
            </a:r>
            <a:r>
              <a:rPr lang="en-US" sz="1800" b="0" i="0" u="none" strike="noStrike" baseline="0" dirty="0" err="1">
                <a:latin typeface="FreightTextProBook-Regular"/>
              </a:rPr>
              <a:t>zimu</a:t>
            </a:r>
            <a:r>
              <a:rPr lang="en-US" sz="1800" b="0" i="0" u="none" strike="noStrike" baseline="0" dirty="0">
                <a:latin typeface="FreightTextProBook-Regular"/>
              </a:rPr>
              <a:t> – „</a:t>
            </a:r>
            <a:r>
              <a:rPr lang="en-US" sz="1800" b="0" i="0" u="none" strike="noStrike" baseline="0" dirty="0" err="1">
                <a:latin typeface="FreightTextProBook-Regular"/>
              </a:rPr>
              <a:t>vrste</a:t>
            </a:r>
            <a:r>
              <a:rPr lang="en-US" sz="1800" b="0" i="0" u="none" strike="noStrike" baseline="0" dirty="0">
                <a:latin typeface="FreightTextProBook-Regular"/>
              </a:rPr>
              <a:t> </a:t>
            </a:r>
            <a:r>
              <a:rPr lang="en-US" sz="1800" b="0" i="0" u="none" strike="noStrike" baseline="0" dirty="0" err="1">
                <a:latin typeface="FreightTextProBook-Regular"/>
              </a:rPr>
              <a:t>kratkog</a:t>
            </a:r>
            <a:r>
              <a:rPr lang="en-US" sz="1800" b="0" i="0" u="none" strike="noStrike" baseline="0" dirty="0">
                <a:latin typeface="FreightTextProBook-Regular"/>
              </a:rPr>
              <a:t> dana“.</a:t>
            </a:r>
            <a:endParaRPr lang="sr-Latn-RS" sz="1800" b="0" i="0" u="none" strike="noStrike" baseline="0" dirty="0">
              <a:latin typeface="FreightTextProBook-Regular"/>
            </a:endParaRPr>
          </a:p>
          <a:p>
            <a:pPr marL="285750" indent="-285750">
              <a:buFont typeface="Arial" panose="020B0604020202020204" pitchFamily="34" charset="0"/>
              <a:buChar char="•"/>
            </a:pPr>
            <a:r>
              <a:rPr lang="en-US" sz="1800" b="0" i="0" u="none" strike="noStrike" baseline="0" dirty="0" err="1">
                <a:latin typeface="FreightTextProBook-Regular"/>
              </a:rPr>
              <a:t>Neke</a:t>
            </a:r>
            <a:r>
              <a:rPr lang="en-US" sz="1800" b="0" i="0" u="none" strike="noStrike" baseline="0" dirty="0">
                <a:latin typeface="FreightTextProBook-Regular"/>
              </a:rPr>
              <a:t> rase </a:t>
            </a:r>
            <a:r>
              <a:rPr lang="en-US" sz="1800" b="0" i="0" u="none" strike="noStrike" baseline="0" dirty="0" err="1">
                <a:latin typeface="FreightTextProBook-Regular"/>
              </a:rPr>
              <a:t>ovaca</a:t>
            </a:r>
            <a:r>
              <a:rPr lang="en-US" sz="1800" b="0" i="0" u="none" strike="noStrike" baseline="0" dirty="0">
                <a:latin typeface="FreightTextProBook-Regular"/>
              </a:rPr>
              <a:t> </a:t>
            </a:r>
            <a:r>
              <a:rPr lang="en-US" sz="1800" b="0" i="0" u="none" strike="noStrike" baseline="0" dirty="0" err="1">
                <a:latin typeface="FreightTextProBook-Regular"/>
              </a:rPr>
              <a:t>i</a:t>
            </a:r>
            <a:r>
              <a:rPr lang="en-US" sz="1800" b="0" i="0" u="none" strike="noStrike" baseline="0" dirty="0">
                <a:latin typeface="FreightTextProBook-Regular"/>
              </a:rPr>
              <a:t> </a:t>
            </a:r>
            <a:r>
              <a:rPr lang="en-US" sz="1800" b="0" i="0" u="none" strike="noStrike" baseline="0" dirty="0" err="1">
                <a:latin typeface="FreightTextProBook-Regular"/>
              </a:rPr>
              <a:t>ovaca</a:t>
            </a:r>
            <a:r>
              <a:rPr lang="en-US" sz="1800" b="0" i="0" u="none" strike="noStrike" baseline="0" dirty="0">
                <a:latin typeface="FreightTextProBook-Regular"/>
              </a:rPr>
              <a:t> </a:t>
            </a:r>
            <a:r>
              <a:rPr lang="en-US" sz="1800" b="0" i="0" u="none" strike="noStrike" baseline="0" dirty="0" err="1">
                <a:latin typeface="FreightTextProBook-Regular"/>
              </a:rPr>
              <a:t>mogu</a:t>
            </a:r>
            <a:r>
              <a:rPr lang="en-US" sz="1800" b="0" i="0" u="none" strike="noStrike" baseline="0" dirty="0">
                <a:latin typeface="FreightTextProBook-Regular"/>
              </a:rPr>
              <a:t> </a:t>
            </a:r>
            <a:r>
              <a:rPr lang="en-US" sz="1800" b="0" i="0" u="none" strike="noStrike" baseline="0" dirty="0" err="1">
                <a:latin typeface="FreightTextProBook-Regular"/>
              </a:rPr>
              <a:t>biti</a:t>
            </a:r>
            <a:r>
              <a:rPr lang="en-US" sz="1800" b="0" i="0" u="none" strike="noStrike" baseline="0" dirty="0">
                <a:latin typeface="FreightTextProBook-Regular"/>
              </a:rPr>
              <a:t> u </a:t>
            </a:r>
            <a:r>
              <a:rPr lang="en-US" sz="1800" b="0" i="0" u="none" strike="noStrike" baseline="0" dirty="0" err="1">
                <a:latin typeface="FreightTextProBook-Regular"/>
              </a:rPr>
              <a:t>mogućnosti</a:t>
            </a:r>
            <a:r>
              <a:rPr lang="en-US" sz="1800" b="0" i="0" u="none" strike="noStrike" baseline="0" dirty="0">
                <a:latin typeface="FreightTextProBook-Regular"/>
              </a:rPr>
              <a:t> da se </a:t>
            </a:r>
            <a:r>
              <a:rPr lang="en-US" sz="1800" b="0" i="0" u="none" strike="noStrike" baseline="0" dirty="0" err="1">
                <a:latin typeface="FreightTextProBook-Regular"/>
              </a:rPr>
              <a:t>razmnožavaju</a:t>
            </a:r>
            <a:r>
              <a:rPr lang="en-US" sz="1800" b="0" i="0" u="none" strike="noStrike" baseline="0" dirty="0">
                <a:latin typeface="FreightTextProBook-Regular"/>
              </a:rPr>
              <a:t> </a:t>
            </a:r>
            <a:r>
              <a:rPr lang="en-US" sz="1800" b="0" i="0" u="none" strike="noStrike" baseline="0" dirty="0" err="1">
                <a:latin typeface="FreightTextProBook-Regular"/>
              </a:rPr>
              <a:t>tokom</a:t>
            </a:r>
            <a:r>
              <a:rPr lang="en-US" sz="1800" b="0" i="0" u="none" strike="noStrike" baseline="0" dirty="0">
                <a:latin typeface="FreightTextProBook-Regular"/>
              </a:rPr>
              <a:t> </a:t>
            </a:r>
            <a:r>
              <a:rPr lang="en-US" sz="1800" b="0" i="0" u="none" strike="noStrike" baseline="0" dirty="0" err="1">
                <a:latin typeface="FreightTextProBook-Regular"/>
              </a:rPr>
              <a:t>cele</a:t>
            </a:r>
            <a:r>
              <a:rPr lang="en-US" sz="1800" b="0" i="0" u="none" strike="noStrike" baseline="0" dirty="0">
                <a:latin typeface="FreightTextProBook-Regular"/>
              </a:rPr>
              <a:t> </a:t>
            </a:r>
            <a:r>
              <a:rPr lang="en-US" sz="1800" b="0" i="0" u="none" strike="noStrike" baseline="0" dirty="0" err="1">
                <a:latin typeface="FreightTextProBook-Regular"/>
              </a:rPr>
              <a:t>godine</a:t>
            </a:r>
            <a:r>
              <a:rPr lang="en-US" sz="1800" b="0" i="0" u="none" strike="noStrike" baseline="0" dirty="0">
                <a:latin typeface="FreightTextProBook-Regular"/>
              </a:rPr>
              <a:t> </a:t>
            </a:r>
            <a:r>
              <a:rPr lang="en-US" sz="1800" b="0" i="0" u="none" strike="noStrike" baseline="0" dirty="0" err="1">
                <a:latin typeface="FreightTextProBook-Regular"/>
              </a:rPr>
              <a:t>ili</a:t>
            </a:r>
            <a:r>
              <a:rPr lang="en-US" sz="1800" b="0" i="0" u="none" strike="noStrike" baseline="0" dirty="0">
                <a:latin typeface="FreightTextProBook-Regular"/>
              </a:rPr>
              <a:t> „van </a:t>
            </a:r>
            <a:r>
              <a:rPr lang="en-US" sz="1800" b="0" i="0" u="none" strike="noStrike" baseline="0" dirty="0" err="1">
                <a:latin typeface="FreightTextProBook-Regular"/>
              </a:rPr>
              <a:t>sezone</a:t>
            </a:r>
            <a:r>
              <a:rPr lang="en-US" sz="1800" b="0" i="0" u="none" strike="noStrike" baseline="0" dirty="0">
                <a:latin typeface="FreightTextProBook-Regular"/>
              </a:rPr>
              <a:t>“.</a:t>
            </a:r>
            <a:endParaRPr lang="en-US" dirty="0"/>
          </a:p>
        </p:txBody>
      </p:sp>
      <p:sp>
        <p:nvSpPr>
          <p:cNvPr id="9" name="Title 1">
            <a:extLst>
              <a:ext uri="{FF2B5EF4-FFF2-40B4-BE49-F238E27FC236}">
                <a16:creationId xmlns:a16="http://schemas.microsoft.com/office/drawing/2014/main" xmlns="" id="{B1F01467-CA23-4F55-A720-04B3CBE6FBAE}"/>
              </a:ext>
            </a:extLst>
          </p:cNvPr>
          <p:cNvSpPr txBox="1">
            <a:spLocks/>
          </p:cNvSpPr>
          <p:nvPr/>
        </p:nvSpPr>
        <p:spPr>
          <a:xfrm>
            <a:off x="650499" y="78017"/>
            <a:ext cx="7886700" cy="80854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sr-Latn-ME" b="1" dirty="0"/>
              <a:t>Sezona parenja</a:t>
            </a:r>
            <a:endParaRPr lang="en-US" b="1" dirty="0"/>
          </a:p>
        </p:txBody>
      </p:sp>
      <p:pic>
        <p:nvPicPr>
          <p:cNvPr id="11" name="Picture 10">
            <a:extLst>
              <a:ext uri="{FF2B5EF4-FFF2-40B4-BE49-F238E27FC236}">
                <a16:creationId xmlns:a16="http://schemas.microsoft.com/office/drawing/2014/main" xmlns="" id="{C9E8D612-45FD-4309-971D-32D07E2CD599}"/>
              </a:ext>
            </a:extLst>
          </p:cNvPr>
          <p:cNvPicPr>
            <a:picLocks noChangeAspect="1"/>
          </p:cNvPicPr>
          <p:nvPr/>
        </p:nvPicPr>
        <p:blipFill>
          <a:blip r:embed="rId4"/>
          <a:stretch>
            <a:fillRect/>
          </a:stretch>
        </p:blipFill>
        <p:spPr>
          <a:xfrm>
            <a:off x="-506156" y="5567907"/>
            <a:ext cx="2269611" cy="1513074"/>
          </a:xfrm>
          <a:prstGeom prst="rect">
            <a:avLst/>
          </a:prstGeom>
        </p:spPr>
      </p:pic>
      <p:pic>
        <p:nvPicPr>
          <p:cNvPr id="13" name="Picture 12">
            <a:extLst>
              <a:ext uri="{FF2B5EF4-FFF2-40B4-BE49-F238E27FC236}">
                <a16:creationId xmlns:a16="http://schemas.microsoft.com/office/drawing/2014/main" xmlns="" id="{375B2CCC-2676-479E-A638-3A65D3CF274B}"/>
              </a:ext>
            </a:extLst>
          </p:cNvPr>
          <p:cNvPicPr>
            <a:picLocks noChangeAspect="1"/>
          </p:cNvPicPr>
          <p:nvPr/>
        </p:nvPicPr>
        <p:blipFill>
          <a:blip r:embed="rId5"/>
          <a:stretch>
            <a:fillRect/>
          </a:stretch>
        </p:blipFill>
        <p:spPr>
          <a:xfrm>
            <a:off x="5351530" y="4811051"/>
            <a:ext cx="3070424" cy="2046949"/>
          </a:xfrm>
          <a:prstGeom prst="rect">
            <a:avLst/>
          </a:prstGeom>
        </p:spPr>
      </p:pic>
    </p:spTree>
    <p:extLst>
      <p:ext uri="{BB962C8B-B14F-4D97-AF65-F5344CB8AC3E}">
        <p14:creationId xmlns:p14="http://schemas.microsoft.com/office/powerpoint/2010/main" val="1278714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8F26104-A6F0-418B-A2A5-58BAB3B3D06A}"/>
              </a:ext>
            </a:extLst>
          </p:cNvPr>
          <p:cNvSpPr txBox="1"/>
          <p:nvPr/>
        </p:nvSpPr>
        <p:spPr>
          <a:xfrm>
            <a:off x="467544" y="1484784"/>
            <a:ext cx="7886700" cy="1754326"/>
          </a:xfrm>
          <a:prstGeom prst="rect">
            <a:avLst/>
          </a:prstGeom>
          <a:noFill/>
        </p:spPr>
        <p:txBody>
          <a:bodyPr wrap="square" rtlCol="0">
            <a:spAutoFit/>
          </a:bodyPr>
          <a:lstStyle/>
          <a:p>
            <a:pPr marL="285750" indent="-285750">
              <a:buFont typeface="Arial" panose="020B0604020202020204" pitchFamily="34" charset="0"/>
              <a:buChar char="•"/>
            </a:pPr>
            <a:r>
              <a:rPr lang="en-US" dirty="0" err="1">
                <a:latin typeface="FreightTextProBook-Regular"/>
              </a:rPr>
              <a:t>Veoma</a:t>
            </a:r>
            <a:r>
              <a:rPr lang="en-US" dirty="0">
                <a:latin typeface="FreightTextProBook-Regular"/>
              </a:rPr>
              <a:t> </a:t>
            </a:r>
            <a:r>
              <a:rPr lang="en-US" dirty="0" err="1">
                <a:latin typeface="FreightTextProBook-Regular"/>
              </a:rPr>
              <a:t>važan</a:t>
            </a:r>
            <a:r>
              <a:rPr lang="en-US" dirty="0">
                <a:latin typeface="FreightTextProBook-Regular"/>
              </a:rPr>
              <a:t> u </a:t>
            </a:r>
            <a:r>
              <a:rPr lang="en-US" dirty="0" err="1">
                <a:latin typeface="FreightTextProBook-Regular"/>
              </a:rPr>
              <a:t>reprodukciji</a:t>
            </a:r>
            <a:r>
              <a:rPr lang="en-US" dirty="0">
                <a:latin typeface="FreightTextProBook-Regular"/>
              </a:rPr>
              <a:t> </a:t>
            </a:r>
            <a:r>
              <a:rPr lang="en-US" dirty="0" err="1">
                <a:latin typeface="FreightTextProBook-Regular"/>
              </a:rPr>
              <a:t>ovaca</a:t>
            </a:r>
            <a:r>
              <a:rPr lang="en-US" dirty="0">
                <a:latin typeface="FreightTextProBook-Regular"/>
              </a:rPr>
              <a:t>.</a:t>
            </a:r>
            <a:endParaRPr lang="sr-Latn-RS" dirty="0">
              <a:latin typeface="FreightTextProBook-Regular"/>
            </a:endParaRPr>
          </a:p>
          <a:p>
            <a:pPr marL="285750" indent="-285750">
              <a:buFont typeface="Arial" panose="020B0604020202020204" pitchFamily="34" charset="0"/>
              <a:buChar char="•"/>
            </a:pPr>
            <a:endParaRPr lang="sr-Latn-RS" dirty="0">
              <a:latin typeface="FreightTextProBook-Regular"/>
            </a:endParaRPr>
          </a:p>
          <a:p>
            <a:pPr marL="285750" indent="-285750">
              <a:buFont typeface="Arial" panose="020B0604020202020204" pitchFamily="34" charset="0"/>
              <a:buChar char="•"/>
            </a:pPr>
            <a:r>
              <a:rPr lang="en-US" dirty="0" err="1">
                <a:latin typeface="FreightTextProBook-Regular"/>
              </a:rPr>
              <a:t>Iznenadno</a:t>
            </a:r>
            <a:r>
              <a:rPr lang="en-US" dirty="0">
                <a:latin typeface="FreightTextProBook-Regular"/>
              </a:rPr>
              <a:t> </a:t>
            </a:r>
            <a:r>
              <a:rPr lang="en-US" dirty="0" err="1">
                <a:latin typeface="FreightTextProBook-Regular"/>
              </a:rPr>
              <a:t>uvođenje</a:t>
            </a:r>
            <a:r>
              <a:rPr lang="en-US" dirty="0">
                <a:latin typeface="FreightTextProBook-Regular"/>
              </a:rPr>
              <a:t> </a:t>
            </a:r>
            <a:r>
              <a:rPr lang="en-US" dirty="0" err="1">
                <a:latin typeface="FreightTextProBook-Regular"/>
              </a:rPr>
              <a:t>novih</a:t>
            </a:r>
            <a:r>
              <a:rPr lang="en-US" dirty="0">
                <a:latin typeface="FreightTextProBook-Regular"/>
              </a:rPr>
              <a:t> </a:t>
            </a:r>
            <a:r>
              <a:rPr lang="en-US" dirty="0" err="1">
                <a:latin typeface="FreightTextProBook-Regular"/>
              </a:rPr>
              <a:t>ovnova</a:t>
            </a:r>
            <a:r>
              <a:rPr lang="en-US" dirty="0">
                <a:latin typeface="FreightTextProBook-Regular"/>
              </a:rPr>
              <a:t> </a:t>
            </a:r>
            <a:r>
              <a:rPr lang="en-US" dirty="0" err="1">
                <a:latin typeface="FreightTextProBook-Regular"/>
              </a:rPr>
              <a:t>može</a:t>
            </a:r>
            <a:r>
              <a:rPr lang="en-US" dirty="0">
                <a:latin typeface="FreightTextProBook-Regular"/>
              </a:rPr>
              <a:t> </a:t>
            </a:r>
            <a:r>
              <a:rPr lang="en-US" dirty="0" err="1">
                <a:latin typeface="FreightTextProBook-Regular"/>
              </a:rPr>
              <a:t>izazvati</a:t>
            </a:r>
            <a:r>
              <a:rPr lang="en-US" dirty="0">
                <a:latin typeface="FreightTextProBook-Regular"/>
              </a:rPr>
              <a:t> </a:t>
            </a:r>
            <a:r>
              <a:rPr lang="en-US" dirty="0" err="1">
                <a:latin typeface="FreightTextProBook-Regular"/>
              </a:rPr>
              <a:t>raniju</a:t>
            </a:r>
            <a:r>
              <a:rPr lang="en-US" dirty="0">
                <a:latin typeface="FreightTextProBook-Regular"/>
              </a:rPr>
              <a:t> </a:t>
            </a:r>
            <a:r>
              <a:rPr lang="en-US" dirty="0" err="1">
                <a:latin typeface="FreightTextProBook-Regular"/>
              </a:rPr>
              <a:t>aktivnost</a:t>
            </a:r>
            <a:r>
              <a:rPr lang="en-US" dirty="0">
                <a:latin typeface="FreightTextProBook-Regular"/>
              </a:rPr>
              <a:t> </a:t>
            </a:r>
            <a:r>
              <a:rPr lang="en-US" dirty="0" err="1">
                <a:latin typeface="FreightTextProBook-Regular"/>
              </a:rPr>
              <a:t>jajnika</a:t>
            </a:r>
            <a:r>
              <a:rPr lang="en-US" dirty="0">
                <a:latin typeface="FreightTextProBook-Regular"/>
              </a:rPr>
              <a:t> </a:t>
            </a:r>
            <a:r>
              <a:rPr lang="en-US" dirty="0" err="1">
                <a:latin typeface="FreightTextProBook-Regular"/>
              </a:rPr>
              <a:t>i</a:t>
            </a:r>
            <a:r>
              <a:rPr lang="en-US" dirty="0">
                <a:latin typeface="FreightTextProBook-Regular"/>
              </a:rPr>
              <a:t> </a:t>
            </a:r>
            <a:r>
              <a:rPr lang="en-US" dirty="0" err="1">
                <a:latin typeface="FreightTextProBook-Regular"/>
              </a:rPr>
              <a:t>cikličnost</a:t>
            </a:r>
            <a:r>
              <a:rPr lang="en-US" dirty="0">
                <a:latin typeface="FreightTextProBook-Regular"/>
              </a:rPr>
              <a:t> </a:t>
            </a:r>
            <a:r>
              <a:rPr lang="en-US" dirty="0" err="1">
                <a:latin typeface="FreightTextProBook-Regular"/>
              </a:rPr>
              <a:t>kod</a:t>
            </a:r>
            <a:r>
              <a:rPr lang="en-US" dirty="0">
                <a:latin typeface="FreightTextProBook-Regular"/>
              </a:rPr>
              <a:t> </a:t>
            </a:r>
            <a:r>
              <a:rPr lang="en-US" dirty="0" err="1">
                <a:latin typeface="FreightTextProBook-Regular"/>
              </a:rPr>
              <a:t>anestralnih</a:t>
            </a:r>
            <a:r>
              <a:rPr lang="en-US" dirty="0">
                <a:latin typeface="FreightTextProBook-Regular"/>
              </a:rPr>
              <a:t> </a:t>
            </a:r>
            <a:r>
              <a:rPr lang="en-US" dirty="0" err="1">
                <a:latin typeface="FreightTextProBook-Regular"/>
              </a:rPr>
              <a:t>ovaca</a:t>
            </a:r>
            <a:r>
              <a:rPr lang="en-US" dirty="0">
                <a:latin typeface="FreightTextProBook-Regular"/>
              </a:rPr>
              <a:t>.</a:t>
            </a:r>
            <a:endParaRPr lang="sr-Latn-RS" dirty="0">
              <a:latin typeface="FreightTextProBook-Regular"/>
            </a:endParaRPr>
          </a:p>
          <a:p>
            <a:pPr marL="285750" indent="-285750">
              <a:buFont typeface="Arial" panose="020B0604020202020204" pitchFamily="34" charset="0"/>
              <a:buChar char="•"/>
            </a:pPr>
            <a:endParaRPr lang="sr-Latn-RS" dirty="0">
              <a:latin typeface="FreightTextProBook-Regular"/>
            </a:endParaRPr>
          </a:p>
          <a:p>
            <a:pPr marL="285750" indent="-285750">
              <a:buFont typeface="Arial" panose="020B0604020202020204" pitchFamily="34" charset="0"/>
              <a:buChar char="•"/>
            </a:pPr>
            <a:r>
              <a:rPr lang="en-US" dirty="0">
                <a:latin typeface="FreightTextProBook-Regular"/>
              </a:rPr>
              <a:t>Ova </a:t>
            </a:r>
            <a:r>
              <a:rPr lang="en-US" dirty="0" err="1">
                <a:latin typeface="FreightTextProBook-Regular"/>
              </a:rPr>
              <a:t>metoda</a:t>
            </a:r>
            <a:r>
              <a:rPr lang="en-US" dirty="0">
                <a:latin typeface="FreightTextProBook-Regular"/>
              </a:rPr>
              <a:t> </a:t>
            </a:r>
            <a:r>
              <a:rPr lang="en-US" dirty="0" err="1">
                <a:latin typeface="FreightTextProBook-Regular"/>
              </a:rPr>
              <a:t>nije</a:t>
            </a:r>
            <a:r>
              <a:rPr lang="en-US" dirty="0">
                <a:latin typeface="FreightTextProBook-Regular"/>
              </a:rPr>
              <a:t> </a:t>
            </a:r>
            <a:r>
              <a:rPr lang="en-US" dirty="0" err="1">
                <a:latin typeface="FreightTextProBook-Regular"/>
              </a:rPr>
              <a:t>toliko</a:t>
            </a:r>
            <a:r>
              <a:rPr lang="en-US" dirty="0">
                <a:latin typeface="FreightTextProBook-Regular"/>
              </a:rPr>
              <a:t> </a:t>
            </a:r>
            <a:r>
              <a:rPr lang="en-US" dirty="0" err="1">
                <a:latin typeface="FreightTextProBook-Regular"/>
              </a:rPr>
              <a:t>efikasna</a:t>
            </a:r>
            <a:r>
              <a:rPr lang="en-US" dirty="0">
                <a:latin typeface="FreightTextProBook-Regular"/>
              </a:rPr>
              <a:t> </a:t>
            </a:r>
            <a:r>
              <a:rPr lang="en-US" dirty="0" err="1">
                <a:latin typeface="FreightTextProBook-Regular"/>
              </a:rPr>
              <a:t>kod</a:t>
            </a:r>
            <a:r>
              <a:rPr lang="en-US" dirty="0">
                <a:latin typeface="FreightTextProBook-Regular"/>
              </a:rPr>
              <a:t> </a:t>
            </a:r>
            <a:r>
              <a:rPr lang="en-US" dirty="0" err="1">
                <a:latin typeface="FreightTextProBook-Regular"/>
              </a:rPr>
              <a:t>ovaca</a:t>
            </a:r>
            <a:r>
              <a:rPr lang="en-US" dirty="0">
                <a:latin typeface="FreightTextProBook-Regular"/>
              </a:rPr>
              <a:t> </a:t>
            </a:r>
            <a:r>
              <a:rPr lang="en-US" dirty="0" err="1">
                <a:latin typeface="FreightTextProBook-Regular"/>
              </a:rPr>
              <a:t>koje</a:t>
            </a:r>
            <a:r>
              <a:rPr lang="en-US" dirty="0">
                <a:latin typeface="FreightTextProBook-Regular"/>
              </a:rPr>
              <a:t> </a:t>
            </a:r>
            <a:r>
              <a:rPr lang="en-US" dirty="0" err="1">
                <a:latin typeface="FreightTextProBook-Regular"/>
              </a:rPr>
              <a:t>su</a:t>
            </a:r>
            <a:r>
              <a:rPr lang="en-US" dirty="0">
                <a:latin typeface="FreightTextProBook-Regular"/>
              </a:rPr>
              <a:t> u </a:t>
            </a:r>
            <a:r>
              <a:rPr lang="en-US" dirty="0" err="1">
                <a:latin typeface="FreightTextProBook-Regular"/>
              </a:rPr>
              <a:t>sezoni</a:t>
            </a:r>
            <a:r>
              <a:rPr lang="en-US" dirty="0">
                <a:latin typeface="FreightTextProBook-Regular"/>
              </a:rPr>
              <a:t> </a:t>
            </a:r>
            <a:r>
              <a:rPr lang="en-US" dirty="0" err="1">
                <a:latin typeface="FreightTextProBook-Regular"/>
              </a:rPr>
              <a:t>parenja</a:t>
            </a:r>
            <a:r>
              <a:rPr lang="en-US" dirty="0">
                <a:latin typeface="FreightTextProBook-Regular"/>
              </a:rPr>
              <a:t>.</a:t>
            </a:r>
            <a:endParaRPr lang="sr-Latn-ME" dirty="0">
              <a:latin typeface="FreightTextProBook-Regular"/>
            </a:endParaRPr>
          </a:p>
        </p:txBody>
      </p:sp>
      <p:sp>
        <p:nvSpPr>
          <p:cNvPr id="8" name="Title 1">
            <a:extLst>
              <a:ext uri="{FF2B5EF4-FFF2-40B4-BE49-F238E27FC236}">
                <a16:creationId xmlns:a16="http://schemas.microsoft.com/office/drawing/2014/main" xmlns="" id="{250399E4-3FEF-44EF-B810-D897364E390D}"/>
              </a:ext>
            </a:extLst>
          </p:cNvPr>
          <p:cNvSpPr txBox="1">
            <a:spLocks/>
          </p:cNvSpPr>
          <p:nvPr/>
        </p:nvSpPr>
        <p:spPr>
          <a:xfrm>
            <a:off x="628650" y="116632"/>
            <a:ext cx="7886700" cy="80854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sr-Latn-ME" b="1" dirty="0"/>
              <a:t>Efekat ovna</a:t>
            </a:r>
            <a:endParaRPr lang="en-US" b="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325" y="4234730"/>
            <a:ext cx="3495675" cy="2623271"/>
          </a:xfrm>
          <a:prstGeom prst="rect">
            <a:avLst/>
          </a:prstGeom>
        </p:spPr>
      </p:pic>
    </p:spTree>
    <p:extLst>
      <p:ext uri="{BB962C8B-B14F-4D97-AF65-F5344CB8AC3E}">
        <p14:creationId xmlns:p14="http://schemas.microsoft.com/office/powerpoint/2010/main" val="1556624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250399E4-3FEF-44EF-B810-D897364E390D}"/>
              </a:ext>
            </a:extLst>
          </p:cNvPr>
          <p:cNvSpPr txBox="1">
            <a:spLocks/>
          </p:cNvSpPr>
          <p:nvPr/>
        </p:nvSpPr>
        <p:spPr>
          <a:xfrm>
            <a:off x="628650" y="116632"/>
            <a:ext cx="7886700" cy="80854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sr-Latn-ME" b="1" dirty="0"/>
              <a:t>Efekat </a:t>
            </a:r>
            <a:r>
              <a:rPr lang="en-US" b="1" dirty="0" err="1"/>
              <a:t>nerasta</a:t>
            </a:r>
            <a:endParaRPr lang="en-US" b="1" dirty="0"/>
          </a:p>
        </p:txBody>
      </p:sp>
      <p:pic>
        <p:nvPicPr>
          <p:cNvPr id="3" name="Picture 2">
            <a:extLst>
              <a:ext uri="{FF2B5EF4-FFF2-40B4-BE49-F238E27FC236}">
                <a16:creationId xmlns:a16="http://schemas.microsoft.com/office/drawing/2014/main" xmlns="" id="{C936CF85-8E77-FDE5-0F0E-8DC2E49CD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853400"/>
            <a:ext cx="6720840" cy="5455920"/>
          </a:xfrm>
          <a:prstGeom prst="rect">
            <a:avLst/>
          </a:prstGeom>
        </p:spPr>
      </p:pic>
      <p:sp>
        <p:nvSpPr>
          <p:cNvPr id="4" name="TextBox 3">
            <a:extLst>
              <a:ext uri="{FF2B5EF4-FFF2-40B4-BE49-F238E27FC236}">
                <a16:creationId xmlns:a16="http://schemas.microsoft.com/office/drawing/2014/main" xmlns="" id="{3750E2C9-805E-B0D3-F64D-3D19238965F8}"/>
              </a:ext>
            </a:extLst>
          </p:cNvPr>
          <p:cNvSpPr txBox="1"/>
          <p:nvPr/>
        </p:nvSpPr>
        <p:spPr>
          <a:xfrm flipH="1">
            <a:off x="6876256" y="3548262"/>
            <a:ext cx="1475656" cy="92333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dirty="0" err="1"/>
              <a:t>Feromoni</a:t>
            </a:r>
            <a:r>
              <a:rPr lang="en-US" dirty="0"/>
              <a:t> koji </a:t>
            </a:r>
            <a:r>
              <a:rPr lang="en-US" dirty="0" err="1"/>
              <a:t>deliuju</a:t>
            </a:r>
            <a:r>
              <a:rPr lang="en-US" dirty="0"/>
              <a:t> </a:t>
            </a:r>
            <a:r>
              <a:rPr lang="en-US" dirty="0" err="1"/>
              <a:t>na</a:t>
            </a:r>
            <a:r>
              <a:rPr lang="en-US" dirty="0"/>
              <a:t> </a:t>
            </a:r>
            <a:r>
              <a:rPr lang="sr-Latn-RS" dirty="0"/>
              <a:t>a</a:t>
            </a:r>
            <a:r>
              <a:rPr lang="en-US" dirty="0" err="1"/>
              <a:t>gresivnost</a:t>
            </a:r>
            <a:endParaRPr lang="en-US" dirty="0"/>
          </a:p>
        </p:txBody>
      </p:sp>
      <p:sp>
        <p:nvSpPr>
          <p:cNvPr id="5" name="TextBox 4">
            <a:extLst>
              <a:ext uri="{FF2B5EF4-FFF2-40B4-BE49-F238E27FC236}">
                <a16:creationId xmlns:a16="http://schemas.microsoft.com/office/drawing/2014/main" xmlns="" id="{678F05FE-848F-1650-06CC-B60BE1AE9794}"/>
              </a:ext>
            </a:extLst>
          </p:cNvPr>
          <p:cNvSpPr txBox="1"/>
          <p:nvPr/>
        </p:nvSpPr>
        <p:spPr>
          <a:xfrm>
            <a:off x="5724128" y="6015442"/>
            <a:ext cx="3130431"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r>
              <a:rPr lang="en-US" sz="1800" b="0" i="0" u="none" strike="noStrike" baseline="0" dirty="0" err="1">
                <a:latin typeface="AdvOT863180fb"/>
              </a:rPr>
              <a:t>Sankarganesh</a:t>
            </a:r>
            <a:r>
              <a:rPr lang="sr-Latn-RS" sz="1800" b="0" i="0" u="none" strike="noStrike" baseline="0" dirty="0">
                <a:latin typeface="AdvOT863180fb"/>
              </a:rPr>
              <a:t> i saradnici 2021</a:t>
            </a:r>
            <a:endParaRPr lang="en-US" dirty="0"/>
          </a:p>
        </p:txBody>
      </p:sp>
    </p:spTree>
    <p:extLst>
      <p:ext uri="{BB962C8B-B14F-4D97-AF65-F5344CB8AC3E}">
        <p14:creationId xmlns:p14="http://schemas.microsoft.com/office/powerpoint/2010/main" val="226469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9" y="1976158"/>
            <a:ext cx="9140215"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87824" y="188640"/>
            <a:ext cx="4167808"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2800" dirty="0" err="1"/>
              <a:t>Fiziologija</a:t>
            </a:r>
            <a:r>
              <a:rPr lang="en-GB" sz="2800" dirty="0"/>
              <a:t> </a:t>
            </a:r>
            <a:r>
              <a:rPr lang="en-GB" sz="2800" dirty="0" err="1"/>
              <a:t>repodukcije</a:t>
            </a:r>
            <a:r>
              <a:rPr lang="en-GB" sz="2800" dirty="0"/>
              <a:t> </a:t>
            </a:r>
            <a:r>
              <a:rPr lang="en-GB" sz="2800" dirty="0" err="1"/>
              <a:t>pasa</a:t>
            </a:r>
            <a:endParaRPr lang="en-GB" sz="2800" dirty="0"/>
          </a:p>
        </p:txBody>
      </p:sp>
    </p:spTree>
    <p:extLst>
      <p:ext uri="{BB962C8B-B14F-4D97-AF65-F5344CB8AC3E}">
        <p14:creationId xmlns:p14="http://schemas.microsoft.com/office/powerpoint/2010/main" val="1968081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sr-Latn-RS" b="1" dirty="0"/>
              <a:t>Fiziologija čula</a:t>
            </a:r>
            <a:endParaRPr lang="en-US" b="1" dirty="0"/>
          </a:p>
        </p:txBody>
      </p:sp>
      <p:sp>
        <p:nvSpPr>
          <p:cNvPr id="3" name="Content Placeholder 2"/>
          <p:cNvSpPr>
            <a:spLocks noGrp="1"/>
          </p:cNvSpPr>
          <p:nvPr>
            <p:ph idx="1"/>
          </p:nvPr>
        </p:nvSpPr>
        <p:spPr/>
        <p:txBody>
          <a:bodyPr>
            <a:normAutofit/>
          </a:bodyPr>
          <a:lstStyle/>
          <a:p>
            <a:r>
              <a:rPr lang="sr-Latn-RS" dirty="0"/>
              <a:t>Senzituivne ćelije-receptori (hemijske, mehaničke, toplotne, svetlosne, zvučne nadražaje)</a:t>
            </a:r>
          </a:p>
          <a:p>
            <a:endParaRPr lang="sr-Latn-RS" dirty="0"/>
          </a:p>
          <a:p>
            <a:r>
              <a:rPr lang="sr-Latn-RS" dirty="0"/>
              <a:t>različite vidove energije prevode u AP koji se nervnim vlaknima prenosi u CNS</a:t>
            </a:r>
          </a:p>
          <a:p>
            <a:endParaRPr lang="sr-Latn-RS" dirty="0"/>
          </a:p>
          <a:p>
            <a:endParaRPr lang="sr-Latn-RS" dirty="0"/>
          </a:p>
          <a:p>
            <a:r>
              <a:rPr lang="sr-Latn-RS" dirty="0"/>
              <a:t>Obradom informacija u CNS stvara se osećaj:mirisa, ukusa, dodira, pritiska, hladnoće, toplote, bola, vida, sluha</a:t>
            </a:r>
          </a:p>
        </p:txBody>
      </p:sp>
    </p:spTree>
    <p:extLst>
      <p:ext uri="{BB962C8B-B14F-4D97-AF65-F5344CB8AC3E}">
        <p14:creationId xmlns:p14="http://schemas.microsoft.com/office/powerpoint/2010/main" val="1495375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sr-Latn-RS" b="1" dirty="0"/>
              <a:t>Fiziologija čula</a:t>
            </a:r>
            <a:endParaRPr lang="en-US" b="1" dirty="0"/>
          </a:p>
        </p:txBody>
      </p:sp>
      <p:sp>
        <p:nvSpPr>
          <p:cNvPr id="3" name="Content Placeholder 2"/>
          <p:cNvSpPr>
            <a:spLocks noGrp="1"/>
          </p:cNvSpPr>
          <p:nvPr>
            <p:ph idx="1"/>
          </p:nvPr>
        </p:nvSpPr>
        <p:spPr/>
        <p:txBody>
          <a:bodyPr>
            <a:normAutofit fontScale="92500" lnSpcReduction="20000"/>
          </a:bodyPr>
          <a:lstStyle/>
          <a:p>
            <a:r>
              <a:rPr lang="sr-Latn-RS" dirty="0"/>
              <a:t>Čula-posebni senzitivni organi (za nadražaje iz spoljašnje sredine)</a:t>
            </a:r>
          </a:p>
          <a:p>
            <a:r>
              <a:rPr lang="sr-Latn-RS" dirty="0"/>
              <a:t>Svako čulo ima tri dela: receptor, aferentno nervno vlakno, odgovarajuća oblast CNS (</a:t>
            </a:r>
            <a:r>
              <a:rPr lang="sr-Latn-RS" b="1" dirty="0"/>
              <a:t>čulni utisak</a:t>
            </a:r>
            <a:r>
              <a:rPr lang="sr-Latn-RS" dirty="0"/>
              <a:t>)</a:t>
            </a:r>
          </a:p>
          <a:p>
            <a:pPr marL="0" indent="0">
              <a:buNone/>
            </a:pPr>
            <a:endParaRPr lang="sr-Latn-RS" dirty="0"/>
          </a:p>
          <a:p>
            <a:pPr marL="0" indent="0">
              <a:buNone/>
            </a:pPr>
            <a:endParaRPr lang="sr-Latn-RS" dirty="0"/>
          </a:p>
          <a:p>
            <a:pPr marL="0" indent="0">
              <a:buNone/>
            </a:pPr>
            <a:endParaRPr lang="sr-Latn-RS" dirty="0"/>
          </a:p>
          <a:p>
            <a:r>
              <a:rPr lang="sr-Latn-RS" dirty="0"/>
              <a:t>Čulo mirisa (olfaktivni organ)</a:t>
            </a:r>
          </a:p>
          <a:p>
            <a:endParaRPr lang="sr-Latn-RS" dirty="0"/>
          </a:p>
          <a:p>
            <a:r>
              <a:rPr lang="sr-Latn-RS" dirty="0"/>
              <a:t>Čulo ukusa (gustatorni organ)</a:t>
            </a:r>
          </a:p>
          <a:p>
            <a:endParaRPr lang="sr-Latn-RS" dirty="0"/>
          </a:p>
          <a:p>
            <a:r>
              <a:rPr lang="sr-Latn-RS" dirty="0"/>
              <a:t>Čulo sluha (uho)</a:t>
            </a:r>
          </a:p>
          <a:p>
            <a:endParaRPr lang="sr-Latn-RS" dirty="0"/>
          </a:p>
          <a:p>
            <a:r>
              <a:rPr lang="sr-Latn-RS" dirty="0"/>
              <a:t>Čulo vida (oko)</a:t>
            </a:r>
          </a:p>
          <a:p>
            <a:r>
              <a:rPr lang="sr-Latn-RS" dirty="0"/>
              <a:t>Čulo dodira</a:t>
            </a:r>
            <a:endParaRPr lang="en-US" dirty="0"/>
          </a:p>
          <a:p>
            <a:endParaRPr lang="en-US" dirty="0"/>
          </a:p>
        </p:txBody>
      </p:sp>
    </p:spTree>
    <p:extLst>
      <p:ext uri="{BB962C8B-B14F-4D97-AF65-F5344CB8AC3E}">
        <p14:creationId xmlns:p14="http://schemas.microsoft.com/office/powerpoint/2010/main" val="2380466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sr-Latn-CS" sz="3600" b="1" dirty="0">
                <a:latin typeface="Times New Roman" pitchFamily="18" charset="0"/>
                <a:cs typeface="Times New Roman" pitchFamily="18" charset="0"/>
              </a:rPr>
              <a:t>Čulo mirisa- olfaktivni sistem </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sr-Latn-CS" dirty="0">
                <a:latin typeface="Georgia" panose="02040502050405020303" pitchFamily="18" charset="0"/>
                <a:cs typeface="Times New Roman" pitchFamily="18" charset="0"/>
              </a:rPr>
              <a:t>Makrosomate (većina domaćih životinja-dobro razvijeno čulo mirisa)</a:t>
            </a:r>
          </a:p>
          <a:p>
            <a:endParaRPr lang="sr-Latn-CS" dirty="0">
              <a:latin typeface="Georgia" panose="02040502050405020303" pitchFamily="18" charset="0"/>
              <a:cs typeface="Times New Roman" pitchFamily="18" charset="0"/>
            </a:endParaRPr>
          </a:p>
          <a:p>
            <a:endParaRPr lang="sr-Latn-CS" dirty="0">
              <a:latin typeface="Georgia" panose="02040502050405020303" pitchFamily="18" charset="0"/>
              <a:cs typeface="Times New Roman" pitchFamily="18" charset="0"/>
            </a:endParaRPr>
          </a:p>
          <a:p>
            <a:endParaRPr lang="sr-Latn-CS" dirty="0">
              <a:latin typeface="Georgia" panose="02040502050405020303" pitchFamily="18" charset="0"/>
              <a:cs typeface="Times New Roman" pitchFamily="18" charset="0"/>
            </a:endParaRPr>
          </a:p>
          <a:p>
            <a:r>
              <a:rPr lang="sr-Latn-CS" dirty="0">
                <a:latin typeface="Georgia" panose="02040502050405020303" pitchFamily="18" charset="0"/>
                <a:cs typeface="Times New Roman" pitchFamily="18" charset="0"/>
              </a:rPr>
              <a:t>Mikrosomate (čovek i neke vrste ptica, slabije razvijeno čulo mirisa)</a:t>
            </a:r>
          </a:p>
          <a:p>
            <a:endParaRPr lang="sr-Latn-CS" dirty="0">
              <a:latin typeface="Georgia" panose="02040502050405020303" pitchFamily="18" charset="0"/>
              <a:cs typeface="Times New Roman" pitchFamily="18" charset="0"/>
            </a:endParaRPr>
          </a:p>
          <a:p>
            <a:endParaRPr lang="sr-Latn-CS" dirty="0">
              <a:latin typeface="Georgia" panose="02040502050405020303" pitchFamily="18" charset="0"/>
              <a:cs typeface="Times New Roman" pitchFamily="18" charset="0"/>
            </a:endParaRPr>
          </a:p>
          <a:p>
            <a:endParaRPr lang="sr-Latn-CS" dirty="0">
              <a:latin typeface="Georgia" panose="02040502050405020303" pitchFamily="18" charset="0"/>
              <a:cs typeface="Times New Roman" pitchFamily="18" charset="0"/>
            </a:endParaRPr>
          </a:p>
          <a:p>
            <a:r>
              <a:rPr lang="sr-Latn-CS" dirty="0">
                <a:latin typeface="Georgia" panose="02040502050405020303" pitchFamily="18" charset="0"/>
                <a:cs typeface="Times New Roman" pitchFamily="18" charset="0"/>
              </a:rPr>
              <a:t>Anosomate (mnogi vodeni sisari, bez čula mirisa) kitovi, delfini</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2276872"/>
            <a:ext cx="2468688" cy="138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2349668"/>
            <a:ext cx="2296056" cy="1291034"/>
          </a:xfrm>
          <a:prstGeom prst="rect">
            <a:avLst/>
          </a:prstGeom>
        </p:spPr>
      </p:pic>
      <p:sp>
        <p:nvSpPr>
          <p:cNvPr id="6" name="AutoShape 2" descr="Humans aren't inherently selfish – we're actually hardwired to work togeth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stretch>
            <a:fillRect/>
          </a:stretch>
        </p:blipFill>
        <p:spPr>
          <a:xfrm>
            <a:off x="2035126" y="4105439"/>
            <a:ext cx="2536874" cy="1240776"/>
          </a:xfrm>
          <a:prstGeom prst="rect">
            <a:avLst/>
          </a:prstGeom>
        </p:spPr>
      </p:pic>
      <p:pic>
        <p:nvPicPr>
          <p:cNvPr id="8" name="Picture 7"/>
          <p:cNvPicPr>
            <a:picLocks noChangeAspect="1"/>
          </p:cNvPicPr>
          <p:nvPr/>
        </p:nvPicPr>
        <p:blipFill>
          <a:blip r:embed="rId5"/>
          <a:stretch>
            <a:fillRect/>
          </a:stretch>
        </p:blipFill>
        <p:spPr>
          <a:xfrm>
            <a:off x="1215969" y="5834032"/>
            <a:ext cx="1275954" cy="955734"/>
          </a:xfrm>
          <a:prstGeom prst="rect">
            <a:avLst/>
          </a:prstGeom>
        </p:spPr>
      </p:pic>
    </p:spTree>
    <p:extLst>
      <p:ext uri="{BB962C8B-B14F-4D97-AF65-F5344CB8AC3E}">
        <p14:creationId xmlns:p14="http://schemas.microsoft.com/office/powerpoint/2010/main" val="1896422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276872"/>
            <a:ext cx="5986636" cy="4082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1520" y="984210"/>
            <a:ext cx="4572000" cy="3416320"/>
          </a:xfrm>
          <a:prstGeom prst="rect">
            <a:avLst/>
          </a:prstGeom>
        </p:spPr>
        <p:txBody>
          <a:bodyPr>
            <a:spAutoFit/>
          </a:bodyPr>
          <a:lstStyle/>
          <a:p>
            <a:pPr marL="342900" indent="-342900">
              <a:buFont typeface="+mj-lt"/>
              <a:buAutoNum type="arabicPeriod"/>
            </a:pPr>
            <a:r>
              <a:rPr lang="en-GB" sz="2400" dirty="0" err="1"/>
              <a:t>Kardiovaskularni</a:t>
            </a:r>
            <a:r>
              <a:rPr lang="en-GB" sz="2400" dirty="0"/>
              <a:t>  </a:t>
            </a:r>
            <a:r>
              <a:rPr lang="en-GB" sz="2400" dirty="0" err="1"/>
              <a:t>sistem</a:t>
            </a:r>
            <a:r>
              <a:rPr lang="en-GB" sz="2400" dirty="0"/>
              <a:t> </a:t>
            </a:r>
          </a:p>
          <a:p>
            <a:pPr marL="342900" indent="-342900">
              <a:buFont typeface="+mj-lt"/>
              <a:buAutoNum type="arabicPeriod"/>
            </a:pPr>
            <a:r>
              <a:rPr lang="en-GB" sz="2400" dirty="0" err="1"/>
              <a:t>Digestivni</a:t>
            </a:r>
            <a:r>
              <a:rPr lang="en-GB" sz="2400" dirty="0"/>
              <a:t> </a:t>
            </a:r>
            <a:r>
              <a:rPr lang="en-GB" sz="2400" dirty="0" err="1"/>
              <a:t>sistem</a:t>
            </a:r>
            <a:r>
              <a:rPr lang="en-GB" sz="2400" dirty="0"/>
              <a:t> </a:t>
            </a:r>
          </a:p>
          <a:p>
            <a:pPr marL="342900" indent="-342900">
              <a:buFont typeface="+mj-lt"/>
              <a:buAutoNum type="arabicPeriod"/>
            </a:pPr>
            <a:r>
              <a:rPr lang="en-GB" sz="2400" dirty="0" err="1"/>
              <a:t>Respiratorni</a:t>
            </a:r>
            <a:r>
              <a:rPr lang="en-GB" sz="2400" dirty="0"/>
              <a:t> </a:t>
            </a:r>
            <a:r>
              <a:rPr lang="en-GB" sz="2400" dirty="0" err="1"/>
              <a:t>sistem</a:t>
            </a:r>
            <a:r>
              <a:rPr lang="en-GB" sz="2400" dirty="0"/>
              <a:t> </a:t>
            </a:r>
          </a:p>
          <a:p>
            <a:pPr marL="342900" indent="-342900">
              <a:buFont typeface="+mj-lt"/>
              <a:buAutoNum type="arabicPeriod"/>
            </a:pPr>
            <a:r>
              <a:rPr lang="en-GB" sz="2400" dirty="0" err="1"/>
              <a:t>Urogenitalni</a:t>
            </a:r>
            <a:r>
              <a:rPr lang="en-GB" sz="2400" dirty="0"/>
              <a:t> </a:t>
            </a:r>
            <a:r>
              <a:rPr lang="en-GB" sz="2400" dirty="0" err="1"/>
              <a:t>sistem</a:t>
            </a:r>
            <a:endParaRPr lang="en-GB" sz="2400" dirty="0"/>
          </a:p>
          <a:p>
            <a:pPr marL="342900" indent="-342900">
              <a:buFont typeface="+mj-lt"/>
              <a:buAutoNum type="arabicPeriod"/>
            </a:pPr>
            <a:r>
              <a:rPr lang="en-GB" sz="2400" dirty="0" err="1"/>
              <a:t>Limfatični</a:t>
            </a:r>
            <a:r>
              <a:rPr lang="en-GB" sz="2400" dirty="0"/>
              <a:t> </a:t>
            </a:r>
            <a:r>
              <a:rPr lang="en-GB" sz="2400" dirty="0" err="1"/>
              <a:t>sistem</a:t>
            </a:r>
            <a:endParaRPr lang="en-GB" sz="2400" dirty="0"/>
          </a:p>
          <a:p>
            <a:pPr marL="342900" indent="-342900">
              <a:buFont typeface="+mj-lt"/>
              <a:buAutoNum type="arabicPeriod"/>
            </a:pPr>
            <a:r>
              <a:rPr lang="en-GB" sz="2400" dirty="0"/>
              <a:t> </a:t>
            </a:r>
            <a:r>
              <a:rPr lang="en-GB" sz="2400" dirty="0" err="1"/>
              <a:t>Mišićno</a:t>
            </a:r>
            <a:r>
              <a:rPr lang="en-GB" sz="2400" dirty="0"/>
              <a:t> </a:t>
            </a:r>
            <a:r>
              <a:rPr lang="en-GB" sz="2400" dirty="0" err="1"/>
              <a:t>skeletni</a:t>
            </a:r>
            <a:r>
              <a:rPr lang="en-GB" sz="2400" dirty="0"/>
              <a:t> </a:t>
            </a:r>
            <a:r>
              <a:rPr lang="en-GB" sz="2400" dirty="0" err="1"/>
              <a:t>sistem</a:t>
            </a:r>
            <a:endParaRPr lang="en-GB" sz="2400" dirty="0"/>
          </a:p>
          <a:p>
            <a:pPr marL="342900" indent="-342900">
              <a:buFont typeface="+mj-lt"/>
              <a:buAutoNum type="arabicPeriod"/>
            </a:pPr>
            <a:r>
              <a:rPr lang="en-GB" sz="2400" dirty="0"/>
              <a:t> </a:t>
            </a:r>
            <a:r>
              <a:rPr lang="en-GB" sz="2400" dirty="0" err="1"/>
              <a:t>Nervni</a:t>
            </a:r>
            <a:r>
              <a:rPr lang="en-GB" sz="2400" dirty="0"/>
              <a:t> </a:t>
            </a:r>
            <a:r>
              <a:rPr lang="en-GB" sz="2400" dirty="0" err="1"/>
              <a:t>sistem</a:t>
            </a:r>
            <a:endParaRPr lang="en-GB" sz="2400" dirty="0"/>
          </a:p>
          <a:p>
            <a:pPr marL="342900" indent="-342900">
              <a:buFont typeface="+mj-lt"/>
              <a:buAutoNum type="arabicPeriod"/>
            </a:pPr>
            <a:r>
              <a:rPr lang="en-GB" sz="2400" dirty="0" err="1"/>
              <a:t>Endokrini</a:t>
            </a:r>
            <a:r>
              <a:rPr lang="en-GB" sz="2400" dirty="0"/>
              <a:t> </a:t>
            </a:r>
            <a:r>
              <a:rPr lang="en-GB" sz="2400" dirty="0" err="1"/>
              <a:t>sistem</a:t>
            </a:r>
            <a:endParaRPr lang="en-GB" sz="2400" dirty="0"/>
          </a:p>
          <a:p>
            <a:pPr marL="342900" indent="-342900">
              <a:buFont typeface="+mj-lt"/>
              <a:buAutoNum type="arabicPeriod"/>
            </a:pPr>
            <a:r>
              <a:rPr lang="en-GB" sz="2400" dirty="0" err="1"/>
              <a:t>Sistem</a:t>
            </a:r>
            <a:r>
              <a:rPr lang="en-GB" sz="2400" dirty="0"/>
              <a:t> </a:t>
            </a:r>
            <a:r>
              <a:rPr lang="en-GB" sz="2400" dirty="0" err="1"/>
              <a:t>čula</a:t>
            </a:r>
            <a:r>
              <a:rPr lang="en-GB" sz="2400" dirty="0"/>
              <a:t> </a:t>
            </a:r>
          </a:p>
        </p:txBody>
      </p:sp>
      <p:sp>
        <p:nvSpPr>
          <p:cNvPr id="4" name="TextBox 3"/>
          <p:cNvSpPr txBox="1"/>
          <p:nvPr/>
        </p:nvSpPr>
        <p:spPr>
          <a:xfrm>
            <a:off x="3393032" y="66684"/>
            <a:ext cx="2283895"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sz="2400" dirty="0" err="1"/>
              <a:t>Organski</a:t>
            </a:r>
            <a:r>
              <a:rPr lang="en-GB" sz="2400" dirty="0"/>
              <a:t> </a:t>
            </a:r>
            <a:r>
              <a:rPr lang="en-GB" sz="2400" dirty="0" err="1"/>
              <a:t>sistemi</a:t>
            </a:r>
            <a:endParaRPr lang="en-GB" sz="2400" dirty="0"/>
          </a:p>
        </p:txBody>
      </p:sp>
    </p:spTree>
    <p:extLst>
      <p:ext uri="{BB962C8B-B14F-4D97-AF65-F5344CB8AC3E}">
        <p14:creationId xmlns:p14="http://schemas.microsoft.com/office/powerpoint/2010/main" val="1191289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sr-Latn-CS" sz="3600" b="1" dirty="0">
                <a:latin typeface="Times New Roman" pitchFamily="18" charset="0"/>
                <a:cs typeface="Times New Roman" pitchFamily="18" charset="0"/>
              </a:rPr>
              <a:t>Olfaktivni sistem </a:t>
            </a:r>
            <a:endParaRPr lang="en-US" sz="3600" dirty="0"/>
          </a:p>
        </p:txBody>
      </p:sp>
      <p:sp>
        <p:nvSpPr>
          <p:cNvPr id="3" name="Content Placeholder 2"/>
          <p:cNvSpPr>
            <a:spLocks noGrp="1"/>
          </p:cNvSpPr>
          <p:nvPr>
            <p:ph idx="1"/>
          </p:nvPr>
        </p:nvSpPr>
        <p:spPr/>
        <p:txBody>
          <a:bodyPr/>
          <a:lstStyle/>
          <a:p>
            <a:r>
              <a:rPr lang="sr-Latn-CS" sz="2800" b="1" dirty="0">
                <a:latin typeface="Times New Roman" pitchFamily="18" charset="0"/>
                <a:cs typeface="Times New Roman" pitchFamily="18" charset="0"/>
              </a:rPr>
              <a:t>Dva olfaktivna sistema- oba u nosnoj duplji</a:t>
            </a:r>
          </a:p>
          <a:p>
            <a:endParaRPr lang="sr-Latn-CS" sz="2800" b="1" dirty="0">
              <a:latin typeface="Times New Roman" pitchFamily="18" charset="0"/>
              <a:cs typeface="Times New Roman" pitchFamily="18" charset="0"/>
            </a:endParaRPr>
          </a:p>
          <a:p>
            <a:r>
              <a:rPr lang="sr-Latn-CS" sz="2800" b="1" dirty="0">
                <a:solidFill>
                  <a:srgbClr val="FF0000"/>
                </a:solidFill>
                <a:latin typeface="Times New Roman" pitchFamily="18" charset="0"/>
                <a:cs typeface="Times New Roman" pitchFamily="18" charset="0"/>
              </a:rPr>
              <a:t>Glavni olfaktivni sistem </a:t>
            </a:r>
            <a:r>
              <a:rPr lang="sr-Latn-CS" sz="2800" b="1" dirty="0">
                <a:latin typeface="Times New Roman" pitchFamily="18" charset="0"/>
                <a:cs typeface="Times New Roman" pitchFamily="18" charset="0"/>
              </a:rPr>
              <a:t>(receptori su dorzokaudalnom delu nosne šupljine)</a:t>
            </a:r>
          </a:p>
          <a:p>
            <a:endParaRPr lang="sr-Latn-CS" sz="2800" b="1" dirty="0">
              <a:latin typeface="Times New Roman" pitchFamily="18" charset="0"/>
              <a:cs typeface="Times New Roman" pitchFamily="18" charset="0"/>
            </a:endParaRPr>
          </a:p>
          <a:p>
            <a:r>
              <a:rPr lang="sr-Latn-CS" sz="2800" b="1" dirty="0">
                <a:solidFill>
                  <a:srgbClr val="FF0000"/>
                </a:solidFill>
                <a:latin typeface="Times New Roman" pitchFamily="18" charset="0"/>
                <a:cs typeface="Times New Roman" pitchFamily="18" charset="0"/>
              </a:rPr>
              <a:t>Pomoćni olfaktivni sistem </a:t>
            </a:r>
            <a:r>
              <a:rPr lang="sr-Latn-CS" sz="2800" b="1" dirty="0">
                <a:latin typeface="Times New Roman" pitchFamily="18" charset="0"/>
                <a:cs typeface="Times New Roman" pitchFamily="18" charset="0"/>
              </a:rPr>
              <a:t>(receptori su u prednjem delu nosne šupljine-vomeronazalni organ-Jakobsonov)</a:t>
            </a:r>
            <a:endParaRPr lang="en-US" sz="2800" b="1"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328770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lo mirisa finale"/>
          <p:cNvPicPr>
            <a:picLocks noChangeAspect="1" noChangeArrowheads="1"/>
          </p:cNvPicPr>
          <p:nvPr/>
        </p:nvPicPr>
        <p:blipFill>
          <a:blip r:embed="rId3"/>
          <a:srcRect/>
          <a:stretch>
            <a:fillRect/>
          </a:stretch>
        </p:blipFill>
        <p:spPr bwMode="auto">
          <a:xfrm>
            <a:off x="467544" y="2780928"/>
            <a:ext cx="7452320" cy="3667964"/>
          </a:xfrm>
          <a:prstGeom prst="rect">
            <a:avLst/>
          </a:prstGeom>
          <a:noFill/>
        </p:spPr>
      </p:pic>
      <p:sp>
        <p:nvSpPr>
          <p:cNvPr id="3" name="TextBox 2"/>
          <p:cNvSpPr txBox="1"/>
          <p:nvPr/>
        </p:nvSpPr>
        <p:spPr>
          <a:xfrm>
            <a:off x="217484" y="361897"/>
            <a:ext cx="8674996" cy="1015663"/>
          </a:xfrm>
          <a:prstGeom prst="rect">
            <a:avLst/>
          </a:prstGeom>
          <a:noFill/>
        </p:spPr>
        <p:txBody>
          <a:bodyPr wrap="square" rtlCol="0">
            <a:spAutoFit/>
          </a:bodyPr>
          <a:lstStyle/>
          <a:p>
            <a:r>
              <a:rPr lang="sr-Latn-CS" sz="2000" b="1" dirty="0">
                <a:latin typeface="Times New Roman" pitchFamily="18" charset="0"/>
                <a:cs typeface="Times New Roman" pitchFamily="18" charset="0"/>
              </a:rPr>
              <a:t>Glavni olfaktivni sistem</a:t>
            </a:r>
            <a:r>
              <a:rPr lang="sr-Latn-CS" sz="2000" dirty="0">
                <a:latin typeface="Times New Roman" pitchFamily="18" charset="0"/>
                <a:cs typeface="Times New Roman" pitchFamily="18" charset="0"/>
              </a:rPr>
              <a:t>: duboko u nosnoj šupljini-dorzokaudalni deo nosne šupljine</a:t>
            </a:r>
          </a:p>
          <a:p>
            <a:r>
              <a:rPr lang="sr-Latn-CS" sz="2000" b="1" dirty="0">
                <a:solidFill>
                  <a:srgbClr val="FF0000"/>
                </a:solidFill>
                <a:latin typeface="Times New Roman" pitchFamily="18" charset="0"/>
                <a:cs typeface="Times New Roman" pitchFamily="18" charset="0"/>
              </a:rPr>
              <a:t>Olfaktivna sluzokoža </a:t>
            </a:r>
            <a:r>
              <a:rPr lang="sr-Latn-CS" sz="2000" dirty="0">
                <a:latin typeface="Times New Roman" pitchFamily="18" charset="0"/>
                <a:cs typeface="Times New Roman" pitchFamily="18" charset="0"/>
              </a:rPr>
              <a:t>–prekriva zadnji, </a:t>
            </a:r>
            <a:r>
              <a:rPr lang="sr-Latn-CS" sz="2000" b="1" dirty="0">
                <a:latin typeface="Times New Roman" pitchFamily="18" charset="0"/>
                <a:cs typeface="Times New Roman" pitchFamily="18" charset="0"/>
              </a:rPr>
              <a:t>gornji deo nosne šupljine</a:t>
            </a:r>
            <a:endParaRPr lang="en-US" sz="2000" b="1" dirty="0">
              <a:latin typeface="Times New Roman" pitchFamily="18" charset="0"/>
              <a:cs typeface="Times New Roman" pitchFamily="18" charset="0"/>
            </a:endParaRPr>
          </a:p>
        </p:txBody>
      </p:sp>
      <p:sp>
        <p:nvSpPr>
          <p:cNvPr id="4" name="TextBox 3"/>
          <p:cNvSpPr txBox="1"/>
          <p:nvPr/>
        </p:nvSpPr>
        <p:spPr>
          <a:xfrm>
            <a:off x="217484" y="1377560"/>
            <a:ext cx="5344733" cy="677108"/>
          </a:xfrm>
          <a:prstGeom prst="rect">
            <a:avLst/>
          </a:prstGeom>
          <a:noFill/>
        </p:spPr>
        <p:txBody>
          <a:bodyPr wrap="none" rtlCol="0">
            <a:spAutoFit/>
          </a:bodyPr>
          <a:lstStyle/>
          <a:p>
            <a:r>
              <a:rPr lang="en-US" sz="2000" b="1" dirty="0" err="1">
                <a:solidFill>
                  <a:srgbClr val="FF0000"/>
                </a:solidFill>
                <a:latin typeface="Times New Roman" pitchFamily="18" charset="0"/>
                <a:cs typeface="Times New Roman" pitchFamily="18" charset="0"/>
              </a:rPr>
              <a:t>Slu</a:t>
            </a:r>
            <a:r>
              <a:rPr lang="sr-Latn-CS" sz="2000" b="1" dirty="0">
                <a:solidFill>
                  <a:srgbClr val="FF0000"/>
                </a:solidFill>
                <a:latin typeface="Times New Roman" pitchFamily="18" charset="0"/>
                <a:cs typeface="Times New Roman" pitchFamily="18" charset="0"/>
              </a:rPr>
              <a:t>zokoža </a:t>
            </a:r>
            <a:r>
              <a:rPr lang="sr-Latn-CS" sz="2000" dirty="0">
                <a:latin typeface="Times New Roman" pitchFamily="18" charset="0"/>
                <a:cs typeface="Times New Roman" pitchFamily="18" charset="0"/>
              </a:rPr>
              <a:t>je žuto-mrke boje, sočnija i zadebljala </a:t>
            </a:r>
            <a:endParaRPr lang="en-US" sz="2000" dirty="0">
              <a:latin typeface="Times New Roman" pitchFamily="18" charset="0"/>
              <a:cs typeface="Times New Roman" pitchFamily="18" charset="0"/>
            </a:endParaRP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sr-Latn-CS" sz="3600" b="1" dirty="0">
                <a:solidFill>
                  <a:srgbClr val="FF0000"/>
                </a:solidFill>
                <a:latin typeface="Times New Roman" pitchFamily="18" charset="0"/>
                <a:cs typeface="Times New Roman" pitchFamily="18" charset="0"/>
              </a:rPr>
              <a:t>Olfaktivna sluzokoža</a:t>
            </a:r>
            <a:endParaRPr lang="en-US" dirty="0"/>
          </a:p>
        </p:txBody>
      </p:sp>
      <p:sp>
        <p:nvSpPr>
          <p:cNvPr id="3" name="Content Placeholder 2"/>
          <p:cNvSpPr>
            <a:spLocks noGrp="1"/>
          </p:cNvSpPr>
          <p:nvPr>
            <p:ph idx="1"/>
          </p:nvPr>
        </p:nvSpPr>
        <p:spPr>
          <a:xfrm>
            <a:off x="507295" y="4869160"/>
            <a:ext cx="7759774" cy="2891979"/>
          </a:xfrm>
        </p:spPr>
        <p:txBody>
          <a:bodyPr>
            <a:normAutofit/>
          </a:bodyPr>
          <a:lstStyle/>
          <a:p>
            <a:r>
              <a:rPr lang="sr-Latn-CS" b="1" dirty="0">
                <a:solidFill>
                  <a:srgbClr val="FF0000"/>
                </a:solidFill>
              </a:rPr>
              <a:t>Broj olfaktivnih receptorskih </a:t>
            </a:r>
            <a:r>
              <a:rPr lang="sr-Latn-CS" dirty="0"/>
              <a:t>ćelija utiče na kvalitet mirisa-veliki broj omogućava miris supstance u znatno manjoj koncentraciji</a:t>
            </a:r>
          </a:p>
          <a:p>
            <a:r>
              <a:rPr lang="sr-Latn-CS" b="1" dirty="0">
                <a:solidFill>
                  <a:srgbClr val="FF0000"/>
                </a:solidFill>
              </a:rPr>
              <a:t>Anatomske karakteristike </a:t>
            </a:r>
            <a:r>
              <a:rPr lang="sr-Latn-CS" dirty="0"/>
              <a:t>kao produžen nos pokretljovost nosnica pri njušenju, ugao i položaj nosnica prema nosnoj šupljini takođe utiču na izraženiji osečaj mirisa</a:t>
            </a:r>
            <a:endParaRPr lang="en-US" dirty="0"/>
          </a:p>
          <a:p>
            <a:endParaRPr lang="sr-Latn-CS" dirty="0"/>
          </a:p>
          <a:p>
            <a:endParaRPr lang="en-US" dirty="0"/>
          </a:p>
        </p:txBody>
      </p:sp>
      <p:sp>
        <p:nvSpPr>
          <p:cNvPr id="4" name="Rectangle 3"/>
          <p:cNvSpPr/>
          <p:nvPr/>
        </p:nvSpPr>
        <p:spPr>
          <a:xfrm>
            <a:off x="467544" y="2132856"/>
            <a:ext cx="3705053" cy="369332"/>
          </a:xfrm>
          <a:prstGeom prst="rect">
            <a:avLst/>
          </a:prstGeom>
        </p:spPr>
        <p:txBody>
          <a:bodyPr wrap="none">
            <a:spAutoFit/>
          </a:bodyPr>
          <a:lstStyle/>
          <a:p>
            <a:r>
              <a:rPr lang="sr-Latn-CS" b="1" dirty="0"/>
              <a:t>Širina OS utiče na kvalitet čula mirisa</a:t>
            </a:r>
          </a:p>
        </p:txBody>
      </p:sp>
      <p:sp>
        <p:nvSpPr>
          <p:cNvPr id="5" name="Rectangle 4"/>
          <p:cNvSpPr/>
          <p:nvPr/>
        </p:nvSpPr>
        <p:spPr>
          <a:xfrm>
            <a:off x="1886596" y="2679760"/>
            <a:ext cx="4572001" cy="1938992"/>
          </a:xfrm>
          <a:prstGeom prst="rect">
            <a:avLst/>
          </a:prstGeom>
        </p:spPr>
        <p:txBody>
          <a:bodyPr>
            <a:spAutoFit/>
          </a:bodyPr>
          <a:lstStyle/>
          <a:p>
            <a:r>
              <a:rPr lang="sr-Latn-CS" dirty="0"/>
              <a:t>Varira kod ražičitih vrsta životinja </a:t>
            </a:r>
          </a:p>
          <a:p>
            <a:r>
              <a:rPr lang="sr-Latn-CS" dirty="0"/>
              <a:t>Kod onih sa dobrim čulom mirisa površina OS je veća</a:t>
            </a:r>
          </a:p>
          <a:p>
            <a:r>
              <a:rPr lang="sr-Latn-CS" b="1" dirty="0">
                <a:solidFill>
                  <a:srgbClr val="FF0000"/>
                </a:solidFill>
              </a:rPr>
              <a:t>Kod čoveka površina je 5cm2, pasa 150cm2-psi detektuju mirisne supstance </a:t>
            </a:r>
            <a:r>
              <a:rPr lang="sr-Latn-CS" sz="2400" b="1" dirty="0">
                <a:solidFill>
                  <a:srgbClr val="FF0000"/>
                </a:solidFill>
              </a:rPr>
              <a:t>u 1000 puta manjim koncentracijama</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44891"/>
            <a:ext cx="172819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457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sr-Latn-CS" b="1" dirty="0">
                <a:latin typeface="Times New Roman" pitchFamily="18" charset="0"/>
                <a:cs typeface="Times New Roman" pitchFamily="18" charset="0"/>
              </a:rPr>
              <a:t>Građa olfaktivne sluzokože</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357158" y="3501008"/>
            <a:ext cx="3214710" cy="1426480"/>
          </a:xfrm>
        </p:spPr>
        <p:style>
          <a:lnRef idx="3">
            <a:schemeClr val="lt1"/>
          </a:lnRef>
          <a:fillRef idx="1">
            <a:schemeClr val="accent2"/>
          </a:fillRef>
          <a:effectRef idx="1">
            <a:schemeClr val="accent2"/>
          </a:effectRef>
          <a:fontRef idx="minor">
            <a:schemeClr val="lt1"/>
          </a:fontRef>
        </p:style>
        <p:txBody>
          <a:bodyPr>
            <a:normAutofit lnSpcReduction="10000"/>
          </a:bodyPr>
          <a:lstStyle/>
          <a:p>
            <a:r>
              <a:rPr lang="sr-Latn-CS" dirty="0">
                <a:latin typeface="Times New Roman" pitchFamily="18" charset="0"/>
                <a:cs typeface="Times New Roman" pitchFamily="18" charset="0"/>
              </a:rPr>
              <a:t>čine je tri vrste ćelija:</a:t>
            </a:r>
          </a:p>
          <a:p>
            <a:r>
              <a:rPr lang="sr-Latn-CS" dirty="0">
                <a:latin typeface="Times New Roman" pitchFamily="18" charset="0"/>
                <a:cs typeface="Times New Roman" pitchFamily="18" charset="0"/>
              </a:rPr>
              <a:t>receptorske</a:t>
            </a:r>
          </a:p>
          <a:p>
            <a:r>
              <a:rPr lang="sr-Latn-CS" dirty="0">
                <a:latin typeface="Times New Roman" pitchFamily="18" charset="0"/>
                <a:cs typeface="Times New Roman" pitchFamily="18" charset="0"/>
              </a:rPr>
              <a:t>potporne</a:t>
            </a:r>
          </a:p>
          <a:p>
            <a:r>
              <a:rPr lang="sr-Latn-CS" dirty="0">
                <a:latin typeface="Times New Roman" pitchFamily="18" charset="0"/>
                <a:cs typeface="Times New Roman" pitchFamily="18" charset="0"/>
              </a:rPr>
              <a:t>žlezdane</a:t>
            </a:r>
            <a:endParaRPr lang="en-US" dirty="0">
              <a:latin typeface="Times New Roman" pitchFamily="18" charset="0"/>
              <a:cs typeface="Times New Roman" pitchFamily="18" charset="0"/>
            </a:endParaRPr>
          </a:p>
        </p:txBody>
      </p:sp>
      <p:pic>
        <p:nvPicPr>
          <p:cNvPr id="4" name="Picture 3" descr="Nerv finale"/>
          <p:cNvPicPr>
            <a:picLocks noChangeAspect="1" noChangeArrowheads="1"/>
          </p:cNvPicPr>
          <p:nvPr/>
        </p:nvPicPr>
        <p:blipFill>
          <a:blip r:embed="rId3"/>
          <a:srcRect/>
          <a:stretch>
            <a:fillRect/>
          </a:stretch>
        </p:blipFill>
        <p:spPr bwMode="auto">
          <a:xfrm>
            <a:off x="3571868" y="1857363"/>
            <a:ext cx="5354806" cy="3727303"/>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sr-Latn-CS" b="1" dirty="0">
                <a:latin typeface="Times New Roman" pitchFamily="18" charset="0"/>
                <a:cs typeface="Times New Roman" pitchFamily="18" charset="0"/>
              </a:rPr>
              <a:t>Olfaktivna sluzokoža</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914400" y="1643050"/>
            <a:ext cx="4443418" cy="4376750"/>
          </a:xfrm>
        </p:spPr>
        <p:txBody>
          <a:bodyPr>
            <a:normAutofit/>
          </a:bodyPr>
          <a:lstStyle/>
          <a:p>
            <a:r>
              <a:rPr lang="sr-Latn-CS" b="1" dirty="0">
                <a:latin typeface="Times New Roman" pitchFamily="18" charset="0"/>
                <a:cs typeface="Times New Roman" pitchFamily="18" charset="0"/>
              </a:rPr>
              <a:t>Receptorske ćelije</a:t>
            </a:r>
            <a:r>
              <a:rPr lang="sr-Latn-CS" dirty="0">
                <a:latin typeface="Times New Roman" pitchFamily="18" charset="0"/>
                <a:cs typeface="Times New Roman" pitchFamily="18" charset="0"/>
              </a:rPr>
              <a:t>-bipolarne nervne </a:t>
            </a:r>
            <a:r>
              <a:rPr lang="sr-Latn-CS" b="1" dirty="0">
                <a:solidFill>
                  <a:srgbClr val="FF0000"/>
                </a:solidFill>
                <a:latin typeface="Times New Roman" pitchFamily="18" charset="0"/>
                <a:cs typeface="Times New Roman" pitchFamily="18" charset="0"/>
              </a:rPr>
              <a:t>ćelije-sa mogućnošću regeneracije</a:t>
            </a:r>
          </a:p>
          <a:p>
            <a:r>
              <a:rPr lang="sr-Latn-CS" dirty="0">
                <a:latin typeface="Times New Roman" pitchFamily="18" charset="0"/>
                <a:cs typeface="Times New Roman" pitchFamily="18" charset="0"/>
              </a:rPr>
              <a:t>Dendrit u obliku štapića (10-12 treplji-receptorski elementi)</a:t>
            </a:r>
          </a:p>
          <a:p>
            <a:r>
              <a:rPr lang="sr-Latn-CS" dirty="0">
                <a:latin typeface="Times New Roman" pitchFamily="18" charset="0"/>
                <a:cs typeface="Times New Roman" pitchFamily="18" charset="0"/>
              </a:rPr>
              <a:t>Zadnji deo-tanka senzitivna n.v.- </a:t>
            </a:r>
            <a:r>
              <a:rPr lang="sr-Latn-CS" i="1" dirty="0">
                <a:latin typeface="Times New Roman" pitchFamily="18" charset="0"/>
                <a:cs typeface="Times New Roman" pitchFamily="18" charset="0"/>
              </a:rPr>
              <a:t>fila olfactoria</a:t>
            </a:r>
          </a:p>
          <a:p>
            <a:r>
              <a:rPr lang="sr-Latn-CS" b="1" dirty="0">
                <a:latin typeface="Times New Roman" pitchFamily="18" charset="0"/>
                <a:cs typeface="Times New Roman" pitchFamily="18" charset="0"/>
              </a:rPr>
              <a:t>Potporne ćelije</a:t>
            </a:r>
          </a:p>
          <a:p>
            <a:r>
              <a:rPr lang="sr-Latn-CS" b="1" dirty="0">
                <a:latin typeface="Times New Roman" pitchFamily="18" charset="0"/>
                <a:cs typeface="Times New Roman" pitchFamily="18" charset="0"/>
              </a:rPr>
              <a:t>Žlezdane ćelije</a:t>
            </a:r>
            <a:r>
              <a:rPr lang="sr-Latn-CS" dirty="0">
                <a:latin typeface="Times New Roman" pitchFamily="18" charset="0"/>
                <a:cs typeface="Times New Roman" pitchFamily="18" charset="0"/>
              </a:rPr>
              <a:t>-grade Bowmanove žlezde-luče sluz na površinu sluzokože</a:t>
            </a:r>
            <a:endParaRPr lang="en-US"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5643570" y="1643050"/>
            <a:ext cx="2974975" cy="458470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sr-Latn-CS" b="1" dirty="0">
                <a:latin typeface="Times New Roman" pitchFamily="18" charset="0"/>
                <a:cs typeface="Times New Roman" pitchFamily="18" charset="0"/>
              </a:rPr>
              <a:t>Prenos nadražaja</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32558" y="1775752"/>
            <a:ext cx="5841884" cy="4384560"/>
          </a:xfrm>
        </p:spPr>
        <p:txBody>
          <a:bodyPr>
            <a:normAutofit/>
          </a:bodyPr>
          <a:lstStyle/>
          <a:p>
            <a:r>
              <a:rPr lang="sr-Latn-CS" dirty="0">
                <a:latin typeface="Times New Roman" pitchFamily="18" charset="0"/>
                <a:cs typeface="Times New Roman" pitchFamily="18" charset="0"/>
              </a:rPr>
              <a:t>Receptori-</a:t>
            </a:r>
            <a:r>
              <a:rPr lang="sr-Latn-CS" b="1" dirty="0">
                <a:solidFill>
                  <a:srgbClr val="FF0000"/>
                </a:solidFill>
                <a:latin typeface="Times New Roman" pitchFamily="18" charset="0"/>
                <a:cs typeface="Times New Roman" pitchFamily="18" charset="0"/>
              </a:rPr>
              <a:t>hemoreceptori</a:t>
            </a:r>
            <a:r>
              <a:rPr lang="sr-Latn-CS" dirty="0">
                <a:latin typeface="Times New Roman" pitchFamily="18" charset="0"/>
                <a:cs typeface="Times New Roman" pitchFamily="18" charset="0"/>
              </a:rPr>
              <a:t> </a:t>
            </a:r>
          </a:p>
          <a:p>
            <a:pPr>
              <a:buNone/>
            </a:pPr>
            <a:r>
              <a:rPr lang="sr-Latn-CS" dirty="0">
                <a:latin typeface="Times New Roman" pitchFamily="18" charset="0"/>
                <a:cs typeface="Times New Roman" pitchFamily="18" charset="0"/>
              </a:rPr>
              <a:t>	(rastvorljive i isparljive materije su nadražaj)</a:t>
            </a:r>
          </a:p>
          <a:p>
            <a:r>
              <a:rPr lang="sr-Latn-CS" dirty="0">
                <a:latin typeface="Times New Roman" pitchFamily="18" charset="0"/>
                <a:cs typeface="Times New Roman" pitchFamily="18" charset="0"/>
              </a:rPr>
              <a:t>Dospevaju vazdušnom strujom-preko nosa i iz ždrela</a:t>
            </a:r>
          </a:p>
          <a:p>
            <a:r>
              <a:rPr lang="sr-Latn-CS" dirty="0">
                <a:latin typeface="Times New Roman" pitchFamily="18" charset="0"/>
                <a:cs typeface="Times New Roman" pitchFamily="18" charset="0"/>
              </a:rPr>
              <a:t>Njušenjem-ubrzanim kratkim disanjem</a:t>
            </a:r>
          </a:p>
          <a:p>
            <a:r>
              <a:rPr lang="sr-Latn-CS" dirty="0">
                <a:latin typeface="Times New Roman" pitchFamily="18" charset="0"/>
                <a:cs typeface="Times New Roman" pitchFamily="18" charset="0"/>
              </a:rPr>
              <a:t>Materija se rastvara u sluzi-deluje na recept. ćelije</a:t>
            </a:r>
          </a:p>
          <a:p>
            <a:r>
              <a:rPr lang="sr-Latn-CS" b="1" dirty="0">
                <a:solidFill>
                  <a:srgbClr val="FF0000"/>
                </a:solidFill>
                <a:latin typeface="Times New Roman" pitchFamily="18" charset="0"/>
                <a:cs typeface="Times New Roman" pitchFamily="18" charset="0"/>
              </a:rPr>
              <a:t>Ligand-receptor</a:t>
            </a:r>
            <a:r>
              <a:rPr lang="sr-Latn-CS" dirty="0">
                <a:solidFill>
                  <a:srgbClr val="FF0000"/>
                </a:solidFill>
                <a:latin typeface="Times New Roman" pitchFamily="18" charset="0"/>
                <a:cs typeface="Times New Roman" pitchFamily="18" charset="0"/>
              </a:rPr>
              <a:t> (kao kod hormona)</a:t>
            </a:r>
          </a:p>
          <a:p>
            <a:r>
              <a:rPr lang="sr-Latn-CS" dirty="0">
                <a:latin typeface="Times New Roman" pitchFamily="18" charset="0"/>
                <a:cs typeface="Times New Roman" pitchFamily="18" charset="0"/>
              </a:rPr>
              <a:t>Povećana propustljivost memb. receptorski potencijal</a:t>
            </a:r>
          </a:p>
          <a:p>
            <a:r>
              <a:rPr lang="sr-Latn-CS" dirty="0">
                <a:latin typeface="Times New Roman" pitchFamily="18" charset="0"/>
                <a:cs typeface="Times New Roman" pitchFamily="18" charset="0"/>
              </a:rPr>
              <a:t>Akcioni potencijal- CNS</a:t>
            </a:r>
          </a:p>
          <a:p>
            <a:endParaRPr lang="en-US" dirty="0"/>
          </a:p>
        </p:txBody>
      </p:sp>
      <p:sp>
        <p:nvSpPr>
          <p:cNvPr id="5" name="Rectangle 4"/>
          <p:cNvSpPr/>
          <p:nvPr/>
        </p:nvSpPr>
        <p:spPr>
          <a:xfrm>
            <a:off x="5220072" y="6160312"/>
            <a:ext cx="2916183" cy="369332"/>
          </a:xfrm>
          <a:prstGeom prst="rect">
            <a:avLst/>
          </a:prstGeom>
        </p:spPr>
        <p:txBody>
          <a:bodyPr wrap="none">
            <a:spAutoFit/>
          </a:bodyPr>
          <a:lstStyle/>
          <a:p>
            <a:r>
              <a:rPr lang="sr-Latn-CS" b="1" dirty="0">
                <a:latin typeface="Times New Roman" pitchFamily="18" charset="0"/>
                <a:cs typeface="Times New Roman" pitchFamily="18" charset="0"/>
              </a:rPr>
              <a:t>Osobina brze adaptibilnosti</a:t>
            </a:r>
          </a:p>
        </p:txBody>
      </p:sp>
      <p:sp>
        <p:nvSpPr>
          <p:cNvPr id="6" name="Right Arrow 5"/>
          <p:cNvSpPr/>
          <p:nvPr/>
        </p:nvSpPr>
        <p:spPr>
          <a:xfrm rot="2465698">
            <a:off x="4034684" y="535255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128" y="2293074"/>
            <a:ext cx="3259890" cy="289315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sr-Latn-CS" b="1" dirty="0">
                <a:latin typeface="Times New Roman" pitchFamily="18" charset="0"/>
                <a:cs typeface="Times New Roman" pitchFamily="18" charset="0"/>
              </a:rPr>
              <a:t>Adaptacija receptora</a:t>
            </a:r>
            <a:endParaRPr lang="en-US" b="1" dirty="0">
              <a:latin typeface="Times New Roman" pitchFamily="18" charset="0"/>
              <a:cs typeface="Times New Roman" pitchFamily="18" charset="0"/>
            </a:endParaRPr>
          </a:p>
        </p:txBody>
      </p:sp>
      <p:sp>
        <p:nvSpPr>
          <p:cNvPr id="5" name="Right Arrow 4"/>
          <p:cNvSpPr/>
          <p:nvPr/>
        </p:nvSpPr>
        <p:spPr>
          <a:xfrm rot="5400000">
            <a:off x="580696" y="24517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28650" y="3573016"/>
            <a:ext cx="5632119" cy="369332"/>
          </a:xfrm>
          <a:prstGeom prst="rect">
            <a:avLst/>
          </a:prstGeom>
          <a:noFill/>
        </p:spPr>
        <p:txBody>
          <a:bodyPr wrap="none" rtlCol="0">
            <a:spAutoFit/>
          </a:bodyPr>
          <a:lstStyle/>
          <a:p>
            <a:r>
              <a:rPr lang="sr-Latn-RS" dirty="0"/>
              <a:t>Adaptacija u CNS-inhibitorne ćelije u bulbusu olfaktorijusu</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769" y="3163561"/>
            <a:ext cx="2797549" cy="330619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428604"/>
            <a:ext cx="8534400" cy="758952"/>
          </a:xfrm>
        </p:spPr>
        <p:txBody>
          <a:bodyPr>
            <a:noAutofit/>
          </a:bodyPr>
          <a:lstStyle/>
          <a:p>
            <a:r>
              <a:rPr lang="sr-Latn-CS" sz="3200" dirty="0">
                <a:latin typeface="Times New Roman" pitchFamily="18" charset="0"/>
                <a:cs typeface="Times New Roman" pitchFamily="18" charset="0"/>
              </a:rPr>
              <a:t/>
            </a:r>
            <a:br>
              <a:rPr lang="sr-Latn-CS" sz="3200" dirty="0">
                <a:latin typeface="Times New Roman" pitchFamily="18" charset="0"/>
                <a:cs typeface="Times New Roman" pitchFamily="18" charset="0"/>
              </a:rPr>
            </a:br>
            <a:r>
              <a:rPr lang="sr-Latn-CS" sz="3200" b="1" dirty="0">
                <a:latin typeface="Times New Roman" pitchFamily="18" charset="0"/>
                <a:cs typeface="Times New Roman" pitchFamily="18" charset="0"/>
              </a:rPr>
              <a:t>Pomoćni olfaktivni sistem </a:t>
            </a:r>
            <a:br>
              <a:rPr lang="sr-Latn-CS" sz="3200" b="1" dirty="0">
                <a:latin typeface="Times New Roman" pitchFamily="18" charset="0"/>
                <a:cs typeface="Times New Roman" pitchFamily="18" charset="0"/>
              </a:rPr>
            </a:br>
            <a:r>
              <a:rPr lang="sr-Latn-CS" sz="3200" b="1" dirty="0">
                <a:latin typeface="Times New Roman" pitchFamily="18" charset="0"/>
                <a:cs typeface="Times New Roman" pitchFamily="18" charset="0"/>
              </a:rPr>
              <a:t>Vomeronazalni-Jakobsonov organ</a:t>
            </a: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Autofit/>
          </a:bodyPr>
          <a:lstStyle/>
          <a:p>
            <a:r>
              <a:rPr lang="sr-Latn-CS" sz="2400" dirty="0">
                <a:latin typeface="Times New Roman" pitchFamily="18" charset="0"/>
                <a:cs typeface="Times New Roman" pitchFamily="18" charset="0"/>
              </a:rPr>
              <a:t>Cilindrični organ-medijalno, duž prednjeg dela nosnog septuma-blizu spoljašnjih nosnih otvora</a:t>
            </a:r>
          </a:p>
          <a:p>
            <a:r>
              <a:rPr lang="sr-Latn-CS" sz="2400" dirty="0">
                <a:latin typeface="Times New Roman" pitchFamily="18" charset="0"/>
                <a:cs typeface="Times New Roman" pitchFamily="18" charset="0"/>
              </a:rPr>
              <a:t>Nemaju ga čovek, mnogi primati, ptice</a:t>
            </a:r>
          </a:p>
          <a:p>
            <a:r>
              <a:rPr lang="sr-Latn-CS" sz="2400" dirty="0">
                <a:latin typeface="Times New Roman" pitchFamily="18" charset="0"/>
                <a:cs typeface="Times New Roman" pitchFamily="18" charset="0"/>
              </a:rPr>
              <a:t>Prekriven je olfaktivnom sluzokožom</a:t>
            </a:r>
          </a:p>
          <a:p>
            <a:r>
              <a:rPr lang="sr-Latn-CS" sz="2400" dirty="0">
                <a:latin typeface="Times New Roman" pitchFamily="18" charset="0"/>
                <a:cs typeface="Times New Roman" pitchFamily="18" charset="0"/>
              </a:rPr>
              <a:t>Jedan kraj formira slepu vreću, drugi kraj je otvoren</a:t>
            </a:r>
          </a:p>
          <a:p>
            <a:r>
              <a:rPr lang="sr-Latn-CS" sz="2400" dirty="0">
                <a:latin typeface="Times New Roman" pitchFamily="18" charset="0"/>
                <a:cs typeface="Times New Roman" pitchFamily="18" charset="0"/>
              </a:rPr>
              <a:t>Otvara se kod mačaka preko ductus incisivus</a:t>
            </a:r>
          </a:p>
          <a:p>
            <a:r>
              <a:rPr lang="sr-Latn-CS" sz="2400" dirty="0">
                <a:latin typeface="Times New Roman" pitchFamily="18" charset="0"/>
                <a:cs typeface="Times New Roman" pitchFamily="18" charset="0"/>
              </a:rPr>
              <a:t>Kod goveda u usnu duplju, glodara u nosnu</a:t>
            </a:r>
          </a:p>
          <a:p>
            <a:r>
              <a:rPr lang="sr-Latn-CS" sz="2400" dirty="0">
                <a:latin typeface="Times New Roman" pitchFamily="18" charset="0"/>
                <a:cs typeface="Times New Roman" pitchFamily="18" charset="0"/>
              </a:rPr>
              <a:t>ULOGA:</a:t>
            </a:r>
          </a:p>
          <a:p>
            <a:pPr>
              <a:buNone/>
            </a:pPr>
            <a:r>
              <a:rPr lang="sr-Latn-CS" sz="2400" dirty="0">
                <a:latin typeface="Times New Roman" pitchFamily="18" charset="0"/>
                <a:cs typeface="Times New Roman" pitchFamily="18" charset="0"/>
              </a:rPr>
              <a:t>	-percepcija velikih neisparljivih molekula</a:t>
            </a:r>
          </a:p>
          <a:p>
            <a:pPr>
              <a:buNone/>
            </a:pPr>
            <a:r>
              <a:rPr lang="sr-Latn-CS" sz="2400" dirty="0">
                <a:latin typeface="Times New Roman" pitchFamily="18" charset="0"/>
                <a:cs typeface="Times New Roman" pitchFamily="18" charset="0"/>
              </a:rPr>
              <a:t>	-stimulacijom mirisom aspiriranog urina ili vaginalne sekrecije-različiti oblici seksualnog ponašanja</a:t>
            </a:r>
          </a:p>
          <a:p>
            <a:pPr>
              <a:buNone/>
            </a:pPr>
            <a:r>
              <a:rPr lang="sr-Latn-CS" sz="2400" dirty="0">
                <a:latin typeface="Times New Roman" pitchFamily="18" charset="0"/>
                <a:cs typeface="Times New Roman" pitchFamily="18" charset="0"/>
              </a:rPr>
              <a:t>-feromoni </a:t>
            </a:r>
            <a:endParaRPr lang="en-US" sz="2400" dirty="0">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descr="https://encrypted-tbn2.gstatic.com/images?q=tbn:ANd9GcRId3btgo5HCp9zSiT4RCmR93H4R1R1cGFD1UfhEzMEA7vv9BsuNw"/>
          <p:cNvSpPr>
            <a:spLocks noChangeAspect="1" noChangeArrowheads="1"/>
          </p:cNvSpPr>
          <p:nvPr/>
        </p:nvSpPr>
        <p:spPr bwMode="auto">
          <a:xfrm>
            <a:off x="155575" y="-2103438"/>
            <a:ext cx="6572250" cy="43815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1312642" y="188640"/>
            <a:ext cx="6070893"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en-US" sz="3600" b="1" dirty="0">
                <a:latin typeface="Times New Roman" pitchFamily="18" charset="0"/>
                <a:cs typeface="Times New Roman" pitchFamily="18" charset="0"/>
              </a:rPr>
              <a:t>FLEHMEN</a:t>
            </a:r>
            <a:r>
              <a:rPr lang="sr-Latn-RS" sz="3600" b="1" dirty="0">
                <a:latin typeface="Times New Roman" pitchFamily="18" charset="0"/>
                <a:cs typeface="Times New Roman" pitchFamily="18" charset="0"/>
              </a:rPr>
              <a:t>OVA REAKCIJA</a:t>
            </a:r>
            <a:endParaRPr lang="en-US" sz="3600" b="1"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BB90A30F-2639-9DB5-5ED3-E2859ED5A3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774" y="980728"/>
            <a:ext cx="4191930" cy="5589240"/>
          </a:xfrm>
          <a:prstGeom prst="rect">
            <a:avLst/>
          </a:prstGeom>
        </p:spPr>
      </p:pic>
      <p:pic>
        <p:nvPicPr>
          <p:cNvPr id="7" name="Picture 6">
            <a:extLst>
              <a:ext uri="{FF2B5EF4-FFF2-40B4-BE49-F238E27FC236}">
                <a16:creationId xmlns:a16="http://schemas.microsoft.com/office/drawing/2014/main" xmlns="" id="{EDA0E5F2-F708-DEB6-FEB6-C6A081F78D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1980" y="1296144"/>
            <a:ext cx="4029912" cy="537321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zak finale"/>
          <p:cNvPicPr>
            <a:picLocks noChangeAspect="1" noChangeArrowheads="1"/>
          </p:cNvPicPr>
          <p:nvPr/>
        </p:nvPicPr>
        <p:blipFill>
          <a:blip r:embed="rId2"/>
          <a:srcRect/>
          <a:stretch>
            <a:fillRect/>
          </a:stretch>
        </p:blipFill>
        <p:spPr bwMode="auto">
          <a:xfrm>
            <a:off x="539552" y="692696"/>
            <a:ext cx="3733372" cy="2962142"/>
          </a:xfrm>
          <a:prstGeom prst="rect">
            <a:avLst/>
          </a:prstGeom>
          <a:noFill/>
        </p:spPr>
      </p:pic>
      <p:sp>
        <p:nvSpPr>
          <p:cNvPr id="3" name="TextBox 2"/>
          <p:cNvSpPr txBox="1"/>
          <p:nvPr/>
        </p:nvSpPr>
        <p:spPr>
          <a:xfrm>
            <a:off x="343834" y="4941168"/>
            <a:ext cx="7858180" cy="1292662"/>
          </a:xfrm>
          <a:prstGeom prst="rect">
            <a:avLst/>
          </a:prstGeom>
          <a:noFill/>
        </p:spPr>
        <p:txBody>
          <a:bodyPr wrap="square" rtlCol="0">
            <a:spAutoFit/>
          </a:bodyPr>
          <a:lstStyle/>
          <a:p>
            <a:r>
              <a:rPr lang="sr-Latn-CS" sz="2000" b="1" dirty="0">
                <a:latin typeface="Times New Roman" pitchFamily="18" charset="0"/>
                <a:cs typeface="Times New Roman" pitchFamily="18" charset="0"/>
              </a:rPr>
              <a:t>Sekundarna mirisna područja: </a:t>
            </a:r>
          </a:p>
          <a:p>
            <a:r>
              <a:rPr lang="sr-Latn-CS" sz="2000" dirty="0">
                <a:solidFill>
                  <a:srgbClr val="00B0F0"/>
                </a:solidFill>
                <a:latin typeface="Times New Roman" pitchFamily="18" charset="0"/>
                <a:cs typeface="Times New Roman" pitchFamily="18" charset="0"/>
              </a:rPr>
              <a:t>Hipotalamus</a:t>
            </a:r>
            <a:r>
              <a:rPr lang="en-US" sz="2000" dirty="0">
                <a:solidFill>
                  <a:srgbClr val="00B0F0"/>
                </a:solidFill>
                <a:latin typeface="Times New Roman" pitchFamily="18" charset="0"/>
                <a:cs typeface="Times New Roman" pitchFamily="18" charset="0"/>
              </a:rPr>
              <a:t>, </a:t>
            </a:r>
            <a:r>
              <a:rPr lang="sr-Latn-CS" sz="2000" dirty="0">
                <a:solidFill>
                  <a:srgbClr val="00B0F0"/>
                </a:solidFill>
                <a:latin typeface="Times New Roman" pitchFamily="18" charset="0"/>
                <a:cs typeface="Times New Roman" pitchFamily="18" charset="0"/>
              </a:rPr>
              <a:t>Septum</a:t>
            </a:r>
            <a:r>
              <a:rPr lang="en-US" sz="2000" dirty="0">
                <a:solidFill>
                  <a:srgbClr val="00B0F0"/>
                </a:solidFill>
                <a:latin typeface="Times New Roman" pitchFamily="18" charset="0"/>
                <a:cs typeface="Times New Roman" pitchFamily="18" charset="0"/>
              </a:rPr>
              <a:t>, </a:t>
            </a:r>
            <a:r>
              <a:rPr lang="sr-Latn-CS" sz="2000" dirty="0">
                <a:solidFill>
                  <a:srgbClr val="00B0F0"/>
                </a:solidFill>
                <a:latin typeface="Times New Roman" pitchFamily="18" charset="0"/>
                <a:cs typeface="Times New Roman" pitchFamily="18" charset="0"/>
              </a:rPr>
              <a:t>Talamus</a:t>
            </a:r>
            <a:r>
              <a:rPr lang="en-US" sz="2000" dirty="0">
                <a:solidFill>
                  <a:srgbClr val="00B0F0"/>
                </a:solidFill>
                <a:latin typeface="Times New Roman" pitchFamily="18" charset="0"/>
                <a:cs typeface="Times New Roman" pitchFamily="18" charset="0"/>
              </a:rPr>
              <a:t>, </a:t>
            </a:r>
            <a:r>
              <a:rPr lang="sr-Latn-CS" sz="2000" dirty="0">
                <a:solidFill>
                  <a:srgbClr val="00B0F0"/>
                </a:solidFill>
                <a:latin typeface="Times New Roman" pitchFamily="18" charset="0"/>
                <a:cs typeface="Times New Roman" pitchFamily="18" charset="0"/>
              </a:rPr>
              <a:t>Hipokampus</a:t>
            </a:r>
            <a:r>
              <a:rPr lang="en-US" sz="2000" dirty="0">
                <a:solidFill>
                  <a:srgbClr val="00B0F0"/>
                </a:solidFill>
                <a:latin typeface="Times New Roman" pitchFamily="18" charset="0"/>
                <a:cs typeface="Times New Roman" pitchFamily="18" charset="0"/>
              </a:rPr>
              <a:t>, </a:t>
            </a:r>
            <a:r>
              <a:rPr lang="sr-Latn-CS" sz="2000" dirty="0">
                <a:solidFill>
                  <a:srgbClr val="00B0F0"/>
                </a:solidFill>
                <a:latin typeface="Times New Roman" pitchFamily="18" charset="0"/>
                <a:cs typeface="Times New Roman" pitchFamily="18" charset="0"/>
              </a:rPr>
              <a:t>Girus subcalosus</a:t>
            </a:r>
            <a:r>
              <a:rPr lang="en-US" sz="2000" dirty="0">
                <a:solidFill>
                  <a:srgbClr val="00B0F0"/>
                </a:solidFill>
                <a:latin typeface="Times New Roman" pitchFamily="18" charset="0"/>
                <a:cs typeface="Times New Roman" pitchFamily="18" charset="0"/>
              </a:rPr>
              <a:t>, </a:t>
            </a:r>
          </a:p>
          <a:p>
            <a:r>
              <a:rPr lang="sr-Latn-CS" sz="2000" dirty="0">
                <a:solidFill>
                  <a:srgbClr val="00B0F0"/>
                </a:solidFill>
                <a:latin typeface="Times New Roman" pitchFamily="18" charset="0"/>
                <a:cs typeface="Times New Roman" pitchFamily="18" charset="0"/>
              </a:rPr>
              <a:t>Jedra moždanog stabla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692696"/>
            <a:ext cx="3772426" cy="4458322"/>
          </a:xfrm>
          <a:prstGeom prst="rect">
            <a:avLst/>
          </a:prstGeom>
        </p:spPr>
      </p:pic>
      <p:sp>
        <p:nvSpPr>
          <p:cNvPr id="5" name="Rectangle 4"/>
          <p:cNvSpPr/>
          <p:nvPr/>
        </p:nvSpPr>
        <p:spPr>
          <a:xfrm>
            <a:off x="3995936" y="5910664"/>
            <a:ext cx="45720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r>
              <a:rPr lang="en-US" dirty="0" err="1"/>
              <a:t>Informacije</a:t>
            </a:r>
            <a:r>
              <a:rPr lang="en-US" dirty="0"/>
              <a:t> </a:t>
            </a:r>
            <a:r>
              <a:rPr lang="en-US" dirty="0" err="1"/>
              <a:t>iz</a:t>
            </a:r>
            <a:r>
              <a:rPr lang="en-US" dirty="0"/>
              <a:t> </a:t>
            </a:r>
            <a:r>
              <a:rPr lang="en-US" dirty="0" err="1"/>
              <a:t>vomeronazalnog</a:t>
            </a:r>
            <a:r>
              <a:rPr lang="en-US" dirty="0"/>
              <a:t> </a:t>
            </a:r>
            <a:r>
              <a:rPr lang="en-US" dirty="0" err="1"/>
              <a:t>ograna-hipotalamus-efekat</a:t>
            </a:r>
            <a:r>
              <a:rPr lang="en-US"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984210"/>
            <a:ext cx="4572000" cy="461665"/>
          </a:xfrm>
          <a:prstGeom prst="rect">
            <a:avLst/>
          </a:prstGeom>
        </p:spPr>
        <p:txBody>
          <a:bodyPr>
            <a:spAutoFit/>
          </a:bodyPr>
          <a:lstStyle/>
          <a:p>
            <a:r>
              <a:rPr lang="en-GB" sz="2400" dirty="0"/>
              <a:t>8. </a:t>
            </a:r>
            <a:r>
              <a:rPr lang="en-GB" sz="2400" dirty="0" err="1"/>
              <a:t>Nervni</a:t>
            </a:r>
            <a:r>
              <a:rPr lang="en-GB" sz="2400" dirty="0"/>
              <a:t> </a:t>
            </a:r>
            <a:r>
              <a:rPr lang="en-GB" sz="2400" dirty="0" err="1"/>
              <a:t>sistem</a:t>
            </a:r>
            <a:endParaRPr lang="en-GB" sz="2400" dirty="0"/>
          </a:p>
        </p:txBody>
      </p:sp>
      <p:sp>
        <p:nvSpPr>
          <p:cNvPr id="4" name="TextBox 3"/>
          <p:cNvSpPr txBox="1"/>
          <p:nvPr/>
        </p:nvSpPr>
        <p:spPr>
          <a:xfrm>
            <a:off x="3393032" y="66684"/>
            <a:ext cx="2283895"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sz="2400" dirty="0" err="1"/>
              <a:t>Organski</a:t>
            </a:r>
            <a:r>
              <a:rPr lang="en-GB" sz="2400" dirty="0"/>
              <a:t> </a:t>
            </a:r>
            <a:r>
              <a:rPr lang="en-GB" sz="2400" dirty="0" err="1"/>
              <a:t>sistemi</a:t>
            </a:r>
            <a:r>
              <a:rPr lang="en-GB" sz="2400" dirty="0"/>
              <a:t> </a:t>
            </a:r>
          </a:p>
        </p:txBody>
      </p:sp>
      <p:pic>
        <p:nvPicPr>
          <p:cNvPr id="8194" name="Picture 2" descr="Image result for nervous system d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520" y="1700808"/>
            <a:ext cx="5947494" cy="41764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5536" y="3572304"/>
            <a:ext cx="908710"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2000" u="sng" dirty="0" err="1"/>
              <a:t>Uloge</a:t>
            </a:r>
            <a:r>
              <a:rPr lang="en-GB" sz="2000" u="sng" dirty="0"/>
              <a:t>?</a:t>
            </a:r>
          </a:p>
        </p:txBody>
      </p:sp>
      <p:sp>
        <p:nvSpPr>
          <p:cNvPr id="7" name="TextBox 6"/>
          <p:cNvSpPr txBox="1"/>
          <p:nvPr/>
        </p:nvSpPr>
        <p:spPr>
          <a:xfrm>
            <a:off x="322765" y="2325906"/>
            <a:ext cx="992323"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2000" u="sng" dirty="0" err="1"/>
              <a:t>Organi</a:t>
            </a:r>
            <a:r>
              <a:rPr lang="en-GB" sz="2000" u="sng" dirty="0"/>
              <a:t>?</a:t>
            </a:r>
          </a:p>
        </p:txBody>
      </p:sp>
    </p:spTree>
    <p:extLst>
      <p:ext uri="{BB962C8B-B14F-4D97-AF65-F5344CB8AC3E}">
        <p14:creationId xmlns:p14="http://schemas.microsoft.com/office/powerpoint/2010/main" val="3392748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512" y="332656"/>
            <a:ext cx="457200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r>
              <a:rPr lang="sr-Latn-RS" dirty="0"/>
              <a:t>Kalmanov sindrom</a:t>
            </a:r>
            <a:endParaRPr lang="en-US" dirty="0"/>
          </a:p>
        </p:txBody>
      </p:sp>
      <p:pic>
        <p:nvPicPr>
          <p:cNvPr id="4098" name="Picture 2" descr="Causes of Kallmann Syndrome (K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052736"/>
            <a:ext cx="7594304" cy="3227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57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7886700" cy="1325563"/>
          </a:xfrm>
        </p:spPr>
        <p:style>
          <a:lnRef idx="2">
            <a:schemeClr val="accent1">
              <a:shade val="50000"/>
            </a:schemeClr>
          </a:lnRef>
          <a:fillRef idx="1">
            <a:schemeClr val="accent1"/>
          </a:fillRef>
          <a:effectRef idx="0">
            <a:schemeClr val="accent1"/>
          </a:effectRef>
          <a:fontRef idx="minor">
            <a:schemeClr val="lt1"/>
          </a:fontRef>
        </p:style>
        <p:txBody>
          <a:bodyPr/>
          <a:lstStyle/>
          <a:p>
            <a:r>
              <a:rPr lang="sr-Latn-CS" b="1" dirty="0">
                <a:latin typeface="Times New Roman" pitchFamily="18" charset="0"/>
                <a:cs typeface="Times New Roman" pitchFamily="18" charset="0"/>
              </a:rPr>
              <a:t>Fiziologija ukusa-gustativni sistem</a:t>
            </a:r>
            <a:endParaRPr lang="en-US" b="1" dirty="0"/>
          </a:p>
        </p:txBody>
      </p:sp>
      <p:sp>
        <p:nvSpPr>
          <p:cNvPr id="3" name="Content Placeholder 2"/>
          <p:cNvSpPr>
            <a:spLocks noGrp="1"/>
          </p:cNvSpPr>
          <p:nvPr>
            <p:ph idx="1"/>
          </p:nvPr>
        </p:nvSpPr>
        <p:spPr>
          <a:xfrm>
            <a:off x="683568" y="4221088"/>
            <a:ext cx="7886700" cy="4351338"/>
          </a:xfrm>
        </p:spPr>
        <p:txBody>
          <a:bodyPr/>
          <a:lstStyle/>
          <a:p>
            <a:r>
              <a:rPr lang="sr-Latn-RS" dirty="0"/>
              <a:t>Na stotine različitih ukusa se može osetiti kombinacijom 4 osnovna ukusa</a:t>
            </a:r>
          </a:p>
          <a:p>
            <a:r>
              <a:rPr lang="sr-Latn-RS" b="1" dirty="0">
                <a:solidFill>
                  <a:srgbClr val="FF0000"/>
                </a:solidFill>
              </a:rPr>
              <a:t>Preferencijalni testovi </a:t>
            </a:r>
            <a:r>
              <a:rPr lang="sr-Latn-RS" dirty="0"/>
              <a:t>kod životinja za ispitivanje ukusa: </a:t>
            </a:r>
            <a:r>
              <a:rPr lang="sr-Latn-RS" b="1" dirty="0">
                <a:solidFill>
                  <a:srgbClr val="FF0000"/>
                </a:solidFill>
              </a:rPr>
              <a:t>prijatan, neprijatan, indiferentan</a:t>
            </a:r>
          </a:p>
          <a:p>
            <a:r>
              <a:rPr lang="sr-Latn-RS" dirty="0"/>
              <a:t>među vrstama postoje razlike u pogledu čula ukusa</a:t>
            </a:r>
            <a:endParaRPr lang="en-US" dirty="0"/>
          </a:p>
        </p:txBody>
      </p:sp>
      <p:sp>
        <p:nvSpPr>
          <p:cNvPr id="4" name="Rectangle 3"/>
          <p:cNvSpPr/>
          <p:nvPr/>
        </p:nvSpPr>
        <p:spPr>
          <a:xfrm>
            <a:off x="395536" y="1556792"/>
            <a:ext cx="418685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sr-Latn-RS" dirty="0"/>
              <a:t>Značaj za životinje- razlikuju sastojke hrane</a:t>
            </a:r>
          </a:p>
        </p:txBody>
      </p:sp>
      <p:sp>
        <p:nvSpPr>
          <p:cNvPr id="5" name="Rectangle 4"/>
          <p:cNvSpPr/>
          <p:nvPr/>
        </p:nvSpPr>
        <p:spPr>
          <a:xfrm>
            <a:off x="3814763" y="2066023"/>
            <a:ext cx="4572000" cy="646331"/>
          </a:xfrm>
          <a:prstGeom prst="rect">
            <a:avLst/>
          </a:prstGeom>
        </p:spPr>
        <p:txBody>
          <a:bodyPr>
            <a:spAutoFit/>
          </a:bodyPr>
          <a:lstStyle/>
          <a:p>
            <a:r>
              <a:rPr lang="sr-Latn-RS" dirty="0"/>
              <a:t>Četiri primarna osećaja ukusa:</a:t>
            </a:r>
          </a:p>
          <a:p>
            <a:r>
              <a:rPr lang="sr-Latn-RS" dirty="0"/>
              <a:t>	</a:t>
            </a:r>
            <a:r>
              <a:rPr lang="sr-Latn-RS" b="1" dirty="0">
                <a:solidFill>
                  <a:srgbClr val="FF0000"/>
                </a:solidFill>
              </a:rPr>
              <a:t>slatko, slano, kiselo, gorko</a:t>
            </a:r>
          </a:p>
        </p:txBody>
      </p:sp>
    </p:spTree>
    <p:extLst>
      <p:ext uri="{BB962C8B-B14F-4D97-AF65-F5344CB8AC3E}">
        <p14:creationId xmlns:p14="http://schemas.microsoft.com/office/powerpoint/2010/main" val="2934396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sr-Latn-RS" b="1" dirty="0"/>
              <a:t>Razlike među vrsta u čulu ukusa</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45386810"/>
              </p:ext>
            </p:extLst>
          </p:nvPr>
        </p:nvGraphicFramePr>
        <p:xfrm>
          <a:off x="273525" y="2132856"/>
          <a:ext cx="8590854" cy="3528396"/>
        </p:xfrm>
        <a:graphic>
          <a:graphicData uri="http://schemas.openxmlformats.org/drawingml/2006/table">
            <a:tbl>
              <a:tblPr firstRow="1" bandRow="1">
                <a:tableStyleId>{5C22544A-7EE6-4342-B048-85BDC9FD1C3A}</a:tableStyleId>
              </a:tblPr>
              <a:tblGrid>
                <a:gridCol w="1431809">
                  <a:extLst>
                    <a:ext uri="{9D8B030D-6E8A-4147-A177-3AD203B41FA5}">
                      <a16:colId xmlns:a16="http://schemas.microsoft.com/office/drawing/2014/main" xmlns="" val="1363922355"/>
                    </a:ext>
                  </a:extLst>
                </a:gridCol>
                <a:gridCol w="1431809">
                  <a:extLst>
                    <a:ext uri="{9D8B030D-6E8A-4147-A177-3AD203B41FA5}">
                      <a16:colId xmlns:a16="http://schemas.microsoft.com/office/drawing/2014/main" xmlns="" val="255805909"/>
                    </a:ext>
                  </a:extLst>
                </a:gridCol>
                <a:gridCol w="1431809">
                  <a:extLst>
                    <a:ext uri="{9D8B030D-6E8A-4147-A177-3AD203B41FA5}">
                      <a16:colId xmlns:a16="http://schemas.microsoft.com/office/drawing/2014/main" xmlns="" val="745535847"/>
                    </a:ext>
                  </a:extLst>
                </a:gridCol>
                <a:gridCol w="1431809">
                  <a:extLst>
                    <a:ext uri="{9D8B030D-6E8A-4147-A177-3AD203B41FA5}">
                      <a16:colId xmlns:a16="http://schemas.microsoft.com/office/drawing/2014/main" xmlns="" val="206859368"/>
                    </a:ext>
                  </a:extLst>
                </a:gridCol>
                <a:gridCol w="1431809">
                  <a:extLst>
                    <a:ext uri="{9D8B030D-6E8A-4147-A177-3AD203B41FA5}">
                      <a16:colId xmlns:a16="http://schemas.microsoft.com/office/drawing/2014/main" xmlns="" val="876893543"/>
                    </a:ext>
                  </a:extLst>
                </a:gridCol>
                <a:gridCol w="1431809">
                  <a:extLst>
                    <a:ext uri="{9D8B030D-6E8A-4147-A177-3AD203B41FA5}">
                      <a16:colId xmlns:a16="http://schemas.microsoft.com/office/drawing/2014/main" xmlns="" val="427734595"/>
                    </a:ext>
                  </a:extLst>
                </a:gridCol>
              </a:tblGrid>
              <a:tr h="588066">
                <a:tc>
                  <a:txBody>
                    <a:bodyPr/>
                    <a:lstStyle/>
                    <a:p>
                      <a:endParaRPr lang="en-US" dirty="0"/>
                    </a:p>
                  </a:txBody>
                  <a:tcPr/>
                </a:tc>
                <a:tc>
                  <a:txBody>
                    <a:bodyPr/>
                    <a:lstStyle/>
                    <a:p>
                      <a:pPr algn="ctr"/>
                      <a:r>
                        <a:rPr lang="sr-Latn-RS" dirty="0"/>
                        <a:t>slatko</a:t>
                      </a:r>
                      <a:endParaRPr lang="en-US" dirty="0"/>
                    </a:p>
                  </a:txBody>
                  <a:tcPr/>
                </a:tc>
                <a:tc>
                  <a:txBody>
                    <a:bodyPr/>
                    <a:lstStyle/>
                    <a:p>
                      <a:pPr algn="ctr"/>
                      <a:r>
                        <a:rPr lang="sr-Latn-RS" dirty="0"/>
                        <a:t>kiselo</a:t>
                      </a:r>
                      <a:endParaRPr lang="en-US" dirty="0"/>
                    </a:p>
                  </a:txBody>
                  <a:tcPr/>
                </a:tc>
                <a:tc>
                  <a:txBody>
                    <a:bodyPr/>
                    <a:lstStyle/>
                    <a:p>
                      <a:pPr algn="ctr"/>
                      <a:r>
                        <a:rPr lang="sr-Latn-RS" dirty="0"/>
                        <a:t>slano</a:t>
                      </a:r>
                      <a:endParaRPr lang="en-US" dirty="0"/>
                    </a:p>
                  </a:txBody>
                  <a:tcPr/>
                </a:tc>
                <a:tc>
                  <a:txBody>
                    <a:bodyPr/>
                    <a:lstStyle/>
                    <a:p>
                      <a:pPr algn="ctr"/>
                      <a:r>
                        <a:rPr lang="sr-Latn-RS" dirty="0"/>
                        <a:t>gorko</a:t>
                      </a:r>
                      <a:endParaRPr lang="en-US" dirty="0"/>
                    </a:p>
                  </a:txBody>
                  <a:tcPr/>
                </a:tc>
                <a:tc>
                  <a:txBody>
                    <a:bodyPr/>
                    <a:lstStyle/>
                    <a:p>
                      <a:pPr algn="ctr"/>
                      <a:r>
                        <a:rPr lang="sr-Latn-RS" dirty="0"/>
                        <a:t>Amino.kis</a:t>
                      </a:r>
                      <a:endParaRPr lang="en-US" dirty="0"/>
                    </a:p>
                  </a:txBody>
                  <a:tcPr/>
                </a:tc>
                <a:extLst>
                  <a:ext uri="{0D108BD9-81ED-4DB2-BD59-A6C34878D82A}">
                    <a16:rowId xmlns:a16="http://schemas.microsoft.com/office/drawing/2014/main" xmlns="" val="3773289060"/>
                  </a:ext>
                </a:extLst>
              </a:tr>
              <a:tr h="588066">
                <a:tc>
                  <a:txBody>
                    <a:bodyPr/>
                    <a:lstStyle/>
                    <a:p>
                      <a:r>
                        <a:rPr lang="sr-Latn-RS" dirty="0"/>
                        <a:t>kokoši</a:t>
                      </a:r>
                      <a:endParaRPr lang="en-US" dirty="0"/>
                    </a:p>
                  </a:txBody>
                  <a:tcPr/>
                </a:tc>
                <a:tc>
                  <a:txBody>
                    <a:bodyPr/>
                    <a:lstStyle/>
                    <a:p>
                      <a:pPr algn="ctr"/>
                      <a:r>
                        <a:rPr lang="sr-Latn-RS" dirty="0"/>
                        <a:t>0,-</a:t>
                      </a:r>
                      <a:endParaRPr lang="en-US" dirty="0"/>
                    </a:p>
                  </a:txBody>
                  <a:tcPr/>
                </a:tc>
                <a:tc>
                  <a:txBody>
                    <a:bodyPr/>
                    <a:lstStyle/>
                    <a:p>
                      <a:pPr algn="ctr"/>
                      <a:r>
                        <a:rPr lang="sr-Latn-RS" dirty="0"/>
                        <a:t>0</a:t>
                      </a:r>
                      <a:endParaRPr lang="en-US" dirty="0"/>
                    </a:p>
                  </a:txBody>
                  <a:tcPr/>
                </a:tc>
                <a:tc>
                  <a:txBody>
                    <a:bodyPr/>
                    <a:lstStyle/>
                    <a:p>
                      <a:pPr algn="ctr"/>
                      <a:r>
                        <a:rPr lang="sr-Latn-RS" dirty="0"/>
                        <a:t>-</a:t>
                      </a:r>
                      <a:endParaRPr lang="en-US" dirty="0"/>
                    </a:p>
                  </a:txBody>
                  <a:tcPr/>
                </a:tc>
                <a:tc>
                  <a:txBody>
                    <a:bodyPr/>
                    <a:lstStyle/>
                    <a:p>
                      <a:pPr algn="ctr"/>
                      <a:r>
                        <a:rPr lang="sr-Latn-RS" dirty="0"/>
                        <a:t>0,-</a:t>
                      </a:r>
                      <a:endParaRPr lang="en-US" dirty="0"/>
                    </a:p>
                  </a:txBody>
                  <a:tcPr/>
                </a:tc>
                <a:tc>
                  <a:txBody>
                    <a:bodyPr/>
                    <a:lstStyle/>
                    <a:p>
                      <a:pPr algn="ctr"/>
                      <a:r>
                        <a:rPr lang="sr-Latn-RS" dirty="0"/>
                        <a:t>?</a:t>
                      </a:r>
                      <a:endParaRPr lang="en-US" dirty="0"/>
                    </a:p>
                  </a:txBody>
                  <a:tcPr/>
                </a:tc>
                <a:extLst>
                  <a:ext uri="{0D108BD9-81ED-4DB2-BD59-A6C34878D82A}">
                    <a16:rowId xmlns:a16="http://schemas.microsoft.com/office/drawing/2014/main" xmlns="" val="2311789593"/>
                  </a:ext>
                </a:extLst>
              </a:tr>
              <a:tr h="588066">
                <a:tc>
                  <a:txBody>
                    <a:bodyPr/>
                    <a:lstStyle/>
                    <a:p>
                      <a:r>
                        <a:rPr lang="sr-Latn-RS" dirty="0"/>
                        <a:t>Preživari</a:t>
                      </a:r>
                      <a:endParaRPr lang="en-US" dirty="0"/>
                    </a:p>
                  </a:txBody>
                  <a:tcPr/>
                </a:tc>
                <a:tc>
                  <a:txBody>
                    <a:bodyPr/>
                    <a:lstStyle/>
                    <a:p>
                      <a:pPr algn="ctr"/>
                      <a:r>
                        <a:rPr lang="sr-Latn-RS" dirty="0"/>
                        <a:t>+++</a:t>
                      </a:r>
                      <a:endParaRPr lang="en-US" dirty="0"/>
                    </a:p>
                  </a:txBody>
                  <a:tcPr/>
                </a:tc>
                <a:tc>
                  <a:txBody>
                    <a:bodyPr/>
                    <a:lstStyle/>
                    <a:p>
                      <a:pPr algn="ctr"/>
                      <a:r>
                        <a:rPr lang="sr-Latn-RS" dirty="0"/>
                        <a:t>-</a:t>
                      </a:r>
                      <a:endParaRPr lang="en-US" dirty="0"/>
                    </a:p>
                  </a:txBody>
                  <a:tcPr/>
                </a:tc>
                <a:tc>
                  <a:txBody>
                    <a:bodyPr/>
                    <a:lstStyle/>
                    <a:p>
                      <a:pPr algn="ctr"/>
                      <a:r>
                        <a:rPr lang="sr-Latn-RS" dirty="0"/>
                        <a:t>-</a:t>
                      </a:r>
                      <a:endParaRPr lang="en-US" dirty="0"/>
                    </a:p>
                  </a:txBody>
                  <a:tcPr/>
                </a:tc>
                <a:tc>
                  <a:txBody>
                    <a:bodyPr/>
                    <a:lstStyle/>
                    <a:p>
                      <a:pPr algn="ctr"/>
                      <a:r>
                        <a:rPr lang="sr-Latn-RS" dirty="0"/>
                        <a:t>-</a:t>
                      </a:r>
                      <a:endParaRPr lang="en-US" dirty="0"/>
                    </a:p>
                  </a:txBody>
                  <a:tcPr/>
                </a:tc>
                <a:tc>
                  <a:txBody>
                    <a:bodyPr/>
                    <a:lstStyle/>
                    <a:p>
                      <a:pPr algn="ctr"/>
                      <a:r>
                        <a:rPr lang="sr-Latn-RS" dirty="0"/>
                        <a:t>?</a:t>
                      </a:r>
                      <a:endParaRPr lang="en-US" dirty="0"/>
                    </a:p>
                  </a:txBody>
                  <a:tcPr/>
                </a:tc>
                <a:extLst>
                  <a:ext uri="{0D108BD9-81ED-4DB2-BD59-A6C34878D82A}">
                    <a16:rowId xmlns:a16="http://schemas.microsoft.com/office/drawing/2014/main" xmlns="" val="74982072"/>
                  </a:ext>
                </a:extLst>
              </a:tr>
              <a:tr h="588066">
                <a:tc>
                  <a:txBody>
                    <a:bodyPr/>
                    <a:lstStyle/>
                    <a:p>
                      <a:r>
                        <a:rPr lang="sr-Latn-RS" dirty="0"/>
                        <a:t>Mačke</a:t>
                      </a:r>
                      <a:endParaRPr lang="en-US" dirty="0"/>
                    </a:p>
                  </a:txBody>
                  <a:tcPr/>
                </a:tc>
                <a:tc>
                  <a:txBody>
                    <a:bodyPr/>
                    <a:lstStyle/>
                    <a:p>
                      <a:pPr algn="ctr"/>
                      <a:r>
                        <a:rPr lang="sr-Latn-RS" dirty="0"/>
                        <a:t>0</a:t>
                      </a:r>
                      <a:endParaRPr lang="en-US" dirty="0"/>
                    </a:p>
                  </a:txBody>
                  <a:tcPr/>
                </a:tc>
                <a:tc>
                  <a:txBody>
                    <a:bodyPr/>
                    <a:lstStyle/>
                    <a:p>
                      <a:pPr algn="ctr"/>
                      <a:r>
                        <a:rPr lang="sr-Latn-RS" dirty="0"/>
                        <a:t>-</a:t>
                      </a:r>
                      <a:endParaRPr lang="en-US" dirty="0"/>
                    </a:p>
                  </a:txBody>
                  <a:tcPr/>
                </a:tc>
                <a:tc>
                  <a:txBody>
                    <a:bodyPr/>
                    <a:lstStyle/>
                    <a:p>
                      <a:pPr algn="ctr"/>
                      <a:r>
                        <a:rPr lang="sr-Latn-RS" dirty="0"/>
                        <a:t>?, -</a:t>
                      </a:r>
                      <a:endParaRPr lang="en-US" dirty="0"/>
                    </a:p>
                  </a:txBody>
                  <a:tcPr/>
                </a:tc>
                <a:tc>
                  <a:txBody>
                    <a:bodyPr/>
                    <a:lstStyle/>
                    <a:p>
                      <a:pPr algn="ctr"/>
                      <a:r>
                        <a:rPr lang="sr-Latn-RS" dirty="0"/>
                        <a:t>-</a:t>
                      </a:r>
                      <a:endParaRPr lang="en-US" dirty="0"/>
                    </a:p>
                  </a:txBody>
                  <a:tcPr/>
                </a:tc>
                <a:tc>
                  <a:txBody>
                    <a:bodyPr/>
                    <a:lstStyle/>
                    <a:p>
                      <a:pPr algn="ctr"/>
                      <a:r>
                        <a:rPr lang="sr-Latn-RS" dirty="0"/>
                        <a:t>++</a:t>
                      </a:r>
                      <a:endParaRPr lang="en-US" dirty="0"/>
                    </a:p>
                  </a:txBody>
                  <a:tcPr/>
                </a:tc>
                <a:extLst>
                  <a:ext uri="{0D108BD9-81ED-4DB2-BD59-A6C34878D82A}">
                    <a16:rowId xmlns:a16="http://schemas.microsoft.com/office/drawing/2014/main" xmlns="" val="2556270806"/>
                  </a:ext>
                </a:extLst>
              </a:tr>
              <a:tr h="588066">
                <a:tc>
                  <a:txBody>
                    <a:bodyPr/>
                    <a:lstStyle/>
                    <a:p>
                      <a:r>
                        <a:rPr lang="sr-Latn-RS" dirty="0"/>
                        <a:t>Psi</a:t>
                      </a:r>
                      <a:endParaRPr lang="en-US" dirty="0"/>
                    </a:p>
                  </a:txBody>
                  <a:tcPr/>
                </a:tc>
                <a:tc>
                  <a:txBody>
                    <a:bodyPr/>
                    <a:lstStyle/>
                    <a:p>
                      <a:pPr algn="ctr"/>
                      <a:r>
                        <a:rPr lang="sr-Latn-RS" dirty="0"/>
                        <a:t>++</a:t>
                      </a:r>
                      <a:endParaRPr lang="en-US" dirty="0"/>
                    </a:p>
                  </a:txBody>
                  <a:tcPr/>
                </a:tc>
                <a:tc>
                  <a:txBody>
                    <a:bodyPr/>
                    <a:lstStyle/>
                    <a:p>
                      <a:pPr algn="ctr"/>
                      <a:r>
                        <a:rPr lang="sr-Latn-RS" dirty="0"/>
                        <a:t>?</a:t>
                      </a:r>
                      <a:endParaRPr lang="en-US" dirty="0"/>
                    </a:p>
                  </a:txBody>
                  <a:tcPr/>
                </a:tc>
                <a:tc>
                  <a:txBody>
                    <a:bodyPr/>
                    <a:lstStyle/>
                    <a:p>
                      <a:pPr algn="ctr"/>
                      <a:r>
                        <a:rPr lang="sr-Latn-RS" dirty="0"/>
                        <a:t>0</a:t>
                      </a:r>
                      <a:endParaRPr lang="en-US" dirty="0"/>
                    </a:p>
                  </a:txBody>
                  <a:tcPr/>
                </a:tc>
                <a:tc>
                  <a:txBody>
                    <a:bodyPr/>
                    <a:lstStyle/>
                    <a:p>
                      <a:pPr algn="ctr"/>
                      <a:r>
                        <a:rPr lang="sr-Latn-RS" dirty="0"/>
                        <a:t>0</a:t>
                      </a:r>
                      <a:endParaRPr lang="en-US" dirty="0"/>
                    </a:p>
                  </a:txBody>
                  <a:tcPr/>
                </a:tc>
                <a:tc>
                  <a:txBody>
                    <a:bodyPr/>
                    <a:lstStyle/>
                    <a:p>
                      <a:pPr algn="ctr"/>
                      <a:r>
                        <a:rPr lang="sr-Latn-RS" dirty="0"/>
                        <a:t>?</a:t>
                      </a:r>
                      <a:endParaRPr lang="en-US" dirty="0"/>
                    </a:p>
                  </a:txBody>
                  <a:tcPr/>
                </a:tc>
                <a:extLst>
                  <a:ext uri="{0D108BD9-81ED-4DB2-BD59-A6C34878D82A}">
                    <a16:rowId xmlns:a16="http://schemas.microsoft.com/office/drawing/2014/main" xmlns="" val="3879379182"/>
                  </a:ext>
                </a:extLst>
              </a:tr>
              <a:tr h="588066">
                <a:tc>
                  <a:txBody>
                    <a:bodyPr/>
                    <a:lstStyle/>
                    <a:p>
                      <a:r>
                        <a:rPr lang="sr-Latn-RS" dirty="0"/>
                        <a:t>svinje</a:t>
                      </a:r>
                      <a:endParaRPr lang="en-US" dirty="0"/>
                    </a:p>
                  </a:txBody>
                  <a:tcPr/>
                </a:tc>
                <a:tc>
                  <a:txBody>
                    <a:bodyPr/>
                    <a:lstStyle/>
                    <a:p>
                      <a:pPr algn="ctr"/>
                      <a:r>
                        <a:rPr lang="sr-Latn-RS" dirty="0"/>
                        <a:t>+++</a:t>
                      </a:r>
                      <a:endParaRPr lang="en-US" dirty="0"/>
                    </a:p>
                  </a:txBody>
                  <a:tcPr/>
                </a:tc>
                <a:tc>
                  <a:txBody>
                    <a:bodyPr/>
                    <a:lstStyle/>
                    <a:p>
                      <a:pPr algn="ctr"/>
                      <a:r>
                        <a:rPr lang="sr-Latn-RS" dirty="0"/>
                        <a:t>?</a:t>
                      </a:r>
                      <a:endParaRPr lang="en-US" dirty="0"/>
                    </a:p>
                  </a:txBody>
                  <a:tcPr/>
                </a:tc>
                <a:tc>
                  <a:txBody>
                    <a:bodyPr/>
                    <a:lstStyle/>
                    <a:p>
                      <a:pPr algn="ctr"/>
                      <a:r>
                        <a:rPr lang="sr-Latn-RS" dirty="0"/>
                        <a:t>+</a:t>
                      </a:r>
                      <a:endParaRPr lang="en-US" dirty="0"/>
                    </a:p>
                  </a:txBody>
                  <a:tcPr/>
                </a:tc>
                <a:tc>
                  <a:txBody>
                    <a:bodyPr/>
                    <a:lstStyle/>
                    <a:p>
                      <a:pPr algn="ctr"/>
                      <a:r>
                        <a:rPr lang="sr-Latn-RS" dirty="0"/>
                        <a:t>-</a:t>
                      </a:r>
                      <a:endParaRPr lang="en-US" dirty="0"/>
                    </a:p>
                  </a:txBody>
                  <a:tcPr/>
                </a:tc>
                <a:tc>
                  <a:txBody>
                    <a:bodyPr/>
                    <a:lstStyle/>
                    <a:p>
                      <a:pPr algn="ctr"/>
                      <a:r>
                        <a:rPr lang="sr-Latn-RS" dirty="0"/>
                        <a:t>?</a:t>
                      </a:r>
                      <a:endParaRPr lang="en-US" dirty="0"/>
                    </a:p>
                  </a:txBody>
                  <a:tcPr/>
                </a:tc>
                <a:extLst>
                  <a:ext uri="{0D108BD9-81ED-4DB2-BD59-A6C34878D82A}">
                    <a16:rowId xmlns:a16="http://schemas.microsoft.com/office/drawing/2014/main" xmlns="" val="329733236"/>
                  </a:ext>
                </a:extLst>
              </a:tr>
            </a:tbl>
          </a:graphicData>
        </a:graphic>
      </p:graphicFrame>
    </p:spTree>
    <p:extLst>
      <p:ext uri="{BB962C8B-B14F-4D97-AF65-F5344CB8AC3E}">
        <p14:creationId xmlns:p14="http://schemas.microsoft.com/office/powerpoint/2010/main" val="3827174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sr-Latn-RS" b="1" dirty="0"/>
              <a:t>Osećaj ukusa zavisi i od?</a:t>
            </a:r>
            <a:endParaRPr lang="en-US" b="1" dirty="0"/>
          </a:p>
        </p:txBody>
      </p:sp>
      <p:sp>
        <p:nvSpPr>
          <p:cNvPr id="3" name="Content Placeholder 2"/>
          <p:cNvSpPr>
            <a:spLocks noGrp="1"/>
          </p:cNvSpPr>
          <p:nvPr>
            <p:ph idx="1"/>
          </p:nvPr>
        </p:nvSpPr>
        <p:spPr>
          <a:xfrm>
            <a:off x="539552" y="2420888"/>
            <a:ext cx="7886700" cy="4351338"/>
          </a:xfrm>
        </p:spPr>
        <p:txBody>
          <a:bodyPr/>
          <a:lstStyle/>
          <a:p>
            <a:r>
              <a:rPr lang="sr-Latn-RS" dirty="0"/>
              <a:t>Na osećaj ukusa utiče i čulo mirisa</a:t>
            </a:r>
          </a:p>
          <a:p>
            <a:r>
              <a:rPr lang="sr-Latn-RS" dirty="0"/>
              <a:t>Konzistencija i temperatura hrane</a:t>
            </a:r>
          </a:p>
          <a:p>
            <a:r>
              <a:rPr lang="sr-Latn-RS" dirty="0"/>
              <a:t>Temperatura vode</a:t>
            </a:r>
          </a:p>
          <a:p>
            <a:r>
              <a:rPr lang="sr-Latn-RS" dirty="0"/>
              <a:t>Glad</a:t>
            </a:r>
          </a:p>
          <a:p>
            <a:r>
              <a:rPr lang="sr-Latn-RS" dirty="0"/>
              <a:t>Nedostatak nekog sastojka u hrani (Ca</a:t>
            </a:r>
            <a:r>
              <a:rPr lang="sr-Latn-RS" baseline="30000" dirty="0"/>
              <a:t>++</a:t>
            </a:r>
            <a:r>
              <a:rPr lang="sr-Latn-RS" dirty="0"/>
              <a:t>)</a:t>
            </a:r>
            <a:endParaRPr lang="en-US" dirty="0"/>
          </a:p>
        </p:txBody>
      </p:sp>
      <p:sp>
        <p:nvSpPr>
          <p:cNvPr id="4" name="Right Arrow 3"/>
          <p:cNvSpPr/>
          <p:nvPr/>
        </p:nvSpPr>
        <p:spPr>
          <a:xfrm>
            <a:off x="3131840" y="31790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395536" y="4602508"/>
            <a:ext cx="2292295" cy="1292464"/>
          </a:xfrm>
          <a:prstGeom prst="rect">
            <a:avLst/>
          </a:prstGeom>
        </p:spPr>
      </p:pic>
      <p:pic>
        <p:nvPicPr>
          <p:cNvPr id="7" name="Picture 6">
            <a:extLst>
              <a:ext uri="{FF2B5EF4-FFF2-40B4-BE49-F238E27FC236}">
                <a16:creationId xmlns:a16="http://schemas.microsoft.com/office/drawing/2014/main" xmlns="" id="{3299268D-8D50-434C-B497-5394BC3FC0B9}"/>
              </a:ext>
            </a:extLst>
          </p:cNvPr>
          <p:cNvPicPr>
            <a:picLocks noChangeAspect="1"/>
          </p:cNvPicPr>
          <p:nvPr/>
        </p:nvPicPr>
        <p:blipFill>
          <a:blip r:embed="rId3"/>
          <a:stretch>
            <a:fillRect/>
          </a:stretch>
        </p:blipFill>
        <p:spPr>
          <a:xfrm>
            <a:off x="5792268" y="2060848"/>
            <a:ext cx="2723082" cy="2043608"/>
          </a:xfrm>
          <a:prstGeom prst="rect">
            <a:avLst/>
          </a:prstGeom>
        </p:spPr>
      </p:pic>
      <p:pic>
        <p:nvPicPr>
          <p:cNvPr id="8" name="Picture 7">
            <a:extLst>
              <a:ext uri="{FF2B5EF4-FFF2-40B4-BE49-F238E27FC236}">
                <a16:creationId xmlns:a16="http://schemas.microsoft.com/office/drawing/2014/main" xmlns="" id="{C04EA181-43BD-4BE3-A77F-4D69E913B2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3961" y="4231541"/>
            <a:ext cx="3356307" cy="2520134"/>
          </a:xfrm>
          <a:prstGeom prst="rect">
            <a:avLst/>
          </a:prstGeom>
        </p:spPr>
      </p:pic>
    </p:spTree>
    <p:extLst>
      <p:ext uri="{BB962C8B-B14F-4D97-AF65-F5344CB8AC3E}">
        <p14:creationId xmlns:p14="http://schemas.microsoft.com/office/powerpoint/2010/main" val="2006982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sr-Latn-CS" b="1" dirty="0">
                <a:latin typeface="Times New Roman" pitchFamily="18" charset="0"/>
                <a:cs typeface="Times New Roman" pitchFamily="18" charset="0"/>
              </a:rPr>
              <a:t>Fiziologija ukusa-gustativni sistem</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179512" y="1916832"/>
            <a:ext cx="3841620" cy="4572000"/>
          </a:xfrm>
        </p:spPr>
        <p:txBody>
          <a:bodyPr>
            <a:normAutofit/>
          </a:bodyPr>
          <a:lstStyle/>
          <a:p>
            <a:r>
              <a:rPr lang="sr-Latn-CS" sz="2400" b="1" dirty="0">
                <a:latin typeface="Times New Roman" pitchFamily="18" charset="0"/>
                <a:cs typeface="Times New Roman" pitchFamily="18" charset="0"/>
              </a:rPr>
              <a:t>Receptorske ćelije - gustativni receptori </a:t>
            </a:r>
            <a:r>
              <a:rPr lang="sr-Latn-CS" sz="2400" dirty="0">
                <a:solidFill>
                  <a:srgbClr val="FF0000"/>
                </a:solidFill>
                <a:latin typeface="Times New Roman" pitchFamily="18" charset="0"/>
                <a:cs typeface="Times New Roman" pitchFamily="18" charset="0"/>
              </a:rPr>
              <a:t>su hemoreceptori </a:t>
            </a:r>
            <a:r>
              <a:rPr lang="sr-Latn-CS" sz="2400" dirty="0">
                <a:latin typeface="Times New Roman" pitchFamily="18" charset="0"/>
                <a:cs typeface="Times New Roman" pitchFamily="18" charset="0"/>
              </a:rPr>
              <a:t>(smešteni u gustativni telašcima)</a:t>
            </a:r>
          </a:p>
          <a:p>
            <a:r>
              <a:rPr lang="sr-Latn-CS" sz="2400" dirty="0">
                <a:latin typeface="Times New Roman" pitchFamily="18" charset="0"/>
                <a:cs typeface="Times New Roman" pitchFamily="18" charset="0"/>
              </a:rPr>
              <a:t>Telašca-bočnim zidovima papilama na jeziku</a:t>
            </a:r>
            <a:endParaRPr lang="en-US" sz="2400" dirty="0">
              <a:latin typeface="Times New Roman" pitchFamily="18" charset="0"/>
              <a:cs typeface="Times New Roman" pitchFamily="18" charset="0"/>
            </a:endParaRPr>
          </a:p>
          <a:p>
            <a:r>
              <a:rPr lang="sr-Latn-CS" sz="2400" dirty="0">
                <a:latin typeface="Times New Roman" pitchFamily="18" charset="0"/>
                <a:cs typeface="Times New Roman" pitchFamily="18" charset="0"/>
              </a:rPr>
              <a:t>Gustativna telašca-gustativne (receptori) i potporne ćelije</a:t>
            </a:r>
          </a:p>
        </p:txBody>
      </p:sp>
      <p:pic>
        <p:nvPicPr>
          <p:cNvPr id="4" name="Picture 2" descr="Gustativno telasce finale"/>
          <p:cNvPicPr>
            <a:picLocks noChangeAspect="1" noChangeArrowheads="1"/>
          </p:cNvPicPr>
          <p:nvPr/>
        </p:nvPicPr>
        <p:blipFill>
          <a:blip r:embed="rId3"/>
          <a:srcRect/>
          <a:stretch>
            <a:fillRect/>
          </a:stretch>
        </p:blipFill>
        <p:spPr bwMode="auto">
          <a:xfrm>
            <a:off x="3824299" y="1916832"/>
            <a:ext cx="5116617" cy="3298118"/>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o.quizlet.com/i/YPiimnV8OohteZoXr-Y0rg.jpg"/>
          <p:cNvPicPr>
            <a:picLocks noChangeAspect="1" noChangeArrowheads="1"/>
          </p:cNvPicPr>
          <p:nvPr/>
        </p:nvPicPr>
        <p:blipFill>
          <a:blip r:embed="rId3"/>
          <a:srcRect/>
          <a:stretch>
            <a:fillRect/>
          </a:stretch>
        </p:blipFill>
        <p:spPr bwMode="auto">
          <a:xfrm>
            <a:off x="4143372" y="571480"/>
            <a:ext cx="4753858" cy="5143536"/>
          </a:xfrm>
          <a:prstGeom prst="rect">
            <a:avLst/>
          </a:prstGeom>
          <a:noFill/>
        </p:spPr>
      </p:pic>
      <p:pic>
        <p:nvPicPr>
          <p:cNvPr id="4" name="Picture 3" descr="ukus prvo finale"/>
          <p:cNvPicPr>
            <a:picLocks noChangeAspect="1" noChangeArrowheads="1"/>
          </p:cNvPicPr>
          <p:nvPr/>
        </p:nvPicPr>
        <p:blipFill>
          <a:blip r:embed="rId4"/>
          <a:srcRect/>
          <a:stretch>
            <a:fillRect/>
          </a:stretch>
        </p:blipFill>
        <p:spPr bwMode="auto">
          <a:xfrm>
            <a:off x="0" y="785794"/>
            <a:ext cx="4216561" cy="3419484"/>
          </a:xfrm>
          <a:prstGeom prst="rect">
            <a:avLst/>
          </a:prstGeom>
          <a:noFill/>
        </p:spPr>
      </p:pic>
      <p:sp>
        <p:nvSpPr>
          <p:cNvPr id="5" name="TextBox 4"/>
          <p:cNvSpPr txBox="1"/>
          <p:nvPr/>
        </p:nvSpPr>
        <p:spPr>
          <a:xfrm>
            <a:off x="214282" y="4357694"/>
            <a:ext cx="3929090" cy="1569660"/>
          </a:xfrm>
          <a:prstGeom prst="rect">
            <a:avLst/>
          </a:prstGeom>
          <a:noFill/>
        </p:spPr>
        <p:txBody>
          <a:bodyPr wrap="square" rtlCol="0">
            <a:spAutoFit/>
          </a:bodyPr>
          <a:lstStyle/>
          <a:p>
            <a:r>
              <a:rPr lang="sr-Latn-CS" sz="2400" b="1" dirty="0">
                <a:solidFill>
                  <a:srgbClr val="FF0000"/>
                </a:solidFill>
                <a:latin typeface="Times New Roman" pitchFamily="18" charset="0"/>
                <a:cs typeface="Times New Roman" pitchFamily="18" charset="0"/>
              </a:rPr>
              <a:t>Pečurkaste-</a:t>
            </a:r>
            <a:r>
              <a:rPr lang="sr-Latn-CS" sz="2400" dirty="0">
                <a:latin typeface="Times New Roman" pitchFamily="18" charset="0"/>
                <a:cs typeface="Times New Roman" pitchFamily="18" charset="0"/>
              </a:rPr>
              <a:t>p.phungiphormes</a:t>
            </a:r>
          </a:p>
          <a:p>
            <a:r>
              <a:rPr lang="sr-Latn-CS" sz="2400" b="1" dirty="0">
                <a:solidFill>
                  <a:srgbClr val="00B050"/>
                </a:solidFill>
                <a:latin typeface="Times New Roman" pitchFamily="18" charset="0"/>
                <a:cs typeface="Times New Roman" pitchFamily="18" charset="0"/>
              </a:rPr>
              <a:t>Končaste-</a:t>
            </a:r>
            <a:r>
              <a:rPr lang="sr-Latn-CS" sz="2400" dirty="0">
                <a:latin typeface="Times New Roman" pitchFamily="18" charset="0"/>
                <a:cs typeface="Times New Roman" pitchFamily="18" charset="0"/>
              </a:rPr>
              <a:t>p.philiphormes</a:t>
            </a:r>
          </a:p>
          <a:p>
            <a:r>
              <a:rPr lang="sr-Latn-CS" sz="2400" b="1" dirty="0">
                <a:solidFill>
                  <a:srgbClr val="FFC000"/>
                </a:solidFill>
                <a:latin typeface="Times New Roman" pitchFamily="18" charset="0"/>
                <a:cs typeface="Times New Roman" pitchFamily="18" charset="0"/>
              </a:rPr>
              <a:t>Listaste-</a:t>
            </a:r>
            <a:r>
              <a:rPr lang="sr-Latn-CS" sz="2400" dirty="0">
                <a:latin typeface="Times New Roman" pitchFamily="18" charset="0"/>
                <a:cs typeface="Times New Roman" pitchFamily="18" charset="0"/>
              </a:rPr>
              <a:t>p.pholiate</a:t>
            </a:r>
          </a:p>
          <a:p>
            <a:r>
              <a:rPr lang="sr-Latn-CS" sz="2400" b="1" dirty="0">
                <a:solidFill>
                  <a:srgbClr val="00B0F0"/>
                </a:solidFill>
                <a:latin typeface="Times New Roman" pitchFamily="18" charset="0"/>
                <a:cs typeface="Times New Roman" pitchFamily="18" charset="0"/>
              </a:rPr>
              <a:t>Opšančene-</a:t>
            </a:r>
            <a:r>
              <a:rPr lang="sr-Latn-CS" sz="2400" dirty="0">
                <a:latin typeface="Times New Roman" pitchFamily="18" charset="0"/>
                <a:cs typeface="Times New Roman" pitchFamily="18" charset="0"/>
              </a:rPr>
              <a:t>p.valate</a:t>
            </a:r>
            <a:endParaRPr lang="en-US" sz="2400" dirty="0">
              <a:latin typeface="Times New Roman" pitchFamily="18" charset="0"/>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620688"/>
            <a:ext cx="8534400" cy="75895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b="1" dirty="0"/>
              <a:t>G</a:t>
            </a:r>
            <a:r>
              <a:rPr lang="sr-Latn-RS" b="1" dirty="0"/>
              <a:t>ustativna telašca</a:t>
            </a:r>
            <a:br>
              <a:rPr lang="sr-Latn-RS" b="1" dirty="0"/>
            </a:br>
            <a:endParaRPr lang="en-US" dirty="0"/>
          </a:p>
        </p:txBody>
      </p:sp>
      <p:sp>
        <p:nvSpPr>
          <p:cNvPr id="3" name="Content Placeholder 2"/>
          <p:cNvSpPr>
            <a:spLocks noGrp="1"/>
          </p:cNvSpPr>
          <p:nvPr>
            <p:ph idx="1"/>
          </p:nvPr>
        </p:nvSpPr>
        <p:spPr/>
        <p:txBody>
          <a:bodyPr/>
          <a:lstStyle/>
          <a:p>
            <a:r>
              <a:rPr lang="sr-Latn-RS" dirty="0"/>
              <a:t>Goveda- najviše na zadnjem delu jezika</a:t>
            </a:r>
          </a:p>
          <a:p>
            <a:r>
              <a:rPr lang="sr-Latn-RS" dirty="0"/>
              <a:t>Pasa- na vrhu jezika</a:t>
            </a:r>
          </a:p>
          <a:p>
            <a:r>
              <a:rPr lang="sr-Latn-RS" dirty="0">
                <a:solidFill>
                  <a:srgbClr val="FF0000"/>
                </a:solidFill>
              </a:rPr>
              <a:t>Broj</a:t>
            </a:r>
            <a:r>
              <a:rPr lang="sr-Latn-RS" dirty="0"/>
              <a:t> telašaca zavisi od vrste (konji i goveda-10000-20000, psi-2000, mačke-500, kokoške-20-30), ljudi-10000 </a:t>
            </a:r>
          </a:p>
          <a:p>
            <a:r>
              <a:rPr lang="sr-Latn-CS" sz="2800" dirty="0">
                <a:latin typeface="Times New Roman" pitchFamily="18" charset="0"/>
                <a:cs typeface="Times New Roman" pitchFamily="18" charset="0"/>
              </a:rPr>
              <a:t>Gustativna telašca-gustativne (receptorske-20-40), potporne, bazalne ćelije</a:t>
            </a:r>
          </a:p>
          <a:p>
            <a:endParaRPr lang="sr-Latn-CS" sz="2800" dirty="0">
              <a:latin typeface="Times New Roman" pitchFamily="18" charset="0"/>
              <a:cs typeface="Times New Roman" pitchFamily="18" charset="0"/>
            </a:endParaRPr>
          </a:p>
          <a:p>
            <a:endParaRPr lang="en-US" dirty="0"/>
          </a:p>
        </p:txBody>
      </p:sp>
      <p:pic>
        <p:nvPicPr>
          <p:cNvPr id="4" name="Picture 2" descr="Gustativno telasce finale"/>
          <p:cNvPicPr>
            <a:picLocks noChangeAspect="1" noChangeArrowheads="1"/>
          </p:cNvPicPr>
          <p:nvPr/>
        </p:nvPicPr>
        <p:blipFill>
          <a:blip r:embed="rId2"/>
          <a:stretch>
            <a:fillRect/>
          </a:stretch>
        </p:blipFill>
        <p:spPr bwMode="auto">
          <a:xfrm>
            <a:off x="4499992" y="3933056"/>
            <a:ext cx="3886200" cy="2504322"/>
          </a:xfrm>
          <a:prstGeom prst="rect">
            <a:avLst/>
          </a:prstGeom>
          <a:noFill/>
        </p:spPr>
      </p:pic>
    </p:spTree>
    <p:extLst>
      <p:ext uri="{BB962C8B-B14F-4D97-AF65-F5344CB8AC3E}">
        <p14:creationId xmlns:p14="http://schemas.microsoft.com/office/powerpoint/2010/main" val="3264191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sr-Latn-RS" b="1" dirty="0"/>
              <a:t>Gustativne ćelije-</a:t>
            </a:r>
            <a:r>
              <a:rPr lang="sr-Latn-RS" sz="3600" b="1" dirty="0"/>
              <a:t>receptorsk</a:t>
            </a:r>
            <a:r>
              <a:rPr lang="en-US" sz="3600" b="1" dirty="0"/>
              <a:t>e</a:t>
            </a:r>
            <a:r>
              <a:rPr lang="sr-Latn-RS" sz="3600" b="1" dirty="0"/>
              <a:t> ćelij</a:t>
            </a:r>
            <a:r>
              <a:rPr lang="en-US" sz="3600" b="1" dirty="0"/>
              <a:t>e</a:t>
            </a:r>
            <a:r>
              <a:rPr lang="sr-Latn-RS" sz="3600" b="1" dirty="0"/>
              <a:t> </a:t>
            </a:r>
            <a:endParaRPr lang="en-US" b="1" dirty="0"/>
          </a:p>
        </p:txBody>
      </p:sp>
      <p:sp>
        <p:nvSpPr>
          <p:cNvPr id="3" name="Content Placeholder 2"/>
          <p:cNvSpPr>
            <a:spLocks noGrp="1"/>
          </p:cNvSpPr>
          <p:nvPr>
            <p:ph sz="half" idx="1"/>
          </p:nvPr>
        </p:nvSpPr>
        <p:spPr/>
        <p:txBody>
          <a:bodyPr>
            <a:normAutofit/>
          </a:bodyPr>
          <a:lstStyle/>
          <a:p>
            <a:r>
              <a:rPr lang="sr-Latn-RS" sz="2400" dirty="0"/>
              <a:t>Apikalna površina ima </a:t>
            </a:r>
            <a:r>
              <a:rPr lang="sr-Latn-RS" sz="2400" b="1" dirty="0">
                <a:solidFill>
                  <a:srgbClr val="FF0000"/>
                </a:solidFill>
              </a:rPr>
              <a:t>mikrovile</a:t>
            </a:r>
            <a:r>
              <a:rPr lang="sr-Latn-RS" sz="2400" dirty="0"/>
              <a:t> –na kojima su </a:t>
            </a:r>
            <a:r>
              <a:rPr lang="sr-Latn-RS" sz="2400" u="sng" dirty="0"/>
              <a:t>receptorski molekuli</a:t>
            </a:r>
          </a:p>
          <a:p>
            <a:r>
              <a:rPr lang="sr-Latn-RS" sz="2400" dirty="0">
                <a:solidFill>
                  <a:srgbClr val="FF0000"/>
                </a:solidFill>
              </a:rPr>
              <a:t>Mikrovili izlaze kroz gustativnu poru </a:t>
            </a:r>
            <a:r>
              <a:rPr lang="sr-Latn-RS" sz="2400" dirty="0"/>
              <a:t>u žljeb koji obavija papilu</a:t>
            </a:r>
          </a:p>
          <a:p>
            <a:r>
              <a:rPr lang="sr-Latn-RS" sz="2400" dirty="0">
                <a:solidFill>
                  <a:srgbClr val="FF0000"/>
                </a:solidFill>
              </a:rPr>
              <a:t>Dolaze u kontakt sa tečnošću u kojoj su rastvorene materije </a:t>
            </a:r>
            <a:r>
              <a:rPr lang="sr-Latn-RS" sz="2400" dirty="0"/>
              <a:t>čiji ukus mogu da odrede</a:t>
            </a:r>
            <a:endParaRPr lang="en-US" sz="2400" dirty="0"/>
          </a:p>
        </p:txBody>
      </p:sp>
      <p:pic>
        <p:nvPicPr>
          <p:cNvPr id="5" name="Picture 2" descr="Gustativno telasce finale"/>
          <p:cNvPicPr>
            <a:picLocks noGrp="1" noChangeAspect="1" noChangeArrowheads="1"/>
          </p:cNvPicPr>
          <p:nvPr>
            <p:ph sz="half" idx="2"/>
          </p:nvPr>
        </p:nvPicPr>
        <p:blipFill>
          <a:blip r:embed="rId3"/>
          <a:stretch>
            <a:fillRect/>
          </a:stretch>
        </p:blipFill>
        <p:spPr bwMode="auto">
          <a:xfrm>
            <a:off x="4629150" y="2749133"/>
            <a:ext cx="3886200" cy="2504322"/>
          </a:xfrm>
          <a:prstGeom prst="rect">
            <a:avLst/>
          </a:prstGeom>
          <a:noFill/>
        </p:spPr>
      </p:pic>
    </p:spTree>
    <p:extLst>
      <p:ext uri="{BB962C8B-B14F-4D97-AF65-F5344CB8AC3E}">
        <p14:creationId xmlns:p14="http://schemas.microsoft.com/office/powerpoint/2010/main" val="2344608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sr-Latn-RS" b="1" dirty="0"/>
              <a:t>Gustativni receptori</a:t>
            </a:r>
            <a:endParaRPr lang="en-US" b="1" dirty="0"/>
          </a:p>
        </p:txBody>
      </p:sp>
      <p:sp>
        <p:nvSpPr>
          <p:cNvPr id="3" name="Content Placeholder 2"/>
          <p:cNvSpPr>
            <a:spLocks noGrp="1"/>
          </p:cNvSpPr>
          <p:nvPr>
            <p:ph idx="1"/>
          </p:nvPr>
        </p:nvSpPr>
        <p:spPr/>
        <p:txBody>
          <a:bodyPr/>
          <a:lstStyle/>
          <a:p>
            <a:r>
              <a:rPr lang="sr-Latn-RS" b="1" dirty="0"/>
              <a:t>Hemorceptori </a:t>
            </a:r>
          </a:p>
          <a:p>
            <a:r>
              <a:rPr lang="sr-Latn-RS" b="1" dirty="0"/>
              <a:t>Rstvorene materije u usnoj </a:t>
            </a:r>
            <a:r>
              <a:rPr lang="sr-Latn-RS" b="1" dirty="0">
                <a:solidFill>
                  <a:srgbClr val="FF0000"/>
                </a:solidFill>
              </a:rPr>
              <a:t>duplji</a:t>
            </a:r>
            <a:r>
              <a:rPr lang="sr-Latn-RS" dirty="0">
                <a:solidFill>
                  <a:srgbClr val="FF0000"/>
                </a:solidFill>
              </a:rPr>
              <a:t>-u žljeb papile i kroz gustativne pore do receptora</a:t>
            </a:r>
          </a:p>
          <a:p>
            <a:r>
              <a:rPr lang="sr-Latn-RS" b="1" dirty="0"/>
              <a:t>Receptori pripadaju: </a:t>
            </a:r>
          </a:p>
          <a:p>
            <a:pPr marL="0" indent="0">
              <a:buNone/>
            </a:pPr>
            <a:r>
              <a:rPr lang="sr-Latn-RS" dirty="0"/>
              <a:t>	Receptorima vezanim sa G proteinom</a:t>
            </a:r>
          </a:p>
          <a:p>
            <a:pPr marL="0" indent="0">
              <a:buNone/>
            </a:pPr>
            <a:r>
              <a:rPr lang="sr-Latn-RS" dirty="0"/>
              <a:t>	Ligand zavisnim jonskim kanalima</a:t>
            </a:r>
          </a:p>
          <a:p>
            <a:pPr marL="0" indent="0">
              <a:buNone/>
            </a:pPr>
            <a:endParaRPr lang="sr-Latn-RS" dirty="0"/>
          </a:p>
          <a:p>
            <a:endParaRPr lang="sr-Latn-RS" dirty="0"/>
          </a:p>
          <a:p>
            <a:endParaRPr lang="sr-Latn-RS" dirty="0"/>
          </a:p>
          <a:p>
            <a:endParaRPr lang="en-US" dirty="0"/>
          </a:p>
        </p:txBody>
      </p:sp>
    </p:spTree>
    <p:extLst>
      <p:ext uri="{BB962C8B-B14F-4D97-AF65-F5344CB8AC3E}">
        <p14:creationId xmlns:p14="http://schemas.microsoft.com/office/powerpoint/2010/main" val="1883271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632" y="4732384"/>
            <a:ext cx="7886700" cy="1325563"/>
          </a:xfrm>
        </p:spPr>
        <p:txBody>
          <a:bodyPr>
            <a:normAutofit/>
          </a:bodyPr>
          <a:lstStyle/>
          <a:p>
            <a:pPr algn="ctr"/>
            <a:r>
              <a:rPr lang="sr-Latn-CS" sz="2000" b="1" dirty="0">
                <a:solidFill>
                  <a:srgbClr val="FF0000"/>
                </a:solidFill>
                <a:latin typeface="Times New Roman" pitchFamily="18" charset="0"/>
                <a:cs typeface="Times New Roman" pitchFamily="18" charset="0"/>
              </a:rPr>
              <a:t>Slano-Na+ prolazi, kiselo-H+ blokira K+ kanale</a:t>
            </a:r>
            <a:endParaRPr lang="en-US" sz="2000" b="1" dirty="0">
              <a:solidFill>
                <a:srgbClr val="FF0000"/>
              </a:solidFill>
              <a:latin typeface="Times New Roman" pitchFamily="18" charset="0"/>
              <a:cs typeface="Times New Roman" pitchFamily="18" charset="0"/>
            </a:endParaRPr>
          </a:p>
        </p:txBody>
      </p:sp>
      <p:sp>
        <p:nvSpPr>
          <p:cNvPr id="5" name="TextBox 4"/>
          <p:cNvSpPr txBox="1"/>
          <p:nvPr/>
        </p:nvSpPr>
        <p:spPr>
          <a:xfrm>
            <a:off x="179512" y="5668463"/>
            <a:ext cx="6951518" cy="400110"/>
          </a:xfrm>
          <a:prstGeom prst="rect">
            <a:avLst/>
          </a:prstGeom>
          <a:noFill/>
        </p:spPr>
        <p:txBody>
          <a:bodyPr wrap="none" rtlCol="0">
            <a:spAutoFit/>
          </a:bodyPr>
          <a:lstStyle/>
          <a:p>
            <a:r>
              <a:rPr lang="sr-Latn-CS" sz="2000" b="1" dirty="0">
                <a:solidFill>
                  <a:srgbClr val="FF0000"/>
                </a:solidFill>
                <a:latin typeface="Times New Roman" pitchFamily="18" charset="0"/>
                <a:cs typeface="Times New Roman" pitchFamily="18" charset="0"/>
              </a:rPr>
              <a:t>Za osećaj slanog i kiselog nije potrebno vezivanje za receptore</a:t>
            </a:r>
            <a:endParaRPr lang="en-US" sz="2000" b="1" dirty="0">
              <a:solidFill>
                <a:srgbClr val="FF0000"/>
              </a:solidFill>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15856"/>
            <a:ext cx="5038598" cy="4616583"/>
          </a:xfrm>
          <a:prstGeom prst="rect">
            <a:avLst/>
          </a:prstGeom>
        </p:spPr>
      </p:pic>
      <p:sp>
        <p:nvSpPr>
          <p:cNvPr id="7" name="TextBox 6"/>
          <p:cNvSpPr txBox="1"/>
          <p:nvPr/>
        </p:nvSpPr>
        <p:spPr>
          <a:xfrm>
            <a:off x="5434134" y="260648"/>
            <a:ext cx="2863284"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sr-Latn-RS" sz="4000" dirty="0"/>
              <a:t>Slano i kiselo</a:t>
            </a:r>
            <a:endParaRPr lang="en-US" sz="4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984210"/>
            <a:ext cx="4572000" cy="461665"/>
          </a:xfrm>
          <a:prstGeom prst="rect">
            <a:avLst/>
          </a:prstGeom>
        </p:spPr>
        <p:txBody>
          <a:bodyPr>
            <a:spAutoFit/>
          </a:bodyPr>
          <a:lstStyle/>
          <a:p>
            <a:r>
              <a:rPr lang="en-GB" sz="2400" dirty="0"/>
              <a:t>9. </a:t>
            </a:r>
            <a:r>
              <a:rPr lang="en-GB" sz="2400" dirty="0" err="1"/>
              <a:t>Endokrini</a:t>
            </a:r>
            <a:r>
              <a:rPr lang="en-GB" sz="2400" dirty="0"/>
              <a:t> </a:t>
            </a:r>
            <a:r>
              <a:rPr lang="en-GB" sz="2400" dirty="0" err="1"/>
              <a:t>sistem</a:t>
            </a:r>
            <a:endParaRPr lang="en-GB" sz="2400" dirty="0"/>
          </a:p>
        </p:txBody>
      </p:sp>
      <p:sp>
        <p:nvSpPr>
          <p:cNvPr id="4" name="TextBox 3"/>
          <p:cNvSpPr txBox="1"/>
          <p:nvPr/>
        </p:nvSpPr>
        <p:spPr>
          <a:xfrm>
            <a:off x="3393032" y="66684"/>
            <a:ext cx="2283895"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sz="2400" dirty="0" err="1"/>
              <a:t>Organski</a:t>
            </a:r>
            <a:r>
              <a:rPr lang="en-GB" sz="2400" dirty="0"/>
              <a:t> </a:t>
            </a:r>
            <a:r>
              <a:rPr lang="en-GB" sz="2400" dirty="0" err="1"/>
              <a:t>sistemi</a:t>
            </a:r>
            <a:endParaRPr lang="en-GB" sz="2400" dirty="0"/>
          </a:p>
        </p:txBody>
      </p:sp>
      <p:sp>
        <p:nvSpPr>
          <p:cNvPr id="5" name="TextBox 4"/>
          <p:cNvSpPr txBox="1"/>
          <p:nvPr/>
        </p:nvSpPr>
        <p:spPr>
          <a:xfrm>
            <a:off x="395536" y="3572304"/>
            <a:ext cx="908710"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2000" u="sng" dirty="0" err="1"/>
              <a:t>Uloge</a:t>
            </a:r>
            <a:r>
              <a:rPr lang="en-GB" sz="2000" u="sng" dirty="0"/>
              <a:t>?</a:t>
            </a:r>
          </a:p>
        </p:txBody>
      </p:sp>
      <p:sp>
        <p:nvSpPr>
          <p:cNvPr id="6" name="TextBox 5"/>
          <p:cNvSpPr txBox="1"/>
          <p:nvPr/>
        </p:nvSpPr>
        <p:spPr>
          <a:xfrm>
            <a:off x="322765" y="2325906"/>
            <a:ext cx="992323"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2000" u="sng" dirty="0" err="1"/>
              <a:t>Organi</a:t>
            </a:r>
            <a:r>
              <a:rPr lang="en-GB" sz="2000" u="sng" dirty="0"/>
              <a:t>?</a:t>
            </a:r>
          </a:p>
        </p:txBody>
      </p:sp>
      <p:pic>
        <p:nvPicPr>
          <p:cNvPr id="532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514934"/>
            <a:ext cx="4752528" cy="5005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02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7886700" cy="1325563"/>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a:t>S</a:t>
            </a:r>
            <a:r>
              <a:rPr lang="sr-Latn-RS" b="1" dirty="0"/>
              <a:t>latko i gorko</a:t>
            </a:r>
            <a:endParaRPr lang="en-US" b="1" dirty="0"/>
          </a:p>
        </p:txBody>
      </p:sp>
      <p:sp>
        <p:nvSpPr>
          <p:cNvPr id="3" name="Content Placeholder 2"/>
          <p:cNvSpPr>
            <a:spLocks noGrp="1"/>
          </p:cNvSpPr>
          <p:nvPr>
            <p:ph idx="1"/>
          </p:nvPr>
        </p:nvSpPr>
        <p:spPr>
          <a:xfrm>
            <a:off x="179512" y="2852936"/>
            <a:ext cx="7886700" cy="4351338"/>
          </a:xfrm>
        </p:spPr>
        <p:txBody>
          <a:bodyPr/>
          <a:lstStyle/>
          <a:p>
            <a:pPr marL="0" indent="0">
              <a:buNone/>
            </a:pPr>
            <a:r>
              <a:rPr lang="sr-Latn-RS" sz="2000" dirty="0"/>
              <a:t>	</a:t>
            </a:r>
            <a:endParaRPr lang="sr-Latn-R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793" y="1547634"/>
            <a:ext cx="5038598" cy="4616583"/>
          </a:xfrm>
          <a:prstGeom prst="rect">
            <a:avLst/>
          </a:prstGeom>
        </p:spPr>
      </p:pic>
      <p:sp>
        <p:nvSpPr>
          <p:cNvPr id="5" name="TextBox 4"/>
          <p:cNvSpPr txBox="1"/>
          <p:nvPr/>
        </p:nvSpPr>
        <p:spPr>
          <a:xfrm>
            <a:off x="21406" y="1547634"/>
            <a:ext cx="2252796"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sr-Latn-RS" sz="2000" dirty="0"/>
              <a:t>Aktivacija receptora</a:t>
            </a:r>
            <a:endParaRPr lang="en-US" sz="2000" dirty="0"/>
          </a:p>
        </p:txBody>
      </p:sp>
      <p:sp>
        <p:nvSpPr>
          <p:cNvPr id="6" name="Rectangle 5"/>
          <p:cNvSpPr/>
          <p:nvPr/>
        </p:nvSpPr>
        <p:spPr>
          <a:xfrm>
            <a:off x="52854" y="2340325"/>
            <a:ext cx="4572000"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r>
              <a:rPr lang="sr-Latn-RS" b="1" dirty="0">
                <a:solidFill>
                  <a:srgbClr val="FF0000"/>
                </a:solidFill>
              </a:rPr>
              <a:t>Glukoza</a:t>
            </a:r>
            <a:r>
              <a:rPr lang="sr-Latn-RS" dirty="0"/>
              <a:t> (osećaj slatkog) se vezuje za </a:t>
            </a:r>
            <a:r>
              <a:rPr lang="sr-Latn-RS" b="1" dirty="0"/>
              <a:t> receptore spregnute sa G proteinom</a:t>
            </a:r>
            <a:r>
              <a:rPr lang="sr-Latn-RS" dirty="0"/>
              <a:t>-aktivacija sekundarnog glasnika (cAMP) koji </a:t>
            </a:r>
            <a:r>
              <a:rPr lang="sr-Latn-RS" b="1" dirty="0"/>
              <a:t>blokira K</a:t>
            </a:r>
            <a:r>
              <a:rPr lang="sr-Latn-RS" b="1" baseline="30000" dirty="0"/>
              <a:t>+</a:t>
            </a:r>
            <a:r>
              <a:rPr lang="sr-Latn-RS" b="1" dirty="0"/>
              <a:t> kanale </a:t>
            </a:r>
            <a:r>
              <a:rPr lang="sr-Latn-RS" dirty="0"/>
              <a:t>(depolarizacija, ulazak Ca</a:t>
            </a:r>
            <a:r>
              <a:rPr lang="sr-Latn-RS" baseline="30000" dirty="0"/>
              <a:t>++ </a:t>
            </a:r>
            <a:r>
              <a:rPr lang="sr-Latn-RS" dirty="0"/>
              <a:t>oslobađanje </a:t>
            </a:r>
            <a:endParaRPr lang="en-US" dirty="0"/>
          </a:p>
        </p:txBody>
      </p:sp>
      <p:sp>
        <p:nvSpPr>
          <p:cNvPr id="7" name="Rectangle 6"/>
          <p:cNvSpPr/>
          <p:nvPr/>
        </p:nvSpPr>
        <p:spPr>
          <a:xfrm>
            <a:off x="141312" y="5437178"/>
            <a:ext cx="4572000"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r>
              <a:rPr lang="sr-Latn-RS" b="1" dirty="0">
                <a:solidFill>
                  <a:srgbClr val="0070C0"/>
                </a:solidFill>
              </a:rPr>
              <a:t>Gorko </a:t>
            </a:r>
          </a:p>
          <a:p>
            <a:r>
              <a:rPr lang="sr-Latn-RS" dirty="0"/>
              <a:t>Neke materije blokiraju K</a:t>
            </a:r>
            <a:r>
              <a:rPr lang="sr-Latn-RS" baseline="30000" dirty="0"/>
              <a:t>+</a:t>
            </a:r>
            <a:r>
              <a:rPr lang="sr-Latn-RS" dirty="0"/>
              <a:t> kanale a neke aktiviraju receptore spregnute sa G proteinom</a:t>
            </a:r>
          </a:p>
          <a:p>
            <a:r>
              <a:rPr lang="sr-Latn-RS" dirty="0"/>
              <a:t>Ili IP3</a:t>
            </a:r>
          </a:p>
        </p:txBody>
      </p:sp>
    </p:spTree>
    <p:extLst>
      <p:ext uri="{BB962C8B-B14F-4D97-AF65-F5344CB8AC3E}">
        <p14:creationId xmlns:p14="http://schemas.microsoft.com/office/powerpoint/2010/main" val="2503181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0042"/>
            <a:ext cx="8534400" cy="75895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sr-Latn-CS" sz="4000" b="1" dirty="0">
                <a:latin typeface="Times New Roman" pitchFamily="18" charset="0"/>
                <a:cs typeface="Times New Roman" pitchFamily="18" charset="0"/>
              </a:rPr>
              <a:t>Gustativni osećaji</a:t>
            </a:r>
            <a:r>
              <a:rPr lang="en-US" sz="3200" b="1" dirty="0">
                <a:latin typeface="Times New Roman" pitchFamily="18" charset="0"/>
                <a:cs typeface="Times New Roman" pitchFamily="18" charset="0"/>
              </a:rPr>
              <a:t/>
            </a:r>
            <a:br>
              <a:rPr lang="en-US" sz="3200" b="1" dirty="0">
                <a:latin typeface="Times New Roman" pitchFamily="18" charset="0"/>
                <a:cs typeface="Times New Roman" pitchFamily="18" charset="0"/>
              </a:rPr>
            </a:br>
            <a:endParaRPr lang="en-US" dirty="0"/>
          </a:p>
        </p:txBody>
      </p:sp>
      <p:sp>
        <p:nvSpPr>
          <p:cNvPr id="3" name="TextBox 2"/>
          <p:cNvSpPr txBox="1"/>
          <p:nvPr/>
        </p:nvSpPr>
        <p:spPr>
          <a:xfrm>
            <a:off x="48924" y="1683912"/>
            <a:ext cx="166712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sr-Latn-RS" dirty="0"/>
              <a:t>5 osećaj-</a:t>
            </a:r>
            <a:r>
              <a:rPr lang="sr-Latn-RS" b="1" dirty="0">
                <a:solidFill>
                  <a:srgbClr val="FF0000"/>
                </a:solidFill>
              </a:rPr>
              <a:t>umami</a:t>
            </a:r>
            <a:endParaRPr lang="en-US" b="1" dirty="0">
              <a:solidFill>
                <a:srgbClr val="FF0000"/>
              </a:solidFill>
            </a:endParaRPr>
          </a:p>
        </p:txBody>
      </p:sp>
      <p:sp>
        <p:nvSpPr>
          <p:cNvPr id="6" name="TextBox 5"/>
          <p:cNvSpPr txBox="1"/>
          <p:nvPr/>
        </p:nvSpPr>
        <p:spPr>
          <a:xfrm>
            <a:off x="467544" y="3645024"/>
            <a:ext cx="2492927"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sr-Latn-RS" dirty="0"/>
              <a:t>Kulinarski aditiv-</a:t>
            </a:r>
          </a:p>
          <a:p>
            <a:r>
              <a:rPr lang="sr-Latn-RS" b="1" dirty="0">
                <a:solidFill>
                  <a:srgbClr val="FF0000"/>
                </a:solidFill>
              </a:rPr>
              <a:t>Mononatrijum glutamat</a:t>
            </a:r>
          </a:p>
          <a:p>
            <a:r>
              <a:rPr lang="sr-Latn-RS" b="1" dirty="0">
                <a:solidFill>
                  <a:srgbClr val="FF0000"/>
                </a:solidFill>
              </a:rPr>
              <a:t>MSG</a:t>
            </a:r>
          </a:p>
        </p:txBody>
      </p:sp>
      <p:pic>
        <p:nvPicPr>
          <p:cNvPr id="3074" name="Picture 2" descr="Monosodium glutamate - 454 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683912"/>
            <a:ext cx="3728226" cy="3728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765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7886700" cy="1325563"/>
          </a:xfrm>
        </p:spPr>
        <p:style>
          <a:lnRef idx="2">
            <a:schemeClr val="accent1">
              <a:shade val="50000"/>
            </a:schemeClr>
          </a:lnRef>
          <a:fillRef idx="1">
            <a:schemeClr val="accent1"/>
          </a:fillRef>
          <a:effectRef idx="0">
            <a:schemeClr val="accent1"/>
          </a:effectRef>
          <a:fontRef idx="minor">
            <a:schemeClr val="lt1"/>
          </a:fontRef>
        </p:style>
        <p:txBody>
          <a:bodyPr/>
          <a:lstStyle/>
          <a:p>
            <a:r>
              <a:rPr lang="sr-Latn-RS" dirty="0"/>
              <a:t>Prenos signala</a:t>
            </a:r>
            <a:br>
              <a:rPr lang="sr-Latn-RS" dirty="0"/>
            </a:br>
            <a:r>
              <a:rPr lang="sr-Latn-RS" dirty="0"/>
              <a:t>ukusa u CNS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5" y="1942894"/>
            <a:ext cx="3881977" cy="4649682"/>
          </a:xfrm>
          <a:prstGeom prst="rect">
            <a:avLst/>
          </a:prstGeom>
        </p:spPr>
      </p:pic>
      <p:sp>
        <p:nvSpPr>
          <p:cNvPr id="6" name="TextBox 5"/>
          <p:cNvSpPr txBox="1"/>
          <p:nvPr/>
        </p:nvSpPr>
        <p:spPr>
          <a:xfrm>
            <a:off x="166803" y="1654286"/>
            <a:ext cx="3889976"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sr-Latn-RS" dirty="0"/>
              <a:t>Senzitivna nervna vlakna koja pripadaju</a:t>
            </a:r>
          </a:p>
          <a:p>
            <a:r>
              <a:rPr lang="sr-Latn-RS" b="1" dirty="0">
                <a:solidFill>
                  <a:srgbClr val="FF0000"/>
                </a:solidFill>
              </a:rPr>
              <a:t>VII, IX i X moždanom nervu</a:t>
            </a:r>
            <a:endParaRPr lang="en-US" b="1" dirty="0">
              <a:solidFill>
                <a:srgbClr val="FF0000"/>
              </a:solidFill>
            </a:endParaRPr>
          </a:p>
        </p:txBody>
      </p:sp>
      <p:sp>
        <p:nvSpPr>
          <p:cNvPr id="7" name="Right Arrow 6"/>
          <p:cNvSpPr/>
          <p:nvPr/>
        </p:nvSpPr>
        <p:spPr>
          <a:xfrm>
            <a:off x="3144454" y="470508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15616" y="5301208"/>
            <a:ext cx="335983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sr-Latn-RS" dirty="0"/>
              <a:t>Moždano stablo-lučenje pljuvačke</a:t>
            </a:r>
            <a:endParaRPr lang="en-US" dirty="0"/>
          </a:p>
        </p:txBody>
      </p:sp>
      <p:sp>
        <p:nvSpPr>
          <p:cNvPr id="9" name="Right Arrow 8"/>
          <p:cNvSpPr/>
          <p:nvPr/>
        </p:nvSpPr>
        <p:spPr>
          <a:xfrm>
            <a:off x="3633658" y="26629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04820" y="3259043"/>
            <a:ext cx="249754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sr-Latn-RS" dirty="0"/>
              <a:t>Limbusni sistem-emocije</a:t>
            </a:r>
            <a:endParaRPr lang="en-US" dirty="0"/>
          </a:p>
        </p:txBody>
      </p:sp>
    </p:spTree>
    <p:extLst>
      <p:ext uri="{BB962C8B-B14F-4D97-AF65-F5344CB8AC3E}">
        <p14:creationId xmlns:p14="http://schemas.microsoft.com/office/powerpoint/2010/main" val="1573957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omocni delovi oka finale"/>
          <p:cNvPicPr>
            <a:picLocks noChangeAspect="1" noChangeArrowheads="1"/>
          </p:cNvPicPr>
          <p:nvPr/>
        </p:nvPicPr>
        <p:blipFill>
          <a:blip r:embed="rId2"/>
          <a:srcRect/>
          <a:stretch>
            <a:fillRect/>
          </a:stretch>
        </p:blipFill>
        <p:spPr bwMode="auto">
          <a:xfrm>
            <a:off x="2250168" y="764704"/>
            <a:ext cx="6893832" cy="3571900"/>
          </a:xfrm>
          <a:prstGeom prst="rect">
            <a:avLst/>
          </a:prstGeom>
          <a:noFill/>
        </p:spPr>
      </p:pic>
      <p:pic>
        <p:nvPicPr>
          <p:cNvPr id="3" name="Picture 2"/>
          <p:cNvPicPr>
            <a:picLocks noChangeAspect="1"/>
          </p:cNvPicPr>
          <p:nvPr/>
        </p:nvPicPr>
        <p:blipFill>
          <a:blip r:embed="rId3"/>
          <a:stretch>
            <a:fillRect/>
          </a:stretch>
        </p:blipFill>
        <p:spPr>
          <a:xfrm>
            <a:off x="323528" y="3688532"/>
            <a:ext cx="4257333" cy="3030829"/>
          </a:xfrm>
          <a:prstGeom prst="rect">
            <a:avLst/>
          </a:prstGeom>
        </p:spPr>
      </p:pic>
      <p:sp>
        <p:nvSpPr>
          <p:cNvPr id="4" name="Title 1"/>
          <p:cNvSpPr txBox="1">
            <a:spLocks/>
          </p:cNvSpPr>
          <p:nvPr/>
        </p:nvSpPr>
        <p:spPr>
          <a:xfrm>
            <a:off x="694661" y="18107"/>
            <a:ext cx="7772400" cy="610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ormAutofit fontScale="77500" lnSpcReduction="20000"/>
          </a:bodyPr>
          <a:lstStyle>
            <a:lvl1pPr algn="l" defTabSz="685800" rtl="0"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sr-Latn-CS" b="1" dirty="0">
                <a:latin typeface="Times New Roman" pitchFamily="18" charset="0"/>
                <a:cs typeface="Times New Roman" pitchFamily="18" charset="0"/>
              </a:rPr>
              <a:t>Fiziologija vida-vizuelni sistem-pomoćni delovi oka</a:t>
            </a:r>
            <a:endParaRPr lang="en-US" b="1" dirty="0">
              <a:latin typeface="Times New Roman" pitchFamily="18" charset="0"/>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24" y="0"/>
            <a:ext cx="7772400" cy="114300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sr-Latn-CS" b="1" dirty="0">
                <a:latin typeface="Times New Roman" pitchFamily="18" charset="0"/>
                <a:cs typeface="Times New Roman" pitchFamily="18" charset="0"/>
              </a:rPr>
              <a:t>Fiziologija vida-vizuelni sistem-očna jabučica</a:t>
            </a:r>
            <a:endParaRPr lang="en-US" b="1" dirty="0">
              <a:latin typeface="Times New Roman" pitchFamily="18" charset="0"/>
              <a:cs typeface="Times New Roman" pitchFamily="18" charset="0"/>
            </a:endParaRPr>
          </a:p>
        </p:txBody>
      </p:sp>
      <p:pic>
        <p:nvPicPr>
          <p:cNvPr id="4" name="Picture 11" descr="Ocan jabucica finale"/>
          <p:cNvPicPr>
            <a:picLocks noGrp="1" noChangeAspect="1" noChangeArrowheads="1"/>
          </p:cNvPicPr>
          <p:nvPr>
            <p:ph idx="1"/>
          </p:nvPr>
        </p:nvPicPr>
        <p:blipFill>
          <a:blip r:embed="rId2"/>
          <a:stretch>
            <a:fillRect/>
          </a:stretch>
        </p:blipFill>
        <p:spPr bwMode="auto">
          <a:xfrm>
            <a:off x="1019887" y="1825625"/>
            <a:ext cx="7104225" cy="4351338"/>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731"/>
            <a:ext cx="7886700" cy="1325563"/>
          </a:xfrm>
        </p:spPr>
        <p:style>
          <a:lnRef idx="2">
            <a:schemeClr val="accent1">
              <a:shade val="50000"/>
            </a:schemeClr>
          </a:lnRef>
          <a:fillRef idx="1">
            <a:schemeClr val="accent1"/>
          </a:fillRef>
          <a:effectRef idx="0">
            <a:schemeClr val="accent1"/>
          </a:effectRef>
          <a:fontRef idx="minor">
            <a:schemeClr val="lt1"/>
          </a:fontRef>
        </p:style>
        <p:txBody>
          <a:bodyPr/>
          <a:lstStyle/>
          <a:p>
            <a:r>
              <a:rPr lang="sr-Latn-CS" b="1" dirty="0"/>
              <a:t>Građa očne jabučice</a:t>
            </a:r>
            <a:endParaRPr lang="en-US" b="1" dirty="0"/>
          </a:p>
        </p:txBody>
      </p:sp>
      <p:sp>
        <p:nvSpPr>
          <p:cNvPr id="3" name="Content Placeholder 2"/>
          <p:cNvSpPr>
            <a:spLocks noGrp="1"/>
          </p:cNvSpPr>
          <p:nvPr>
            <p:ph idx="1"/>
          </p:nvPr>
        </p:nvSpPr>
        <p:spPr>
          <a:xfrm>
            <a:off x="214282" y="1643050"/>
            <a:ext cx="4014790" cy="4572000"/>
          </a:xfrm>
        </p:spPr>
        <p:txBody>
          <a:bodyPr>
            <a:normAutofit fontScale="92500"/>
          </a:bodyPr>
          <a:lstStyle/>
          <a:p>
            <a:r>
              <a:rPr lang="sr-Latn-CS" b="1" dirty="0">
                <a:latin typeface="Times New Roman" pitchFamily="18" charset="0"/>
                <a:cs typeface="Times New Roman" pitchFamily="18" charset="0"/>
              </a:rPr>
              <a:t>Beonjača</a:t>
            </a:r>
            <a:r>
              <a:rPr lang="sr-Latn-CS" dirty="0">
                <a:latin typeface="Times New Roman" pitchFamily="18" charset="0"/>
                <a:cs typeface="Times New Roman" pitchFamily="18" charset="0"/>
              </a:rPr>
              <a:t>- </a:t>
            </a:r>
            <a:r>
              <a:rPr lang="sr-Latn-CS" i="1" dirty="0">
                <a:latin typeface="Times New Roman" pitchFamily="18" charset="0"/>
                <a:cs typeface="Times New Roman" pitchFamily="18" charset="0"/>
              </a:rPr>
              <a:t>sclera</a:t>
            </a:r>
            <a:r>
              <a:rPr lang="sr-Latn-CS" dirty="0">
                <a:latin typeface="Times New Roman" pitchFamily="18" charset="0"/>
                <a:cs typeface="Times New Roman" pitchFamily="18" charset="0"/>
              </a:rPr>
              <a:t> (nazad), </a:t>
            </a:r>
            <a:r>
              <a:rPr lang="sr-Latn-CS" b="1" dirty="0">
                <a:solidFill>
                  <a:srgbClr val="00B0F0"/>
                </a:solidFill>
                <a:latin typeface="Times New Roman" pitchFamily="18" charset="0"/>
                <a:cs typeface="Times New Roman" pitchFamily="18" charset="0"/>
              </a:rPr>
              <a:t>rožnjača</a:t>
            </a:r>
            <a:r>
              <a:rPr lang="sr-Latn-CS" dirty="0">
                <a:latin typeface="Times New Roman" pitchFamily="18" charset="0"/>
                <a:cs typeface="Times New Roman" pitchFamily="18" charset="0"/>
              </a:rPr>
              <a:t>-cornea (napred)</a:t>
            </a:r>
          </a:p>
          <a:p>
            <a:r>
              <a:rPr lang="sr-Latn-CS" dirty="0">
                <a:solidFill>
                  <a:srgbClr val="FF0000"/>
                </a:solidFill>
                <a:latin typeface="Times New Roman" pitchFamily="18" charset="0"/>
                <a:cs typeface="Times New Roman" pitchFamily="18" charset="0"/>
              </a:rPr>
              <a:t>Sudovnjača</a:t>
            </a:r>
            <a:r>
              <a:rPr lang="sr-Latn-CS" dirty="0">
                <a:latin typeface="Times New Roman" pitchFamily="18" charset="0"/>
                <a:cs typeface="Times New Roman" pitchFamily="18" charset="0"/>
              </a:rPr>
              <a:t>- </a:t>
            </a:r>
            <a:r>
              <a:rPr lang="sr-Latn-CS" i="1" dirty="0">
                <a:latin typeface="Times New Roman" pitchFamily="18" charset="0"/>
                <a:cs typeface="Times New Roman" pitchFamily="18" charset="0"/>
              </a:rPr>
              <a:t>chorioidea</a:t>
            </a:r>
            <a:endParaRPr lang="sr-Latn-CS" dirty="0">
              <a:latin typeface="Times New Roman" pitchFamily="18" charset="0"/>
              <a:cs typeface="Times New Roman" pitchFamily="18" charset="0"/>
            </a:endParaRPr>
          </a:p>
          <a:p>
            <a:r>
              <a:rPr lang="sr-Latn-CS" b="1" dirty="0">
                <a:solidFill>
                  <a:srgbClr val="92D050"/>
                </a:solidFill>
                <a:latin typeface="Times New Roman" pitchFamily="18" charset="0"/>
                <a:cs typeface="Times New Roman" pitchFamily="18" charset="0"/>
              </a:rPr>
              <a:t>Cilijarno telo </a:t>
            </a:r>
            <a:r>
              <a:rPr lang="sr-Latn-CS" dirty="0">
                <a:latin typeface="Times New Roman" pitchFamily="18" charset="0"/>
                <a:cs typeface="Times New Roman" pitchFamily="18" charset="0"/>
              </a:rPr>
              <a:t>- </a:t>
            </a:r>
            <a:r>
              <a:rPr lang="sr-Latn-CS" i="1" dirty="0">
                <a:latin typeface="Times New Roman" pitchFamily="18" charset="0"/>
                <a:cs typeface="Times New Roman" pitchFamily="18" charset="0"/>
              </a:rPr>
              <a:t>corpus cilliare</a:t>
            </a:r>
            <a:r>
              <a:rPr lang="sr-Latn-CS" dirty="0">
                <a:latin typeface="Times New Roman" pitchFamily="18" charset="0"/>
                <a:cs typeface="Times New Roman" pitchFamily="18" charset="0"/>
              </a:rPr>
              <a:t>,napred spojeno sa dužicom </a:t>
            </a:r>
            <a:r>
              <a:rPr lang="sr-Latn-CS" i="1" dirty="0">
                <a:latin typeface="Times New Roman" pitchFamily="18" charset="0"/>
                <a:cs typeface="Times New Roman" pitchFamily="18" charset="0"/>
              </a:rPr>
              <a:t>(</a:t>
            </a:r>
            <a:r>
              <a:rPr lang="sr-Latn-CS" b="1" i="1" dirty="0">
                <a:solidFill>
                  <a:srgbClr val="7030A0"/>
                </a:solidFill>
                <a:latin typeface="Times New Roman" pitchFamily="18" charset="0"/>
                <a:cs typeface="Times New Roman" pitchFamily="18" charset="0"/>
              </a:rPr>
              <a:t>iris</a:t>
            </a:r>
            <a:r>
              <a:rPr lang="sr-Latn-CS" i="1" dirty="0">
                <a:latin typeface="Times New Roman" pitchFamily="18" charset="0"/>
                <a:cs typeface="Times New Roman" pitchFamily="18" charset="0"/>
              </a:rPr>
              <a:t>) </a:t>
            </a:r>
            <a:r>
              <a:rPr lang="sr-Latn-CS" dirty="0">
                <a:latin typeface="Times New Roman" pitchFamily="18" charset="0"/>
                <a:cs typeface="Times New Roman" pitchFamily="18" charset="0"/>
              </a:rPr>
              <a:t>a pozadi sa sudovnjačom</a:t>
            </a:r>
          </a:p>
          <a:p>
            <a:r>
              <a:rPr lang="sr-Latn-CS" dirty="0">
                <a:latin typeface="Times New Roman" pitchFamily="18" charset="0"/>
                <a:cs typeface="Times New Roman" pitchFamily="18" charset="0"/>
              </a:rPr>
              <a:t>Cilijarni nastavci (</a:t>
            </a:r>
            <a:r>
              <a:rPr lang="sr-Latn-CS" i="1" dirty="0">
                <a:latin typeface="Times New Roman" pitchFamily="18" charset="0"/>
                <a:cs typeface="Times New Roman" pitchFamily="18" charset="0"/>
              </a:rPr>
              <a:t>prosesus ciliare</a:t>
            </a:r>
            <a:r>
              <a:rPr lang="sr-Latn-CS" dirty="0">
                <a:latin typeface="Times New Roman" pitchFamily="18" charset="0"/>
                <a:cs typeface="Times New Roman" pitchFamily="18" charset="0"/>
              </a:rPr>
              <a:t>)-tečnost prednje očne komore</a:t>
            </a:r>
          </a:p>
          <a:p>
            <a:r>
              <a:rPr lang="sr-Latn-CS" b="1" dirty="0">
                <a:solidFill>
                  <a:srgbClr val="0070C0"/>
                </a:solidFill>
                <a:latin typeface="Times New Roman" pitchFamily="18" charset="0"/>
                <a:cs typeface="Times New Roman" pitchFamily="18" charset="0"/>
              </a:rPr>
              <a:t>mrežnjača</a:t>
            </a:r>
            <a:r>
              <a:rPr lang="sr-Latn-CS" dirty="0">
                <a:latin typeface="Times New Roman" pitchFamily="18" charset="0"/>
                <a:cs typeface="Times New Roman" pitchFamily="18" charset="0"/>
              </a:rPr>
              <a:t>- </a:t>
            </a:r>
            <a:r>
              <a:rPr lang="sr-Latn-CS" i="1" dirty="0">
                <a:latin typeface="Times New Roman" pitchFamily="18" charset="0"/>
                <a:cs typeface="Times New Roman" pitchFamily="18" charset="0"/>
              </a:rPr>
              <a:t>retina</a:t>
            </a:r>
            <a:r>
              <a:rPr lang="sr-Latn-CS" dirty="0">
                <a:latin typeface="Times New Roman" pitchFamily="18" charset="0"/>
                <a:cs typeface="Times New Roman" pitchFamily="18" charset="0"/>
              </a:rPr>
              <a:t>-receptorski deo</a:t>
            </a:r>
          </a:p>
          <a:p>
            <a:r>
              <a:rPr lang="sr-Latn-CS" b="1" dirty="0">
                <a:solidFill>
                  <a:srgbClr val="C00000"/>
                </a:solidFill>
                <a:latin typeface="Times New Roman" pitchFamily="18" charset="0"/>
                <a:cs typeface="Times New Roman" pitchFamily="18" charset="0"/>
              </a:rPr>
              <a:t>Očno sočivo- </a:t>
            </a:r>
            <a:r>
              <a:rPr lang="sr-Latn-CS" b="1" i="1" dirty="0">
                <a:solidFill>
                  <a:srgbClr val="C00000"/>
                </a:solidFill>
                <a:latin typeface="Times New Roman" pitchFamily="18" charset="0"/>
                <a:cs typeface="Times New Roman" pitchFamily="18" charset="0"/>
              </a:rPr>
              <a:t>lens crystalline</a:t>
            </a:r>
          </a:p>
          <a:p>
            <a:r>
              <a:rPr lang="sr-Latn-CS" b="1" i="1" dirty="0">
                <a:latin typeface="Times New Roman" pitchFamily="18" charset="0"/>
                <a:cs typeface="Times New Roman" pitchFamily="18" charset="0"/>
              </a:rPr>
              <a:t>Pupilae</a:t>
            </a:r>
          </a:p>
          <a:p>
            <a:r>
              <a:rPr lang="sr-Latn-CS" b="1" dirty="0">
                <a:solidFill>
                  <a:srgbClr val="FF33CC"/>
                </a:solidFill>
                <a:latin typeface="Times New Roman" pitchFamily="18" charset="0"/>
                <a:cs typeface="Times New Roman" pitchFamily="18" charset="0"/>
              </a:rPr>
              <a:t>Staklasto telo- </a:t>
            </a:r>
            <a:r>
              <a:rPr lang="sr-Latn-CS" b="1" i="1" dirty="0">
                <a:solidFill>
                  <a:srgbClr val="FF33CC"/>
                </a:solidFill>
                <a:latin typeface="Times New Roman" pitchFamily="18" charset="0"/>
                <a:cs typeface="Times New Roman" pitchFamily="18" charset="0"/>
              </a:rPr>
              <a:t>corpus vitreum</a:t>
            </a:r>
          </a:p>
          <a:p>
            <a:endParaRPr lang="sr-Latn-CS" dirty="0">
              <a:latin typeface="+mj-lt"/>
            </a:endParaRPr>
          </a:p>
          <a:p>
            <a:endParaRPr lang="en-US" dirty="0">
              <a:latin typeface="+mj-lt"/>
            </a:endParaRPr>
          </a:p>
        </p:txBody>
      </p:sp>
      <p:pic>
        <p:nvPicPr>
          <p:cNvPr id="4" name="Picture 5" descr="Akomodacija finale"/>
          <p:cNvPicPr>
            <a:picLocks noChangeAspect="1" noChangeArrowheads="1"/>
          </p:cNvPicPr>
          <p:nvPr/>
        </p:nvPicPr>
        <p:blipFill>
          <a:blip r:embed="rId2"/>
          <a:srcRect/>
          <a:stretch>
            <a:fillRect/>
          </a:stretch>
        </p:blipFill>
        <p:spPr bwMode="auto">
          <a:xfrm>
            <a:off x="4271579" y="1857363"/>
            <a:ext cx="4443825" cy="4000529"/>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72400" cy="1143000"/>
          </a:xfrm>
        </p:spPr>
        <p:style>
          <a:lnRef idx="2">
            <a:schemeClr val="accent1">
              <a:shade val="50000"/>
            </a:schemeClr>
          </a:lnRef>
          <a:fillRef idx="1">
            <a:schemeClr val="accent1"/>
          </a:fillRef>
          <a:effectRef idx="0">
            <a:schemeClr val="accent1"/>
          </a:effectRef>
          <a:fontRef idx="minor">
            <a:schemeClr val="lt1"/>
          </a:fontRef>
        </p:style>
        <p:txBody>
          <a:bodyPr/>
          <a:lstStyle/>
          <a:p>
            <a:r>
              <a:rPr lang="sr-Latn-CS" b="1" dirty="0">
                <a:latin typeface="Times New Roman" pitchFamily="18" charset="0"/>
                <a:cs typeface="Times New Roman" pitchFamily="18" charset="0"/>
              </a:rPr>
              <a:t>Očna tečnost-humor aqueus</a:t>
            </a:r>
            <a:endParaRPr lang="en-US" dirty="0"/>
          </a:p>
        </p:txBody>
      </p:sp>
      <p:sp>
        <p:nvSpPr>
          <p:cNvPr id="3" name="Content Placeholder 2"/>
          <p:cNvSpPr>
            <a:spLocks noGrp="1"/>
          </p:cNvSpPr>
          <p:nvPr>
            <p:ph idx="1"/>
          </p:nvPr>
        </p:nvSpPr>
        <p:spPr>
          <a:xfrm>
            <a:off x="214282" y="1357298"/>
            <a:ext cx="8929718" cy="4805378"/>
          </a:xfrm>
        </p:spPr>
        <p:txBody>
          <a:bodyPr>
            <a:normAutofit/>
          </a:bodyPr>
          <a:lstStyle/>
          <a:p>
            <a:r>
              <a:rPr lang="sr-Latn-CS" b="1" dirty="0">
                <a:latin typeface="Times New Roman" pitchFamily="18" charset="0"/>
                <a:cs typeface="Times New Roman" pitchFamily="18" charset="0"/>
              </a:rPr>
              <a:t>Očna tečnost </a:t>
            </a:r>
            <a:r>
              <a:rPr lang="sr-Latn-CS" dirty="0">
                <a:latin typeface="Times New Roman" pitchFamily="18" charset="0"/>
                <a:cs typeface="Times New Roman" pitchFamily="18" charset="0"/>
              </a:rPr>
              <a:t>– hipotonična </a:t>
            </a:r>
          </a:p>
          <a:p>
            <a:r>
              <a:rPr lang="sr-Latn-CS" dirty="0">
                <a:latin typeface="Times New Roman" pitchFamily="18" charset="0"/>
                <a:cs typeface="Times New Roman" pitchFamily="18" charset="0"/>
              </a:rPr>
              <a:t>Uloga joj je u prelamanju svetlosti</a:t>
            </a:r>
          </a:p>
          <a:p>
            <a:r>
              <a:rPr lang="sr-Latn-CS" dirty="0">
                <a:latin typeface="Times New Roman" pitchFamily="18" charset="0"/>
                <a:cs typeface="Times New Roman" pitchFamily="18" charset="0"/>
              </a:rPr>
              <a:t>Očna tečnost – stalno kruži (zameni se za 60 minuta) </a:t>
            </a:r>
          </a:p>
          <a:p>
            <a:r>
              <a:rPr lang="sr-Latn-CS" dirty="0">
                <a:latin typeface="Times New Roman" pitchFamily="18" charset="0"/>
                <a:cs typeface="Times New Roman" pitchFamily="18" charset="0"/>
              </a:rPr>
              <a:t>Šlemov kanal- očna tečnost otiče</a:t>
            </a:r>
          </a:p>
          <a:p>
            <a:pPr>
              <a:spcBef>
                <a:spcPct val="50000"/>
              </a:spcBef>
            </a:pPr>
            <a:r>
              <a:rPr lang="sr-Latn-CS" sz="2800" b="1" dirty="0">
                <a:solidFill>
                  <a:srgbClr val="FF0000"/>
                </a:solidFill>
                <a:latin typeface="Times New Roman" pitchFamily="18" charset="0"/>
                <a:cs typeface="Times New Roman" pitchFamily="18" charset="0"/>
              </a:rPr>
              <a:t>ZONULE CILIJARES</a:t>
            </a:r>
            <a:r>
              <a:rPr lang="sr-Latn-CS" sz="2800" dirty="0">
                <a:latin typeface="Times New Roman" pitchFamily="18" charset="0"/>
                <a:cs typeface="Times New Roman" pitchFamily="18" charset="0"/>
              </a:rPr>
              <a:t> – </a:t>
            </a:r>
            <a:r>
              <a:rPr lang="sr-Latn-CS" sz="2800" b="1" u="sng" dirty="0">
                <a:latin typeface="Times New Roman" pitchFamily="18" charset="0"/>
                <a:cs typeface="Times New Roman" pitchFamily="18" charset="0"/>
              </a:rPr>
              <a:t>nastavci cilijarnog tela </a:t>
            </a:r>
          </a:p>
          <a:p>
            <a:pPr>
              <a:spcBef>
                <a:spcPct val="50000"/>
              </a:spcBef>
              <a:buNone/>
            </a:pPr>
            <a:r>
              <a:rPr lang="sr-Latn-CS" sz="2800" dirty="0">
                <a:latin typeface="Times New Roman" pitchFamily="18" charset="0"/>
                <a:cs typeface="Times New Roman" pitchFamily="18" charset="0"/>
              </a:rPr>
              <a:t>hvataju se za očno sočivo</a:t>
            </a:r>
          </a:p>
          <a:p>
            <a:pPr>
              <a:spcBef>
                <a:spcPct val="50000"/>
              </a:spcBef>
            </a:pPr>
            <a:r>
              <a:rPr lang="sr-Latn-CS" sz="2800" dirty="0">
                <a:latin typeface="Times New Roman" pitchFamily="18" charset="0"/>
                <a:cs typeface="Times New Roman" pitchFamily="18" charset="0"/>
              </a:rPr>
              <a:t>Bitni -</a:t>
            </a:r>
            <a:r>
              <a:rPr lang="sr-Latn-CS" sz="2800" b="1" dirty="0">
                <a:latin typeface="Times New Roman" pitchFamily="18" charset="0"/>
                <a:cs typeface="Times New Roman" pitchFamily="18" charset="0"/>
              </a:rPr>
              <a:t>AKOMODACIJU </a:t>
            </a:r>
          </a:p>
          <a:p>
            <a:pPr>
              <a:spcBef>
                <a:spcPct val="50000"/>
              </a:spcBef>
              <a:buNone/>
            </a:pPr>
            <a:r>
              <a:rPr lang="sr-Latn-CS" sz="2800" b="1" dirty="0">
                <a:latin typeface="Times New Roman" pitchFamily="18" charset="0"/>
                <a:cs typeface="Times New Roman" pitchFamily="18" charset="0"/>
              </a:rPr>
              <a:t>	OKA</a:t>
            </a:r>
            <a:endParaRPr lang="en-US" sz="2800" u="sng"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pic>
        <p:nvPicPr>
          <p:cNvPr id="4" name="Picture 11" descr="Ocan jabucica finale"/>
          <p:cNvPicPr>
            <a:picLocks noChangeAspect="1" noChangeArrowheads="1"/>
          </p:cNvPicPr>
          <p:nvPr/>
        </p:nvPicPr>
        <p:blipFill>
          <a:blip r:embed="rId2"/>
          <a:srcRect/>
          <a:stretch>
            <a:fillRect/>
          </a:stretch>
        </p:blipFill>
        <p:spPr bwMode="auto">
          <a:xfrm>
            <a:off x="4500562" y="3929066"/>
            <a:ext cx="4346511" cy="2662238"/>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376"/>
            <a:ext cx="7886700" cy="1325563"/>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sr-Latn-CS" sz="3200" b="1" dirty="0">
                <a:latin typeface="Times New Roman" pitchFamily="18" charset="0"/>
                <a:cs typeface="Times New Roman" pitchFamily="18" charset="0"/>
              </a:rPr>
              <a:t>AKOMODACIJA OKA-VRŠI OČNO SOČIVO</a:t>
            </a: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251520" y="1448586"/>
            <a:ext cx="3228972" cy="4519626"/>
          </a:xfrm>
        </p:spPr>
        <p:txBody>
          <a:bodyPr>
            <a:normAutofit/>
          </a:bodyPr>
          <a:lstStyle/>
          <a:p>
            <a:r>
              <a:rPr lang="sr-Latn-CS" sz="2400" b="1" dirty="0">
                <a:latin typeface="Times New Roman" pitchFamily="18" charset="0"/>
                <a:cs typeface="Times New Roman" pitchFamily="18" charset="0"/>
              </a:rPr>
              <a:t>JASNO VIĐENJE PREDMETA </a:t>
            </a:r>
            <a:r>
              <a:rPr lang="sr-Latn-CS" sz="2400" dirty="0">
                <a:latin typeface="Times New Roman" pitchFamily="18" charset="0"/>
                <a:cs typeface="Times New Roman" pitchFamily="18" charset="0"/>
              </a:rPr>
              <a:t>NA RAZLIČITIM UDALJENOSTIMA</a:t>
            </a:r>
          </a:p>
          <a:p>
            <a:r>
              <a:rPr lang="sr-Latn-CS" dirty="0">
                <a:latin typeface="Times New Roman" pitchFamily="18" charset="0"/>
                <a:cs typeface="Times New Roman" pitchFamily="18" charset="0"/>
              </a:rPr>
              <a:t>Oko je podešeno za gledanje predmeta u daljinu</a:t>
            </a:r>
          </a:p>
          <a:p>
            <a:r>
              <a:rPr lang="sr-Latn-CS" b="1" dirty="0">
                <a:latin typeface="Times New Roman" pitchFamily="18" charset="0"/>
                <a:cs typeface="Times New Roman" pitchFamily="18" charset="0"/>
              </a:rPr>
              <a:t>GRANICA ZA AKOMODACIJU JE NA UDALJENOSTI OD 6 metara</a:t>
            </a:r>
            <a:endParaRPr lang="en-US" b="1" dirty="0">
              <a:latin typeface="Times New Roman" pitchFamily="18" charset="0"/>
              <a:cs typeface="Times New Roman" pitchFamily="18" charset="0"/>
            </a:endParaRPr>
          </a:p>
        </p:txBody>
      </p:sp>
      <p:pic>
        <p:nvPicPr>
          <p:cNvPr id="4" name="Picture 3" descr="Akomodacija fiziologija finale"/>
          <p:cNvPicPr>
            <a:picLocks noChangeAspect="1" noChangeArrowheads="1"/>
          </p:cNvPicPr>
          <p:nvPr/>
        </p:nvPicPr>
        <p:blipFill>
          <a:blip r:embed="rId2"/>
          <a:srcRect/>
          <a:stretch>
            <a:fillRect/>
          </a:stretch>
        </p:blipFill>
        <p:spPr bwMode="auto">
          <a:xfrm>
            <a:off x="4427984" y="1412776"/>
            <a:ext cx="4075372" cy="5072074"/>
          </a:xfrm>
          <a:prstGeom prst="rect">
            <a:avLst/>
          </a:prstGeom>
          <a:noFill/>
        </p:spPr>
      </p:pic>
    </p:spTree>
    <p:extLst>
      <p:ext uri="{BB962C8B-B14F-4D97-AF65-F5344CB8AC3E}">
        <p14:creationId xmlns:p14="http://schemas.microsoft.com/office/powerpoint/2010/main" val="8716424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7886700" cy="1325563"/>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sr-Latn-CS" sz="3200" b="1" dirty="0">
                <a:latin typeface="Times New Roman" pitchFamily="18" charset="0"/>
                <a:cs typeface="Times New Roman" pitchFamily="18" charset="0"/>
              </a:rPr>
              <a:t>AKOMODACIJA OKA-VRŠI OČNO SOČIVO</a:t>
            </a: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107504" y="1628800"/>
            <a:ext cx="5872178" cy="4572000"/>
          </a:xfrm>
        </p:spPr>
        <p:txBody>
          <a:bodyPr/>
          <a:lstStyle/>
          <a:p>
            <a:r>
              <a:rPr lang="sr-Latn-CS" dirty="0">
                <a:latin typeface="Times New Roman" pitchFamily="18" charset="0"/>
                <a:cs typeface="Times New Roman" pitchFamily="18" charset="0"/>
              </a:rPr>
              <a:t>kontrakcija cilijarnog mišića</a:t>
            </a:r>
          </a:p>
          <a:p>
            <a:r>
              <a:rPr lang="sr-Latn-CS" dirty="0">
                <a:latin typeface="Times New Roman" pitchFamily="18" charset="0"/>
                <a:cs typeface="Times New Roman" pitchFamily="18" charset="0"/>
              </a:rPr>
              <a:t>pokreće se napred sočivo </a:t>
            </a:r>
          </a:p>
          <a:p>
            <a:r>
              <a:rPr lang="sr-Latn-CS" dirty="0">
                <a:latin typeface="Times New Roman" pitchFamily="18" charset="0"/>
                <a:cs typeface="Times New Roman" pitchFamily="18" charset="0"/>
              </a:rPr>
              <a:t>cilijarni nastavci olabavljuju</a:t>
            </a:r>
          </a:p>
          <a:p>
            <a:r>
              <a:rPr lang="sr-Latn-CS" dirty="0">
                <a:latin typeface="Times New Roman" pitchFamily="18" charset="0"/>
                <a:cs typeface="Times New Roman" pitchFamily="18" charset="0"/>
              </a:rPr>
              <a:t>zategnutost očnog sočiva se smanjuje</a:t>
            </a:r>
          </a:p>
          <a:p>
            <a:r>
              <a:rPr lang="sr-Latn-CS" dirty="0">
                <a:latin typeface="Times New Roman" pitchFamily="18" charset="0"/>
                <a:cs typeface="Times New Roman" pitchFamily="18" charset="0"/>
              </a:rPr>
              <a:t>sočivo smanjuje uzdužni prečnik</a:t>
            </a:r>
          </a:p>
          <a:p>
            <a:r>
              <a:rPr lang="sr-Latn-CS" dirty="0">
                <a:latin typeface="Times New Roman" pitchFamily="18" charset="0"/>
                <a:cs typeface="Times New Roman" pitchFamily="18" charset="0"/>
              </a:rPr>
              <a:t>zadebljava- povećava se površina prelamanja svetlosti</a:t>
            </a:r>
            <a:endParaRPr lang="en-US" dirty="0">
              <a:latin typeface="Times New Roman" pitchFamily="18" charset="0"/>
              <a:cs typeface="Times New Roman" pitchFamily="18" charset="0"/>
            </a:endParaRPr>
          </a:p>
        </p:txBody>
      </p:sp>
      <p:pic>
        <p:nvPicPr>
          <p:cNvPr id="4" name="Picture 3"/>
          <p:cNvPicPr>
            <a:picLocks noChangeAspect="1"/>
          </p:cNvPicPr>
          <p:nvPr/>
        </p:nvPicPr>
        <p:blipFill>
          <a:blip r:embed="rId2"/>
          <a:stretch>
            <a:fillRect/>
          </a:stretch>
        </p:blipFill>
        <p:spPr>
          <a:xfrm>
            <a:off x="5580112" y="1844824"/>
            <a:ext cx="2647950" cy="3467100"/>
          </a:xfrm>
          <a:prstGeom prst="rect">
            <a:avLst/>
          </a:prstGeom>
        </p:spPr>
      </p:pic>
    </p:spTree>
    <p:extLst>
      <p:ext uri="{BB962C8B-B14F-4D97-AF65-F5344CB8AC3E}">
        <p14:creationId xmlns:p14="http://schemas.microsoft.com/office/powerpoint/2010/main" val="631407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Optika oka finale"/>
          <p:cNvPicPr>
            <a:picLocks noChangeAspect="1" noChangeArrowheads="1"/>
          </p:cNvPicPr>
          <p:nvPr/>
        </p:nvPicPr>
        <p:blipFill>
          <a:blip r:embed="rId2"/>
          <a:srcRect/>
          <a:stretch>
            <a:fillRect/>
          </a:stretch>
        </p:blipFill>
        <p:spPr bwMode="auto">
          <a:xfrm>
            <a:off x="857224" y="571480"/>
            <a:ext cx="7573962" cy="5576888"/>
          </a:xfrm>
          <a:prstGeom prst="rect">
            <a:avLst/>
          </a:prstGeom>
          <a:noFill/>
        </p:spPr>
      </p:pic>
    </p:spTree>
    <p:extLst>
      <p:ext uri="{BB962C8B-B14F-4D97-AF65-F5344CB8AC3E}">
        <p14:creationId xmlns:p14="http://schemas.microsoft.com/office/powerpoint/2010/main" val="3796373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5831" y="566628"/>
            <a:ext cx="4572000" cy="461665"/>
          </a:xfrm>
          <a:prstGeom prst="rect">
            <a:avLst/>
          </a:prstGeom>
        </p:spPr>
        <p:txBody>
          <a:bodyPr>
            <a:spAutoFit/>
          </a:bodyPr>
          <a:lstStyle/>
          <a:p>
            <a:r>
              <a:rPr lang="en-GB" sz="2400" dirty="0"/>
              <a:t>10. </a:t>
            </a:r>
            <a:r>
              <a:rPr lang="en-GB" sz="2400" dirty="0" err="1"/>
              <a:t>Sistem</a:t>
            </a:r>
            <a:r>
              <a:rPr lang="en-GB" sz="2400" dirty="0"/>
              <a:t> </a:t>
            </a:r>
            <a:r>
              <a:rPr lang="en-GB" sz="2400" dirty="0" err="1"/>
              <a:t>čula</a:t>
            </a:r>
            <a:r>
              <a:rPr lang="en-GB" sz="2400" dirty="0"/>
              <a:t> </a:t>
            </a:r>
          </a:p>
        </p:txBody>
      </p:sp>
      <p:sp>
        <p:nvSpPr>
          <p:cNvPr id="4" name="TextBox 3"/>
          <p:cNvSpPr txBox="1"/>
          <p:nvPr/>
        </p:nvSpPr>
        <p:spPr>
          <a:xfrm>
            <a:off x="3393032" y="66684"/>
            <a:ext cx="1844095"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sz="2400" dirty="0" err="1"/>
              <a:t>Čula</a:t>
            </a:r>
            <a:r>
              <a:rPr lang="en-GB" sz="2400" dirty="0"/>
              <a:t> </a:t>
            </a:r>
            <a:r>
              <a:rPr lang="sr-Latn-RS" sz="2400" dirty="0"/>
              <a:t>životinja</a:t>
            </a:r>
            <a:endParaRPr lang="en-GB" sz="2400" dirty="0"/>
          </a:p>
        </p:txBody>
      </p:sp>
      <p:pic>
        <p:nvPicPr>
          <p:cNvPr id="52226" name="Picture 2" descr="Image result for sensory system do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831" y="2492896"/>
            <a:ext cx="2736304" cy="32601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5831" y="1283065"/>
            <a:ext cx="3156762" cy="400110"/>
          </a:xfrm>
          <a:prstGeom prst="rect">
            <a:avLst/>
          </a:prstGeom>
          <a:noFill/>
        </p:spPr>
        <p:txBody>
          <a:bodyPr wrap="none" rtlCol="0">
            <a:spAutoFit/>
          </a:bodyPr>
          <a:lstStyle/>
          <a:p>
            <a:r>
              <a:rPr lang="en-GB" sz="2000" dirty="0" err="1"/>
              <a:t>Koje</a:t>
            </a:r>
            <a:r>
              <a:rPr lang="en-GB" sz="2000" dirty="0"/>
              <a:t> je  “</a:t>
            </a:r>
            <a:r>
              <a:rPr lang="en-GB" sz="2000" dirty="0" err="1"/>
              <a:t>glavno</a:t>
            </a:r>
            <a:r>
              <a:rPr lang="en-GB" sz="2000" dirty="0"/>
              <a:t> “ </a:t>
            </a:r>
            <a:r>
              <a:rPr lang="en-GB" sz="2000" dirty="0" err="1"/>
              <a:t>čulo</a:t>
            </a:r>
            <a:r>
              <a:rPr lang="en-GB" sz="2000" dirty="0"/>
              <a:t> </a:t>
            </a:r>
            <a:r>
              <a:rPr lang="en-GB" sz="2000" dirty="0" err="1"/>
              <a:t>pasa</a:t>
            </a:r>
            <a:r>
              <a:rPr lang="en-GB" sz="2000" dirty="0"/>
              <a:t> ?</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953" y="91048"/>
            <a:ext cx="2990850"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9213" y="3567673"/>
            <a:ext cx="4988968" cy="2806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8121" y="1896081"/>
            <a:ext cx="387324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err="1"/>
              <a:t>Razlike</a:t>
            </a:r>
            <a:r>
              <a:rPr lang="en-GB" dirty="0"/>
              <a:t> u </a:t>
            </a:r>
            <a:r>
              <a:rPr lang="en-GB" dirty="0" err="1"/>
              <a:t>čulima</a:t>
            </a:r>
            <a:r>
              <a:rPr lang="en-GB" dirty="0"/>
              <a:t> </a:t>
            </a:r>
            <a:r>
              <a:rPr lang="en-GB" dirty="0" err="1"/>
              <a:t>izmedju</a:t>
            </a:r>
            <a:r>
              <a:rPr lang="en-GB" dirty="0"/>
              <a:t> </a:t>
            </a:r>
            <a:r>
              <a:rPr lang="en-GB" dirty="0" err="1"/>
              <a:t>ljudi</a:t>
            </a:r>
            <a:r>
              <a:rPr lang="en-GB" dirty="0"/>
              <a:t> </a:t>
            </a:r>
            <a:r>
              <a:rPr lang="en-GB" dirty="0" err="1"/>
              <a:t>i</a:t>
            </a:r>
            <a:r>
              <a:rPr lang="en-GB" dirty="0"/>
              <a:t> </a:t>
            </a:r>
            <a:r>
              <a:rPr lang="sr-Latn-RS" dirty="0"/>
              <a:t>životinja</a:t>
            </a:r>
            <a:endParaRPr lang="en-GB" dirty="0"/>
          </a:p>
        </p:txBody>
      </p:sp>
      <p:sp>
        <p:nvSpPr>
          <p:cNvPr id="6" name="TextBox 5"/>
          <p:cNvSpPr txBox="1"/>
          <p:nvPr/>
        </p:nvSpPr>
        <p:spPr>
          <a:xfrm>
            <a:off x="2521831" y="674350"/>
            <a:ext cx="2525130" cy="523220"/>
          </a:xfrm>
          <a:prstGeom prst="rect">
            <a:avLst/>
          </a:prstGeom>
          <a:noFill/>
        </p:spPr>
        <p:txBody>
          <a:bodyPr wrap="square" rtlCol="0">
            <a:spAutoFit/>
          </a:bodyPr>
          <a:lstStyle/>
          <a:p>
            <a:r>
              <a:rPr lang="en-GB" sz="2800" dirty="0" err="1"/>
              <a:t>Ukupno</a:t>
            </a:r>
            <a:r>
              <a:rPr lang="en-GB" sz="2800" dirty="0"/>
              <a:t> ? </a:t>
            </a:r>
            <a:r>
              <a:rPr lang="en-GB" sz="2800" dirty="0" err="1"/>
              <a:t>čula</a:t>
            </a:r>
            <a:endParaRPr lang="en-GB" sz="2800" dirty="0"/>
          </a:p>
        </p:txBody>
      </p:sp>
      <p:sp>
        <p:nvSpPr>
          <p:cNvPr id="8" name="TextBox 7"/>
          <p:cNvSpPr txBox="1"/>
          <p:nvPr/>
        </p:nvSpPr>
        <p:spPr>
          <a:xfrm>
            <a:off x="3753434" y="735905"/>
            <a:ext cx="314510"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2000" dirty="0"/>
              <a:t>5</a:t>
            </a:r>
          </a:p>
        </p:txBody>
      </p:sp>
    </p:spTree>
    <p:extLst>
      <p:ext uri="{BB962C8B-B14F-4D97-AF65-F5344CB8AC3E}">
        <p14:creationId xmlns:p14="http://schemas.microsoft.com/office/powerpoint/2010/main" val="176456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7886700" cy="1325563"/>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sr-Latn-CS" sz="3200" b="1" dirty="0">
                <a:latin typeface="Times New Roman" pitchFamily="18" charset="0"/>
                <a:cs typeface="Times New Roman" pitchFamily="18" charset="0"/>
              </a:rPr>
              <a:t>AKOMODACIJA OKA-KONJI</a:t>
            </a:r>
            <a:endParaRPr lang="en-US" sz="3200" b="1" dirty="0">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755575" y="2060848"/>
            <a:ext cx="5064169" cy="2808312"/>
          </a:xfrm>
          <a:prstGeom prst="rect">
            <a:avLst/>
          </a:prstGeom>
        </p:spPr>
      </p:pic>
    </p:spTree>
    <p:extLst>
      <p:ext uri="{BB962C8B-B14F-4D97-AF65-F5344CB8AC3E}">
        <p14:creationId xmlns:p14="http://schemas.microsoft.com/office/powerpoint/2010/main" val="3141992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86" y="0"/>
            <a:ext cx="7772400" cy="1143000"/>
          </a:xfrm>
        </p:spPr>
        <p:style>
          <a:lnRef idx="2">
            <a:schemeClr val="accent1">
              <a:shade val="50000"/>
            </a:schemeClr>
          </a:lnRef>
          <a:fillRef idx="1">
            <a:schemeClr val="accent1"/>
          </a:fillRef>
          <a:effectRef idx="0">
            <a:schemeClr val="accent1"/>
          </a:effectRef>
          <a:fontRef idx="minor">
            <a:schemeClr val="lt1"/>
          </a:fontRef>
        </p:style>
        <p:txBody>
          <a:bodyPr/>
          <a:lstStyle/>
          <a:p>
            <a:r>
              <a:rPr lang="sr-Latn-CS" b="1" dirty="0">
                <a:latin typeface="Times New Roman" pitchFamily="18" charset="0"/>
                <a:cs typeface="Times New Roman" pitchFamily="18" charset="0"/>
              </a:rPr>
              <a:t>Receptorske ćelije čula vida- građa mrežnjače</a:t>
            </a:r>
            <a:endParaRPr lang="en-US" b="1" dirty="0">
              <a:latin typeface="Times New Roman" pitchFamily="18" charset="0"/>
              <a:cs typeface="Times New Roman" pitchFamily="18" charset="0"/>
            </a:endParaRPr>
          </a:p>
        </p:txBody>
      </p:sp>
      <p:pic>
        <p:nvPicPr>
          <p:cNvPr id="4" name="Picture 5" descr="retina finale"/>
          <p:cNvPicPr>
            <a:picLocks noGrp="1" noChangeAspect="1" noChangeArrowheads="1"/>
          </p:cNvPicPr>
          <p:nvPr>
            <p:ph idx="1"/>
          </p:nvPr>
        </p:nvPicPr>
        <p:blipFill>
          <a:blip r:embed="rId2"/>
          <a:srcRect/>
          <a:stretch>
            <a:fillRect/>
          </a:stretch>
        </p:blipFill>
        <p:spPr bwMode="auto">
          <a:xfrm>
            <a:off x="323527" y="1815297"/>
            <a:ext cx="5477608" cy="4572000"/>
          </a:xfrm>
          <a:prstGeom prst="rect">
            <a:avLst/>
          </a:prstGeom>
          <a:noFill/>
        </p:spPr>
      </p:pic>
      <p:sp>
        <p:nvSpPr>
          <p:cNvPr id="5" name="TextBox 4"/>
          <p:cNvSpPr txBox="1"/>
          <p:nvPr/>
        </p:nvSpPr>
        <p:spPr>
          <a:xfrm rot="10800000" flipV="1">
            <a:off x="6189098" y="1556764"/>
            <a:ext cx="2383429" cy="16312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sr-Latn-CS" sz="2000" b="1" dirty="0">
                <a:latin typeface="Times New Roman" pitchFamily="18" charset="0"/>
                <a:cs typeface="Times New Roman" pitchFamily="18" charset="0"/>
              </a:rPr>
              <a:t>5 klasa neurona: </a:t>
            </a:r>
            <a:r>
              <a:rPr lang="sr-Latn-CS" sz="2000" dirty="0">
                <a:latin typeface="Times New Roman" pitchFamily="18" charset="0"/>
                <a:cs typeface="Times New Roman" pitchFamily="18" charset="0"/>
              </a:rPr>
              <a:t>receptori, horizontalne, bipolarne, amakrine ćelije, ganglijske</a:t>
            </a:r>
            <a:endParaRPr lang="en-US" sz="2000" dirty="0">
              <a:latin typeface="Times New Roman" pitchFamily="18" charset="0"/>
              <a:cs typeface="Times New Roman" pitchFamily="18" charset="0"/>
            </a:endParaRPr>
          </a:p>
        </p:txBody>
      </p:sp>
      <p:sp>
        <p:nvSpPr>
          <p:cNvPr id="6" name="TextBox 5"/>
          <p:cNvSpPr txBox="1"/>
          <p:nvPr/>
        </p:nvSpPr>
        <p:spPr>
          <a:xfrm>
            <a:off x="6357951" y="3929066"/>
            <a:ext cx="2357454" cy="163121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sr-Latn-CS" sz="2000" b="1" dirty="0">
                <a:solidFill>
                  <a:srgbClr val="FF0000"/>
                </a:solidFill>
                <a:latin typeface="Times New Roman" pitchFamily="18" charset="0"/>
                <a:cs typeface="Times New Roman" pitchFamily="18" charset="0"/>
              </a:rPr>
              <a:t>Direktna linija prenošenje informacija</a:t>
            </a:r>
            <a:r>
              <a:rPr lang="sr-Latn-CS" sz="2000" dirty="0">
                <a:latin typeface="Times New Roman" pitchFamily="18" charset="0"/>
                <a:cs typeface="Times New Roman" pitchFamily="18" charset="0"/>
              </a:rPr>
              <a:t>: receptorske, bipolarne, ganglijske</a:t>
            </a:r>
            <a:endParaRPr lang="en-US" sz="2000" dirty="0">
              <a:latin typeface="Times New Roman" pitchFamily="18" charset="0"/>
              <a:cs typeface="Times New Roman" pitchFamily="18" charset="0"/>
            </a:endParaRPr>
          </a:p>
        </p:txBody>
      </p:sp>
      <p:sp>
        <p:nvSpPr>
          <p:cNvPr id="3" name="TextBox 2"/>
          <p:cNvSpPr txBox="1"/>
          <p:nvPr/>
        </p:nvSpPr>
        <p:spPr>
          <a:xfrm>
            <a:off x="323528" y="1268760"/>
            <a:ext cx="2453685"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sr-Latn-RS" dirty="0"/>
              <a:t>Značaj pigmentnog sloja</a:t>
            </a:r>
            <a:endParaRPr lang="en-US" dirty="0"/>
          </a:p>
        </p:txBody>
      </p:sp>
      <p:sp>
        <p:nvSpPr>
          <p:cNvPr id="7" name="Right Arrow 6"/>
          <p:cNvSpPr/>
          <p:nvPr/>
        </p:nvSpPr>
        <p:spPr>
          <a:xfrm rot="18752159">
            <a:off x="343603" y="419468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7504" y="4961292"/>
            <a:ext cx="1272592" cy="369332"/>
          </a:xfrm>
          <a:prstGeom prst="rect">
            <a:avLst/>
          </a:prstGeom>
          <a:noFill/>
        </p:spPr>
        <p:txBody>
          <a:bodyPr wrap="none" rtlCol="0">
            <a:spAutoFit/>
          </a:bodyPr>
          <a:lstStyle/>
          <a:p>
            <a:r>
              <a:rPr lang="sr-Latn-RS" dirty="0"/>
              <a:t>SP segment</a:t>
            </a:r>
            <a:endParaRPr lang="en-US" dirty="0"/>
          </a:p>
        </p:txBody>
      </p:sp>
      <p:sp>
        <p:nvSpPr>
          <p:cNvPr id="9" name="Right Arrow 8"/>
          <p:cNvSpPr/>
          <p:nvPr/>
        </p:nvSpPr>
        <p:spPr>
          <a:xfrm rot="14916882">
            <a:off x="3738722" y="544752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943946" y="6202631"/>
            <a:ext cx="1344727" cy="369332"/>
          </a:xfrm>
          <a:prstGeom prst="rect">
            <a:avLst/>
          </a:prstGeom>
          <a:noFill/>
        </p:spPr>
        <p:txBody>
          <a:bodyPr wrap="none" rtlCol="0">
            <a:spAutoFit/>
          </a:bodyPr>
          <a:lstStyle/>
          <a:p>
            <a:r>
              <a:rPr lang="sr-Latn-RS" dirty="0"/>
              <a:t>UN segment</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Fotoreceptori finale"/>
          <p:cNvPicPr>
            <a:picLocks noChangeAspect="1" noChangeArrowheads="1"/>
          </p:cNvPicPr>
          <p:nvPr/>
        </p:nvPicPr>
        <p:blipFill>
          <a:blip r:embed="rId2"/>
          <a:srcRect/>
          <a:stretch>
            <a:fillRect/>
          </a:stretch>
        </p:blipFill>
        <p:spPr bwMode="auto">
          <a:xfrm>
            <a:off x="0" y="2405063"/>
            <a:ext cx="8893175" cy="4452937"/>
          </a:xfrm>
          <a:prstGeom prst="rect">
            <a:avLst/>
          </a:prstGeom>
          <a:noFill/>
        </p:spPr>
      </p:pic>
      <p:sp>
        <p:nvSpPr>
          <p:cNvPr id="3" name="TextBox 2"/>
          <p:cNvSpPr txBox="1"/>
          <p:nvPr/>
        </p:nvSpPr>
        <p:spPr>
          <a:xfrm>
            <a:off x="2428860" y="285728"/>
            <a:ext cx="3762568"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sr-Latn-CS" sz="3600" b="1" dirty="0">
                <a:latin typeface="Times New Roman" pitchFamily="18" charset="0"/>
                <a:cs typeface="Times New Roman" pitchFamily="18" charset="0"/>
              </a:rPr>
              <a:t>Receptorske ćelije</a:t>
            </a:r>
            <a:endParaRPr lang="en-US" sz="3600" b="1" dirty="0">
              <a:latin typeface="Times New Roman" pitchFamily="18" charset="0"/>
              <a:cs typeface="Times New Roman" pitchFamily="18" charset="0"/>
            </a:endParaRPr>
          </a:p>
        </p:txBody>
      </p:sp>
      <p:sp>
        <p:nvSpPr>
          <p:cNvPr id="5" name="TextBox 4"/>
          <p:cNvSpPr txBox="1"/>
          <p:nvPr/>
        </p:nvSpPr>
        <p:spPr>
          <a:xfrm>
            <a:off x="103435" y="983120"/>
            <a:ext cx="8903015" cy="923330"/>
          </a:xfrm>
          <a:prstGeom prst="rect">
            <a:avLst/>
          </a:prstGeom>
          <a:noFill/>
        </p:spPr>
        <p:txBody>
          <a:bodyPr wrap="none" rtlCol="0">
            <a:spAutoFit/>
          </a:bodyPr>
          <a:lstStyle/>
          <a:p>
            <a:r>
              <a:rPr lang="sr-Latn-CS" b="1" dirty="0">
                <a:latin typeface="Times New Roman" pitchFamily="18" charset="0"/>
                <a:cs typeface="Times New Roman" pitchFamily="18" charset="0"/>
              </a:rPr>
              <a:t>Spoljašnji segmen</a:t>
            </a:r>
            <a:r>
              <a:rPr lang="sr-Latn-CS" dirty="0">
                <a:latin typeface="Times New Roman" pitchFamily="18" charset="0"/>
                <a:cs typeface="Times New Roman" pitchFamily="18" charset="0"/>
              </a:rPr>
              <a:t>t-membranozne pločice-pigment rodopsin ugrađen u njihove membrane</a:t>
            </a:r>
          </a:p>
          <a:p>
            <a:r>
              <a:rPr lang="sr-Latn-CS" b="1" dirty="0">
                <a:latin typeface="Times New Roman" pitchFamily="18" charset="0"/>
                <a:cs typeface="Times New Roman" pitchFamily="18" charset="0"/>
              </a:rPr>
              <a:t>Unutrašnji segmen</a:t>
            </a:r>
            <a:r>
              <a:rPr lang="sr-Latn-CS" dirty="0">
                <a:latin typeface="Times New Roman" pitchFamily="18" charset="0"/>
                <a:cs typeface="Times New Roman" pitchFamily="18" charset="0"/>
              </a:rPr>
              <a:t>t-jedro, mitohondrije, proizvodnja ATP</a:t>
            </a:r>
          </a:p>
          <a:p>
            <a:r>
              <a:rPr lang="sr-Latn-CS" b="1" dirty="0">
                <a:latin typeface="Times New Roman" pitchFamily="18" charset="0"/>
                <a:cs typeface="Times New Roman" pitchFamily="18" charset="0"/>
              </a:rPr>
              <a:t>Sinaptički segmen</a:t>
            </a:r>
            <a:r>
              <a:rPr lang="sr-Latn-CS" dirty="0">
                <a:latin typeface="Times New Roman" pitchFamily="18" charset="0"/>
                <a:cs typeface="Times New Roman" pitchFamily="18" charset="0"/>
              </a:rPr>
              <a:t>t-vezikule sa neurotransmiterom</a:t>
            </a:r>
            <a:endParaRPr lang="en-US" dirty="0">
              <a:latin typeface="Times New Roman" pitchFamily="18" charset="0"/>
              <a:cs typeface="Times New Roman" pitchFamily="18" charset="0"/>
            </a:endParaRPr>
          </a:p>
        </p:txBody>
      </p:sp>
      <p:sp>
        <p:nvSpPr>
          <p:cNvPr id="6" name="TextBox 5"/>
          <p:cNvSpPr txBox="1"/>
          <p:nvPr/>
        </p:nvSpPr>
        <p:spPr>
          <a:xfrm>
            <a:off x="7215206" y="2428868"/>
            <a:ext cx="1770678" cy="2308324"/>
          </a:xfrm>
          <a:prstGeom prst="rect">
            <a:avLst/>
          </a:prstGeom>
          <a:noFill/>
        </p:spPr>
        <p:txBody>
          <a:bodyPr wrap="none" rtlCol="0">
            <a:spAutoFit/>
          </a:bodyPr>
          <a:lstStyle/>
          <a:p>
            <a:r>
              <a:rPr lang="sr-Latn-CS" b="1" dirty="0">
                <a:latin typeface="Times New Roman" pitchFamily="18" charset="0"/>
                <a:cs typeface="Times New Roman" pitchFamily="18" charset="0"/>
              </a:rPr>
              <a:t>Rodopsin se </a:t>
            </a:r>
          </a:p>
          <a:p>
            <a:r>
              <a:rPr lang="sr-Latn-CS" b="1" dirty="0">
                <a:latin typeface="Times New Roman" pitchFamily="18" charset="0"/>
                <a:cs typeface="Times New Roman" pitchFamily="18" charset="0"/>
              </a:rPr>
              <a:t>stalno sintetiše</a:t>
            </a:r>
          </a:p>
          <a:p>
            <a:r>
              <a:rPr lang="sr-Latn-CS" b="1" dirty="0">
                <a:latin typeface="Times New Roman" pitchFamily="18" charset="0"/>
                <a:cs typeface="Times New Roman" pitchFamily="18" charset="0"/>
              </a:rPr>
              <a:t>u un. segmentu</a:t>
            </a:r>
          </a:p>
          <a:p>
            <a:r>
              <a:rPr lang="sr-Latn-CS" b="1" dirty="0">
                <a:latin typeface="Times New Roman" pitchFamily="18" charset="0"/>
                <a:cs typeface="Times New Roman" pitchFamily="18" charset="0"/>
              </a:rPr>
              <a:t>prelazi u spoljni</a:t>
            </a:r>
          </a:p>
          <a:p>
            <a:r>
              <a:rPr lang="sr-Latn-CS" b="1" dirty="0">
                <a:latin typeface="Times New Roman" pitchFamily="18" charset="0"/>
                <a:cs typeface="Times New Roman" pitchFamily="18" charset="0"/>
              </a:rPr>
              <a:t>Diskovi idu ka</a:t>
            </a:r>
          </a:p>
          <a:p>
            <a:r>
              <a:rPr lang="sr-Latn-CS" b="1" dirty="0">
                <a:latin typeface="Times New Roman" pitchFamily="18" charset="0"/>
                <a:cs typeface="Times New Roman" pitchFamily="18" charset="0"/>
              </a:rPr>
              <a:t>vrhu – pig. Sloj</a:t>
            </a:r>
          </a:p>
          <a:p>
            <a:r>
              <a:rPr lang="sr-Latn-CS" b="1" dirty="0">
                <a:latin typeface="Times New Roman" pitchFamily="18" charset="0"/>
                <a:cs typeface="Times New Roman" pitchFamily="18" charset="0"/>
              </a:rPr>
              <a:t>ih razlaže</a:t>
            </a:r>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0_37"/>
          <p:cNvPicPr>
            <a:picLocks noChangeAspect="1" noChangeArrowheads="1"/>
          </p:cNvPicPr>
          <p:nvPr/>
        </p:nvPicPr>
        <p:blipFill>
          <a:blip r:embed="rId2"/>
          <a:srcRect/>
          <a:stretch>
            <a:fillRect/>
          </a:stretch>
        </p:blipFill>
        <p:spPr bwMode="auto">
          <a:xfrm>
            <a:off x="393975" y="2528218"/>
            <a:ext cx="4679950" cy="3509963"/>
          </a:xfrm>
          <a:prstGeom prst="rect">
            <a:avLst/>
          </a:prstGeom>
          <a:noFill/>
        </p:spPr>
      </p:pic>
      <p:pic>
        <p:nvPicPr>
          <p:cNvPr id="3" name="Picture 6" descr="Kruzenje natrijuma finale"/>
          <p:cNvPicPr>
            <a:picLocks noChangeAspect="1" noChangeArrowheads="1"/>
          </p:cNvPicPr>
          <p:nvPr/>
        </p:nvPicPr>
        <p:blipFill>
          <a:blip r:embed="rId3"/>
          <a:srcRect/>
          <a:stretch>
            <a:fillRect/>
          </a:stretch>
        </p:blipFill>
        <p:spPr bwMode="auto">
          <a:xfrm>
            <a:off x="5643570" y="2143116"/>
            <a:ext cx="3071834" cy="4411223"/>
          </a:xfrm>
          <a:prstGeom prst="rect">
            <a:avLst/>
          </a:prstGeom>
          <a:noFill/>
        </p:spPr>
      </p:pic>
      <p:sp>
        <p:nvSpPr>
          <p:cNvPr id="4" name="TextBox 3"/>
          <p:cNvSpPr txBox="1"/>
          <p:nvPr/>
        </p:nvSpPr>
        <p:spPr>
          <a:xfrm>
            <a:off x="2928926" y="285728"/>
            <a:ext cx="3321615" cy="52322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sr-Latn-CS" sz="2800" b="1" dirty="0">
                <a:latin typeface="Times New Roman" pitchFamily="18" charset="0"/>
                <a:cs typeface="Times New Roman" pitchFamily="18" charset="0"/>
              </a:rPr>
              <a:t>FOTORECEPTORI</a:t>
            </a:r>
            <a:endParaRPr lang="en-US" sz="2800" b="1" dirty="0">
              <a:latin typeface="Times New Roman" pitchFamily="18" charset="0"/>
              <a:cs typeface="Times New Roman" pitchFamily="18" charset="0"/>
            </a:endParaRPr>
          </a:p>
        </p:txBody>
      </p:sp>
      <p:sp>
        <p:nvSpPr>
          <p:cNvPr id="5" name="TextBox 4"/>
          <p:cNvSpPr txBox="1"/>
          <p:nvPr/>
        </p:nvSpPr>
        <p:spPr>
          <a:xfrm>
            <a:off x="142844" y="833230"/>
            <a:ext cx="8143932" cy="1015663"/>
          </a:xfrm>
          <a:prstGeom prst="rect">
            <a:avLst/>
          </a:prstGeom>
          <a:noFill/>
        </p:spPr>
        <p:txBody>
          <a:bodyPr wrap="square" rtlCol="0">
            <a:spAutoFit/>
          </a:bodyPr>
          <a:lstStyle/>
          <a:p>
            <a:r>
              <a:rPr lang="sr-Latn-CS" sz="2000" dirty="0">
                <a:latin typeface="Times New Roman" pitchFamily="18" charset="0"/>
                <a:cs typeface="Times New Roman" pitchFamily="18" charset="0"/>
              </a:rPr>
              <a:t>Rodopsin (opsin i 11 cis retinal),vidni pigment, prihvata fotone svetlosti i razlaže se na opsin i all trans retinal . Ponovna sinteza, resinteza rodopsina vrši se izomerizacijom all trans retinala. </a:t>
            </a:r>
            <a:endParaRPr lang="en-US" sz="2000" dirty="0">
              <a:latin typeface="Times New Roman" pitchFamily="18" charset="0"/>
              <a:cs typeface="Times New Roman" pitchFamily="18" charset="0"/>
            </a:endParaRPr>
          </a:p>
        </p:txBody>
      </p:sp>
      <p:sp>
        <p:nvSpPr>
          <p:cNvPr id="7" name="TextBox 6"/>
          <p:cNvSpPr txBox="1"/>
          <p:nvPr/>
        </p:nvSpPr>
        <p:spPr>
          <a:xfrm>
            <a:off x="3000364" y="3929066"/>
            <a:ext cx="1214446" cy="646331"/>
          </a:xfrm>
          <a:prstGeom prst="rect">
            <a:avLst/>
          </a:prstGeom>
          <a:noFill/>
        </p:spPr>
        <p:txBody>
          <a:bodyPr wrap="square" rtlCol="0">
            <a:spAutoFit/>
          </a:bodyPr>
          <a:lstStyle/>
          <a:p>
            <a:r>
              <a:rPr lang="sr-Latn-CS" dirty="0">
                <a:latin typeface="+mj-lt"/>
              </a:rPr>
              <a:t>izomeraza</a:t>
            </a:r>
            <a:endParaRPr lang="en-US" dirty="0">
              <a:latin typeface="+mj-lt"/>
            </a:endParaRPr>
          </a:p>
          <a:p>
            <a:endParaRPr lang="en-US" dirty="0"/>
          </a:p>
        </p:txBody>
      </p:sp>
      <p:sp>
        <p:nvSpPr>
          <p:cNvPr id="11" name="Bent-Up Arrow 10"/>
          <p:cNvSpPr/>
          <p:nvPr/>
        </p:nvSpPr>
        <p:spPr>
          <a:xfrm>
            <a:off x="4161085" y="3843877"/>
            <a:ext cx="850392"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715272" y="4929198"/>
            <a:ext cx="45719" cy="369332"/>
          </a:xfrm>
          <a:prstGeom prst="rect">
            <a:avLst/>
          </a:prstGeom>
          <a:noFill/>
        </p:spPr>
        <p:txBody>
          <a:bodyPr wrap="square" rtlCol="0">
            <a:spAutoFit/>
          </a:bodyPr>
          <a:lstStyle/>
          <a:p>
            <a:endParaRPr lang="en-US" dirty="0"/>
          </a:p>
        </p:txBody>
      </p:sp>
      <p:sp>
        <p:nvSpPr>
          <p:cNvPr id="13" name="TextBox 12"/>
          <p:cNvSpPr txBox="1"/>
          <p:nvPr/>
        </p:nvSpPr>
        <p:spPr>
          <a:xfrm>
            <a:off x="1428728" y="5857892"/>
            <a:ext cx="45719" cy="369332"/>
          </a:xfrm>
          <a:prstGeom prst="rect">
            <a:avLst/>
          </a:prstGeom>
          <a:noFill/>
        </p:spPr>
        <p:txBody>
          <a:bodyPr wrap="square" rtlCol="0">
            <a:spAutoFit/>
          </a:bodyPr>
          <a:lstStyle/>
          <a:p>
            <a:endParaRPr lang="en-US" dirty="0"/>
          </a:p>
        </p:txBody>
      </p:sp>
      <p:sp>
        <p:nvSpPr>
          <p:cNvPr id="10" name="TextBox 9"/>
          <p:cNvSpPr txBox="1"/>
          <p:nvPr/>
        </p:nvSpPr>
        <p:spPr>
          <a:xfrm>
            <a:off x="6500826" y="5715016"/>
            <a:ext cx="1643074" cy="646331"/>
          </a:xfrm>
          <a:prstGeom prst="rect">
            <a:avLst/>
          </a:prstGeom>
          <a:noFill/>
        </p:spPr>
        <p:txBody>
          <a:bodyPr wrap="square" rtlCol="0">
            <a:spAutoFit/>
          </a:bodyPr>
          <a:lstStyle/>
          <a:p>
            <a:r>
              <a:rPr lang="sr-Latn-CS" sz="1200" dirty="0">
                <a:latin typeface="Times New Roman" pitchFamily="18" charset="0"/>
                <a:cs typeface="Times New Roman" pitchFamily="18" charset="0"/>
              </a:rPr>
              <a:t>Mesto oslobadjanja inhibicijskog neurotransmitera</a:t>
            </a:r>
            <a:endParaRPr lang="en-US" sz="1200" dirty="0">
              <a:latin typeface="Times New Roman" pitchFamily="18" charset="0"/>
              <a:cs typeface="Times New Roman" pitchFamily="18" charset="0"/>
            </a:endParaRPr>
          </a:p>
        </p:txBody>
      </p:sp>
      <p:sp>
        <p:nvSpPr>
          <p:cNvPr id="6" name="Rectangle 5"/>
          <p:cNvSpPr/>
          <p:nvPr/>
        </p:nvSpPr>
        <p:spPr>
          <a:xfrm>
            <a:off x="251520" y="5858567"/>
            <a:ext cx="4572000"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r>
              <a:rPr lang="sr-Latn-CS" b="1" dirty="0">
                <a:latin typeface="Times New Roman" pitchFamily="18" charset="0"/>
                <a:cs typeface="Times New Roman" pitchFamily="18" charset="0"/>
              </a:rPr>
              <a:t>U mraku </a:t>
            </a:r>
            <a:r>
              <a:rPr lang="sr-Latn-CS" dirty="0">
                <a:latin typeface="Times New Roman" pitchFamily="18" charset="0"/>
                <a:cs typeface="Times New Roman" pitchFamily="18" charset="0"/>
              </a:rPr>
              <a:t>fotoreceptori su depolarisani. </a:t>
            </a:r>
            <a:r>
              <a:rPr lang="sr-Latn-CS" b="1" dirty="0">
                <a:solidFill>
                  <a:srgbClr val="FF0000"/>
                </a:solidFill>
                <a:latin typeface="Times New Roman" pitchFamily="18" charset="0"/>
                <a:cs typeface="Times New Roman" pitchFamily="18" charset="0"/>
              </a:rPr>
              <a:t>Pod dejstvo svetla </a:t>
            </a:r>
            <a:r>
              <a:rPr lang="sr-Latn-CS" dirty="0">
                <a:latin typeface="Times New Roman" pitchFamily="18" charset="0"/>
                <a:cs typeface="Times New Roman" pitchFamily="18" charset="0"/>
              </a:rPr>
              <a:t>se prekida </a:t>
            </a:r>
          </a:p>
          <a:p>
            <a:r>
              <a:rPr lang="sr-Latn-CS" dirty="0">
                <a:latin typeface="Times New Roman" pitchFamily="18" charset="0"/>
                <a:cs typeface="Times New Roman" pitchFamily="18" charset="0"/>
              </a:rPr>
              <a:t>jonska struja Na i dolazi do hiperpolarizacije</a:t>
            </a:r>
            <a:endParaRPr lang="en-US" dirty="0"/>
          </a:p>
        </p:txBody>
      </p:sp>
      <p:sp>
        <p:nvSpPr>
          <p:cNvPr id="8" name="TextBox 7"/>
          <p:cNvSpPr txBox="1"/>
          <p:nvPr/>
        </p:nvSpPr>
        <p:spPr>
          <a:xfrm rot="19449659">
            <a:off x="4082049" y="2403701"/>
            <a:ext cx="2544543"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sr-Latn-RS" dirty="0"/>
              <a:t>Sekundarni glasnik cGMP</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095" y="71422"/>
            <a:ext cx="7772400" cy="114300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sr-Latn-CS" b="1" dirty="0">
                <a:latin typeface="Times New Roman" pitchFamily="18" charset="0"/>
                <a:cs typeface="Times New Roman" pitchFamily="18" charset="0"/>
              </a:rPr>
              <a:t>FOTORECEPTORI</a:t>
            </a: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261290" y="1538519"/>
            <a:ext cx="3657600" cy="4662502"/>
          </a:xfrm>
        </p:spPr>
        <p:txBody>
          <a:bodyPr>
            <a:normAutofit/>
          </a:bodyPr>
          <a:lstStyle/>
          <a:p>
            <a:r>
              <a:rPr lang="sr-Latn-CS" b="1" dirty="0">
                <a:solidFill>
                  <a:srgbClr val="FF0000"/>
                </a:solidFill>
                <a:latin typeface="Times New Roman" pitchFamily="18" charset="0"/>
                <a:cs typeface="Times New Roman" pitchFamily="18" charset="0"/>
              </a:rPr>
              <a:t>Hiperpolarizacija</a:t>
            </a:r>
            <a:r>
              <a:rPr lang="sr-Latn-CS" dirty="0">
                <a:latin typeface="Times New Roman" pitchFamily="18" charset="0"/>
                <a:cs typeface="Times New Roman" pitchFamily="18" charset="0"/>
              </a:rPr>
              <a:t> receptora –smanjeno izlučivanje inhibicijskog treansmitera (-) na sinapsama sa bipolarnim neuronima</a:t>
            </a:r>
          </a:p>
          <a:p>
            <a:r>
              <a:rPr lang="sr-Latn-CS" b="1" dirty="0">
                <a:solidFill>
                  <a:srgbClr val="FF0000"/>
                </a:solidFill>
                <a:latin typeface="Times New Roman" pitchFamily="18" charset="0"/>
                <a:cs typeface="Times New Roman" pitchFamily="18" charset="0"/>
              </a:rPr>
              <a:t>Bipolarni neuroni sada luče eksitacijske transmitere </a:t>
            </a:r>
            <a:r>
              <a:rPr lang="sr-Latn-CS" dirty="0">
                <a:latin typeface="Times New Roman" pitchFamily="18" charset="0"/>
                <a:cs typeface="Times New Roman" pitchFamily="18" charset="0"/>
              </a:rPr>
              <a:t>(+) na sinapsama sa ganglijskim ćelijama, u njima nastaje ekscitacija i AP</a:t>
            </a:r>
          </a:p>
          <a:p>
            <a:r>
              <a:rPr lang="sr-Latn-CS" dirty="0">
                <a:latin typeface="Times New Roman" pitchFamily="18" charset="0"/>
                <a:cs typeface="Times New Roman" pitchFamily="18" charset="0"/>
              </a:rPr>
              <a:t>Impulsi optičkim nervom odlaze dalje u mozak</a:t>
            </a:r>
            <a:endParaRPr lang="en-US" dirty="0">
              <a:latin typeface="Times New Roman" pitchFamily="18" charset="0"/>
              <a:cs typeface="Times New Roman" pitchFamily="18" charset="0"/>
            </a:endParaRPr>
          </a:p>
        </p:txBody>
      </p:sp>
      <p:pic>
        <p:nvPicPr>
          <p:cNvPr id="5" name="Picture 6" descr="Kruzenje natrijuma finale"/>
          <p:cNvPicPr>
            <a:picLocks noChangeAspect="1" noChangeArrowheads="1"/>
          </p:cNvPicPr>
          <p:nvPr/>
        </p:nvPicPr>
        <p:blipFill>
          <a:blip r:embed="rId2"/>
          <a:srcRect/>
          <a:stretch>
            <a:fillRect/>
          </a:stretch>
        </p:blipFill>
        <p:spPr bwMode="auto">
          <a:xfrm>
            <a:off x="4922411" y="1193802"/>
            <a:ext cx="3411522" cy="4899023"/>
          </a:xfrm>
          <a:prstGeom prst="rect">
            <a:avLst/>
          </a:prstGeom>
          <a:noFill/>
        </p:spPr>
      </p:pic>
      <p:sp>
        <p:nvSpPr>
          <p:cNvPr id="6" name="Oval 9"/>
          <p:cNvSpPr>
            <a:spLocks noChangeArrowheads="1"/>
          </p:cNvSpPr>
          <p:nvPr/>
        </p:nvSpPr>
        <p:spPr bwMode="auto">
          <a:xfrm>
            <a:off x="6929454" y="3429000"/>
            <a:ext cx="1908175" cy="1584325"/>
          </a:xfrm>
          <a:prstGeom prst="ellipse">
            <a:avLst/>
          </a:prstGeom>
          <a:solidFill>
            <a:srgbClr val="FFFF00"/>
          </a:solidFill>
          <a:ln w="9525">
            <a:solidFill>
              <a:schemeClr val="tx1"/>
            </a:solidFill>
            <a:round/>
            <a:headEnd/>
            <a:tailEnd/>
          </a:ln>
          <a:effectLst/>
        </p:spPr>
        <p:txBody>
          <a:bodyPr wrap="none" anchor="ctr"/>
          <a:lstStyle/>
          <a:p>
            <a:pPr algn="ctr"/>
            <a:endParaRPr lang="en-US"/>
          </a:p>
        </p:txBody>
      </p:sp>
      <p:sp>
        <p:nvSpPr>
          <p:cNvPr id="8" name="Oval 7"/>
          <p:cNvSpPr/>
          <p:nvPr/>
        </p:nvSpPr>
        <p:spPr>
          <a:xfrm>
            <a:off x="7572396" y="3857628"/>
            <a:ext cx="714380" cy="7000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715272" y="3857628"/>
            <a:ext cx="367408" cy="584775"/>
          </a:xfrm>
          <a:prstGeom prst="rect">
            <a:avLst/>
          </a:prstGeom>
          <a:noFill/>
        </p:spPr>
        <p:txBody>
          <a:bodyPr wrap="none" rtlCol="0">
            <a:spAutoFit/>
          </a:bodyPr>
          <a:lstStyle/>
          <a:p>
            <a:r>
              <a:rPr lang="sr-Latn-CS" sz="3200" b="1" dirty="0">
                <a:solidFill>
                  <a:srgbClr val="FFFF00"/>
                </a:solidFill>
              </a:rPr>
              <a:t>č</a:t>
            </a:r>
            <a:endParaRPr lang="en-US" sz="3200" b="1" dirty="0">
              <a:solidFill>
                <a:srgbClr val="FFFF00"/>
              </a:solidFill>
            </a:endParaRPr>
          </a:p>
        </p:txBody>
      </p:sp>
      <p:sp>
        <p:nvSpPr>
          <p:cNvPr id="10" name="TextBox 9"/>
          <p:cNvSpPr txBox="1"/>
          <p:nvPr/>
        </p:nvSpPr>
        <p:spPr>
          <a:xfrm>
            <a:off x="7072330" y="4000504"/>
            <a:ext cx="280846" cy="369332"/>
          </a:xfrm>
          <a:prstGeom prst="rect">
            <a:avLst/>
          </a:prstGeom>
          <a:noFill/>
        </p:spPr>
        <p:txBody>
          <a:bodyPr wrap="none" rtlCol="0">
            <a:spAutoFit/>
          </a:bodyPr>
          <a:lstStyle/>
          <a:p>
            <a:r>
              <a:rPr lang="sr-Latn-CS" dirty="0"/>
              <a:t>Š</a:t>
            </a:r>
            <a:endParaRPr lang="en-US" dirty="0"/>
          </a:p>
        </p:txBody>
      </p:sp>
      <p:sp>
        <p:nvSpPr>
          <p:cNvPr id="11" name="TextBox 10"/>
          <p:cNvSpPr txBox="1"/>
          <p:nvPr/>
        </p:nvSpPr>
        <p:spPr>
          <a:xfrm>
            <a:off x="7715272" y="3500438"/>
            <a:ext cx="280846" cy="369332"/>
          </a:xfrm>
          <a:prstGeom prst="rect">
            <a:avLst/>
          </a:prstGeom>
          <a:noFill/>
        </p:spPr>
        <p:txBody>
          <a:bodyPr wrap="none" rtlCol="0">
            <a:spAutoFit/>
          </a:bodyPr>
          <a:lstStyle/>
          <a:p>
            <a:r>
              <a:rPr lang="sr-Latn-CS" dirty="0"/>
              <a:t>Š</a:t>
            </a:r>
            <a:endParaRPr lang="en-US" dirty="0"/>
          </a:p>
        </p:txBody>
      </p:sp>
      <p:sp>
        <p:nvSpPr>
          <p:cNvPr id="12" name="TextBox 11"/>
          <p:cNvSpPr txBox="1"/>
          <p:nvPr/>
        </p:nvSpPr>
        <p:spPr>
          <a:xfrm>
            <a:off x="8358214" y="4000504"/>
            <a:ext cx="280846" cy="369332"/>
          </a:xfrm>
          <a:prstGeom prst="rect">
            <a:avLst/>
          </a:prstGeom>
          <a:noFill/>
        </p:spPr>
        <p:txBody>
          <a:bodyPr wrap="none" rtlCol="0">
            <a:spAutoFit/>
          </a:bodyPr>
          <a:lstStyle/>
          <a:p>
            <a:r>
              <a:rPr lang="sr-Latn-CS" dirty="0"/>
              <a:t>Š</a:t>
            </a:r>
            <a:endParaRPr lang="en-US" dirty="0"/>
          </a:p>
        </p:txBody>
      </p:sp>
      <p:sp>
        <p:nvSpPr>
          <p:cNvPr id="13" name="TextBox 12"/>
          <p:cNvSpPr txBox="1"/>
          <p:nvPr/>
        </p:nvSpPr>
        <p:spPr>
          <a:xfrm>
            <a:off x="7786710" y="4572008"/>
            <a:ext cx="280846" cy="369332"/>
          </a:xfrm>
          <a:prstGeom prst="rect">
            <a:avLst/>
          </a:prstGeom>
          <a:noFill/>
        </p:spPr>
        <p:txBody>
          <a:bodyPr wrap="none" rtlCol="0">
            <a:spAutoFit/>
          </a:bodyPr>
          <a:lstStyle/>
          <a:p>
            <a:r>
              <a:rPr lang="sr-Latn-CS" dirty="0"/>
              <a:t>Š</a:t>
            </a:r>
            <a:endParaRPr lang="en-US" dirty="0"/>
          </a:p>
        </p:txBody>
      </p:sp>
      <p:sp>
        <p:nvSpPr>
          <p:cNvPr id="14" name="TextBox 13"/>
          <p:cNvSpPr txBox="1"/>
          <p:nvPr/>
        </p:nvSpPr>
        <p:spPr>
          <a:xfrm>
            <a:off x="8215338" y="4357694"/>
            <a:ext cx="280846" cy="369332"/>
          </a:xfrm>
          <a:prstGeom prst="rect">
            <a:avLst/>
          </a:prstGeom>
          <a:noFill/>
        </p:spPr>
        <p:txBody>
          <a:bodyPr wrap="none" rtlCol="0">
            <a:spAutoFit/>
          </a:bodyPr>
          <a:lstStyle/>
          <a:p>
            <a:r>
              <a:rPr lang="sr-Latn-CS" dirty="0"/>
              <a:t>Š</a:t>
            </a:r>
            <a:endParaRPr lang="en-US" dirty="0"/>
          </a:p>
        </p:txBody>
      </p:sp>
      <p:sp>
        <p:nvSpPr>
          <p:cNvPr id="15" name="TextBox 14"/>
          <p:cNvSpPr txBox="1"/>
          <p:nvPr/>
        </p:nvSpPr>
        <p:spPr>
          <a:xfrm>
            <a:off x="8215338" y="3643314"/>
            <a:ext cx="280846" cy="369332"/>
          </a:xfrm>
          <a:prstGeom prst="rect">
            <a:avLst/>
          </a:prstGeom>
          <a:noFill/>
        </p:spPr>
        <p:txBody>
          <a:bodyPr wrap="none" rtlCol="0">
            <a:spAutoFit/>
          </a:bodyPr>
          <a:lstStyle/>
          <a:p>
            <a:r>
              <a:rPr lang="sr-Latn-CS" dirty="0"/>
              <a:t>Š</a:t>
            </a:r>
            <a:endParaRPr lang="en-US" dirty="0"/>
          </a:p>
        </p:txBody>
      </p:sp>
      <p:sp>
        <p:nvSpPr>
          <p:cNvPr id="16" name="TextBox 15"/>
          <p:cNvSpPr txBox="1"/>
          <p:nvPr/>
        </p:nvSpPr>
        <p:spPr>
          <a:xfrm>
            <a:off x="7215206" y="4357694"/>
            <a:ext cx="280846" cy="369332"/>
          </a:xfrm>
          <a:prstGeom prst="rect">
            <a:avLst/>
          </a:prstGeom>
          <a:noFill/>
        </p:spPr>
        <p:txBody>
          <a:bodyPr wrap="none" rtlCol="0">
            <a:spAutoFit/>
          </a:bodyPr>
          <a:lstStyle/>
          <a:p>
            <a:r>
              <a:rPr lang="sr-Latn-CS" dirty="0"/>
              <a:t>Š</a:t>
            </a:r>
            <a:endParaRPr lang="en-US" dirty="0"/>
          </a:p>
        </p:txBody>
      </p:sp>
      <p:sp>
        <p:nvSpPr>
          <p:cNvPr id="17" name="TextBox 16"/>
          <p:cNvSpPr txBox="1"/>
          <p:nvPr/>
        </p:nvSpPr>
        <p:spPr>
          <a:xfrm>
            <a:off x="7286644" y="3571876"/>
            <a:ext cx="280846" cy="369332"/>
          </a:xfrm>
          <a:prstGeom prst="rect">
            <a:avLst/>
          </a:prstGeom>
          <a:noFill/>
        </p:spPr>
        <p:txBody>
          <a:bodyPr wrap="none" rtlCol="0">
            <a:spAutoFit/>
          </a:bodyPr>
          <a:lstStyle/>
          <a:p>
            <a:r>
              <a:rPr lang="sr-Latn-CS" dirty="0"/>
              <a:t>Š</a:t>
            </a:r>
            <a:endParaRPr lang="en-US" dirty="0"/>
          </a:p>
        </p:txBody>
      </p:sp>
      <p:sp>
        <p:nvSpPr>
          <p:cNvPr id="18" name="TextBox 17"/>
          <p:cNvSpPr txBox="1"/>
          <p:nvPr/>
        </p:nvSpPr>
        <p:spPr>
          <a:xfrm>
            <a:off x="6929454" y="5357826"/>
            <a:ext cx="2002664" cy="707886"/>
          </a:xfrm>
          <a:prstGeom prst="rect">
            <a:avLst/>
          </a:prstGeom>
          <a:noFill/>
        </p:spPr>
        <p:txBody>
          <a:bodyPr wrap="none" rtlCol="0">
            <a:spAutoFit/>
          </a:bodyPr>
          <a:lstStyle/>
          <a:p>
            <a:r>
              <a:rPr lang="sr-Latn-CS" sz="2000" dirty="0">
                <a:latin typeface="+mj-lt"/>
              </a:rPr>
              <a:t>Čepići-dnevni vid</a:t>
            </a:r>
          </a:p>
          <a:p>
            <a:r>
              <a:rPr lang="sr-Latn-CS" sz="2000" dirty="0">
                <a:latin typeface="+mj-lt"/>
              </a:rPr>
              <a:t>Štapići-noćni vid</a:t>
            </a:r>
            <a:endParaRPr lang="en-US" sz="2000" dirty="0">
              <a:latin typeface="+mj-l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322"/>
            <a:ext cx="7886700" cy="1325563"/>
          </a:xfrm>
        </p:spPr>
        <p:style>
          <a:lnRef idx="2">
            <a:schemeClr val="accent1">
              <a:shade val="50000"/>
            </a:schemeClr>
          </a:lnRef>
          <a:fillRef idx="1">
            <a:schemeClr val="accent1"/>
          </a:fillRef>
          <a:effectRef idx="0">
            <a:schemeClr val="accent1"/>
          </a:effectRef>
          <a:fontRef idx="minor">
            <a:schemeClr val="lt1"/>
          </a:fontRef>
        </p:style>
        <p:txBody>
          <a:bodyPr/>
          <a:lstStyle/>
          <a:p>
            <a:r>
              <a:rPr lang="sr-Latn-CS" b="1" dirty="0">
                <a:latin typeface="Times New Roman" pitchFamily="18" charset="0"/>
                <a:cs typeface="Times New Roman" pitchFamily="18" charset="0"/>
              </a:rPr>
              <a:t>Razlikovanje boja</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142844" y="1571612"/>
            <a:ext cx="3943352" cy="4591064"/>
          </a:xfrm>
        </p:spPr>
        <p:txBody>
          <a:bodyPr>
            <a:normAutofit/>
          </a:bodyPr>
          <a:lstStyle/>
          <a:p>
            <a:r>
              <a:rPr lang="sr-Latn-CS" altLang="en-US" b="1" dirty="0">
                <a:solidFill>
                  <a:srgbClr val="FF0000"/>
                </a:solidFill>
                <a:latin typeface="Times New Roman" pitchFamily="18" charset="0"/>
                <a:cs typeface="Times New Roman" pitchFamily="18" charset="0"/>
              </a:rPr>
              <a:t>3 vrste </a:t>
            </a:r>
            <a:r>
              <a:rPr lang="en-US" altLang="en-US" b="1" dirty="0">
                <a:solidFill>
                  <a:srgbClr val="FF0000"/>
                </a:solidFill>
                <a:latin typeface="Times New Roman" pitchFamily="18" charset="0"/>
                <a:cs typeface="Times New Roman" pitchFamily="18" charset="0"/>
              </a:rPr>
              <a:t>č</a:t>
            </a:r>
            <a:r>
              <a:rPr lang="sr-Latn-CS" altLang="en-US" b="1" dirty="0">
                <a:solidFill>
                  <a:srgbClr val="FF0000"/>
                </a:solidFill>
                <a:latin typeface="Times New Roman" pitchFamily="18" charset="0"/>
                <a:cs typeface="Times New Roman" pitchFamily="18" charset="0"/>
              </a:rPr>
              <a:t>epića </a:t>
            </a:r>
            <a:r>
              <a:rPr lang="sr-Latn-CS" altLang="en-US" dirty="0">
                <a:latin typeface="Times New Roman" pitchFamily="18" charset="0"/>
                <a:cs typeface="Times New Roman" pitchFamily="18" charset="0"/>
              </a:rPr>
              <a:t>koji apsorbuju svetlost različite talasne dužine (</a:t>
            </a:r>
            <a:r>
              <a:rPr lang="sr-Latn-CS" altLang="en-US" b="1" dirty="0">
                <a:solidFill>
                  <a:srgbClr val="FF0000"/>
                </a:solidFill>
                <a:latin typeface="Times New Roman" pitchFamily="18" charset="0"/>
                <a:cs typeface="Times New Roman" pitchFamily="18" charset="0"/>
              </a:rPr>
              <a:t>plave, zelene i crvene</a:t>
            </a:r>
            <a:r>
              <a:rPr lang="en-US" altLang="en-US" dirty="0">
                <a:latin typeface="Times New Roman" pitchFamily="18" charset="0"/>
                <a:cs typeface="Times New Roman" pitchFamily="18" charset="0"/>
              </a:rPr>
              <a:t>)</a:t>
            </a:r>
            <a:r>
              <a:rPr lang="sr-Latn-CS" altLang="en-US" dirty="0">
                <a:latin typeface="Times New Roman" pitchFamily="18" charset="0"/>
                <a:cs typeface="Times New Roman" pitchFamily="18" charset="0"/>
              </a:rPr>
              <a:t>. Kombinacijom aktivacije ove 3 vrste čepića-nijanse boja</a:t>
            </a:r>
          </a:p>
          <a:p>
            <a:endParaRPr lang="sr-Latn-CS" altLang="en-US" dirty="0">
              <a:latin typeface="Times New Roman" pitchFamily="18" charset="0"/>
              <a:cs typeface="Times New Roman" pitchFamily="18" charset="0"/>
            </a:endParaRPr>
          </a:p>
          <a:p>
            <a:endParaRPr lang="sr-Latn-CS" altLang="en-US" dirty="0">
              <a:latin typeface="Times New Roman" pitchFamily="18" charset="0"/>
              <a:cs typeface="Times New Roman" pitchFamily="18" charset="0"/>
            </a:endParaRPr>
          </a:p>
          <a:p>
            <a:r>
              <a:rPr lang="sr-Latn-CS" altLang="en-US" dirty="0">
                <a:latin typeface="Times New Roman" pitchFamily="18" charset="0"/>
                <a:cs typeface="Times New Roman" pitchFamily="18" charset="0"/>
              </a:rPr>
              <a:t>Bela boja podjednako aktivira sve 3 vrste čep.</a:t>
            </a:r>
          </a:p>
          <a:p>
            <a:r>
              <a:rPr lang="sr-Latn-CS" altLang="en-US" dirty="0">
                <a:latin typeface="Times New Roman" pitchFamily="18" charset="0"/>
                <a:cs typeface="Times New Roman" pitchFamily="18" charset="0"/>
              </a:rPr>
              <a:t>Predmeti koji apsorbuju sve 3 talasne dužine-crne boje</a:t>
            </a:r>
            <a:endParaRPr lang="en-US" altLang="en-US" dirty="0">
              <a:latin typeface="Times New Roman" pitchFamily="18" charset="0"/>
              <a:cs typeface="Times New Roman" pitchFamily="18" charset="0"/>
            </a:endParaRPr>
          </a:p>
          <a:p>
            <a:endParaRPr lang="en-US" dirty="0"/>
          </a:p>
        </p:txBody>
      </p:sp>
      <p:pic>
        <p:nvPicPr>
          <p:cNvPr id="4" name="Picture 5" descr="10_40"/>
          <p:cNvPicPr>
            <a:picLocks noChangeAspect="1" noChangeArrowheads="1"/>
          </p:cNvPicPr>
          <p:nvPr/>
        </p:nvPicPr>
        <p:blipFill>
          <a:blip r:embed="rId2"/>
          <a:srcRect r="1428"/>
          <a:stretch>
            <a:fillRect/>
          </a:stretch>
        </p:blipFill>
        <p:spPr bwMode="auto">
          <a:xfrm>
            <a:off x="4229098" y="2214554"/>
            <a:ext cx="4600570" cy="3500434"/>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357158" y="785794"/>
            <a:ext cx="8372475" cy="4391025"/>
            <a:chOff x="158" y="1554"/>
            <a:chExt cx="5274" cy="2766"/>
          </a:xfrm>
        </p:grpSpPr>
        <p:pic>
          <p:nvPicPr>
            <p:cNvPr id="3" name="Picture 5" descr="Vidno polje finale"/>
            <p:cNvPicPr>
              <a:picLocks noChangeAspect="1" noChangeArrowheads="1"/>
            </p:cNvPicPr>
            <p:nvPr/>
          </p:nvPicPr>
          <p:blipFill>
            <a:blip r:embed="rId2"/>
            <a:srcRect/>
            <a:stretch>
              <a:fillRect/>
            </a:stretch>
          </p:blipFill>
          <p:spPr bwMode="auto">
            <a:xfrm>
              <a:off x="158" y="1554"/>
              <a:ext cx="5274" cy="2766"/>
            </a:xfrm>
            <a:prstGeom prst="rect">
              <a:avLst/>
            </a:prstGeom>
            <a:noFill/>
          </p:spPr>
        </p:pic>
        <p:sp>
          <p:nvSpPr>
            <p:cNvPr id="4" name="AutoShape 7"/>
            <p:cNvSpPr>
              <a:spLocks/>
            </p:cNvSpPr>
            <p:nvPr/>
          </p:nvSpPr>
          <p:spPr bwMode="auto">
            <a:xfrm>
              <a:off x="1292" y="1933"/>
              <a:ext cx="182" cy="1043"/>
            </a:xfrm>
            <a:prstGeom prst="leftBracket">
              <a:avLst>
                <a:gd name="adj" fmla="val 47756"/>
              </a:avLst>
            </a:prstGeom>
            <a:noFill/>
            <a:ln w="9525">
              <a:solidFill>
                <a:schemeClr val="tx1"/>
              </a:solidFill>
              <a:round/>
              <a:headEnd/>
              <a:tailEnd/>
            </a:ln>
            <a:effectLst/>
          </p:spPr>
          <p:txBody>
            <a:bodyPr wrap="none" anchor="ctr"/>
            <a:lstStyle/>
            <a:p>
              <a:endParaRPr lang="en-US"/>
            </a:p>
          </p:txBody>
        </p:sp>
        <p:sp>
          <p:nvSpPr>
            <p:cNvPr id="5" name="AutoShape 8"/>
            <p:cNvSpPr>
              <a:spLocks/>
            </p:cNvSpPr>
            <p:nvPr/>
          </p:nvSpPr>
          <p:spPr bwMode="auto">
            <a:xfrm>
              <a:off x="4422" y="1933"/>
              <a:ext cx="91" cy="1043"/>
            </a:xfrm>
            <a:prstGeom prst="rightBracket">
              <a:avLst>
                <a:gd name="adj" fmla="val 95513"/>
              </a:avLst>
            </a:prstGeom>
            <a:noFill/>
            <a:ln w="9525">
              <a:solidFill>
                <a:schemeClr val="tx1"/>
              </a:solidFill>
              <a:round/>
              <a:headEnd/>
              <a:tailEnd/>
            </a:ln>
            <a:effectLst/>
          </p:spPr>
          <p:txBody>
            <a:bodyPr wrap="none" anchor="ctr"/>
            <a:lstStyle/>
            <a:p>
              <a:endParaRPr lang="en-US"/>
            </a:p>
          </p:txBody>
        </p:sp>
      </p:grpSp>
      <p:sp>
        <p:nvSpPr>
          <p:cNvPr id="6" name="TextBox 5"/>
          <p:cNvSpPr txBox="1"/>
          <p:nvPr/>
        </p:nvSpPr>
        <p:spPr>
          <a:xfrm>
            <a:off x="1819062" y="0"/>
            <a:ext cx="5249322"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sr-Latn-CS" sz="3200" b="1" dirty="0">
                <a:latin typeface="Times New Roman" pitchFamily="18" charset="0"/>
                <a:cs typeface="Times New Roman" pitchFamily="18" charset="0"/>
              </a:rPr>
              <a:t>Vidno polje i binokularni vid</a:t>
            </a:r>
            <a:endParaRPr lang="en-US" sz="3200" b="1" dirty="0">
              <a:latin typeface="Times New Roman" pitchFamily="18" charset="0"/>
              <a:cs typeface="Times New Roman" pitchFamily="18" charset="0"/>
            </a:endParaRPr>
          </a:p>
        </p:txBody>
      </p:sp>
      <p:sp>
        <p:nvSpPr>
          <p:cNvPr id="7" name="TextBox 6"/>
          <p:cNvSpPr txBox="1"/>
          <p:nvPr/>
        </p:nvSpPr>
        <p:spPr>
          <a:xfrm>
            <a:off x="4197" y="5085184"/>
            <a:ext cx="7986545" cy="19082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dirty="0" err="1">
                <a:latin typeface="+mj-lt"/>
              </a:rPr>
              <a:t>Vidno</a:t>
            </a:r>
            <a:r>
              <a:rPr lang="en-US" sz="2000" dirty="0">
                <a:latin typeface="+mj-lt"/>
              </a:rPr>
              <a:t> </a:t>
            </a:r>
            <a:r>
              <a:rPr lang="en-US" sz="2000" dirty="0" err="1">
                <a:latin typeface="+mj-lt"/>
              </a:rPr>
              <a:t>polje</a:t>
            </a:r>
            <a:r>
              <a:rPr lang="en-US" sz="2000" dirty="0">
                <a:latin typeface="+mj-lt"/>
              </a:rPr>
              <a:t> – </a:t>
            </a:r>
            <a:r>
              <a:rPr lang="en-US" sz="2000" dirty="0" err="1">
                <a:latin typeface="+mj-lt"/>
              </a:rPr>
              <a:t>prostor</a:t>
            </a:r>
            <a:r>
              <a:rPr lang="en-US" sz="2000" dirty="0">
                <a:latin typeface="+mj-lt"/>
              </a:rPr>
              <a:t> </a:t>
            </a:r>
            <a:r>
              <a:rPr lang="en-US" sz="2000" dirty="0" err="1">
                <a:latin typeface="+mj-lt"/>
              </a:rPr>
              <a:t>koji</a:t>
            </a:r>
            <a:r>
              <a:rPr lang="en-US" sz="2000" dirty="0">
                <a:latin typeface="+mj-lt"/>
              </a:rPr>
              <a:t> se </a:t>
            </a:r>
            <a:r>
              <a:rPr lang="en-US" sz="2000" dirty="0" err="1">
                <a:latin typeface="+mj-lt"/>
              </a:rPr>
              <a:t>vidi</a:t>
            </a:r>
            <a:r>
              <a:rPr lang="en-US" sz="2000" dirty="0">
                <a:latin typeface="+mj-lt"/>
              </a:rPr>
              <a:t> </a:t>
            </a:r>
            <a:r>
              <a:rPr lang="en-US" sz="2000" dirty="0" err="1">
                <a:latin typeface="+mj-lt"/>
              </a:rPr>
              <a:t>sa</a:t>
            </a:r>
            <a:r>
              <a:rPr lang="en-US" sz="2000" dirty="0">
                <a:latin typeface="+mj-lt"/>
              </a:rPr>
              <a:t> </a:t>
            </a:r>
            <a:r>
              <a:rPr lang="en-US" sz="2000" dirty="0" err="1">
                <a:latin typeface="+mj-lt"/>
              </a:rPr>
              <a:t>jednim</a:t>
            </a:r>
            <a:r>
              <a:rPr lang="en-US" sz="2000" dirty="0">
                <a:latin typeface="+mj-lt"/>
              </a:rPr>
              <a:t> </a:t>
            </a:r>
            <a:r>
              <a:rPr lang="en-US" sz="2000" dirty="0" err="1">
                <a:latin typeface="+mj-lt"/>
              </a:rPr>
              <a:t>ili</a:t>
            </a:r>
            <a:r>
              <a:rPr lang="en-US" sz="2000" dirty="0">
                <a:latin typeface="+mj-lt"/>
              </a:rPr>
              <a:t> </a:t>
            </a:r>
            <a:r>
              <a:rPr lang="en-US" sz="2000" dirty="0" err="1">
                <a:latin typeface="+mj-lt"/>
              </a:rPr>
              <a:t>oba</a:t>
            </a:r>
            <a:r>
              <a:rPr lang="en-US" sz="2000" dirty="0">
                <a:latin typeface="+mj-lt"/>
              </a:rPr>
              <a:t> </a:t>
            </a:r>
            <a:r>
              <a:rPr lang="en-US" sz="2000" dirty="0" err="1">
                <a:latin typeface="+mj-lt"/>
              </a:rPr>
              <a:t>oka</a:t>
            </a:r>
            <a:endParaRPr lang="sr-Latn-CS" sz="2000" dirty="0">
              <a:latin typeface="+mj-lt"/>
            </a:endParaRPr>
          </a:p>
          <a:p>
            <a:r>
              <a:rPr lang="sr-Latn-CS" sz="2000" dirty="0">
                <a:latin typeface="+mj-lt"/>
              </a:rPr>
              <a:t>Monokularna zona- Binokularno polje</a:t>
            </a:r>
          </a:p>
          <a:p>
            <a:r>
              <a:rPr lang="sr-Latn-CS" sz="2000" dirty="0">
                <a:latin typeface="+mj-lt"/>
              </a:rPr>
              <a:t>Veličina binokularnog polja </a:t>
            </a:r>
            <a:r>
              <a:rPr lang="en-US" sz="2000" dirty="0">
                <a:latin typeface="+mj-lt"/>
              </a:rPr>
              <a:t>– </a:t>
            </a:r>
            <a:r>
              <a:rPr lang="sr-Latn-CS" sz="2000" dirty="0">
                <a:latin typeface="+mj-lt"/>
              </a:rPr>
              <a:t>zavisi od divergencije (položaja oka u glavi)</a:t>
            </a:r>
          </a:p>
          <a:p>
            <a:r>
              <a:rPr lang="sr-Latn-CS" sz="2000" dirty="0">
                <a:latin typeface="+mj-lt"/>
              </a:rPr>
              <a:t>Pas, mačka, ptice grabljivice </a:t>
            </a:r>
            <a:r>
              <a:rPr lang="en-US" sz="2000" dirty="0">
                <a:latin typeface="+mj-lt"/>
              </a:rPr>
              <a:t>– </a:t>
            </a:r>
            <a:r>
              <a:rPr lang="sr-Latn-CS" sz="2000" dirty="0">
                <a:latin typeface="+mj-lt"/>
              </a:rPr>
              <a:t>veliko binokularno polje</a:t>
            </a:r>
          </a:p>
          <a:p>
            <a:r>
              <a:rPr lang="sr-Latn-CS" sz="2000" dirty="0">
                <a:latin typeface="+mj-lt"/>
              </a:rPr>
              <a:t>Goveče, konj, kunić </a:t>
            </a:r>
            <a:r>
              <a:rPr lang="en-US" sz="2000" dirty="0">
                <a:latin typeface="+mj-lt"/>
              </a:rPr>
              <a:t>– </a:t>
            </a:r>
            <a:r>
              <a:rPr lang="sr-Latn-CS" sz="2000" dirty="0">
                <a:latin typeface="+mj-lt"/>
              </a:rPr>
              <a:t>malo binokularno polje</a:t>
            </a:r>
            <a:endParaRPr lang="en-US" sz="2000" dirty="0">
              <a:latin typeface="+mj-lt"/>
            </a:endParaRPr>
          </a:p>
          <a:p>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8519" y="18289"/>
            <a:ext cx="3546164"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sr-Latn-CS" sz="3200" b="1" dirty="0">
                <a:latin typeface="Times New Roman" pitchFamily="18" charset="0"/>
                <a:cs typeface="Times New Roman" pitchFamily="18" charset="0"/>
              </a:rPr>
              <a:t>Nervni putevi vida</a:t>
            </a:r>
            <a:endParaRPr lang="en-US" sz="3200" b="1" dirty="0">
              <a:latin typeface="Times New Roman" pitchFamily="18" charset="0"/>
              <a:cs typeface="Times New Roman"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768872"/>
            <a:ext cx="5256908" cy="5076877"/>
          </a:xfrm>
          <a:prstGeom prst="rect">
            <a:avLst/>
          </a:prstGeom>
        </p:spPr>
      </p:pic>
      <p:sp>
        <p:nvSpPr>
          <p:cNvPr id="11" name="TextBox 10"/>
          <p:cNvSpPr txBox="1"/>
          <p:nvPr/>
        </p:nvSpPr>
        <p:spPr>
          <a:xfrm>
            <a:off x="107504" y="3933056"/>
            <a:ext cx="1854097"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sr-Latn-RS" i="1" dirty="0"/>
              <a:t>Corpus geniculate</a:t>
            </a:r>
          </a:p>
          <a:p>
            <a:r>
              <a:rPr lang="sr-Latn-RS" i="1" dirty="0"/>
              <a:t>Laterale </a:t>
            </a:r>
            <a:endParaRPr lang="sr-Latn-RS" dirty="0"/>
          </a:p>
          <a:p>
            <a:r>
              <a:rPr lang="sr-Latn-RS" dirty="0"/>
              <a:t>Desna strana </a:t>
            </a:r>
          </a:p>
          <a:p>
            <a:r>
              <a:rPr lang="sr-Latn-RS" dirty="0"/>
              <a:t>talamusa</a:t>
            </a:r>
            <a:endParaRPr lang="en-US" dirty="0"/>
          </a:p>
        </p:txBody>
      </p:sp>
      <p:sp>
        <p:nvSpPr>
          <p:cNvPr id="12" name="TextBox 11"/>
          <p:cNvSpPr txBox="1"/>
          <p:nvPr/>
        </p:nvSpPr>
        <p:spPr>
          <a:xfrm>
            <a:off x="3457014" y="6133984"/>
            <a:ext cx="381642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sr-Latn-RS" dirty="0"/>
              <a:t>Primarni vidni korteks-okcipitalni lobus </a:t>
            </a:r>
          </a:p>
        </p:txBody>
      </p:sp>
      <p:sp>
        <p:nvSpPr>
          <p:cNvPr id="13" name="TextBox 12"/>
          <p:cNvSpPr txBox="1"/>
          <p:nvPr/>
        </p:nvSpPr>
        <p:spPr>
          <a:xfrm>
            <a:off x="6568272" y="2660979"/>
            <a:ext cx="2488823"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285750" indent="-285750">
              <a:buFontTx/>
              <a:buChar char="-"/>
            </a:pPr>
            <a:r>
              <a:rPr lang="sr-Latn-RS" dirty="0"/>
              <a:t>Jedra srednjeg mozga</a:t>
            </a:r>
          </a:p>
          <a:p>
            <a:pPr marL="285750" indent="-285750">
              <a:buFontTx/>
              <a:buChar char="-"/>
            </a:pPr>
            <a:r>
              <a:rPr lang="sr-Latn-RS" dirty="0"/>
              <a:t>Hipotalamus</a:t>
            </a:r>
          </a:p>
        </p:txBody>
      </p:sp>
      <p:sp>
        <p:nvSpPr>
          <p:cNvPr id="14" name="Right Arrow 13"/>
          <p:cNvSpPr/>
          <p:nvPr/>
        </p:nvSpPr>
        <p:spPr>
          <a:xfrm rot="9095488">
            <a:off x="1367737" y="286454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051720" y="1822182"/>
            <a:ext cx="194421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sr-Latn-RS" dirty="0"/>
              <a:t>Optički nerv</a:t>
            </a:r>
            <a:endParaRPr lang="en-US" dirty="0"/>
          </a:p>
        </p:txBody>
      </p:sp>
      <p:sp>
        <p:nvSpPr>
          <p:cNvPr id="17" name="Right Arrow 16"/>
          <p:cNvSpPr/>
          <p:nvPr/>
        </p:nvSpPr>
        <p:spPr>
          <a:xfrm rot="1552146">
            <a:off x="1905888" y="572142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61607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7886700" cy="1325563"/>
          </a:xfrm>
        </p:spPr>
        <p:style>
          <a:lnRef idx="2">
            <a:schemeClr val="accent1">
              <a:shade val="50000"/>
            </a:schemeClr>
          </a:lnRef>
          <a:fillRef idx="1">
            <a:schemeClr val="accent1"/>
          </a:fillRef>
          <a:effectRef idx="0">
            <a:schemeClr val="accent1"/>
          </a:effectRef>
          <a:fontRef idx="minor">
            <a:schemeClr val="lt1"/>
          </a:fontRef>
        </p:style>
        <p:txBody>
          <a:bodyPr/>
          <a:lstStyle/>
          <a:p>
            <a:r>
              <a:rPr lang="sr-Latn-CS" sz="3600" b="1" dirty="0">
                <a:latin typeface="Times New Roman" pitchFamily="18" charset="0"/>
                <a:cs typeface="Times New Roman" pitchFamily="18" charset="0"/>
              </a:rPr>
              <a:t>ČULO SLUHA</a:t>
            </a:r>
            <a:endParaRPr lang="en-US" b="1" dirty="0">
              <a:latin typeface="Times New Roman" pitchFamily="18" charset="0"/>
              <a:cs typeface="Times New Roman"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992968" y="901432"/>
            <a:ext cx="4835852" cy="6290588"/>
          </a:xfrm>
          <a:prstGeom prst="rect">
            <a:avLst/>
          </a:prstGeom>
        </p:spPr>
      </p:pic>
    </p:spTree>
    <p:extLst>
      <p:ext uri="{BB962C8B-B14F-4D97-AF65-F5344CB8AC3E}">
        <p14:creationId xmlns:p14="http://schemas.microsoft.com/office/powerpoint/2010/main" val="20280773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7886700" cy="1325563"/>
          </a:xfrm>
        </p:spPr>
        <p:style>
          <a:lnRef idx="2">
            <a:schemeClr val="accent1">
              <a:shade val="50000"/>
            </a:schemeClr>
          </a:lnRef>
          <a:fillRef idx="1">
            <a:schemeClr val="accent1"/>
          </a:fillRef>
          <a:effectRef idx="0">
            <a:schemeClr val="accent1"/>
          </a:effectRef>
          <a:fontRef idx="minor">
            <a:schemeClr val="lt1"/>
          </a:fontRef>
        </p:style>
        <p:txBody>
          <a:bodyPr/>
          <a:lstStyle/>
          <a:p>
            <a:r>
              <a:rPr lang="sr-Latn-CS" sz="3600" b="1" dirty="0">
                <a:latin typeface="Times New Roman" pitchFamily="18" charset="0"/>
                <a:cs typeface="Times New Roman" pitchFamily="18" charset="0"/>
              </a:rPr>
              <a:t>ČULO SLUHA</a:t>
            </a:r>
            <a:endParaRPr lang="en-US" b="1" dirty="0">
              <a:latin typeface="Times New Roman" pitchFamily="18" charset="0"/>
              <a:cs typeface="Times New Roman" pitchFamily="18" charset="0"/>
            </a:endParaRPr>
          </a:p>
        </p:txBody>
      </p:sp>
      <p:pic>
        <p:nvPicPr>
          <p:cNvPr id="3" name="Picture 2"/>
          <p:cNvPicPr>
            <a:picLocks noChangeAspect="1"/>
          </p:cNvPicPr>
          <p:nvPr/>
        </p:nvPicPr>
        <p:blipFill>
          <a:blip r:embed="rId2"/>
          <a:stretch>
            <a:fillRect/>
          </a:stretch>
        </p:blipFill>
        <p:spPr>
          <a:xfrm>
            <a:off x="395536" y="1556792"/>
            <a:ext cx="5172797" cy="3181794"/>
          </a:xfrm>
          <a:prstGeom prst="rect">
            <a:avLst/>
          </a:prstGeom>
        </p:spPr>
      </p:pic>
      <p:sp>
        <p:nvSpPr>
          <p:cNvPr id="6" name="TextBox 5"/>
          <p:cNvSpPr txBox="1"/>
          <p:nvPr/>
        </p:nvSpPr>
        <p:spPr>
          <a:xfrm rot="20300874">
            <a:off x="611560" y="5517232"/>
            <a:ext cx="1329338"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sr-Latn-RS" dirty="0" smtClean="0"/>
              <a:t>Zvučni talasi</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14822" y="4106459"/>
            <a:ext cx="2198327" cy="2859634"/>
          </a:xfrm>
          <a:prstGeom prst="rect">
            <a:avLst/>
          </a:prstGeom>
        </p:spPr>
      </p:pic>
    </p:spTree>
    <p:extLst>
      <p:ext uri="{BB962C8B-B14F-4D97-AF65-F5344CB8AC3E}">
        <p14:creationId xmlns:p14="http://schemas.microsoft.com/office/powerpoint/2010/main" val="32936141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A503E4AE-5390-F044-8A4E-2D7DE48B04F3}"/>
              </a:ext>
            </a:extLst>
          </p:cNvPr>
          <p:cNvSpPr/>
          <p:nvPr/>
        </p:nvSpPr>
        <p:spPr>
          <a:xfrm>
            <a:off x="981984" y="71229"/>
            <a:ext cx="449995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sr-Latn-RS" sz="2400" dirty="0">
                <a:latin typeface="Arial" panose="020B0604020202020204" pitchFamily="34" charset="0"/>
                <a:cs typeface="Arial" panose="020B0604020202020204" pitchFamily="34" charset="0"/>
              </a:rPr>
              <a:t>Senzorni svet domaćih životinja</a:t>
            </a:r>
          </a:p>
        </p:txBody>
      </p:sp>
      <p:sp>
        <p:nvSpPr>
          <p:cNvPr id="6" name="TextBox 5"/>
          <p:cNvSpPr txBox="1"/>
          <p:nvPr/>
        </p:nvSpPr>
        <p:spPr>
          <a:xfrm>
            <a:off x="146963" y="882831"/>
            <a:ext cx="228780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sr-Latn-RS" sz="1800" dirty="0">
                <a:latin typeface="Arial" panose="020B0604020202020204" pitchFamily="34" charset="0"/>
                <a:cs typeface="Arial" panose="020B0604020202020204" pitchFamily="34" charset="0"/>
              </a:rPr>
              <a:t>interesante činjenice</a:t>
            </a:r>
            <a:endParaRPr lang="en-US" dirty="0"/>
          </a:p>
        </p:txBody>
      </p:sp>
      <p:pic>
        <p:nvPicPr>
          <p:cNvPr id="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1261628"/>
            <a:ext cx="3258368" cy="183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52978" y="3235975"/>
            <a:ext cx="5734647" cy="646331"/>
          </a:xfrm>
          <a:prstGeom prst="rect">
            <a:avLst/>
          </a:prstGeom>
          <a:noFill/>
        </p:spPr>
        <p:txBody>
          <a:bodyPr wrap="none" rtlCol="0">
            <a:spAutoFit/>
          </a:bodyPr>
          <a:lstStyle/>
          <a:p>
            <a:r>
              <a:rPr lang="sr-Latn-RS" dirty="0"/>
              <a:t>Olfaktorna sluzokoža kod pasa-75-150 cm2 - čoveka 20 cm2</a:t>
            </a:r>
          </a:p>
          <a:p>
            <a:r>
              <a:rPr lang="sr-Latn-RS" dirty="0"/>
              <a:t>Receptori kod pasa 200-300 miliona ljudi 5 miliona</a:t>
            </a:r>
          </a:p>
        </p:txBody>
      </p:sp>
      <p:sp>
        <p:nvSpPr>
          <p:cNvPr id="4" name="TextBox 3"/>
          <p:cNvSpPr txBox="1"/>
          <p:nvPr/>
        </p:nvSpPr>
        <p:spPr>
          <a:xfrm>
            <a:off x="1005285" y="4470400"/>
            <a:ext cx="4785990" cy="369332"/>
          </a:xfrm>
          <a:prstGeom prst="rect">
            <a:avLst/>
          </a:prstGeom>
          <a:noFill/>
        </p:spPr>
        <p:txBody>
          <a:bodyPr wrap="none" rtlCol="0">
            <a:spAutoFit/>
          </a:bodyPr>
          <a:lstStyle/>
          <a:p>
            <a:r>
              <a:rPr lang="sr-Latn-RS" dirty="0"/>
              <a:t>Frekvencija zvuka  i čujnost kod ljudi, ovaca i koza</a:t>
            </a:r>
            <a:endParaRPr lang="en-US" dirty="0"/>
          </a:p>
        </p:txBody>
      </p:sp>
      <p:graphicFrame>
        <p:nvGraphicFramePr>
          <p:cNvPr id="12" name="Table 11"/>
          <p:cNvGraphicFramePr>
            <a:graphicFrameLocks noGrp="1"/>
          </p:cNvGraphicFramePr>
          <p:nvPr/>
        </p:nvGraphicFramePr>
        <p:xfrm>
          <a:off x="1049530" y="4927292"/>
          <a:ext cx="6096000" cy="161544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xmlns="" val="4041289222"/>
                    </a:ext>
                  </a:extLst>
                </a:gridCol>
                <a:gridCol w="1524000">
                  <a:extLst>
                    <a:ext uri="{9D8B030D-6E8A-4147-A177-3AD203B41FA5}">
                      <a16:colId xmlns:a16="http://schemas.microsoft.com/office/drawing/2014/main" xmlns="" val="3301307879"/>
                    </a:ext>
                  </a:extLst>
                </a:gridCol>
                <a:gridCol w="1524000">
                  <a:extLst>
                    <a:ext uri="{9D8B030D-6E8A-4147-A177-3AD203B41FA5}">
                      <a16:colId xmlns:a16="http://schemas.microsoft.com/office/drawing/2014/main" xmlns="" val="1845685739"/>
                    </a:ext>
                  </a:extLst>
                </a:gridCol>
                <a:gridCol w="1524000">
                  <a:extLst>
                    <a:ext uri="{9D8B030D-6E8A-4147-A177-3AD203B41FA5}">
                      <a16:colId xmlns:a16="http://schemas.microsoft.com/office/drawing/2014/main" xmlns="" val="4225639007"/>
                    </a:ext>
                  </a:extLst>
                </a:gridCol>
              </a:tblGrid>
              <a:tr h="370840">
                <a:tc>
                  <a:txBody>
                    <a:bodyPr/>
                    <a:lstStyle/>
                    <a:p>
                      <a:r>
                        <a:rPr lang="sr-Latn-RS" dirty="0"/>
                        <a:t>Species</a:t>
                      </a:r>
                      <a:endParaRPr lang="en-US" dirty="0"/>
                    </a:p>
                  </a:txBody>
                  <a:tcPr/>
                </a:tc>
                <a:tc>
                  <a:txBody>
                    <a:bodyPr/>
                    <a:lstStyle/>
                    <a:p>
                      <a:r>
                        <a:rPr lang="sr-Latn-RS" dirty="0"/>
                        <a:t>Lowest</a:t>
                      </a:r>
                      <a:r>
                        <a:rPr lang="sr-Latn-RS" baseline="0" dirty="0"/>
                        <a:t> frequency detected HZ</a:t>
                      </a:r>
                      <a:endParaRPr lang="en-US" dirty="0"/>
                    </a:p>
                  </a:txBody>
                  <a:tcPr/>
                </a:tc>
                <a:tc>
                  <a:txBody>
                    <a:bodyPr/>
                    <a:lstStyle/>
                    <a:p>
                      <a:r>
                        <a:rPr lang="sr-Latn-RS" dirty="0"/>
                        <a:t>Greatest </a:t>
                      </a:r>
                    </a:p>
                    <a:p>
                      <a:r>
                        <a:rPr lang="sr-Latn-RS" dirty="0"/>
                        <a:t>Sensitivity KHZ</a:t>
                      </a:r>
                      <a:endParaRPr lang="en-US" dirty="0"/>
                    </a:p>
                  </a:txBody>
                  <a:tcPr/>
                </a:tc>
                <a:tc>
                  <a:txBody>
                    <a:bodyPr/>
                    <a:lstStyle/>
                    <a:p>
                      <a:r>
                        <a:rPr lang="sr-Latn-RS" dirty="0"/>
                        <a:t>Highest sencitivity</a:t>
                      </a:r>
                    </a:p>
                    <a:p>
                      <a:r>
                        <a:rPr lang="sr-Latn-RS" dirty="0"/>
                        <a:t>KHZ</a:t>
                      </a:r>
                      <a:endParaRPr lang="en-US" dirty="0"/>
                    </a:p>
                  </a:txBody>
                  <a:tcPr/>
                </a:tc>
                <a:extLst>
                  <a:ext uri="{0D108BD9-81ED-4DB2-BD59-A6C34878D82A}">
                    <a16:rowId xmlns:a16="http://schemas.microsoft.com/office/drawing/2014/main" xmlns="" val="2062061218"/>
                  </a:ext>
                </a:extLst>
              </a:tr>
              <a:tr h="370840">
                <a:tc>
                  <a:txBody>
                    <a:bodyPr/>
                    <a:lstStyle/>
                    <a:p>
                      <a:r>
                        <a:rPr lang="sr-Latn-RS" dirty="0"/>
                        <a:t>Human</a:t>
                      </a:r>
                    </a:p>
                  </a:txBody>
                  <a:tcPr/>
                </a:tc>
                <a:tc>
                  <a:txBody>
                    <a:bodyPr/>
                    <a:lstStyle/>
                    <a:p>
                      <a:r>
                        <a:rPr lang="sr-Latn-RS" dirty="0"/>
                        <a:t>31</a:t>
                      </a:r>
                      <a:endParaRPr lang="en-US" dirty="0"/>
                    </a:p>
                  </a:txBody>
                  <a:tcPr/>
                </a:tc>
                <a:tc>
                  <a:txBody>
                    <a:bodyPr/>
                    <a:lstStyle/>
                    <a:p>
                      <a:r>
                        <a:rPr lang="sr-Latn-RS" dirty="0"/>
                        <a:t>8</a:t>
                      </a:r>
                      <a:endParaRPr lang="en-US" dirty="0"/>
                    </a:p>
                  </a:txBody>
                  <a:tcPr/>
                </a:tc>
                <a:tc>
                  <a:txBody>
                    <a:bodyPr/>
                    <a:lstStyle/>
                    <a:p>
                      <a:r>
                        <a:rPr lang="sr-Latn-RS" dirty="0"/>
                        <a:t>17</a:t>
                      </a:r>
                      <a:endParaRPr lang="en-US" dirty="0"/>
                    </a:p>
                  </a:txBody>
                  <a:tcPr/>
                </a:tc>
                <a:extLst>
                  <a:ext uri="{0D108BD9-81ED-4DB2-BD59-A6C34878D82A}">
                    <a16:rowId xmlns:a16="http://schemas.microsoft.com/office/drawing/2014/main" xmlns="" val="2543380292"/>
                  </a:ext>
                </a:extLst>
              </a:tr>
              <a:tr h="370840">
                <a:tc>
                  <a:txBody>
                    <a:bodyPr/>
                    <a:lstStyle/>
                    <a:p>
                      <a:r>
                        <a:rPr lang="sr-Latn-RS" dirty="0"/>
                        <a:t>Sheep</a:t>
                      </a:r>
                    </a:p>
                  </a:txBody>
                  <a:tcPr/>
                </a:tc>
                <a:tc>
                  <a:txBody>
                    <a:bodyPr/>
                    <a:lstStyle/>
                    <a:p>
                      <a:r>
                        <a:rPr lang="sr-Latn-RS" dirty="0"/>
                        <a:t>125</a:t>
                      </a:r>
                      <a:endParaRPr lang="en-US" dirty="0"/>
                    </a:p>
                  </a:txBody>
                  <a:tcPr/>
                </a:tc>
                <a:tc>
                  <a:txBody>
                    <a:bodyPr/>
                    <a:lstStyle/>
                    <a:p>
                      <a:r>
                        <a:rPr lang="sr-Latn-RS" dirty="0"/>
                        <a:t>10</a:t>
                      </a:r>
                      <a:endParaRPr lang="en-US" dirty="0"/>
                    </a:p>
                  </a:txBody>
                  <a:tcPr/>
                </a:tc>
                <a:tc>
                  <a:txBody>
                    <a:bodyPr/>
                    <a:lstStyle/>
                    <a:p>
                      <a:r>
                        <a:rPr lang="sr-Latn-RS" dirty="0"/>
                        <a:t>40</a:t>
                      </a:r>
                      <a:endParaRPr lang="en-US" dirty="0"/>
                    </a:p>
                  </a:txBody>
                  <a:tcPr/>
                </a:tc>
                <a:extLst>
                  <a:ext uri="{0D108BD9-81ED-4DB2-BD59-A6C34878D82A}">
                    <a16:rowId xmlns:a16="http://schemas.microsoft.com/office/drawing/2014/main" xmlns="" val="774980599"/>
                  </a:ext>
                </a:extLst>
              </a:tr>
              <a:tr h="370840">
                <a:tc>
                  <a:txBody>
                    <a:bodyPr/>
                    <a:lstStyle/>
                    <a:p>
                      <a:r>
                        <a:rPr lang="sr-Latn-RS" dirty="0"/>
                        <a:t>Goat</a:t>
                      </a:r>
                      <a:endParaRPr lang="en-US" dirty="0"/>
                    </a:p>
                  </a:txBody>
                  <a:tcPr/>
                </a:tc>
                <a:tc>
                  <a:txBody>
                    <a:bodyPr/>
                    <a:lstStyle/>
                    <a:p>
                      <a:r>
                        <a:rPr lang="sr-Latn-RS" dirty="0"/>
                        <a:t>70</a:t>
                      </a:r>
                      <a:endParaRPr lang="en-US" dirty="0"/>
                    </a:p>
                  </a:txBody>
                  <a:tcPr/>
                </a:tc>
                <a:tc>
                  <a:txBody>
                    <a:bodyPr/>
                    <a:lstStyle/>
                    <a:p>
                      <a:r>
                        <a:rPr lang="sr-Latn-RS" dirty="0"/>
                        <a:t>2</a:t>
                      </a:r>
                      <a:endParaRPr lang="en-US" dirty="0"/>
                    </a:p>
                  </a:txBody>
                  <a:tcPr/>
                </a:tc>
                <a:tc>
                  <a:txBody>
                    <a:bodyPr/>
                    <a:lstStyle/>
                    <a:p>
                      <a:r>
                        <a:rPr lang="sr-Latn-RS" dirty="0"/>
                        <a:t>40</a:t>
                      </a:r>
                      <a:endParaRPr lang="en-US" dirty="0"/>
                    </a:p>
                  </a:txBody>
                  <a:tcPr/>
                </a:tc>
                <a:extLst>
                  <a:ext uri="{0D108BD9-81ED-4DB2-BD59-A6C34878D82A}">
                    <a16:rowId xmlns:a16="http://schemas.microsoft.com/office/drawing/2014/main" xmlns="" val="1674436292"/>
                  </a:ext>
                </a:extLst>
              </a:tr>
            </a:tbl>
          </a:graphicData>
        </a:graphic>
      </p:graphicFrame>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3" y="470765"/>
            <a:ext cx="2811378" cy="281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xmlns="" id="{C9131844-3F65-0E82-BA9A-63FA0E20BC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0767" y="3012985"/>
            <a:ext cx="2483774" cy="173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3448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528" y="2631395"/>
            <a:ext cx="5310618" cy="4023814"/>
          </a:xfrm>
          <a:prstGeom prst="rect">
            <a:avLst/>
          </a:prstGeom>
          <a:ln/>
        </p:spPr>
        <p:style>
          <a:lnRef idx="2">
            <a:schemeClr val="accent1"/>
          </a:lnRef>
          <a:fillRef idx="1">
            <a:schemeClr val="lt1"/>
          </a:fillRef>
          <a:effectRef idx="0">
            <a:schemeClr val="accent1"/>
          </a:effectRef>
          <a:fontRef idx="minor">
            <a:schemeClr val="dk1"/>
          </a:fontRef>
        </p:style>
      </p:pic>
      <p:sp>
        <p:nvSpPr>
          <p:cNvPr id="2" name="TextBox 1"/>
          <p:cNvSpPr txBox="1"/>
          <p:nvPr/>
        </p:nvSpPr>
        <p:spPr>
          <a:xfrm>
            <a:off x="119080" y="231030"/>
            <a:ext cx="147348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sz="2400" dirty="0" err="1"/>
              <a:t>Čulo</a:t>
            </a:r>
            <a:r>
              <a:rPr lang="en-GB" sz="2400" dirty="0"/>
              <a:t> </a:t>
            </a:r>
            <a:r>
              <a:rPr lang="en-GB" sz="2400" dirty="0" err="1"/>
              <a:t>sluha</a:t>
            </a:r>
            <a:endParaRPr lang="en-GB" sz="2400" dirty="0"/>
          </a:p>
        </p:txBody>
      </p:sp>
      <p:sp>
        <p:nvSpPr>
          <p:cNvPr id="7" name="TextBox 6"/>
          <p:cNvSpPr txBox="1"/>
          <p:nvPr/>
        </p:nvSpPr>
        <p:spPr>
          <a:xfrm>
            <a:off x="1289265" y="3545631"/>
            <a:ext cx="2007794" cy="461665"/>
          </a:xfrm>
          <a:prstGeom prst="rect">
            <a:avLst/>
          </a:prstGeom>
          <a:noFill/>
        </p:spPr>
        <p:txBody>
          <a:bodyPr wrap="none" rtlCol="0">
            <a:spAutoFit/>
          </a:bodyPr>
          <a:lstStyle/>
          <a:p>
            <a:r>
              <a:rPr lang="en-GB" sz="2400" dirty="0" err="1"/>
              <a:t>Anatomija</a:t>
            </a:r>
            <a:r>
              <a:rPr lang="en-GB" sz="2400" dirty="0"/>
              <a:t> </a:t>
            </a:r>
            <a:r>
              <a:rPr lang="en-GB" sz="2400" dirty="0" err="1"/>
              <a:t>uha</a:t>
            </a:r>
            <a:endParaRPr lang="en-GB" sz="2400" dirty="0"/>
          </a:p>
        </p:txBody>
      </p:sp>
      <p:sp>
        <p:nvSpPr>
          <p:cNvPr id="8" name="Right Arrow 7"/>
          <p:cNvSpPr/>
          <p:nvPr/>
        </p:nvSpPr>
        <p:spPr>
          <a:xfrm>
            <a:off x="1592560" y="4610389"/>
            <a:ext cx="222131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4"/>
          <a:stretch>
            <a:fillRect/>
          </a:stretch>
        </p:blipFill>
        <p:spPr>
          <a:xfrm>
            <a:off x="2051720" y="322926"/>
            <a:ext cx="2783925" cy="1496561"/>
          </a:xfrm>
          <a:prstGeom prst="rect">
            <a:avLst/>
          </a:prstGeom>
        </p:spPr>
      </p:pic>
    </p:spTree>
    <p:extLst>
      <p:ext uri="{BB962C8B-B14F-4D97-AF65-F5344CB8AC3E}">
        <p14:creationId xmlns:p14="http://schemas.microsoft.com/office/powerpoint/2010/main" val="19276762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7886700" cy="1325563"/>
          </a:xfrm>
        </p:spPr>
        <p:style>
          <a:lnRef idx="2">
            <a:schemeClr val="accent1">
              <a:shade val="50000"/>
            </a:schemeClr>
          </a:lnRef>
          <a:fillRef idx="1">
            <a:schemeClr val="accent1"/>
          </a:fillRef>
          <a:effectRef idx="0">
            <a:schemeClr val="accent1"/>
          </a:effectRef>
          <a:fontRef idx="minor">
            <a:schemeClr val="lt1"/>
          </a:fontRef>
        </p:style>
        <p:txBody>
          <a:bodyPr/>
          <a:lstStyle/>
          <a:p>
            <a:r>
              <a:rPr lang="sr-Latn-CS" sz="3600" b="1" dirty="0">
                <a:latin typeface="Times New Roman" pitchFamily="18" charset="0"/>
                <a:cs typeface="Times New Roman" pitchFamily="18" charset="0"/>
              </a:rPr>
              <a:t>ČULO </a:t>
            </a:r>
            <a:r>
              <a:rPr lang="sr-Latn-CS" sz="3600" b="1" dirty="0" smtClean="0">
                <a:latin typeface="Times New Roman" pitchFamily="18" charset="0"/>
                <a:cs typeface="Times New Roman" pitchFamily="18" charset="0"/>
              </a:rPr>
              <a:t>SLUHA-anatomija i histologija </a:t>
            </a:r>
            <a:endParaRPr lang="en-US" b="1" dirty="0">
              <a:latin typeface="Times New Roman" pitchFamily="18" charset="0"/>
              <a:cs typeface="Times New Roman" pitchFamily="18" charset="0"/>
            </a:endParaRPr>
          </a:p>
        </p:txBody>
      </p:sp>
      <p:pic>
        <p:nvPicPr>
          <p:cNvPr id="4" name="Picture 2" descr="Anatomija uva finale"/>
          <p:cNvPicPr>
            <a:picLocks noGrp="1" noChangeAspect="1" noChangeArrowheads="1"/>
          </p:cNvPicPr>
          <p:nvPr>
            <p:ph idx="1"/>
          </p:nvPr>
        </p:nvPicPr>
        <p:blipFill>
          <a:blip r:embed="rId2"/>
          <a:stretch>
            <a:fillRect/>
          </a:stretch>
        </p:blipFill>
        <p:spPr bwMode="auto">
          <a:xfrm>
            <a:off x="1403648" y="1690689"/>
            <a:ext cx="5099657" cy="4351338"/>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347864" cy="764704"/>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sr-Latn-CS" sz="3600" b="1" dirty="0">
                <a:latin typeface="Times New Roman" pitchFamily="18" charset="0"/>
                <a:cs typeface="Times New Roman" pitchFamily="18" charset="0"/>
              </a:rPr>
              <a:t>Spoljašnje uvo</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323528" y="1196752"/>
            <a:ext cx="5671542" cy="4116115"/>
          </a:xfrm>
        </p:spPr>
        <p:txBody>
          <a:bodyPr>
            <a:normAutofit fontScale="62500" lnSpcReduction="20000"/>
          </a:bodyPr>
          <a:lstStyle/>
          <a:p>
            <a:r>
              <a:rPr lang="sr-Latn-CS" sz="2800" dirty="0">
                <a:latin typeface="Times New Roman" pitchFamily="18" charset="0"/>
                <a:cs typeface="Times New Roman" pitchFamily="18" charset="0"/>
              </a:rPr>
              <a:t>Ušna školjka – skupljanje zvučnih </a:t>
            </a:r>
            <a:r>
              <a:rPr lang="sr-Latn-CS" sz="2800" dirty="0" smtClean="0">
                <a:latin typeface="Times New Roman" pitchFamily="18" charset="0"/>
                <a:cs typeface="Times New Roman" pitchFamily="18" charset="0"/>
              </a:rPr>
              <a:t>talasa</a:t>
            </a:r>
          </a:p>
          <a:p>
            <a:endParaRPr lang="en-US" sz="2800" dirty="0">
              <a:latin typeface="Times New Roman" pitchFamily="18" charset="0"/>
              <a:cs typeface="Times New Roman" pitchFamily="18" charset="0"/>
            </a:endParaRPr>
          </a:p>
          <a:p>
            <a:r>
              <a:rPr lang="sr-Latn-CS" sz="2800" dirty="0">
                <a:latin typeface="Times New Roman" pitchFamily="18" charset="0"/>
                <a:cs typeface="Times New Roman" pitchFamily="18" charset="0"/>
              </a:rPr>
              <a:t>Spoljašnji kanal – prenos do bubne </a:t>
            </a:r>
            <a:r>
              <a:rPr lang="sr-Latn-CS" sz="2800" dirty="0" smtClean="0">
                <a:latin typeface="Times New Roman" pitchFamily="18" charset="0"/>
                <a:cs typeface="Times New Roman" pitchFamily="18" charset="0"/>
              </a:rPr>
              <a:t>opne</a:t>
            </a:r>
          </a:p>
          <a:p>
            <a:endParaRPr lang="en-US" sz="2800" dirty="0">
              <a:latin typeface="Times New Roman" pitchFamily="18" charset="0"/>
              <a:cs typeface="Times New Roman" pitchFamily="18" charset="0"/>
            </a:endParaRPr>
          </a:p>
          <a:p>
            <a:r>
              <a:rPr lang="sr-Latn-CS" sz="2800" dirty="0">
                <a:latin typeface="Times New Roman" pitchFamily="18" charset="0"/>
                <a:cs typeface="Times New Roman" pitchFamily="18" charset="0"/>
              </a:rPr>
              <a:t>Bubana opna – </a:t>
            </a:r>
            <a:r>
              <a:rPr lang="en-US" sz="2800" dirty="0" err="1">
                <a:latin typeface="Times New Roman" pitchFamily="18" charset="0"/>
                <a:cs typeface="Times New Roman" pitchFamily="18" charset="0"/>
              </a:rPr>
              <a:t>membrana</a:t>
            </a:r>
            <a:r>
              <a:rPr lang="en-US" sz="2800" dirty="0">
                <a:latin typeface="Times New Roman" pitchFamily="18" charset="0"/>
                <a:cs typeface="Times New Roman" pitchFamily="18" charset="0"/>
              </a:rPr>
              <a:t> t</a:t>
            </a:r>
            <a:r>
              <a:rPr lang="sr-Latn-CS" sz="2800" dirty="0">
                <a:latin typeface="Times New Roman" pitchFamily="18" charset="0"/>
                <a:cs typeface="Times New Roman" pitchFamily="18" charset="0"/>
              </a:rPr>
              <a:t>y</a:t>
            </a:r>
            <a:r>
              <a:rPr lang="en-US" sz="2800" dirty="0" err="1">
                <a:latin typeface="Times New Roman" pitchFamily="18" charset="0"/>
                <a:cs typeface="Times New Roman" pitchFamily="18" charset="0"/>
              </a:rPr>
              <a:t>mpani</a:t>
            </a:r>
            <a:endParaRPr lang="sr-Latn-CS" sz="2800" dirty="0">
              <a:latin typeface="Times New Roman" pitchFamily="18" charset="0"/>
              <a:cs typeface="Times New Roman" pitchFamily="18" charset="0"/>
            </a:endParaRPr>
          </a:p>
          <a:p>
            <a:r>
              <a:rPr lang="sr-Latn-CS" sz="2800" b="1" dirty="0">
                <a:latin typeface="Times New Roman" pitchFamily="18" charset="0"/>
                <a:cs typeface="Times New Roman" pitchFamily="18" charset="0"/>
              </a:rPr>
              <a:t>tri sloja</a:t>
            </a:r>
          </a:p>
          <a:p>
            <a:r>
              <a:rPr lang="sr-Latn-CS" sz="2800" b="1" dirty="0">
                <a:latin typeface="Times New Roman" pitchFamily="18" charset="0"/>
                <a:cs typeface="Times New Roman" pitchFamily="18" charset="0"/>
              </a:rPr>
              <a:t>ugao od 40˚</a:t>
            </a:r>
            <a:r>
              <a:rPr lang="sr-Latn-CS" sz="2800" dirty="0">
                <a:latin typeface="Times New Roman" pitchFamily="18" charset="0"/>
                <a:cs typeface="Times New Roman" pitchFamily="18" charset="0"/>
              </a:rPr>
              <a:t> - veća </a:t>
            </a:r>
            <a:r>
              <a:rPr lang="sr-Latn-CS" sz="2800" dirty="0" smtClean="0">
                <a:latin typeface="Times New Roman" pitchFamily="18" charset="0"/>
                <a:cs typeface="Times New Roman" pitchFamily="18" charset="0"/>
              </a:rPr>
              <a:t>površina</a:t>
            </a:r>
          </a:p>
          <a:p>
            <a:endParaRPr lang="sr-Latn-CS" sz="2800" dirty="0">
              <a:latin typeface="Times New Roman" pitchFamily="18" charset="0"/>
              <a:cs typeface="Times New Roman" pitchFamily="18" charset="0"/>
            </a:endParaRPr>
          </a:p>
          <a:p>
            <a:r>
              <a:rPr lang="sr-Latn-CS" sz="2800" b="1" dirty="0">
                <a:latin typeface="Times New Roman" pitchFamily="18" charset="0"/>
                <a:cs typeface="Times New Roman" pitchFamily="18" charset="0"/>
              </a:rPr>
              <a:t>zategnuta</a:t>
            </a:r>
            <a:r>
              <a:rPr lang="sr-Latn-CS" sz="2800" dirty="0">
                <a:latin typeface="Times New Roman" pitchFamily="18" charset="0"/>
                <a:cs typeface="Times New Roman" pitchFamily="18" charset="0"/>
              </a:rPr>
              <a:t> (m. tensor tympani) – sprečeno </a:t>
            </a:r>
            <a:r>
              <a:rPr lang="sr-Latn-CS" sz="2800" dirty="0" smtClean="0">
                <a:latin typeface="Times New Roman" pitchFamily="18" charset="0"/>
                <a:cs typeface="Times New Roman" pitchFamily="18" charset="0"/>
              </a:rPr>
              <a:t>oštećenje</a:t>
            </a:r>
          </a:p>
          <a:p>
            <a:endParaRPr lang="sr-Latn-CS" sz="2800" dirty="0">
              <a:latin typeface="Times New Roman" pitchFamily="18" charset="0"/>
              <a:cs typeface="Times New Roman" pitchFamily="18" charset="0"/>
            </a:endParaRPr>
          </a:p>
          <a:p>
            <a:r>
              <a:rPr lang="sr-Latn-CS" sz="2800" dirty="0">
                <a:latin typeface="Times New Roman" pitchFamily="18" charset="0"/>
                <a:cs typeface="Times New Roman" pitchFamily="18" charset="0"/>
              </a:rPr>
              <a:t>omogućeno da se talasi sa svakog dela usmere na čekić </a:t>
            </a:r>
            <a:endParaRPr lang="sr-Latn-CS" sz="2800" dirty="0">
              <a:latin typeface="Times New Roman" pitchFamily="18" charset="0"/>
              <a:cs typeface="Times New Roman" pitchFamily="18" charset="0"/>
            </a:endParaRPr>
          </a:p>
          <a:p>
            <a:endParaRPr lang="sr-Latn-CS" sz="2800" dirty="0">
              <a:latin typeface="Times New Roman" pitchFamily="18" charset="0"/>
              <a:cs typeface="Times New Roman" pitchFamily="18" charset="0"/>
            </a:endParaRPr>
          </a:p>
          <a:p>
            <a:r>
              <a:rPr lang="sr-Latn-CS" sz="2800" b="1" dirty="0">
                <a:latin typeface="Times New Roman" pitchFamily="18" charset="0"/>
                <a:cs typeface="Times New Roman" pitchFamily="18" charset="0"/>
              </a:rPr>
              <a:t>Vibrira</a:t>
            </a:r>
            <a:r>
              <a:rPr lang="sr-Latn-CS" sz="2800" dirty="0">
                <a:latin typeface="Times New Roman" pitchFamily="18" charset="0"/>
                <a:cs typeface="Times New Roman" pitchFamily="18" charset="0"/>
              </a:rPr>
              <a:t> – u skalu sa talasom i prenosi na srednje uho</a:t>
            </a:r>
          </a:p>
          <a:p>
            <a:endParaRPr lang="en-US" dirty="0"/>
          </a:p>
        </p:txBody>
      </p:sp>
      <p:pic>
        <p:nvPicPr>
          <p:cNvPr id="4" name="Picture 3"/>
          <p:cNvPicPr>
            <a:picLocks noChangeAspect="1"/>
          </p:cNvPicPr>
          <p:nvPr/>
        </p:nvPicPr>
        <p:blipFill>
          <a:blip r:embed="rId2"/>
          <a:stretch>
            <a:fillRect/>
          </a:stretch>
        </p:blipFill>
        <p:spPr>
          <a:xfrm>
            <a:off x="5580112" y="2060848"/>
            <a:ext cx="3310557" cy="3084007"/>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8" y="17550"/>
            <a:ext cx="7886700" cy="1325563"/>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sr-Latn-CS" sz="3600" b="1" dirty="0"/>
              <a:t>Srednje uvo</a:t>
            </a:r>
            <a:endParaRPr lang="en-US" sz="3600" b="1" dirty="0"/>
          </a:p>
        </p:txBody>
      </p:sp>
      <p:grpSp>
        <p:nvGrpSpPr>
          <p:cNvPr id="4" name="Group 6"/>
          <p:cNvGrpSpPr>
            <a:grpSpLocks noGrp="1"/>
          </p:cNvGrpSpPr>
          <p:nvPr/>
        </p:nvGrpSpPr>
        <p:grpSpPr bwMode="auto">
          <a:xfrm>
            <a:off x="1214415" y="1857364"/>
            <a:ext cx="5000660" cy="4170373"/>
            <a:chOff x="567" y="300"/>
            <a:chExt cx="4517" cy="3478"/>
          </a:xfrm>
        </p:grpSpPr>
        <p:pic>
          <p:nvPicPr>
            <p:cNvPr id="5" name="Picture 2" descr="Srednje uho finale"/>
            <p:cNvPicPr>
              <a:picLocks noChangeAspect="1" noChangeArrowheads="1"/>
            </p:cNvPicPr>
            <p:nvPr/>
          </p:nvPicPr>
          <p:blipFill>
            <a:blip r:embed="rId2"/>
            <a:srcRect/>
            <a:stretch>
              <a:fillRect/>
            </a:stretch>
          </p:blipFill>
          <p:spPr bwMode="auto">
            <a:xfrm>
              <a:off x="567" y="300"/>
              <a:ext cx="4517" cy="3478"/>
            </a:xfrm>
            <a:prstGeom prst="rect">
              <a:avLst/>
            </a:prstGeom>
            <a:noFill/>
            <a:ln w="9525">
              <a:noFill/>
              <a:miter lim="800000"/>
              <a:headEnd/>
              <a:tailEnd/>
            </a:ln>
          </p:spPr>
        </p:pic>
        <p:sp>
          <p:nvSpPr>
            <p:cNvPr id="6" name="Text Box 4"/>
            <p:cNvSpPr txBox="1">
              <a:spLocks noChangeArrowheads="1"/>
            </p:cNvSpPr>
            <p:nvPr/>
          </p:nvSpPr>
          <p:spPr bwMode="auto">
            <a:xfrm>
              <a:off x="612" y="3067"/>
              <a:ext cx="677" cy="173"/>
            </a:xfrm>
            <a:prstGeom prst="rect">
              <a:avLst/>
            </a:prstGeom>
            <a:noFill/>
            <a:ln w="9525">
              <a:noFill/>
              <a:miter lim="800000"/>
              <a:headEnd/>
              <a:tailEnd/>
            </a:ln>
          </p:spPr>
          <p:txBody>
            <a:bodyPr wrap="none">
              <a:spAutoFit/>
            </a:bodyPr>
            <a:lstStyle/>
            <a:p>
              <a:r>
                <a:rPr lang="sr-Latn-CS" sz="1200" b="1" dirty="0"/>
                <a:t>Ovalni otvor</a:t>
              </a:r>
              <a:endParaRPr lang="en-US" sz="1200" b="1" dirty="0"/>
            </a:p>
          </p:txBody>
        </p:sp>
        <p:sp>
          <p:nvSpPr>
            <p:cNvPr id="7" name="Text Box 5"/>
            <p:cNvSpPr txBox="1">
              <a:spLocks noChangeArrowheads="1"/>
            </p:cNvSpPr>
            <p:nvPr/>
          </p:nvSpPr>
          <p:spPr bwMode="auto">
            <a:xfrm>
              <a:off x="2562" y="3475"/>
              <a:ext cx="720" cy="173"/>
            </a:xfrm>
            <a:prstGeom prst="rect">
              <a:avLst/>
            </a:prstGeom>
            <a:noFill/>
            <a:ln w="9525">
              <a:noFill/>
              <a:miter lim="800000"/>
              <a:headEnd/>
              <a:tailEnd/>
            </a:ln>
          </p:spPr>
          <p:txBody>
            <a:bodyPr wrap="none">
              <a:spAutoFit/>
            </a:bodyPr>
            <a:lstStyle/>
            <a:p>
              <a:r>
                <a:rPr lang="sr-Latn-CS" sz="1200" b="1"/>
                <a:t>Okrugli otvor</a:t>
              </a:r>
              <a:endParaRPr lang="en-US" sz="1200" b="1"/>
            </a:p>
          </p:txBody>
        </p:sp>
      </p:grpSp>
      <p:sp>
        <p:nvSpPr>
          <p:cNvPr id="8" name="TextBox 7"/>
          <p:cNvSpPr txBox="1"/>
          <p:nvPr/>
        </p:nvSpPr>
        <p:spPr>
          <a:xfrm>
            <a:off x="6429388" y="2000240"/>
            <a:ext cx="2204450"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sr-Latn-CS" b="1" dirty="0">
                <a:latin typeface="Times New Roman" pitchFamily="18" charset="0"/>
                <a:cs typeface="Times New Roman" pitchFamily="18" charset="0"/>
              </a:rPr>
              <a:t>SLUŠNE KOŠČICE</a:t>
            </a:r>
            <a:endParaRPr lang="en-US" b="1" dirty="0">
              <a:latin typeface="Times New Roman" pitchFamily="18" charset="0"/>
              <a:cs typeface="Times New Roman" pitchFamily="18" charset="0"/>
            </a:endParaRPr>
          </a:p>
          <a:p>
            <a:endParaRPr lang="en-US" dirty="0"/>
          </a:p>
        </p:txBody>
      </p:sp>
      <p:sp>
        <p:nvSpPr>
          <p:cNvPr id="9" name="TextBox 8"/>
          <p:cNvSpPr txBox="1"/>
          <p:nvPr/>
        </p:nvSpPr>
        <p:spPr>
          <a:xfrm>
            <a:off x="6429356" y="2500306"/>
            <a:ext cx="2714644"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sr-Latn-CS" b="1" dirty="0">
                <a:latin typeface="Times New Roman" pitchFamily="18" charset="0"/>
                <a:cs typeface="Times New Roman" pitchFamily="18" charset="0"/>
              </a:rPr>
              <a:t>Čekič</a:t>
            </a:r>
            <a:r>
              <a:rPr lang="sr-Latn-CS" dirty="0">
                <a:latin typeface="Times New Roman" pitchFamily="18" charset="0"/>
                <a:cs typeface="Times New Roman" pitchFamily="18" charset="0"/>
              </a:rPr>
              <a:t>  (malleus)	</a:t>
            </a:r>
          </a:p>
          <a:p>
            <a:r>
              <a:rPr lang="sr-Latn-CS" b="1" dirty="0">
                <a:latin typeface="Times New Roman" pitchFamily="18" charset="0"/>
                <a:cs typeface="Times New Roman" pitchFamily="18" charset="0"/>
              </a:rPr>
              <a:t>Nakovanj (uncus)</a:t>
            </a:r>
          </a:p>
          <a:p>
            <a:r>
              <a:rPr lang="sr-Latn-CS" dirty="0">
                <a:latin typeface="Times New Roman" pitchFamily="18" charset="0"/>
                <a:cs typeface="Times New Roman" pitchFamily="18" charset="0"/>
              </a:rPr>
              <a:t> </a:t>
            </a:r>
            <a:r>
              <a:rPr lang="sr-Latn-CS" b="1" dirty="0">
                <a:latin typeface="Times New Roman" pitchFamily="18" charset="0"/>
                <a:cs typeface="Times New Roman" pitchFamily="18" charset="0"/>
              </a:rPr>
              <a:t>Uzengija</a:t>
            </a:r>
            <a:r>
              <a:rPr lang="sr-Latn-CS" dirty="0">
                <a:latin typeface="Times New Roman" pitchFamily="18" charset="0"/>
                <a:cs typeface="Times New Roman" pitchFamily="18" charset="0"/>
              </a:rPr>
              <a:t> (stapes)</a:t>
            </a:r>
          </a:p>
          <a:p>
            <a:endParaRPr lang="sr-Latn-CS" dirty="0">
              <a:latin typeface="Times New Roman" pitchFamily="18" charset="0"/>
              <a:cs typeface="Times New Roman" pitchFamily="18" charset="0"/>
            </a:endParaRPr>
          </a:p>
          <a:p>
            <a:r>
              <a:rPr lang="sr-Latn-CS" dirty="0">
                <a:latin typeface="Times New Roman" pitchFamily="18" charset="0"/>
                <a:cs typeface="Times New Roman" pitchFamily="18" charset="0"/>
              </a:rPr>
              <a:t>LIGAMENTI  ZGLO</a:t>
            </a:r>
            <a:r>
              <a:rPr lang="sr-Latn-CS" dirty="0"/>
              <a:t>B</a:t>
            </a:r>
            <a:r>
              <a:rPr lang="en-US" dirty="0"/>
              <a:t>A</a:t>
            </a:r>
            <a:r>
              <a:rPr lang="sr-Latn-CS" dirty="0"/>
              <a:t> </a:t>
            </a:r>
            <a:endParaRPr lang="en-US" dirty="0"/>
          </a:p>
          <a:p>
            <a:endParaRPr lang="en-US" dirty="0"/>
          </a:p>
        </p:txBody>
      </p:sp>
      <p:sp>
        <p:nvSpPr>
          <p:cNvPr id="10" name="TextBox 9"/>
          <p:cNvSpPr txBox="1"/>
          <p:nvPr/>
        </p:nvSpPr>
        <p:spPr>
          <a:xfrm>
            <a:off x="928662" y="6286520"/>
            <a:ext cx="6854184"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sr-Latn-CS" dirty="0"/>
              <a:t>Nalazi se u </a:t>
            </a:r>
            <a:r>
              <a:rPr lang="sr-Latn-CS" i="1" dirty="0"/>
              <a:t>os petrosum </a:t>
            </a:r>
            <a:r>
              <a:rPr lang="sr-Latn-CS" dirty="0"/>
              <a:t>slepočne kosti, obložena je treplastim epitelom</a:t>
            </a:r>
            <a:endParaRPr lang="en-US" dirty="0"/>
          </a:p>
        </p:txBody>
      </p:sp>
      <p:sp>
        <p:nvSpPr>
          <p:cNvPr id="11" name="TextBox 10"/>
          <p:cNvSpPr txBox="1"/>
          <p:nvPr/>
        </p:nvSpPr>
        <p:spPr>
          <a:xfrm>
            <a:off x="928662" y="1428736"/>
            <a:ext cx="628172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sr-Latn-CS" dirty="0"/>
              <a:t>Komunicira sa nosnoždrelnom šupljinom preko </a:t>
            </a:r>
            <a:r>
              <a:rPr lang="sr-Latn-CS" i="1" dirty="0" smtClean="0"/>
              <a:t>Eustahijeve </a:t>
            </a:r>
            <a:r>
              <a:rPr lang="sr-Latn-CS" i="1" dirty="0"/>
              <a:t>tube</a:t>
            </a:r>
            <a:endParaRPr lang="en-US" i="1"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534400" cy="836807"/>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sr-Latn-CS" sz="3600" b="1" dirty="0">
                <a:latin typeface="Times New Roman" pitchFamily="18" charset="0"/>
                <a:cs typeface="Times New Roman" pitchFamily="18" charset="0"/>
              </a:rPr>
              <a:t>ULOGE </a:t>
            </a:r>
            <a:r>
              <a:rPr lang="en-US" sz="3600" b="1" dirty="0">
                <a:latin typeface="Times New Roman" pitchFamily="18" charset="0"/>
                <a:cs typeface="Times New Roman" pitchFamily="18" charset="0"/>
              </a:rPr>
              <a:t>SLU</a:t>
            </a:r>
            <a:r>
              <a:rPr lang="sr-Latn-RS" sz="3600" b="1" dirty="0">
                <a:latin typeface="Times New Roman" pitchFamily="18" charset="0"/>
                <a:cs typeface="Times New Roman" pitchFamily="18" charset="0"/>
              </a:rPr>
              <a:t>Š</a:t>
            </a:r>
            <a:r>
              <a:rPr lang="en-US" sz="3600" b="1" dirty="0">
                <a:latin typeface="Times New Roman" pitchFamily="18" charset="0"/>
                <a:cs typeface="Times New Roman" pitchFamily="18" charset="0"/>
              </a:rPr>
              <a:t>NIH </a:t>
            </a:r>
            <a:r>
              <a:rPr lang="sr-Latn-CS" sz="3600" b="1" dirty="0">
                <a:latin typeface="Times New Roman" pitchFamily="18" charset="0"/>
                <a:cs typeface="Times New Roman" pitchFamily="18" charset="0"/>
              </a:rPr>
              <a:t>KOŠČICA</a:t>
            </a:r>
            <a:r>
              <a:rPr lang="en-US" sz="3600" b="1" i="1" u="sng" dirty="0">
                <a:latin typeface="Comic Sans MS" pitchFamily="66" charset="0"/>
              </a:rPr>
              <a:t/>
            </a:r>
            <a:br>
              <a:rPr lang="en-US" sz="3600" b="1" i="1" u="sng" dirty="0">
                <a:latin typeface="Comic Sans MS" pitchFamily="66" charset="0"/>
              </a:rPr>
            </a:br>
            <a:endParaRPr lang="en-US" dirty="0"/>
          </a:p>
        </p:txBody>
      </p:sp>
      <p:sp>
        <p:nvSpPr>
          <p:cNvPr id="3" name="Content Placeholder 2"/>
          <p:cNvSpPr>
            <a:spLocks noGrp="1"/>
          </p:cNvSpPr>
          <p:nvPr>
            <p:ph idx="1"/>
          </p:nvPr>
        </p:nvSpPr>
        <p:spPr>
          <a:xfrm>
            <a:off x="278106" y="1401870"/>
            <a:ext cx="6056198" cy="4384560"/>
          </a:xfrm>
        </p:spPr>
        <p:txBody>
          <a:bodyPr/>
          <a:lstStyle/>
          <a:p>
            <a:r>
              <a:rPr lang="sr-Latn-CS" sz="2800" dirty="0">
                <a:latin typeface="Times New Roman" pitchFamily="18" charset="0"/>
                <a:cs typeface="Times New Roman" pitchFamily="18" charset="0"/>
              </a:rPr>
              <a:t>Prenose vibracije na perilimfu</a:t>
            </a:r>
          </a:p>
          <a:p>
            <a:endParaRPr lang="en-US" sz="2800" dirty="0">
              <a:latin typeface="Times New Roman" pitchFamily="18" charset="0"/>
              <a:cs typeface="Times New Roman" pitchFamily="18" charset="0"/>
            </a:endParaRPr>
          </a:p>
          <a:p>
            <a:r>
              <a:rPr lang="sr-Latn-CS" sz="2800" dirty="0">
                <a:latin typeface="Times New Roman" pitchFamily="18" charset="0"/>
                <a:cs typeface="Times New Roman" pitchFamily="18" charset="0"/>
              </a:rPr>
              <a:t>Smanjuje amplitudu (jačinu) vibracije</a:t>
            </a:r>
          </a:p>
          <a:p>
            <a:endParaRPr lang="en-US" sz="2800" dirty="0">
              <a:latin typeface="Times New Roman" pitchFamily="18" charset="0"/>
              <a:cs typeface="Times New Roman" pitchFamily="18" charset="0"/>
            </a:endParaRPr>
          </a:p>
          <a:p>
            <a:r>
              <a:rPr lang="sr-Latn-CS" sz="2800" dirty="0">
                <a:latin typeface="Times New Roman" pitchFamily="18" charset="0"/>
                <a:cs typeface="Times New Roman" pitchFamily="18" charset="0"/>
              </a:rPr>
              <a:t>Pojačava snagu vibracije (usmeravanje zvuka sa veće na manju P)</a:t>
            </a:r>
            <a:endParaRPr lang="en-US" sz="2800" dirty="0">
              <a:latin typeface="Times New Roman" pitchFamily="18" charset="0"/>
              <a:cs typeface="Times New Roman" pitchFamily="18" charset="0"/>
            </a:endParaRPr>
          </a:p>
          <a:p>
            <a:endParaRPr lang="en-US" dirty="0"/>
          </a:p>
        </p:txBody>
      </p:sp>
      <p:pic>
        <p:nvPicPr>
          <p:cNvPr id="4" name="Picture 3"/>
          <p:cNvPicPr>
            <a:picLocks noChangeAspect="1"/>
          </p:cNvPicPr>
          <p:nvPr/>
        </p:nvPicPr>
        <p:blipFill>
          <a:blip r:embed="rId2"/>
          <a:stretch>
            <a:fillRect/>
          </a:stretch>
        </p:blipFill>
        <p:spPr>
          <a:xfrm>
            <a:off x="5436096" y="4005064"/>
            <a:ext cx="3035332" cy="272590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35189"/>
            <a:ext cx="8534400" cy="75895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sr-Latn-CS" sz="3600" b="1" dirty="0">
                <a:latin typeface="Times New Roman" pitchFamily="18" charset="0"/>
                <a:cs typeface="Times New Roman" pitchFamily="18" charset="0"/>
              </a:rPr>
              <a:t>UNUTRAŠNJE UHO čulo sluha i ravnoteže</a:t>
            </a:r>
            <a:r>
              <a:rPr lang="en-US" sz="3600" dirty="0">
                <a:latin typeface="Comic Sans MS" pitchFamily="66" charset="0"/>
              </a:rPr>
              <a:t/>
            </a:r>
            <a:br>
              <a:rPr lang="en-US" sz="3600" dirty="0">
                <a:latin typeface="Comic Sans MS" pitchFamily="66" charset="0"/>
              </a:rPr>
            </a:br>
            <a:endParaRPr lang="en-US" dirty="0"/>
          </a:p>
        </p:txBody>
      </p:sp>
      <p:sp>
        <p:nvSpPr>
          <p:cNvPr id="3" name="Content Placeholder 2"/>
          <p:cNvSpPr>
            <a:spLocks noGrp="1"/>
          </p:cNvSpPr>
          <p:nvPr>
            <p:ph idx="1"/>
          </p:nvPr>
        </p:nvSpPr>
        <p:spPr/>
        <p:txBody>
          <a:bodyPr/>
          <a:lstStyle/>
          <a:p>
            <a:r>
              <a:rPr lang="sr-Latn-CS" sz="2800" dirty="0">
                <a:latin typeface="Times New Roman" pitchFamily="18" charset="0"/>
                <a:cs typeface="Times New Roman" pitchFamily="18" charset="0"/>
              </a:rPr>
              <a:t>U petroznom delu slepoočne kosti tzv labirintu (kostni i membranozni)</a:t>
            </a:r>
            <a:endParaRPr lang="en-US" sz="2800" dirty="0">
              <a:latin typeface="Times New Roman" pitchFamily="18" charset="0"/>
              <a:cs typeface="Times New Roman" pitchFamily="18" charset="0"/>
            </a:endParaRPr>
          </a:p>
          <a:p>
            <a:r>
              <a:rPr lang="sr-Latn-CS" sz="2800" dirty="0">
                <a:latin typeface="Times New Roman" pitchFamily="18" charset="0"/>
                <a:cs typeface="Times New Roman" pitchFamily="18" charset="0"/>
              </a:rPr>
              <a:t>Membranski labirint – utriculus, saculus, polukružni kanalići i puž (cochlea)</a:t>
            </a:r>
            <a:endParaRPr lang="en-US" sz="2800" dirty="0">
              <a:latin typeface="Times New Roman" pitchFamily="18" charset="0"/>
              <a:cs typeface="Times New Roman" pitchFamily="18" charset="0"/>
            </a:endParaRPr>
          </a:p>
          <a:p>
            <a:endParaRPr lang="en-US" dirty="0"/>
          </a:p>
        </p:txBody>
      </p:sp>
      <p:pic>
        <p:nvPicPr>
          <p:cNvPr id="4" name="Picture 5" descr="Srednje uho finale"/>
          <p:cNvPicPr>
            <a:picLocks noChangeAspect="1" noChangeArrowheads="1"/>
          </p:cNvPicPr>
          <p:nvPr/>
        </p:nvPicPr>
        <p:blipFill>
          <a:blip r:embed="rId2"/>
          <a:srcRect/>
          <a:stretch>
            <a:fillRect/>
          </a:stretch>
        </p:blipFill>
        <p:spPr bwMode="auto">
          <a:xfrm>
            <a:off x="4538862" y="3134723"/>
            <a:ext cx="3923928" cy="3012216"/>
          </a:xfrm>
          <a:prstGeom prst="rect">
            <a:avLst/>
          </a:prstGeom>
          <a:noFill/>
          <a:ln w="9525">
            <a:solidFill>
              <a:srgbClr val="FF0000"/>
            </a:solidFill>
            <a:miter lim="800000"/>
            <a:headEnd/>
            <a:tailEnd/>
          </a:ln>
        </p:spPr>
      </p:pic>
      <p:sp>
        <p:nvSpPr>
          <p:cNvPr id="5" name="TextBox 4"/>
          <p:cNvSpPr txBox="1"/>
          <p:nvPr/>
        </p:nvSpPr>
        <p:spPr>
          <a:xfrm>
            <a:off x="4572000" y="5786454"/>
            <a:ext cx="1071570" cy="246221"/>
          </a:xfrm>
          <a:prstGeom prst="rect">
            <a:avLst/>
          </a:prstGeom>
          <a:noFill/>
        </p:spPr>
        <p:txBody>
          <a:bodyPr wrap="square" rtlCol="0">
            <a:spAutoFit/>
          </a:bodyPr>
          <a:lstStyle/>
          <a:p>
            <a:r>
              <a:rPr lang="sr-Latn-CS" sz="1000" dirty="0">
                <a:latin typeface="Times New Roman" pitchFamily="18" charset="0"/>
                <a:cs typeface="Times New Roman" pitchFamily="18" charset="0"/>
              </a:rPr>
              <a:t>Ovalni otvor</a:t>
            </a:r>
            <a:endParaRPr lang="en-US" sz="1000" dirty="0">
              <a:latin typeface="Times New Roman" pitchFamily="18" charset="0"/>
              <a:cs typeface="Times New Roman" pitchFamily="18" charset="0"/>
            </a:endParaRPr>
          </a:p>
        </p:txBody>
      </p:sp>
      <p:sp>
        <p:nvSpPr>
          <p:cNvPr id="6" name="TextBox 5"/>
          <p:cNvSpPr txBox="1"/>
          <p:nvPr/>
        </p:nvSpPr>
        <p:spPr>
          <a:xfrm>
            <a:off x="6500826" y="6215082"/>
            <a:ext cx="886781" cy="246221"/>
          </a:xfrm>
          <a:prstGeom prst="rect">
            <a:avLst/>
          </a:prstGeom>
          <a:noFill/>
        </p:spPr>
        <p:txBody>
          <a:bodyPr wrap="none" rtlCol="0">
            <a:spAutoFit/>
          </a:bodyPr>
          <a:lstStyle/>
          <a:p>
            <a:r>
              <a:rPr lang="sr-Latn-CS" sz="1000" dirty="0">
                <a:latin typeface="Times New Roman" pitchFamily="18" charset="0"/>
                <a:cs typeface="Times New Roman" pitchFamily="18" charset="0"/>
              </a:rPr>
              <a:t>Okrugli otvor</a:t>
            </a:r>
            <a:endParaRPr lang="en-US" sz="1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500042"/>
            <a:ext cx="8534400" cy="75895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sr-Latn-CS" sz="3600" b="1" dirty="0">
                <a:latin typeface="Times New Roman" pitchFamily="18" charset="0"/>
                <a:cs typeface="Times New Roman" pitchFamily="18" charset="0"/>
              </a:rPr>
              <a:t>UNUTRAŠNJE UHO</a:t>
            </a:r>
            <a:r>
              <a:rPr lang="en-US" sz="3600" dirty="0">
                <a:latin typeface="Comic Sans MS" pitchFamily="66" charset="0"/>
              </a:rPr>
              <a:t/>
            </a:r>
            <a:br>
              <a:rPr lang="en-US" sz="3600" dirty="0">
                <a:latin typeface="Comic Sans MS" pitchFamily="66" charset="0"/>
              </a:rPr>
            </a:br>
            <a:endParaRPr lang="en-US" dirty="0"/>
          </a:p>
        </p:txBody>
      </p:sp>
      <p:pic>
        <p:nvPicPr>
          <p:cNvPr id="4" name="Picture 4" descr="Puz izduzen finale"/>
          <p:cNvPicPr>
            <a:picLocks noGrp="1" noChangeAspect="1" noChangeArrowheads="1"/>
          </p:cNvPicPr>
          <p:nvPr>
            <p:ph idx="1"/>
          </p:nvPr>
        </p:nvPicPr>
        <p:blipFill>
          <a:blip r:embed="rId3"/>
          <a:stretch>
            <a:fillRect/>
          </a:stretch>
        </p:blipFill>
        <p:spPr bwMode="auto">
          <a:xfrm>
            <a:off x="347265" y="1412777"/>
            <a:ext cx="3885199" cy="2592288"/>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4266095" y="2695879"/>
            <a:ext cx="4877906" cy="3361489"/>
          </a:xfrm>
          <a:prstGeom prst="rect">
            <a:avLst/>
          </a:prstGeom>
        </p:spPr>
      </p:pic>
      <p:pic>
        <p:nvPicPr>
          <p:cNvPr id="1026" name="Picture 2" descr="Ethics in Action Salami Slicing: What Is it and Is it Ethical? - Issu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1397253"/>
            <a:ext cx="2347837" cy="1224136"/>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4219436" y="1225869"/>
            <a:ext cx="77230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3353703">
            <a:off x="7598848" y="2277568"/>
            <a:ext cx="77230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016" y="404664"/>
            <a:ext cx="4246980" cy="1282958"/>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r"/>
            <a:r>
              <a:rPr lang="sr-Latn-CS" sz="3600" b="1" dirty="0">
                <a:latin typeface="Times New Roman" pitchFamily="18" charset="0"/>
                <a:cs typeface="Times New Roman" pitchFamily="18" charset="0"/>
              </a:rPr>
              <a:t>KORTIJEV ORGAN</a:t>
            </a:r>
            <a:br>
              <a:rPr lang="sr-Latn-CS" sz="3600" b="1" dirty="0">
                <a:latin typeface="Times New Roman" pitchFamily="18" charset="0"/>
                <a:cs typeface="Times New Roman" pitchFamily="18" charset="0"/>
              </a:rPr>
            </a:br>
            <a:r>
              <a:rPr lang="sr-Latn-CS" sz="3600" b="1" dirty="0">
                <a:latin typeface="Times New Roman" pitchFamily="18" charset="0"/>
                <a:cs typeface="Times New Roman" pitchFamily="18" charset="0"/>
              </a:rPr>
              <a:t>receptorski deo</a:t>
            </a:r>
            <a:r>
              <a:rPr lang="en-US" sz="3600" dirty="0">
                <a:latin typeface="Comic Sans MS" pitchFamily="66" charset="0"/>
              </a:rPr>
              <a:t/>
            </a:r>
            <a:br>
              <a:rPr lang="en-US" sz="3600" dirty="0">
                <a:latin typeface="Comic Sans MS" pitchFamily="66" charset="0"/>
              </a:rPr>
            </a:br>
            <a:endParaRPr lang="en-US" dirty="0"/>
          </a:p>
        </p:txBody>
      </p:sp>
      <p:pic>
        <p:nvPicPr>
          <p:cNvPr id="4" name="Picture 5" descr="Cortiev organ finale"/>
          <p:cNvPicPr>
            <a:picLocks noGrp="1" noChangeAspect="1" noChangeArrowheads="1"/>
          </p:cNvPicPr>
          <p:nvPr>
            <p:ph idx="1"/>
          </p:nvPr>
        </p:nvPicPr>
        <p:blipFill>
          <a:blip r:embed="rId2"/>
          <a:srcRect/>
          <a:stretch>
            <a:fillRect/>
          </a:stretch>
        </p:blipFill>
        <p:spPr bwMode="auto">
          <a:xfrm>
            <a:off x="3500430" y="1500174"/>
            <a:ext cx="5426476" cy="4572000"/>
          </a:xfrm>
          <a:prstGeom prst="rect">
            <a:avLst/>
          </a:prstGeom>
          <a:noFill/>
          <a:ln w="9525">
            <a:noFill/>
            <a:miter lim="800000"/>
            <a:headEnd/>
            <a:tailEnd/>
          </a:ln>
        </p:spPr>
      </p:pic>
      <p:sp>
        <p:nvSpPr>
          <p:cNvPr id="5" name="TextBox 4"/>
          <p:cNvSpPr txBox="1"/>
          <p:nvPr/>
        </p:nvSpPr>
        <p:spPr>
          <a:xfrm>
            <a:off x="142844" y="2786058"/>
            <a:ext cx="3357586" cy="3693319"/>
          </a:xfrm>
          <a:prstGeom prst="rect">
            <a:avLst/>
          </a:prstGeom>
          <a:noFill/>
        </p:spPr>
        <p:txBody>
          <a:bodyPr wrap="square" rtlCol="0">
            <a:spAutoFit/>
          </a:bodyPr>
          <a:lstStyle/>
          <a:p>
            <a:r>
              <a:rPr lang="sr-Latn-CS" b="1" dirty="0">
                <a:latin typeface="Times New Roman" pitchFamily="18" charset="0"/>
                <a:cs typeface="Times New Roman" pitchFamily="18" charset="0"/>
              </a:rPr>
              <a:t>Receptorske ćelije-trepljaste</a:t>
            </a:r>
            <a:r>
              <a:rPr lang="sr-Latn-CS" dirty="0">
                <a:latin typeface="Times New Roman" pitchFamily="18" charset="0"/>
                <a:cs typeface="Times New Roman" pitchFamily="18" charset="0"/>
              </a:rPr>
              <a:t>, imaju tanke i krute senzorne treplje-</a:t>
            </a:r>
            <a:r>
              <a:rPr lang="sr-Latn-CS" b="1" dirty="0">
                <a:solidFill>
                  <a:srgbClr val="FF0000"/>
                </a:solidFill>
                <a:latin typeface="Times New Roman" pitchFamily="18" charset="0"/>
                <a:cs typeface="Times New Roman" pitchFamily="18" charset="0"/>
              </a:rPr>
              <a:t>stereocilije </a:t>
            </a:r>
            <a:r>
              <a:rPr lang="sr-Latn-CS" dirty="0">
                <a:latin typeface="Times New Roman" pitchFamily="18" charset="0"/>
                <a:cs typeface="Times New Roman" pitchFamily="18" charset="0"/>
              </a:rPr>
              <a:t>koje prodiru u endolifmu sc.m</a:t>
            </a:r>
          </a:p>
          <a:p>
            <a:r>
              <a:rPr lang="sr-Latn-CS" dirty="0">
                <a:latin typeface="Times New Roman" pitchFamily="18" charset="0"/>
                <a:cs typeface="Times New Roman" pitchFamily="18" charset="0"/>
              </a:rPr>
              <a:t>Smeštene su u redovima: one bliže osovini puža su </a:t>
            </a:r>
            <a:r>
              <a:rPr lang="sr-Latn-CS" b="1" dirty="0">
                <a:latin typeface="Times New Roman" pitchFamily="18" charset="0"/>
                <a:cs typeface="Times New Roman" pitchFamily="18" charset="0"/>
              </a:rPr>
              <a:t>unutrašnje</a:t>
            </a:r>
            <a:r>
              <a:rPr lang="sr-Latn-CS" dirty="0">
                <a:latin typeface="Times New Roman" pitchFamily="18" charset="0"/>
                <a:cs typeface="Times New Roman" pitchFamily="18" charset="0"/>
              </a:rPr>
              <a:t> a ostale su </a:t>
            </a:r>
            <a:r>
              <a:rPr lang="sr-Latn-CS" b="1" dirty="0">
                <a:latin typeface="Times New Roman" pitchFamily="18" charset="0"/>
                <a:cs typeface="Times New Roman" pitchFamily="18" charset="0"/>
              </a:rPr>
              <a:t>spoljašnje</a:t>
            </a:r>
          </a:p>
          <a:p>
            <a:r>
              <a:rPr lang="sr-Latn-CS" b="1" dirty="0">
                <a:latin typeface="Times New Roman" pitchFamily="18" charset="0"/>
                <a:cs typeface="Times New Roman" pitchFamily="18" charset="0"/>
              </a:rPr>
              <a:t>Nemaju aksone </a:t>
            </a:r>
            <a:r>
              <a:rPr lang="sr-Latn-CS" dirty="0">
                <a:latin typeface="Times New Roman" pitchFamily="18" charset="0"/>
                <a:cs typeface="Times New Roman" pitchFamily="18" charset="0"/>
              </a:rPr>
              <a:t>-grade sinapse sa senzornim n.v</a:t>
            </a:r>
          </a:p>
          <a:p>
            <a:r>
              <a:rPr lang="sr-Latn-CS" dirty="0">
                <a:latin typeface="Times New Roman" pitchFamily="18" charset="0"/>
                <a:cs typeface="Times New Roman" pitchFamily="18" charset="0"/>
              </a:rPr>
              <a:t>Oko trepljastih ć. su </a:t>
            </a:r>
            <a:r>
              <a:rPr lang="sr-Latn-CS" b="1" dirty="0">
                <a:latin typeface="Times New Roman" pitchFamily="18" charset="0"/>
                <a:cs typeface="Times New Roman" pitchFamily="18" charset="0"/>
              </a:rPr>
              <a:t>potporne</a:t>
            </a:r>
          </a:p>
          <a:p>
            <a:r>
              <a:rPr lang="sr-Latn-CS" dirty="0">
                <a:latin typeface="Times New Roman" pitchFamily="18" charset="0"/>
                <a:cs typeface="Times New Roman" pitchFamily="18" charset="0"/>
              </a:rPr>
              <a:t>Direktno iznad trepljastih ć. je </a:t>
            </a:r>
            <a:r>
              <a:rPr lang="sr-Latn-CS" b="1" dirty="0">
                <a:latin typeface="Times New Roman" pitchFamily="18" charset="0"/>
                <a:cs typeface="Times New Roman" pitchFamily="18" charset="0"/>
              </a:rPr>
              <a:t>tektorijalna membrana</a:t>
            </a:r>
          </a:p>
          <a:p>
            <a:r>
              <a:rPr lang="sr-Latn-CS" b="1" dirty="0">
                <a:solidFill>
                  <a:srgbClr val="FF0000"/>
                </a:solidFill>
                <a:latin typeface="Times New Roman" pitchFamily="18" charset="0"/>
                <a:cs typeface="Times New Roman" pitchFamily="18" charset="0"/>
              </a:rPr>
              <a:t>VIII-vestibulokohlearni nerv</a:t>
            </a:r>
            <a:endParaRPr lang="en-US" b="1" dirty="0">
              <a:solidFill>
                <a:srgbClr val="FF0000"/>
              </a:solidFill>
              <a:latin typeface="Times New Roman" pitchFamily="18" charset="0"/>
              <a:cs typeface="Times New Roman" pitchFamily="18" charset="0"/>
            </a:endParaRPr>
          </a:p>
        </p:txBody>
      </p:sp>
      <p:pic>
        <p:nvPicPr>
          <p:cNvPr id="6" name="Picture 5"/>
          <p:cNvPicPr>
            <a:picLocks noChangeAspect="1"/>
          </p:cNvPicPr>
          <p:nvPr/>
        </p:nvPicPr>
        <p:blipFill>
          <a:blip r:embed="rId3"/>
          <a:stretch>
            <a:fillRect/>
          </a:stretch>
        </p:blipFill>
        <p:spPr>
          <a:xfrm>
            <a:off x="452218" y="-57896"/>
            <a:ext cx="4152259" cy="2732084"/>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237" y="0"/>
            <a:ext cx="7886700" cy="1325563"/>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err="1">
                <a:latin typeface="Times New Roman" pitchFamily="18" charset="0"/>
                <a:cs typeface="Times New Roman" pitchFamily="18" charset="0"/>
              </a:rPr>
              <a:t>Stimulacija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trepljastih</a:t>
            </a:r>
            <a:r>
              <a:rPr lang="en-US" b="1" dirty="0">
                <a:latin typeface="Times New Roman" pitchFamily="18" charset="0"/>
                <a:cs typeface="Times New Roman" pitchFamily="18" charset="0"/>
              </a:rPr>
              <a:t> </a:t>
            </a:r>
            <a:r>
              <a:rPr lang="sr-Latn-CS" b="1" dirty="0">
                <a:latin typeface="Times New Roman" pitchFamily="18" charset="0"/>
                <a:cs typeface="Times New Roman" pitchFamily="18" charset="0"/>
              </a:rPr>
              <a:t>ć</a:t>
            </a:r>
            <a:r>
              <a:rPr lang="en-US" b="1" dirty="0" err="1">
                <a:latin typeface="Times New Roman" pitchFamily="18" charset="0"/>
                <a:cs typeface="Times New Roman" pitchFamily="18" charset="0"/>
              </a:rPr>
              <a:t>elija</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301752" y="1500174"/>
            <a:ext cx="5127504" cy="4598874"/>
          </a:xfrm>
        </p:spPr>
        <p:txBody>
          <a:bodyPr>
            <a:normAutofit/>
          </a:bodyPr>
          <a:lstStyle/>
          <a:p>
            <a:r>
              <a:rPr lang="sr-Latn-CS" sz="2400" dirty="0" smtClean="0">
                <a:latin typeface="Times New Roman" pitchFamily="18" charset="0"/>
                <a:cs typeface="Times New Roman" pitchFamily="18" charset="0"/>
              </a:rPr>
              <a:t>Zvučni</a:t>
            </a:r>
            <a:r>
              <a:rPr lang="sr-Latn-CS" sz="2400" dirty="0" smtClean="0">
                <a:latin typeface="Times New Roman" pitchFamily="18" charset="0"/>
                <a:cs typeface="Times New Roman" pitchFamily="18" charset="0"/>
              </a:rPr>
              <a:t> </a:t>
            </a:r>
            <a:r>
              <a:rPr lang="sr-Latn-CS" sz="2400" dirty="0">
                <a:latin typeface="Times New Roman" pitchFamily="18" charset="0"/>
                <a:cs typeface="Times New Roman" pitchFamily="18" charset="0"/>
              </a:rPr>
              <a:t>talas </a:t>
            </a:r>
            <a:r>
              <a:rPr lang="sr-Latn-CS" sz="2400" b="1" dirty="0">
                <a:latin typeface="Times New Roman" pitchFamily="18" charset="0"/>
                <a:cs typeface="Times New Roman" pitchFamily="18" charset="0"/>
              </a:rPr>
              <a:t>pomera bazalnu membranu gore-dole </a:t>
            </a:r>
            <a:r>
              <a:rPr lang="sr-Latn-CS" sz="2400" dirty="0">
                <a:latin typeface="Times New Roman" pitchFamily="18" charset="0"/>
                <a:cs typeface="Times New Roman" pitchFamily="18" charset="0"/>
              </a:rPr>
              <a:t>i </a:t>
            </a:r>
            <a:r>
              <a:rPr lang="sr-Latn-CS" sz="2400" b="1" dirty="0">
                <a:latin typeface="Times New Roman" pitchFamily="18" charset="0"/>
                <a:cs typeface="Times New Roman" pitchFamily="18" charset="0"/>
              </a:rPr>
              <a:t>tektorijalna memrana se pomera </a:t>
            </a:r>
            <a:r>
              <a:rPr lang="sr-Latn-CS" sz="2400" dirty="0">
                <a:latin typeface="Times New Roman" pitchFamily="18" charset="0"/>
                <a:cs typeface="Times New Roman" pitchFamily="18" charset="0"/>
              </a:rPr>
              <a:t>u odnosu na </a:t>
            </a:r>
            <a:r>
              <a:rPr lang="sr-Latn-CS" sz="2400" b="1" dirty="0">
                <a:solidFill>
                  <a:srgbClr val="FF0000"/>
                </a:solidFill>
                <a:latin typeface="Times New Roman" pitchFamily="18" charset="0"/>
                <a:cs typeface="Times New Roman" pitchFamily="18" charset="0"/>
              </a:rPr>
              <a:t>trepljaste ćelije</a:t>
            </a:r>
          </a:p>
          <a:p>
            <a:r>
              <a:rPr lang="sr-Latn-CS" sz="2400" b="1" dirty="0" smtClean="0">
                <a:solidFill>
                  <a:srgbClr val="FF0000"/>
                </a:solidFill>
                <a:latin typeface="Times New Roman" pitchFamily="18" charset="0"/>
                <a:cs typeface="Times New Roman" pitchFamily="18" charset="0"/>
              </a:rPr>
              <a:t>Pomeranje </a:t>
            </a:r>
            <a:r>
              <a:rPr lang="sr-Latn-CS" sz="2400" b="1" dirty="0">
                <a:solidFill>
                  <a:srgbClr val="FF0000"/>
                </a:solidFill>
                <a:latin typeface="Times New Roman" pitchFamily="18" charset="0"/>
                <a:cs typeface="Times New Roman" pitchFamily="18" charset="0"/>
              </a:rPr>
              <a:t>otvara ili zatvara </a:t>
            </a:r>
            <a:r>
              <a:rPr lang="sr-Latn-CS" sz="2400" b="1" u="sng" dirty="0">
                <a:solidFill>
                  <a:srgbClr val="FF0000"/>
                </a:solidFill>
                <a:latin typeface="Times New Roman" pitchFamily="18" charset="0"/>
                <a:cs typeface="Times New Roman" pitchFamily="18" charset="0"/>
              </a:rPr>
              <a:t>streč-zavisne kanale (mehanička sila)</a:t>
            </a:r>
          </a:p>
          <a:p>
            <a:endParaRPr lang="en-US" sz="2400" b="1" dirty="0">
              <a:latin typeface="Times New Roman" pitchFamily="18" charset="0"/>
              <a:cs typeface="Times New Roman" pitchFamily="18" charset="0"/>
            </a:endParaRPr>
          </a:p>
        </p:txBody>
      </p:sp>
      <p:pic>
        <p:nvPicPr>
          <p:cNvPr id="5" name="Picture 4"/>
          <p:cNvPicPr>
            <a:picLocks noChangeAspect="1"/>
          </p:cNvPicPr>
          <p:nvPr/>
        </p:nvPicPr>
        <p:blipFill>
          <a:blip r:embed="rId2"/>
          <a:stretch>
            <a:fillRect/>
          </a:stretch>
        </p:blipFill>
        <p:spPr>
          <a:xfrm>
            <a:off x="3491880" y="3789040"/>
            <a:ext cx="5125656" cy="2724966"/>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7886700" cy="1325563"/>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b="1" dirty="0" err="1">
                <a:latin typeface="Times New Roman" pitchFamily="18" charset="0"/>
                <a:cs typeface="Times New Roman" pitchFamily="18" charset="0"/>
              </a:rPr>
              <a:t>Stimulacija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trepljastih</a:t>
            </a:r>
            <a:r>
              <a:rPr lang="en-US" b="1" dirty="0">
                <a:latin typeface="Times New Roman" pitchFamily="18" charset="0"/>
                <a:cs typeface="Times New Roman" pitchFamily="18" charset="0"/>
              </a:rPr>
              <a:t> </a:t>
            </a:r>
            <a:r>
              <a:rPr lang="sr-Latn-CS" b="1" dirty="0">
                <a:latin typeface="Times New Roman" pitchFamily="18" charset="0"/>
                <a:cs typeface="Times New Roman" pitchFamily="18" charset="0"/>
              </a:rPr>
              <a:t>ć</a:t>
            </a:r>
            <a:r>
              <a:rPr lang="en-US" b="1" dirty="0" err="1">
                <a:latin typeface="Times New Roman" pitchFamily="18" charset="0"/>
                <a:cs typeface="Times New Roman" pitchFamily="18" charset="0"/>
              </a:rPr>
              <a:t>elija</a:t>
            </a:r>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1044624" y="1556792"/>
            <a:ext cx="6162174" cy="2593391"/>
          </a:xfrm>
          <a:prstGeom prst="rect">
            <a:avLst/>
          </a:prstGeom>
          <a:noFill/>
          <a:ln w="9525">
            <a:noFill/>
            <a:miter lim="800000"/>
            <a:headEnd/>
            <a:tailEnd/>
          </a:ln>
          <a:effectLst/>
        </p:spPr>
      </p:pic>
      <p:pic>
        <p:nvPicPr>
          <p:cNvPr id="3" name="Picture 2"/>
          <p:cNvPicPr>
            <a:picLocks noChangeAspect="1"/>
          </p:cNvPicPr>
          <p:nvPr/>
        </p:nvPicPr>
        <p:blipFill>
          <a:blip r:embed="rId3"/>
          <a:stretch>
            <a:fillRect/>
          </a:stretch>
        </p:blipFill>
        <p:spPr>
          <a:xfrm>
            <a:off x="4438097" y="3212976"/>
            <a:ext cx="4687796" cy="348348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332656"/>
            <a:ext cx="1521570"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2800" dirty="0" err="1"/>
              <a:t>Čulo</a:t>
            </a:r>
            <a:r>
              <a:rPr lang="en-GB" sz="2800" dirty="0"/>
              <a:t> </a:t>
            </a:r>
            <a:r>
              <a:rPr lang="en-GB" sz="2800" dirty="0" err="1"/>
              <a:t>vida</a:t>
            </a:r>
            <a:endParaRPr lang="en-GB" sz="2800" dirty="0"/>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329" y="1780379"/>
            <a:ext cx="4022665" cy="4676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26555" y="201019"/>
            <a:ext cx="5597045"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2400" dirty="0" err="1"/>
              <a:t>Kako</a:t>
            </a:r>
            <a:r>
              <a:rPr lang="en-GB" sz="2400" dirty="0"/>
              <a:t> psi vide? </a:t>
            </a:r>
            <a:r>
              <a:rPr lang="en-GB" sz="2400" dirty="0" err="1"/>
              <a:t>Crno</a:t>
            </a:r>
            <a:r>
              <a:rPr lang="en-GB" sz="2400" dirty="0"/>
              <a:t> </a:t>
            </a:r>
            <a:r>
              <a:rPr lang="en-GB" sz="2400" dirty="0" err="1"/>
              <a:t>belo-najčeće</a:t>
            </a:r>
            <a:r>
              <a:rPr lang="en-GB" sz="2400" dirty="0"/>
              <a:t> </a:t>
            </a:r>
            <a:r>
              <a:rPr lang="en-GB" sz="2400" dirty="0" err="1"/>
              <a:t>mišljenje</a:t>
            </a:r>
            <a:r>
              <a:rPr lang="en-GB" sz="2400" dirty="0"/>
              <a:t>?</a:t>
            </a:r>
          </a:p>
        </p:txBody>
      </p:sp>
      <p:sp>
        <p:nvSpPr>
          <p:cNvPr id="9" name="Right Arrow 8"/>
          <p:cNvSpPr/>
          <p:nvPr/>
        </p:nvSpPr>
        <p:spPr>
          <a:xfrm>
            <a:off x="835487" y="294854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8730" y="3918338"/>
            <a:ext cx="1685461"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2000" dirty="0" err="1"/>
              <a:t>Anatomija</a:t>
            </a:r>
            <a:r>
              <a:rPr lang="en-GB" sz="2000" dirty="0"/>
              <a:t> </a:t>
            </a:r>
            <a:r>
              <a:rPr lang="en-GB" sz="2000" dirty="0" err="1"/>
              <a:t>oka</a:t>
            </a:r>
            <a:endParaRPr lang="en-GB" sz="2000" dirty="0"/>
          </a:p>
        </p:txBody>
      </p:sp>
      <p:sp>
        <p:nvSpPr>
          <p:cNvPr id="11" name="TextBox 10"/>
          <p:cNvSpPr txBox="1"/>
          <p:nvPr/>
        </p:nvSpPr>
        <p:spPr>
          <a:xfrm>
            <a:off x="5250994" y="1848610"/>
            <a:ext cx="3458832" cy="1384995"/>
          </a:xfrm>
          <a:prstGeom prst="rect">
            <a:avLst/>
          </a:prstGeom>
          <a:noFill/>
        </p:spPr>
        <p:txBody>
          <a:bodyPr wrap="none" rtlCol="0">
            <a:spAutoFit/>
          </a:bodyPr>
          <a:lstStyle/>
          <a:p>
            <a:r>
              <a:rPr lang="en-GB" sz="2000" dirty="0"/>
              <a:t>-</a:t>
            </a:r>
            <a:r>
              <a:rPr lang="en-GB" sz="2000" dirty="0" err="1"/>
              <a:t>slabije</a:t>
            </a:r>
            <a:r>
              <a:rPr lang="en-GB" sz="2000" dirty="0"/>
              <a:t> vide da </a:t>
            </a:r>
            <a:r>
              <a:rPr lang="en-GB" sz="2000" dirty="0" err="1"/>
              <a:t>daljinu</a:t>
            </a:r>
            <a:r>
              <a:rPr lang="en-GB" sz="2000" dirty="0"/>
              <a:t> </a:t>
            </a:r>
          </a:p>
          <a:p>
            <a:r>
              <a:rPr lang="en-GB" sz="2000" dirty="0"/>
              <a:t>–</a:t>
            </a:r>
            <a:r>
              <a:rPr lang="en-GB" sz="2000" dirty="0" err="1"/>
              <a:t>razlikuju</a:t>
            </a:r>
            <a:r>
              <a:rPr lang="en-GB" sz="2000" dirty="0"/>
              <a:t> </a:t>
            </a:r>
            <a:r>
              <a:rPr lang="en-GB" sz="2000" dirty="0" err="1"/>
              <a:t>manje</a:t>
            </a:r>
            <a:r>
              <a:rPr lang="en-GB" sz="2000" dirty="0"/>
              <a:t> </a:t>
            </a:r>
            <a:r>
              <a:rPr lang="en-GB" sz="2000" dirty="0" err="1"/>
              <a:t>boja</a:t>
            </a:r>
            <a:r>
              <a:rPr lang="en-GB" sz="2000" dirty="0"/>
              <a:t> </a:t>
            </a:r>
            <a:r>
              <a:rPr lang="en-GB" sz="2400" dirty="0" err="1">
                <a:solidFill>
                  <a:srgbClr val="FF0000"/>
                </a:solidFill>
              </a:rPr>
              <a:t>ali</a:t>
            </a:r>
            <a:endParaRPr lang="en-GB" sz="2400" dirty="0">
              <a:solidFill>
                <a:srgbClr val="FF0000"/>
              </a:solidFill>
            </a:endParaRPr>
          </a:p>
          <a:p>
            <a:pPr marL="342900" indent="-342900">
              <a:buFontTx/>
              <a:buChar char="-"/>
            </a:pPr>
            <a:r>
              <a:rPr lang="en-GB" sz="2000" dirty="0" err="1"/>
              <a:t>bolje</a:t>
            </a:r>
            <a:r>
              <a:rPr lang="en-GB" sz="2000" dirty="0"/>
              <a:t> vide </a:t>
            </a:r>
            <a:r>
              <a:rPr lang="en-GB" sz="2000" dirty="0" err="1"/>
              <a:t>noću-svetle</a:t>
            </a:r>
            <a:r>
              <a:rPr lang="en-GB" sz="2000" dirty="0"/>
              <a:t> </a:t>
            </a:r>
            <a:r>
              <a:rPr lang="en-GB" sz="2000" dirty="0" err="1"/>
              <a:t>oči</a:t>
            </a:r>
            <a:endParaRPr lang="en-GB" sz="2000" dirty="0"/>
          </a:p>
          <a:p>
            <a:pPr marL="342900" indent="-342900">
              <a:buFontTx/>
              <a:buChar char="-"/>
            </a:pPr>
            <a:r>
              <a:rPr lang="en-GB" sz="2000" dirty="0" err="1"/>
              <a:t>bolje</a:t>
            </a:r>
            <a:r>
              <a:rPr lang="en-GB" sz="2000" dirty="0"/>
              <a:t> vide </a:t>
            </a:r>
            <a:r>
              <a:rPr lang="en-GB" sz="2000" dirty="0" err="1"/>
              <a:t>objekte</a:t>
            </a:r>
            <a:r>
              <a:rPr lang="en-GB" sz="2000" dirty="0"/>
              <a:t> u </a:t>
            </a:r>
            <a:r>
              <a:rPr lang="en-GB" sz="2000" dirty="0" err="1"/>
              <a:t>pokretu</a:t>
            </a:r>
            <a:endParaRPr lang="en-GB" sz="2000" dirty="0"/>
          </a:p>
        </p:txBody>
      </p:sp>
      <p:pic>
        <p:nvPicPr>
          <p:cNvPr id="15362" name="Picture 2" descr="Image result for tapetum lucidum do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0750" y="3248512"/>
            <a:ext cx="2873811" cy="191683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706136" y="888360"/>
            <a:ext cx="914400"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13" name="Rectangle 12"/>
          <p:cNvSpPr/>
          <p:nvPr/>
        </p:nvSpPr>
        <p:spPr>
          <a:xfrm>
            <a:off x="7796750" y="88836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241991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1000100" y="0"/>
            <a:ext cx="6815156" cy="4955038"/>
          </a:xfrm>
          <a:prstGeom prst="rect">
            <a:avLst/>
          </a:prstGeom>
          <a:noFill/>
          <a:ln w="9525">
            <a:noFill/>
            <a:miter lim="800000"/>
            <a:headEnd/>
            <a:tailEnd/>
          </a:ln>
          <a:effectLst/>
        </p:spPr>
      </p:pic>
      <p:sp>
        <p:nvSpPr>
          <p:cNvPr id="3" name="TextBox 2"/>
          <p:cNvSpPr txBox="1"/>
          <p:nvPr/>
        </p:nvSpPr>
        <p:spPr>
          <a:xfrm>
            <a:off x="357158" y="5143512"/>
            <a:ext cx="8215370" cy="132343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sr-Latn-CS" sz="2000" b="1" dirty="0">
                <a:solidFill>
                  <a:srgbClr val="0070C0"/>
                </a:solidFill>
                <a:latin typeface="Times New Roman" pitchFamily="18" charset="0"/>
                <a:cs typeface="Times New Roman" pitchFamily="18" charset="0"/>
              </a:rPr>
              <a:t>Savijanje na suprotnu stranu relaksira  filamente dovodeći do zatvaranja kanala.  Zatvaranje kanala za K</a:t>
            </a:r>
            <a:r>
              <a:rPr lang="sr-Latn-CS" sz="2000" b="1" baseline="30000" dirty="0">
                <a:solidFill>
                  <a:srgbClr val="0070C0"/>
                </a:solidFill>
                <a:latin typeface="Times New Roman" pitchFamily="18" charset="0"/>
                <a:cs typeface="Times New Roman" pitchFamily="18" charset="0"/>
              </a:rPr>
              <a:t>+</a:t>
            </a:r>
            <a:r>
              <a:rPr lang="sr-Latn-CS" sz="2000" b="1" dirty="0">
                <a:solidFill>
                  <a:srgbClr val="0070C0"/>
                </a:solidFill>
                <a:latin typeface="Times New Roman" pitchFamily="18" charset="0"/>
                <a:cs typeface="Times New Roman" pitchFamily="18" charset="0"/>
              </a:rPr>
              <a:t> savijanjem prema susednoj kraćoj treplji dovodi do njihove hiperpolarizacije i nema oslobađanja neurotransmitera</a:t>
            </a:r>
            <a:endParaRPr lang="en-US" sz="2000" b="1" dirty="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7886700" cy="1325563"/>
          </a:xfrm>
        </p:spPr>
        <p:style>
          <a:lnRef idx="2">
            <a:schemeClr val="accent1">
              <a:shade val="50000"/>
            </a:schemeClr>
          </a:lnRef>
          <a:fillRef idx="1">
            <a:schemeClr val="accent1"/>
          </a:fillRef>
          <a:effectRef idx="0">
            <a:schemeClr val="accent1"/>
          </a:effectRef>
          <a:fontRef idx="minor">
            <a:schemeClr val="lt1"/>
          </a:fontRef>
        </p:style>
        <p:txBody>
          <a:bodyPr/>
          <a:lstStyle/>
          <a:p>
            <a:r>
              <a:rPr lang="sr-Latn-RS" b="1" dirty="0" smtClean="0">
                <a:latin typeface="Times New Roman" pitchFamily="18" charset="0"/>
                <a:cs typeface="Times New Roman" pitchFamily="18" charset="0"/>
              </a:rPr>
              <a:t>Mehanizam prenošenja zvuka</a:t>
            </a:r>
            <a:endParaRPr lang="en-US" dirty="0"/>
          </a:p>
        </p:txBody>
      </p:sp>
      <p:sp>
        <p:nvSpPr>
          <p:cNvPr id="3" name="Content Placeholder 2"/>
          <p:cNvSpPr>
            <a:spLocks noGrp="1"/>
          </p:cNvSpPr>
          <p:nvPr>
            <p:ph idx="1"/>
          </p:nvPr>
        </p:nvSpPr>
        <p:spPr>
          <a:xfrm>
            <a:off x="285720" y="1571612"/>
            <a:ext cx="6950576" cy="3297548"/>
          </a:xfrm>
        </p:spPr>
        <p:txBody>
          <a:bodyPr/>
          <a:lstStyle/>
          <a:p>
            <a:r>
              <a:rPr lang="sr-Latn-CS" dirty="0">
                <a:latin typeface="Times New Roman" pitchFamily="18" charset="0"/>
                <a:cs typeface="Times New Roman" pitchFamily="18" charset="0"/>
              </a:rPr>
              <a:t>90% senzitivnih nervnih vlakana u auditivnom nervu formira sinspse sa </a:t>
            </a:r>
            <a:r>
              <a:rPr lang="sr-Latn-CS" dirty="0">
                <a:solidFill>
                  <a:srgbClr val="FF0000"/>
                </a:solidFill>
                <a:latin typeface="Times New Roman" pitchFamily="18" charset="0"/>
                <a:cs typeface="Times New Roman" pitchFamily="18" charset="0"/>
              </a:rPr>
              <a:t>untrašnjim trepljastim ćelijama</a:t>
            </a:r>
          </a:p>
          <a:p>
            <a:r>
              <a:rPr lang="sr-Latn-CS" b="1" dirty="0">
                <a:solidFill>
                  <a:srgbClr val="FF0000"/>
                </a:solidFill>
                <a:latin typeface="Times New Roman" pitchFamily="18" charset="0"/>
                <a:cs typeface="Times New Roman" pitchFamily="18" charset="0"/>
              </a:rPr>
              <a:t>Primarno su odgovorne </a:t>
            </a:r>
            <a:r>
              <a:rPr lang="sr-Latn-CS" dirty="0">
                <a:latin typeface="Times New Roman" pitchFamily="18" charset="0"/>
                <a:cs typeface="Times New Roman" pitchFamily="18" charset="0"/>
              </a:rPr>
              <a:t>za prenos informacija u auditorne regije cerebralnog korteksa. </a:t>
            </a:r>
          </a:p>
          <a:p>
            <a:r>
              <a:rPr lang="sr-Latn-CS" dirty="0">
                <a:latin typeface="Times New Roman" pitchFamily="18" charset="0"/>
                <a:cs typeface="Times New Roman" pitchFamily="18" charset="0"/>
              </a:rPr>
              <a:t>Svaka od njih formira sinapse sa nekoliko senzornih nervnih vlakana i nijedno nervno vlakno nema kontakt sa više od jednom ćelijom. </a:t>
            </a:r>
          </a:p>
          <a:p>
            <a:r>
              <a:rPr lang="sr-Latn-CS" dirty="0">
                <a:latin typeface="Times New Roman" pitchFamily="18" charset="0"/>
                <a:cs typeface="Times New Roman" pitchFamily="18" charset="0"/>
              </a:rPr>
              <a:t>Mozak tako precizno određuje koji deo bazalne membrane vibrira sa najvećom amplitudom</a:t>
            </a:r>
            <a:endParaRPr lang="en-US" dirty="0">
              <a:latin typeface="Times New Roman" pitchFamily="18" charset="0"/>
              <a:cs typeface="Times New Roman" pitchFamily="18" charset="0"/>
            </a:endParaRPr>
          </a:p>
        </p:txBody>
      </p:sp>
      <p:pic>
        <p:nvPicPr>
          <p:cNvPr id="4" name="Picture 3"/>
          <p:cNvPicPr>
            <a:picLocks noChangeAspect="1"/>
          </p:cNvPicPr>
          <p:nvPr/>
        </p:nvPicPr>
        <p:blipFill>
          <a:blip r:embed="rId2"/>
          <a:stretch>
            <a:fillRect/>
          </a:stretch>
        </p:blipFill>
        <p:spPr>
          <a:xfrm>
            <a:off x="18622" y="1543628"/>
            <a:ext cx="8373644" cy="4505954"/>
          </a:xfrm>
          <a:prstGeom prst="rect">
            <a:avLst/>
          </a:prstGeom>
        </p:spPr>
      </p:pic>
    </p:spTree>
    <p:extLst>
      <p:ext uri="{BB962C8B-B14F-4D97-AF65-F5344CB8AC3E}">
        <p14:creationId xmlns:p14="http://schemas.microsoft.com/office/powerpoint/2010/main" val="5866531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Frekvenca na BM"/>
          <p:cNvPicPr>
            <a:picLocks noChangeAspect="1" noChangeArrowheads="1"/>
          </p:cNvPicPr>
          <p:nvPr/>
        </p:nvPicPr>
        <p:blipFill>
          <a:blip r:embed="rId3"/>
          <a:srcRect/>
          <a:stretch>
            <a:fillRect/>
          </a:stretch>
        </p:blipFill>
        <p:spPr bwMode="auto">
          <a:xfrm>
            <a:off x="251520" y="980728"/>
            <a:ext cx="5760740" cy="4545346"/>
          </a:xfrm>
          <a:prstGeom prst="rect">
            <a:avLst/>
          </a:prstGeom>
          <a:noFill/>
          <a:ln w="9525">
            <a:noFill/>
            <a:miter lim="800000"/>
            <a:headEnd/>
            <a:tailEnd/>
          </a:ln>
        </p:spPr>
      </p:pic>
      <p:sp>
        <p:nvSpPr>
          <p:cNvPr id="3" name="TextBox 2"/>
          <p:cNvSpPr txBox="1"/>
          <p:nvPr/>
        </p:nvSpPr>
        <p:spPr>
          <a:xfrm>
            <a:off x="107504" y="188640"/>
            <a:ext cx="8290988"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sr-Latn-CS" sz="2800" b="1" dirty="0">
                <a:solidFill>
                  <a:srgbClr val="7030A0"/>
                </a:solidFill>
                <a:latin typeface="Times New Roman" pitchFamily="18" charset="0"/>
                <a:cs typeface="Times New Roman" pitchFamily="18" charset="0"/>
              </a:rPr>
              <a:t>Mehanizam razlikovanja zvukova različite frekvence</a:t>
            </a:r>
            <a:endParaRPr lang="en-US" sz="2800" b="1" dirty="0">
              <a:solidFill>
                <a:srgbClr val="7030A0"/>
              </a:solidFill>
              <a:latin typeface="Times New Roman" pitchFamily="18" charset="0"/>
              <a:cs typeface="Times New Roman"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76672"/>
            <a:ext cx="8964524" cy="3672408"/>
          </a:xfrm>
          <a:prstGeom prst="rect">
            <a:avLst/>
          </a:prstGeom>
        </p:spPr>
      </p:pic>
      <p:sp>
        <p:nvSpPr>
          <p:cNvPr id="2" name="Title 1"/>
          <p:cNvSpPr>
            <a:spLocks noGrp="1"/>
          </p:cNvSpPr>
          <p:nvPr>
            <p:ph type="title"/>
          </p:nvPr>
        </p:nvSpPr>
        <p:spPr>
          <a:xfrm>
            <a:off x="323528" y="116633"/>
            <a:ext cx="7886700" cy="504056"/>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sr-Latn-CS" sz="2400" b="1" dirty="0">
                <a:latin typeface="Times New Roman" pitchFamily="18" charset="0"/>
                <a:cs typeface="Times New Roman" pitchFamily="18" charset="0"/>
              </a:rPr>
              <a:t>Ushodni putevi i centri auditivnog sistema</a:t>
            </a:r>
            <a:endParaRPr lang="en-US" sz="2400" b="1" dirty="0">
              <a:latin typeface="Times New Roman" pitchFamily="18" charset="0"/>
              <a:cs typeface="Times New Roman" pitchFamily="18" charset="0"/>
            </a:endParaRPr>
          </a:p>
        </p:txBody>
      </p:sp>
      <p:pic>
        <p:nvPicPr>
          <p:cNvPr id="4" name="Picture 4"/>
          <p:cNvPicPr>
            <a:picLocks noGrp="1" noChangeAspect="1" noChangeArrowheads="1"/>
          </p:cNvPicPr>
          <p:nvPr>
            <p:ph idx="1"/>
          </p:nvPr>
        </p:nvPicPr>
        <p:blipFill>
          <a:blip r:embed="rId3"/>
          <a:stretch>
            <a:fillRect/>
          </a:stretch>
        </p:blipFill>
        <p:spPr bwMode="auto">
          <a:xfrm>
            <a:off x="5260808" y="3573016"/>
            <a:ext cx="3883192" cy="296812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48362" y="188640"/>
            <a:ext cx="8189119" cy="606266"/>
          </a:xfrm>
          <a:solidFill>
            <a:srgbClr val="FFFF00">
              <a:alpha val="31000"/>
            </a:srgbClr>
          </a:solidFill>
        </p:spPr>
        <p:txBody>
          <a:bodyPr>
            <a:normAutofit/>
          </a:bodyPr>
          <a:lstStyle/>
          <a:p>
            <a:pPr algn="ctr"/>
            <a:r>
              <a:rPr lang="en-US" dirty="0"/>
              <a:t>L</a:t>
            </a:r>
            <a:r>
              <a:rPr lang="sr-Latn-RS" dirty="0"/>
              <a:t>iteratura</a:t>
            </a:r>
            <a:r>
              <a:rPr lang="en-US" dirty="0"/>
              <a:t> I </a:t>
            </a:r>
            <a:r>
              <a:rPr lang="en-US" dirty="0" err="1"/>
              <a:t>izvori</a:t>
            </a:r>
            <a:r>
              <a:rPr lang="en-US" dirty="0"/>
              <a:t> </a:t>
            </a:r>
            <a:r>
              <a:rPr lang="en-US" dirty="0" err="1"/>
              <a:t>kori</a:t>
            </a:r>
            <a:r>
              <a:rPr lang="sr-Latn-RS" dirty="0"/>
              <a:t>šćenih šema i slika</a:t>
            </a:r>
            <a:endParaRPr lang="en-US" dirty="0"/>
          </a:p>
        </p:txBody>
      </p:sp>
      <p:sp>
        <p:nvSpPr>
          <p:cNvPr id="3" name="Rectangle 2"/>
          <p:cNvSpPr/>
          <p:nvPr/>
        </p:nvSpPr>
        <p:spPr>
          <a:xfrm>
            <a:off x="2286000" y="-859886"/>
            <a:ext cx="4572000" cy="281231"/>
          </a:xfrm>
          <a:prstGeom prst="rect">
            <a:avLst/>
          </a:prstGeom>
        </p:spPr>
        <p:txBody>
          <a:bodyPr>
            <a:spAutoFit/>
          </a:bodyPr>
          <a:lstStyle/>
          <a:p>
            <a:pPr>
              <a:lnSpc>
                <a:spcPct val="107000"/>
              </a:lnSpc>
              <a:spcAft>
                <a:spcPts val="600"/>
              </a:spcAft>
            </a:pPr>
            <a:r>
              <a:rPr lang="en-US" sz="12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p:cNvSpPr/>
          <p:nvPr/>
        </p:nvSpPr>
        <p:spPr>
          <a:xfrm>
            <a:off x="251520" y="794235"/>
            <a:ext cx="7868385" cy="2234586"/>
          </a:xfrm>
          <a:prstGeom prst="rect">
            <a:avLst/>
          </a:prstGeom>
        </p:spPr>
        <p:txBody>
          <a:bodyPr wrap="square">
            <a:spAutoFit/>
          </a:bodyPr>
          <a:lstStyle/>
          <a:p>
            <a:pPr indent="337661" algn="just">
              <a:lnSpc>
                <a:spcPct val="107000"/>
              </a:lnSpc>
              <a:spcAft>
                <a:spcPts val="600"/>
              </a:spcAft>
            </a:pPr>
            <a:endParaRPr lang="sr-Latn-RS" sz="1200" dirty="0">
              <a:ea typeface="Calibri" panose="020F0502020204030204" pitchFamily="34" charset="0"/>
              <a:cs typeface="Times New Roman" panose="02020603050405020304" pitchFamily="18" charset="0"/>
            </a:endParaRPr>
          </a:p>
          <a:p>
            <a:pPr indent="337661" algn="just">
              <a:lnSpc>
                <a:spcPct val="107000"/>
              </a:lnSpc>
              <a:spcAft>
                <a:spcPts val="600"/>
              </a:spcAft>
            </a:pPr>
            <a:r>
              <a:rPr lang="en-US" sz="1200" dirty="0">
                <a:ea typeface="Calibri" panose="020F0502020204030204" pitchFamily="34" charset="0"/>
                <a:cs typeface="Times New Roman" panose="02020603050405020304" pitchFamily="18" charset="0"/>
              </a:rPr>
              <a:t>Cunningham, G. J., and G. B. Klein. "Text book of veterinary physiology. 4 </a:t>
            </a:r>
            <a:r>
              <a:rPr lang="en-US" sz="1200" dirty="0" err="1">
                <a:ea typeface="Calibri" panose="020F0502020204030204" pitchFamily="34" charset="0"/>
                <a:cs typeface="Times New Roman" panose="02020603050405020304" pitchFamily="18" charset="0"/>
              </a:rPr>
              <a:t>th.</a:t>
            </a:r>
            <a:r>
              <a:rPr lang="en-US" sz="1200" dirty="0">
                <a:ea typeface="Calibri" panose="020F0502020204030204" pitchFamily="34" charset="0"/>
                <a:cs typeface="Times New Roman" panose="02020603050405020304" pitchFamily="18" charset="0"/>
              </a:rPr>
              <a:t>" Ed. Saunders EL-Sevier, evolve 2007.</a:t>
            </a:r>
            <a:endParaRPr lang="sr-Latn-RS" sz="1200" dirty="0">
              <a:ea typeface="Calibri" panose="020F0502020204030204" pitchFamily="34" charset="0"/>
              <a:cs typeface="Times New Roman" panose="02020603050405020304" pitchFamily="18" charset="0"/>
            </a:endParaRPr>
          </a:p>
          <a:p>
            <a:pPr indent="337661" algn="just">
              <a:lnSpc>
                <a:spcPct val="107000"/>
              </a:lnSpc>
              <a:spcAft>
                <a:spcPts val="600"/>
              </a:spcAft>
            </a:pPr>
            <a:r>
              <a:rPr lang="en-US" sz="1200" dirty="0">
                <a:ea typeface="Calibri" panose="020F0502020204030204" pitchFamily="34" charset="0"/>
                <a:cs typeface="Times New Roman" panose="02020603050405020304" pitchFamily="18" charset="0"/>
              </a:rPr>
              <a:t>Broom, Donald M. Broom and Fraser's Domestic Animal </a:t>
            </a:r>
            <a:r>
              <a:rPr lang="en-US" sz="1200" dirty="0" err="1">
                <a:ea typeface="Calibri" panose="020F0502020204030204" pitchFamily="34" charset="0"/>
                <a:cs typeface="Times New Roman" panose="02020603050405020304" pitchFamily="18" charset="0"/>
              </a:rPr>
              <a:t>Behaviour</a:t>
            </a:r>
            <a:r>
              <a:rPr lang="en-US" sz="1200" dirty="0">
                <a:ea typeface="Calibri" panose="020F0502020204030204" pitchFamily="34" charset="0"/>
                <a:cs typeface="Times New Roman" panose="02020603050405020304" pitchFamily="18" charset="0"/>
              </a:rPr>
              <a:t> and Welfare 6th Edition. CABI, 2021.</a:t>
            </a:r>
            <a:endParaRPr lang="sr-Latn-RS" sz="1200" dirty="0">
              <a:ea typeface="Calibri" panose="020F0502020204030204" pitchFamily="34" charset="0"/>
              <a:cs typeface="Times New Roman" panose="02020603050405020304" pitchFamily="18" charset="0"/>
            </a:endParaRPr>
          </a:p>
          <a:p>
            <a:pPr indent="337661" algn="just">
              <a:lnSpc>
                <a:spcPct val="107000"/>
              </a:lnSpc>
              <a:spcAft>
                <a:spcPts val="600"/>
              </a:spcAft>
            </a:pPr>
            <a:r>
              <a:rPr lang="en-US" sz="1200" dirty="0">
                <a:ea typeface="Calibri" panose="020F0502020204030204" pitchFamily="34" charset="0"/>
                <a:cs typeface="Times New Roman" panose="02020603050405020304" pitchFamily="18" charset="0"/>
              </a:rPr>
              <a:t>Erickson HH, Goff JP, </a:t>
            </a:r>
            <a:r>
              <a:rPr lang="en-US" sz="1200" dirty="0" err="1">
                <a:ea typeface="Calibri" panose="020F0502020204030204" pitchFamily="34" charset="0"/>
                <a:cs typeface="Times New Roman" panose="02020603050405020304" pitchFamily="18" charset="0"/>
              </a:rPr>
              <a:t>Uemura</a:t>
            </a:r>
            <a:r>
              <a:rPr lang="en-US" sz="1200" dirty="0">
                <a:ea typeface="Calibri" panose="020F0502020204030204" pitchFamily="34" charset="0"/>
                <a:cs typeface="Times New Roman" panose="02020603050405020304" pitchFamily="18" charset="0"/>
              </a:rPr>
              <a:t> EE, 2015, Dukes' physiology of domestic animals, John Wiley &amp; Sons, Iowa, USA</a:t>
            </a:r>
          </a:p>
          <a:p>
            <a:pPr indent="337661" algn="just">
              <a:lnSpc>
                <a:spcPct val="107000"/>
              </a:lnSpc>
              <a:spcAft>
                <a:spcPts val="600"/>
              </a:spcAft>
            </a:pPr>
            <a:r>
              <a:rPr lang="en-US" sz="1200" dirty="0" err="1">
                <a:ea typeface="Calibri" panose="020F0502020204030204" pitchFamily="34" charset="0"/>
                <a:cs typeface="Times New Roman" panose="02020603050405020304" pitchFamily="18" charset="0"/>
              </a:rPr>
              <a:t>Frandson</a:t>
            </a:r>
            <a:r>
              <a:rPr lang="en-US" sz="1200" dirty="0">
                <a:ea typeface="Calibri" panose="020F0502020204030204" pitchFamily="34" charset="0"/>
                <a:cs typeface="Times New Roman" panose="02020603050405020304" pitchFamily="18" charset="0"/>
              </a:rPr>
              <a:t> RD, Wilke WL, Fails AD, 2009, Anatomy and physiology of farm</a:t>
            </a:r>
            <a:r>
              <a:rPr lang="sr-Latn-RS" sz="1200" dirty="0">
                <a:ea typeface="Calibri" panose="020F0502020204030204" pitchFamily="34" charset="0"/>
                <a:cs typeface="Times New Roman" panose="02020603050405020304" pitchFamily="18" charset="0"/>
              </a:rPr>
              <a:t>  </a:t>
            </a:r>
            <a:r>
              <a:rPr lang="en-US" sz="1200" dirty="0">
                <a:ea typeface="Calibri" panose="020F0502020204030204" pitchFamily="34" charset="0"/>
                <a:cs typeface="Times New Roman" panose="02020603050405020304" pitchFamily="18" charset="0"/>
              </a:rPr>
              <a:t> animals, John Wiley &amp; Sons, Iowa, USA</a:t>
            </a:r>
          </a:p>
          <a:p>
            <a:pPr indent="337661" algn="just">
              <a:lnSpc>
                <a:spcPct val="107000"/>
              </a:lnSpc>
              <a:spcAft>
                <a:spcPts val="600"/>
              </a:spcAft>
            </a:pPr>
            <a:r>
              <a:rPr lang="en-US" sz="1200" dirty="0" err="1">
                <a:ea typeface="Calibri" panose="020F0502020204030204" pitchFamily="34" charset="0"/>
                <a:cs typeface="Times New Roman" panose="02020603050405020304" pitchFamily="18" charset="0"/>
              </a:rPr>
              <a:t>Sjastaad</a:t>
            </a:r>
            <a:r>
              <a:rPr lang="en-US" sz="1200" dirty="0">
                <a:ea typeface="Calibri" panose="020F0502020204030204" pitchFamily="34" charset="0"/>
                <a:cs typeface="Times New Roman" panose="02020603050405020304" pitchFamily="18" charset="0"/>
              </a:rPr>
              <a:t> OV, Hove K, Sand O, 2003, </a:t>
            </a:r>
            <a:r>
              <a:rPr lang="en-US" sz="1200" b="1" dirty="0">
                <a:ea typeface="Calibri" panose="020F0502020204030204" pitchFamily="34" charset="0"/>
                <a:cs typeface="Times New Roman" panose="02020603050405020304" pitchFamily="18" charset="0"/>
              </a:rPr>
              <a:t>Physiology of domestic Animals</a:t>
            </a:r>
            <a:r>
              <a:rPr lang="en-US" sz="1200" dirty="0">
                <a:ea typeface="Calibri" panose="020F0502020204030204" pitchFamily="34" charset="0"/>
                <a:cs typeface="Times New Roman" panose="02020603050405020304" pitchFamily="18" charset="0"/>
              </a:rPr>
              <a:t>, Scandinavian Veterinary Press, Oslo, Norway</a:t>
            </a:r>
            <a:endParaRPr lang="sr-Latn-RS" sz="1200" dirty="0">
              <a:ea typeface="Calibri" panose="020F0502020204030204" pitchFamily="34" charset="0"/>
              <a:cs typeface="Times New Roman" panose="02020603050405020304" pitchFamily="18" charset="0"/>
            </a:endParaRPr>
          </a:p>
          <a:p>
            <a:pPr indent="337661" algn="just">
              <a:lnSpc>
                <a:spcPct val="107000"/>
              </a:lnSpc>
              <a:spcAft>
                <a:spcPts val="600"/>
              </a:spcAft>
            </a:pPr>
            <a:r>
              <a:rPr lang="en-US" sz="1200" b="0" i="0" u="none" strike="noStrike" baseline="0" dirty="0" err="1"/>
              <a:t>Stojić</a:t>
            </a:r>
            <a:r>
              <a:rPr lang="en-US" sz="1200" b="0" i="0" u="none" strike="noStrike" baseline="0" dirty="0"/>
              <a:t> V, 2010, </a:t>
            </a:r>
            <a:r>
              <a:rPr lang="en-US" sz="1200" b="0" i="0" u="none" strike="noStrike" baseline="0" dirty="0" err="1"/>
              <a:t>Veterinarska</a:t>
            </a:r>
            <a:r>
              <a:rPr lang="en-US" sz="1200" b="0" i="0" u="none" strike="noStrike" baseline="0" dirty="0"/>
              <a:t> </a:t>
            </a:r>
            <a:r>
              <a:rPr lang="en-US" sz="1200" b="0" i="0" u="none" strike="noStrike" baseline="0" dirty="0" err="1"/>
              <a:t>fiziologija</a:t>
            </a:r>
            <a:r>
              <a:rPr lang="en-US" sz="1200" b="0" i="0" u="none" strike="noStrike" baseline="0" dirty="0"/>
              <a:t>, </a:t>
            </a:r>
            <a:r>
              <a:rPr lang="en-US" sz="1200" b="0" i="0" u="none" strike="noStrike" baseline="0" dirty="0" err="1"/>
              <a:t>Naučna</a:t>
            </a:r>
            <a:r>
              <a:rPr lang="en-US" sz="1200" b="0" i="0" u="none" strike="noStrike" baseline="0" dirty="0"/>
              <a:t> KMD, Beograd, </a:t>
            </a:r>
            <a:r>
              <a:rPr lang="en-US" sz="1200" b="0" i="0" u="none" strike="noStrike" baseline="0" dirty="0" err="1"/>
              <a:t>Srbija</a:t>
            </a:r>
            <a:endParaRPr lang="sr-Latn-RS" sz="1400" dirty="0">
              <a:ea typeface="Calibri" panose="020F0502020204030204" pitchFamily="34" charset="0"/>
              <a:cs typeface="Times New Roman" panose="02020603050405020304" pitchFamily="18" charset="0"/>
            </a:endParaRPr>
          </a:p>
          <a:p>
            <a:pPr indent="337661" algn="just">
              <a:lnSpc>
                <a:spcPct val="107000"/>
              </a:lnSpc>
              <a:spcAft>
                <a:spcPts val="600"/>
              </a:spcAft>
            </a:pPr>
            <a:endParaRPr lang="en-US" sz="1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2474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6FFA214-CC3B-547B-DAA8-D26AE0C124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86212" y="-821154"/>
            <a:ext cx="6506873" cy="8464289"/>
          </a:xfrm>
          <a:prstGeom prst="rect">
            <a:avLst/>
          </a:prstGeom>
        </p:spPr>
      </p:pic>
      <p:sp>
        <p:nvSpPr>
          <p:cNvPr id="2" name="TextBox 1"/>
          <p:cNvSpPr txBox="1"/>
          <p:nvPr/>
        </p:nvSpPr>
        <p:spPr>
          <a:xfrm>
            <a:off x="2051720" y="188640"/>
            <a:ext cx="4824536" cy="1446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sr-Latn-RS" sz="4400" dirty="0">
                <a:latin typeface="AR CARTER" pitchFamily="2" charset="0"/>
              </a:rPr>
              <a:t>HVALA NA</a:t>
            </a:r>
            <a:endParaRPr lang="en-US" sz="4400" dirty="0">
              <a:latin typeface="AR CARTER" pitchFamily="2" charset="0"/>
            </a:endParaRPr>
          </a:p>
          <a:p>
            <a:r>
              <a:rPr lang="sr-Latn-RS" sz="4400" dirty="0">
                <a:latin typeface="AR CARTER" pitchFamily="2" charset="0"/>
              </a:rPr>
              <a:t> PAŽNJI</a:t>
            </a:r>
            <a:endParaRPr lang="en-US" sz="4400" dirty="0">
              <a:latin typeface="AR CARTER" pitchFamily="2" charset="0"/>
            </a:endParaRPr>
          </a:p>
        </p:txBody>
      </p:sp>
      <p:sp>
        <p:nvSpPr>
          <p:cNvPr id="4" name="TextBox 3">
            <a:extLst>
              <a:ext uri="{FF2B5EF4-FFF2-40B4-BE49-F238E27FC236}">
                <a16:creationId xmlns:a16="http://schemas.microsoft.com/office/drawing/2014/main" xmlns="" id="{A7EA5C88-E952-3E3C-D5E1-04A7D37208CA}"/>
              </a:ext>
            </a:extLst>
          </p:cNvPr>
          <p:cNvSpPr txBox="1"/>
          <p:nvPr/>
        </p:nvSpPr>
        <p:spPr>
          <a:xfrm>
            <a:off x="323528" y="4941168"/>
            <a:ext cx="4824536"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endParaRPr lang="sr-Latn-RS" sz="2400" dirty="0">
              <a:latin typeface="AR CARTER" pitchFamily="2" charset="0"/>
            </a:endParaRPr>
          </a:p>
          <a:p>
            <a:r>
              <a:rPr lang="sr-Latn-RS" sz="2400" dirty="0">
                <a:latin typeface="AR CARTER" pitchFamily="2" charset="0"/>
              </a:rPr>
              <a:t>l</a:t>
            </a:r>
            <a:r>
              <a:rPr lang="en-US" sz="2400" dirty="0">
                <a:latin typeface="AR CARTER" pitchFamily="2" charset="0"/>
              </a:rPr>
              <a:t>jubomir.jovanovic@vet.bg.ac.rs </a:t>
            </a:r>
          </a:p>
        </p:txBody>
      </p:sp>
    </p:spTree>
    <p:extLst>
      <p:ext uri="{BB962C8B-B14F-4D97-AF65-F5344CB8AC3E}">
        <p14:creationId xmlns:p14="http://schemas.microsoft.com/office/powerpoint/2010/main" val="3672959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528" y="2631395"/>
            <a:ext cx="5310618" cy="4023814"/>
          </a:xfrm>
          <a:prstGeom prst="rect">
            <a:avLst/>
          </a:prstGeom>
          <a:ln/>
        </p:spPr>
        <p:style>
          <a:lnRef idx="2">
            <a:schemeClr val="accent1"/>
          </a:lnRef>
          <a:fillRef idx="1">
            <a:schemeClr val="lt1"/>
          </a:fillRef>
          <a:effectRef idx="0">
            <a:schemeClr val="accent1"/>
          </a:effectRef>
          <a:fontRef idx="minor">
            <a:schemeClr val="dk1"/>
          </a:fontRef>
        </p:style>
      </p:pic>
      <p:sp>
        <p:nvSpPr>
          <p:cNvPr id="2" name="TextBox 1"/>
          <p:cNvSpPr txBox="1"/>
          <p:nvPr/>
        </p:nvSpPr>
        <p:spPr>
          <a:xfrm>
            <a:off x="119080" y="231030"/>
            <a:ext cx="1473480"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2400" dirty="0" err="1"/>
              <a:t>Čulo</a:t>
            </a:r>
            <a:r>
              <a:rPr lang="en-GB" sz="2400" dirty="0"/>
              <a:t> </a:t>
            </a:r>
            <a:r>
              <a:rPr lang="en-GB" sz="2400" dirty="0" err="1"/>
              <a:t>sluha</a:t>
            </a:r>
            <a:endParaRPr lang="en-GB" sz="2400" dirty="0"/>
          </a:p>
        </p:txBody>
      </p:sp>
      <p:sp>
        <p:nvSpPr>
          <p:cNvPr id="4" name="TextBox 3"/>
          <p:cNvSpPr txBox="1"/>
          <p:nvPr/>
        </p:nvSpPr>
        <p:spPr>
          <a:xfrm>
            <a:off x="119080" y="836712"/>
            <a:ext cx="6411179"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2400" dirty="0" err="1"/>
              <a:t>Štenci</a:t>
            </a:r>
            <a:r>
              <a:rPr lang="en-GB" sz="2400" dirty="0"/>
              <a:t> se </a:t>
            </a:r>
            <a:r>
              <a:rPr lang="en-GB" sz="2400" dirty="0" err="1"/>
              <a:t>rađaju</a:t>
            </a:r>
            <a:r>
              <a:rPr lang="en-GB" sz="2400" dirty="0"/>
              <a:t> </a:t>
            </a:r>
            <a:r>
              <a:rPr lang="en-GB" sz="2400" dirty="0" err="1"/>
              <a:t>gluvi</a:t>
            </a:r>
            <a:r>
              <a:rPr lang="en-GB" sz="2400" dirty="0"/>
              <a:t> i ne </a:t>
            </a:r>
            <a:r>
              <a:rPr lang="en-GB" sz="2400" dirty="0" err="1"/>
              <a:t>čuju</a:t>
            </a:r>
            <a:r>
              <a:rPr lang="en-GB" sz="2400" dirty="0"/>
              <a:t>  do 21 </a:t>
            </a:r>
            <a:r>
              <a:rPr lang="en-GB" sz="2400" dirty="0" err="1"/>
              <a:t>dana</a:t>
            </a:r>
            <a:r>
              <a:rPr lang="en-GB" sz="2400" dirty="0"/>
              <a:t> </a:t>
            </a:r>
            <a:r>
              <a:rPr lang="en-GB" sz="2400" dirty="0" err="1"/>
              <a:t>života</a:t>
            </a:r>
            <a:endParaRPr lang="en-GB" sz="2400" dirty="0"/>
          </a:p>
        </p:txBody>
      </p:sp>
      <p:sp>
        <p:nvSpPr>
          <p:cNvPr id="9" name="TextBox 8"/>
          <p:cNvSpPr txBox="1"/>
          <p:nvPr/>
        </p:nvSpPr>
        <p:spPr>
          <a:xfrm>
            <a:off x="130339" y="1439225"/>
            <a:ext cx="7993407" cy="83099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2400" dirty="0"/>
              <a:t>Psi </a:t>
            </a:r>
            <a:r>
              <a:rPr lang="en-GB" sz="2400" dirty="0" err="1"/>
              <a:t>čuju</a:t>
            </a:r>
            <a:r>
              <a:rPr lang="en-GB" sz="2400" dirty="0"/>
              <a:t> </a:t>
            </a:r>
            <a:r>
              <a:rPr lang="en-GB" sz="2400" dirty="0" err="1"/>
              <a:t>zvukove</a:t>
            </a:r>
            <a:r>
              <a:rPr lang="en-GB" sz="2400" dirty="0"/>
              <a:t> </a:t>
            </a:r>
            <a:r>
              <a:rPr lang="en-GB" sz="2400" dirty="0" err="1"/>
              <a:t>sa</a:t>
            </a:r>
            <a:r>
              <a:rPr lang="en-GB" sz="2400" dirty="0"/>
              <a:t> </a:t>
            </a:r>
            <a:r>
              <a:rPr lang="en-GB" sz="2400" dirty="0" err="1"/>
              <a:t>četiri</a:t>
            </a:r>
            <a:r>
              <a:rPr lang="en-GB" sz="2400" dirty="0"/>
              <a:t> </a:t>
            </a:r>
            <a:r>
              <a:rPr lang="en-GB" sz="2400" dirty="0" err="1"/>
              <a:t>puta</a:t>
            </a:r>
            <a:r>
              <a:rPr lang="en-GB" sz="2400" dirty="0"/>
              <a:t> </a:t>
            </a:r>
            <a:r>
              <a:rPr lang="en-GB" sz="2400" dirty="0" err="1"/>
              <a:t>veće</a:t>
            </a:r>
            <a:r>
              <a:rPr lang="en-GB" sz="2400" dirty="0"/>
              <a:t> distance u </a:t>
            </a:r>
            <a:r>
              <a:rPr lang="en-GB" sz="2400" dirty="0" err="1"/>
              <a:t>odnosu</a:t>
            </a:r>
            <a:r>
              <a:rPr lang="en-GB" sz="2400" dirty="0"/>
              <a:t> </a:t>
            </a:r>
            <a:r>
              <a:rPr lang="en-GB" sz="2400" dirty="0" err="1"/>
              <a:t>na</a:t>
            </a:r>
            <a:r>
              <a:rPr lang="en-GB" sz="2400" dirty="0"/>
              <a:t> </a:t>
            </a:r>
            <a:r>
              <a:rPr lang="en-GB" sz="2400" dirty="0" err="1"/>
              <a:t>ljude</a:t>
            </a:r>
            <a:r>
              <a:rPr lang="en-GB" sz="2400" dirty="0"/>
              <a:t> </a:t>
            </a:r>
          </a:p>
          <a:p>
            <a:r>
              <a:rPr lang="en-GB" sz="2400" dirty="0" err="1"/>
              <a:t>sa</a:t>
            </a:r>
            <a:r>
              <a:rPr lang="en-GB" sz="2400" dirty="0"/>
              <a:t> </a:t>
            </a:r>
            <a:r>
              <a:rPr lang="en-GB" sz="2400" dirty="0" err="1"/>
              <a:t>prosečnim</a:t>
            </a:r>
            <a:r>
              <a:rPr lang="en-GB" sz="2400" dirty="0"/>
              <a:t> </a:t>
            </a:r>
            <a:r>
              <a:rPr lang="en-GB" sz="2400" dirty="0" err="1"/>
              <a:t>sluhom</a:t>
            </a:r>
            <a:endParaRPr lang="en-GB" sz="2400" dirty="0"/>
          </a:p>
        </p:txBody>
      </p:sp>
      <p:sp>
        <p:nvSpPr>
          <p:cNvPr id="10" name="TextBox 9"/>
          <p:cNvSpPr txBox="1"/>
          <p:nvPr/>
        </p:nvSpPr>
        <p:spPr>
          <a:xfrm>
            <a:off x="240748" y="2671689"/>
            <a:ext cx="6167842"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2400" dirty="0"/>
              <a:t>Psi </a:t>
            </a:r>
            <a:r>
              <a:rPr lang="en-GB" sz="2400" dirty="0" err="1"/>
              <a:t>poseduju</a:t>
            </a:r>
            <a:r>
              <a:rPr lang="en-GB" sz="2400" dirty="0"/>
              <a:t> 18 </a:t>
            </a:r>
            <a:r>
              <a:rPr lang="en-GB" sz="2400" dirty="0" err="1"/>
              <a:t>mišića</a:t>
            </a:r>
            <a:r>
              <a:rPr lang="en-GB" sz="2400" dirty="0"/>
              <a:t> </a:t>
            </a:r>
            <a:r>
              <a:rPr lang="en-GB" sz="2400" dirty="0" err="1"/>
              <a:t>koji</a:t>
            </a:r>
            <a:r>
              <a:rPr lang="en-GB" sz="2400" dirty="0"/>
              <a:t> </a:t>
            </a:r>
            <a:r>
              <a:rPr lang="en-GB" sz="2400" dirty="0" err="1"/>
              <a:t>pokreću</a:t>
            </a:r>
            <a:r>
              <a:rPr lang="en-GB" sz="2400" dirty="0"/>
              <a:t> </a:t>
            </a:r>
            <a:r>
              <a:rPr lang="en-GB" sz="2400" dirty="0" err="1"/>
              <a:t>ušnu</a:t>
            </a:r>
            <a:r>
              <a:rPr lang="en-GB" sz="2400" dirty="0"/>
              <a:t> </a:t>
            </a:r>
            <a:r>
              <a:rPr lang="en-GB" sz="2400" dirty="0" err="1"/>
              <a:t>školjku</a:t>
            </a:r>
            <a:endParaRPr lang="en-GB" sz="2400" dirty="0"/>
          </a:p>
        </p:txBody>
      </p:sp>
      <p:sp>
        <p:nvSpPr>
          <p:cNvPr id="7" name="TextBox 6"/>
          <p:cNvSpPr txBox="1"/>
          <p:nvPr/>
        </p:nvSpPr>
        <p:spPr>
          <a:xfrm>
            <a:off x="1289265" y="3545631"/>
            <a:ext cx="2007794" cy="461665"/>
          </a:xfrm>
          <a:prstGeom prst="rect">
            <a:avLst/>
          </a:prstGeom>
          <a:noFill/>
        </p:spPr>
        <p:txBody>
          <a:bodyPr wrap="none" rtlCol="0">
            <a:spAutoFit/>
          </a:bodyPr>
          <a:lstStyle/>
          <a:p>
            <a:r>
              <a:rPr lang="en-GB" sz="2400" dirty="0" err="1"/>
              <a:t>Anatomija</a:t>
            </a:r>
            <a:r>
              <a:rPr lang="en-GB" sz="2400" dirty="0"/>
              <a:t> </a:t>
            </a:r>
            <a:r>
              <a:rPr lang="en-GB" sz="2400" dirty="0" err="1"/>
              <a:t>uha</a:t>
            </a:r>
            <a:endParaRPr lang="en-GB" sz="2400" dirty="0"/>
          </a:p>
        </p:txBody>
      </p:sp>
      <p:sp>
        <p:nvSpPr>
          <p:cNvPr id="8" name="Right Arrow 7"/>
          <p:cNvSpPr/>
          <p:nvPr/>
        </p:nvSpPr>
        <p:spPr>
          <a:xfrm>
            <a:off x="1592560" y="4610389"/>
            <a:ext cx="222131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49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68760"/>
            <a:ext cx="4380508" cy="4380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99792" y="188640"/>
            <a:ext cx="1572866"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2400" dirty="0" err="1"/>
              <a:t>Čulo</a:t>
            </a:r>
            <a:r>
              <a:rPr lang="en-GB" sz="2400" dirty="0"/>
              <a:t> </a:t>
            </a:r>
            <a:r>
              <a:rPr lang="en-GB" sz="2400" dirty="0" err="1"/>
              <a:t>mirisa</a:t>
            </a:r>
            <a:endParaRPr lang="en-GB" sz="2400" dirty="0"/>
          </a:p>
        </p:txBody>
      </p:sp>
      <p:sp>
        <p:nvSpPr>
          <p:cNvPr id="3" name="TextBox 2"/>
          <p:cNvSpPr txBox="1"/>
          <p:nvPr/>
        </p:nvSpPr>
        <p:spPr>
          <a:xfrm>
            <a:off x="611560" y="1268760"/>
            <a:ext cx="3486532" cy="461665"/>
          </a:xfrm>
          <a:prstGeom prst="rect">
            <a:avLst/>
          </a:prstGeom>
          <a:noFill/>
        </p:spPr>
        <p:txBody>
          <a:bodyPr wrap="none" rtlCol="0">
            <a:spAutoFit/>
          </a:bodyPr>
          <a:lstStyle/>
          <a:p>
            <a:r>
              <a:rPr lang="en-GB" sz="2400" dirty="0" err="1"/>
              <a:t>Razlike</a:t>
            </a:r>
            <a:r>
              <a:rPr lang="en-GB" sz="2400" dirty="0"/>
              <a:t> u </a:t>
            </a:r>
            <a:r>
              <a:rPr lang="en-GB" sz="2400" dirty="0" err="1"/>
              <a:t>odnosu</a:t>
            </a:r>
            <a:r>
              <a:rPr lang="en-GB" sz="2400" dirty="0"/>
              <a:t> </a:t>
            </a:r>
            <a:r>
              <a:rPr lang="en-GB" sz="2400" dirty="0" err="1"/>
              <a:t>na</a:t>
            </a:r>
            <a:r>
              <a:rPr lang="en-GB" sz="2400" dirty="0"/>
              <a:t> </a:t>
            </a:r>
            <a:r>
              <a:rPr lang="en-GB" sz="2400" dirty="0" err="1"/>
              <a:t>ljude</a:t>
            </a:r>
            <a:r>
              <a:rPr lang="en-GB" sz="2400" dirty="0"/>
              <a:t>?</a:t>
            </a:r>
          </a:p>
        </p:txBody>
      </p:sp>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9289" y="52611"/>
            <a:ext cx="3474711" cy="243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descr="Image result for sense of smell in dogs compared to huma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7004" y="4077072"/>
            <a:ext cx="4376996" cy="2297924"/>
          </a:xfrm>
          <a:prstGeom prst="rect">
            <a:avLst/>
          </a:prstGeom>
          <a:noFill/>
          <a:extLst>
            <a:ext uri="{909E8E84-426E-40DD-AFC4-6F175D3DCCD1}">
              <a14:hiddenFill xmlns:a14="http://schemas.microsoft.com/office/drawing/2010/main">
                <a:solidFill>
                  <a:srgbClr val="FFFFFF"/>
                </a:solidFill>
              </a14:hiddenFill>
            </a:ext>
          </a:extLst>
        </p:spPr>
      </p:pic>
      <p:pic>
        <p:nvPicPr>
          <p:cNvPr id="54281" name="Picture 9" descr="Image result for sense of smell in dogs compared to huma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362" y="5498247"/>
            <a:ext cx="1761934" cy="135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595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1956</TotalTime>
  <Words>3453</Words>
  <Application>Microsoft Office PowerPoint</Application>
  <PresentationFormat>On-screen Show (4:3)</PresentationFormat>
  <Paragraphs>509</Paragraphs>
  <Slides>75</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75</vt:i4>
      </vt:variant>
    </vt:vector>
  </HeadingPairs>
  <TitlesOfParts>
    <vt:vector size="87" baseType="lpstr">
      <vt:lpstr>AdvOT863180fb</vt:lpstr>
      <vt:lpstr>AR CARTER</vt:lpstr>
      <vt:lpstr>Arial</vt:lpstr>
      <vt:lpstr>Calibri</vt:lpstr>
      <vt:lpstr>Calibri Light</vt:lpstr>
      <vt:lpstr>Comic Sans MS</vt:lpstr>
      <vt:lpstr>FreightTextProBook-Regular</vt:lpstr>
      <vt:lpstr>Georgia</vt:lpstr>
      <vt:lpstr>Plantin</vt:lpstr>
      <vt:lpstr>Sabon-Roman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Fiziologija čula</vt:lpstr>
      <vt:lpstr>Fiziologija čula</vt:lpstr>
      <vt:lpstr>Čulo mirisa- olfaktivni sistem </vt:lpstr>
      <vt:lpstr>Olfaktivni sistem </vt:lpstr>
      <vt:lpstr>PowerPoint Presentation</vt:lpstr>
      <vt:lpstr>Olfaktivna sluzokoža</vt:lpstr>
      <vt:lpstr>Građa olfaktivne sluzokože</vt:lpstr>
      <vt:lpstr>Olfaktivna sluzokoža</vt:lpstr>
      <vt:lpstr>Prenos nadražaja</vt:lpstr>
      <vt:lpstr>Adaptacija receptora</vt:lpstr>
      <vt:lpstr> Pomoćni olfaktivni sistem  Vomeronazalni-Jakobsonov organ</vt:lpstr>
      <vt:lpstr>PowerPoint Presentation</vt:lpstr>
      <vt:lpstr>PowerPoint Presentation</vt:lpstr>
      <vt:lpstr>PowerPoint Presentation</vt:lpstr>
      <vt:lpstr>Fiziologija ukusa-gustativni sistem</vt:lpstr>
      <vt:lpstr>Razlike među vrsta u čulu ukusa</vt:lpstr>
      <vt:lpstr>Osećaj ukusa zavisi i od?</vt:lpstr>
      <vt:lpstr>Fiziologija ukusa-gustativni sistem</vt:lpstr>
      <vt:lpstr>PowerPoint Presentation</vt:lpstr>
      <vt:lpstr>Gustativna telašca </vt:lpstr>
      <vt:lpstr>Gustativne ćelije-receptorske ćelije </vt:lpstr>
      <vt:lpstr>Gustativni receptori</vt:lpstr>
      <vt:lpstr>Slano-Na+ prolazi, kiselo-H+ blokira K+ kanale</vt:lpstr>
      <vt:lpstr>Slatko i gorko</vt:lpstr>
      <vt:lpstr>Gustativni osećaji </vt:lpstr>
      <vt:lpstr>Prenos signala ukusa u CNS</vt:lpstr>
      <vt:lpstr>PowerPoint Presentation</vt:lpstr>
      <vt:lpstr>Fiziologija vida-vizuelni sistem-očna jabučica</vt:lpstr>
      <vt:lpstr>Građa očne jabučice</vt:lpstr>
      <vt:lpstr>Očna tečnost-humor aqueus</vt:lpstr>
      <vt:lpstr>AKOMODACIJA OKA-VRŠI OČNO SOČIVO</vt:lpstr>
      <vt:lpstr>AKOMODACIJA OKA-VRŠI OČNO SOČIVO</vt:lpstr>
      <vt:lpstr>PowerPoint Presentation</vt:lpstr>
      <vt:lpstr>AKOMODACIJA OKA-KONJI</vt:lpstr>
      <vt:lpstr>Receptorske ćelije čula vida- građa mrežnjače</vt:lpstr>
      <vt:lpstr>PowerPoint Presentation</vt:lpstr>
      <vt:lpstr>PowerPoint Presentation</vt:lpstr>
      <vt:lpstr>FOTORECEPTORI </vt:lpstr>
      <vt:lpstr>Razlikovanje boja</vt:lpstr>
      <vt:lpstr>PowerPoint Presentation</vt:lpstr>
      <vt:lpstr>PowerPoint Presentation</vt:lpstr>
      <vt:lpstr>ČULO SLUHA</vt:lpstr>
      <vt:lpstr>ČULO SLUHA</vt:lpstr>
      <vt:lpstr>PowerPoint Presentation</vt:lpstr>
      <vt:lpstr>ČULO SLUHA-anatomija i histologija </vt:lpstr>
      <vt:lpstr>Spoljašnje uvo</vt:lpstr>
      <vt:lpstr>Srednje uvo</vt:lpstr>
      <vt:lpstr>ULOGE SLUŠNIH KOŠČICA </vt:lpstr>
      <vt:lpstr>UNUTRAŠNJE UHO čulo sluha i ravnoteže </vt:lpstr>
      <vt:lpstr>UNUTRAŠNJE UHO </vt:lpstr>
      <vt:lpstr>KORTIJEV ORGAN receptorski deo </vt:lpstr>
      <vt:lpstr>Stimulacija trepljastih ćelija</vt:lpstr>
      <vt:lpstr>Stimulacija trepljastih ćelija</vt:lpstr>
      <vt:lpstr>PowerPoint Presentation</vt:lpstr>
      <vt:lpstr>Mehanizam prenošenja zvuka</vt:lpstr>
      <vt:lpstr>PowerPoint Presentation</vt:lpstr>
      <vt:lpstr>Ushodni putevi i centri auditivnog sistema</vt:lpstr>
      <vt:lpstr>Literatura I izvori korišćenih šema i slika</vt:lpstr>
      <vt:lpstr>PowerPoint Presentation</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Čula-ukusa, mirisa, vida</dc:title>
  <dc:creator>Korisnik</dc:creator>
  <cp:lastModifiedBy>windows 10</cp:lastModifiedBy>
  <cp:revision>164</cp:revision>
  <dcterms:created xsi:type="dcterms:W3CDTF">2014-06-03T11:23:21Z</dcterms:created>
  <dcterms:modified xsi:type="dcterms:W3CDTF">2025-12-24T23:57:45Z</dcterms:modified>
</cp:coreProperties>
</file>