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85" r:id="rId3"/>
    <p:sldId id="257" r:id="rId4"/>
    <p:sldId id="286" r:id="rId5"/>
    <p:sldId id="287" r:id="rId6"/>
    <p:sldId id="295" r:id="rId7"/>
    <p:sldId id="294" r:id="rId8"/>
    <p:sldId id="303" r:id="rId9"/>
    <p:sldId id="298" r:id="rId10"/>
    <p:sldId id="299" r:id="rId11"/>
    <p:sldId id="305" r:id="rId12"/>
    <p:sldId id="296" r:id="rId13"/>
    <p:sldId id="306" r:id="rId14"/>
    <p:sldId id="307" r:id="rId15"/>
    <p:sldId id="308" r:id="rId16"/>
    <p:sldId id="309" r:id="rId17"/>
    <p:sldId id="31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4256"/>
    <a:srgbClr val="691359"/>
    <a:srgbClr val="EF5B9E"/>
    <a:srgbClr val="B65606"/>
    <a:srgbClr val="073952"/>
    <a:srgbClr val="F88222"/>
    <a:srgbClr val="F7ADCE"/>
    <a:srgbClr val="52C67E"/>
    <a:srgbClr val="8CD9AA"/>
    <a:srgbClr val="6A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52D1A-28A7-493E-BF2E-0F0AD2880A18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B0A6F-5555-4897-8AB2-2AB8AC69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2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0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79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18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6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17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116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74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285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311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045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2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13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762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05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355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0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5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5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9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3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4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71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A0B4C2FA-FBE8-4D1A-BE29-A7CCDC8F77AE}"/>
              </a:ext>
            </a:extLst>
          </p:cNvPr>
          <p:cNvSpPr/>
          <p:nvPr/>
        </p:nvSpPr>
        <p:spPr>
          <a:xfrm>
            <a:off x="3308751" y="1596333"/>
            <a:ext cx="2590800" cy="6858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chemeClr val="bg1"/>
                </a:solidFill>
                <a:latin typeface="Garamond" pitchFamily="18" charset="0"/>
              </a:rPr>
              <a:t>Vežba II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07576AA-C38D-4E7C-A87E-D9CE8DE4983F}"/>
              </a:ext>
            </a:extLst>
          </p:cNvPr>
          <p:cNvSpPr/>
          <p:nvPr/>
        </p:nvSpPr>
        <p:spPr>
          <a:xfrm>
            <a:off x="303787" y="2302212"/>
            <a:ext cx="8507704" cy="1479556"/>
          </a:xfrm>
          <a:prstGeom prst="roundRect">
            <a:avLst/>
          </a:prstGeom>
          <a:noFill/>
          <a:ln w="38100"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700" b="1">
                <a:solidFill>
                  <a:srgbClr val="073952"/>
                </a:solidFill>
                <a:latin typeface="Garamond" pitchFamily="18" charset="0"/>
              </a:rPr>
              <a:t>Ispitivanje </a:t>
            </a:r>
            <a:r>
              <a:rPr lang="sr-Latn-RS" sz="2700" b="1" smtClean="0">
                <a:solidFill>
                  <a:srgbClr val="073952"/>
                </a:solidFill>
                <a:latin typeface="Garamond" pitchFamily="18" charset="0"/>
              </a:rPr>
              <a:t>kornealnog i </a:t>
            </a:r>
            <a:r>
              <a:rPr lang="sr-Latn-RS" sz="2700" b="1">
                <a:solidFill>
                  <a:srgbClr val="073952"/>
                </a:solidFill>
                <a:latin typeface="Garamond" pitchFamily="18" charset="0"/>
              </a:rPr>
              <a:t>pupilarnog </a:t>
            </a:r>
            <a:r>
              <a:rPr lang="sr-Latn-RS" sz="2700" b="1" smtClean="0">
                <a:solidFill>
                  <a:srgbClr val="073952"/>
                </a:solidFill>
                <a:latin typeface="Garamond" pitchFamily="18" charset="0"/>
              </a:rPr>
              <a:t>refleksa</a:t>
            </a:r>
            <a:endParaRPr lang="sr-Latn-RS" sz="1200" b="1" dirty="0">
              <a:solidFill>
                <a:srgbClr val="073952"/>
              </a:solidFill>
              <a:latin typeface="Garamond" pitchFamily="18" charset="0"/>
            </a:endParaRPr>
          </a:p>
          <a:p>
            <a:pPr algn="ctr"/>
            <a:r>
              <a:rPr lang="sr-Latn-RS" sz="2700" b="1" dirty="0">
                <a:solidFill>
                  <a:srgbClr val="073952"/>
                </a:solidFill>
                <a:latin typeface="Garamond" pitchFamily="18" charset="0"/>
              </a:rPr>
              <a:t>Pregled </a:t>
            </a:r>
            <a:r>
              <a:rPr lang="sr-Latn-RS" sz="2700" b="1">
                <a:solidFill>
                  <a:srgbClr val="073952"/>
                </a:solidFill>
                <a:latin typeface="Garamond" pitchFamily="18" charset="0"/>
              </a:rPr>
              <a:t>očnog </a:t>
            </a:r>
            <a:r>
              <a:rPr lang="sr-Latn-RS" sz="2700" b="1" smtClean="0">
                <a:solidFill>
                  <a:srgbClr val="073952"/>
                </a:solidFill>
                <a:latin typeface="Garamond" pitchFamily="18" charset="0"/>
              </a:rPr>
              <a:t>dna</a:t>
            </a:r>
            <a:endParaRPr lang="sr-Latn-RS" sz="2700" b="1" dirty="0">
              <a:solidFill>
                <a:srgbClr val="073952"/>
              </a:solidFill>
              <a:latin typeface="Garamond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0FC8E42-CE8E-4E69-86C2-B311140B5AF3}"/>
              </a:ext>
            </a:extLst>
          </p:cNvPr>
          <p:cNvSpPr/>
          <p:nvPr/>
        </p:nvSpPr>
        <p:spPr>
          <a:xfrm>
            <a:off x="228600" y="228600"/>
            <a:ext cx="4648200" cy="1270591"/>
          </a:xfrm>
          <a:prstGeom prst="round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>
                <a:solidFill>
                  <a:srgbClr val="073952"/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>
                <a:solidFill>
                  <a:srgbClr val="073952"/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>
                <a:solidFill>
                  <a:srgbClr val="073952"/>
                </a:solidFill>
                <a:latin typeface="Garamond" pitchFamily="18" charset="0"/>
              </a:rPr>
              <a:t>Katedra za fiziologiju i biohemiju</a:t>
            </a:r>
            <a:endParaRPr lang="en-US" sz="2400" b="1">
              <a:solidFill>
                <a:srgbClr val="073952"/>
              </a:solidFill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74" y="228600"/>
            <a:ext cx="1270591" cy="12705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3944" y="4561248"/>
            <a:ext cx="1951878" cy="1858442"/>
            <a:chOff x="3112549" y="2509835"/>
            <a:chExt cx="3000375" cy="2999232"/>
          </a:xfrm>
        </p:grpSpPr>
        <p:sp>
          <p:nvSpPr>
            <p:cNvPr id="7" name="Oval 6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712273" y="3149915"/>
              <a:ext cx="1719453" cy="171907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803903" y="3239608"/>
              <a:ext cx="1536192" cy="1539686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895343" y="3332795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986783" y="3424235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078223" y="3524819"/>
              <a:ext cx="987552" cy="98755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B57BB5-1023-95CA-0553-7B667FB2EC43}"/>
              </a:ext>
            </a:extLst>
          </p:cNvPr>
          <p:cNvGrpSpPr/>
          <p:nvPr/>
        </p:nvGrpSpPr>
        <p:grpSpPr>
          <a:xfrm>
            <a:off x="-1008134" y="5715655"/>
            <a:ext cx="3004667" cy="1281596"/>
            <a:chOff x="-1430486" y="5816977"/>
            <a:chExt cx="3552781" cy="1600872"/>
          </a:xfrm>
        </p:grpSpPr>
        <p:sp>
          <p:nvSpPr>
            <p:cNvPr id="61" name="Freeform 60"/>
            <p:cNvSpPr/>
            <p:nvPr/>
          </p:nvSpPr>
          <p:spPr>
            <a:xfrm rot="3645306">
              <a:off x="86789" y="4570078"/>
              <a:ext cx="788607" cy="3282405"/>
            </a:xfrm>
            <a:custGeom>
              <a:avLst/>
              <a:gdLst>
                <a:gd name="connsiteX0" fmla="*/ 286998 w 978979"/>
                <a:gd name="connsiteY0" fmla="*/ 43003 h 3520763"/>
                <a:gd name="connsiteX1" fmla="*/ 476303 w 978979"/>
                <a:gd name="connsiteY1" fmla="*/ 172 h 3520763"/>
                <a:gd name="connsiteX2" fmla="*/ 965290 w 978979"/>
                <a:gd name="connsiteY2" fmla="*/ 372394 h 3520763"/>
                <a:gd name="connsiteX3" fmla="*/ 975712 w 978979"/>
                <a:gd name="connsiteY3" fmla="*/ 453356 h 3520763"/>
                <a:gd name="connsiteX4" fmla="*/ 978979 w 978979"/>
                <a:gd name="connsiteY4" fmla="*/ 453356 h 3520763"/>
                <a:gd name="connsiteX5" fmla="*/ 978979 w 978979"/>
                <a:gd name="connsiteY5" fmla="*/ 3520763 h 3520763"/>
                <a:gd name="connsiteX6" fmla="*/ 2868 w 978979"/>
                <a:gd name="connsiteY6" fmla="*/ 3520763 h 3520763"/>
                <a:gd name="connsiteX7" fmla="*/ 2868 w 978979"/>
                <a:gd name="connsiteY7" fmla="*/ 517039 h 3520763"/>
                <a:gd name="connsiteX8" fmla="*/ 0 w 978979"/>
                <a:gd name="connsiteY8" fmla="*/ 494759 h 3520763"/>
                <a:gd name="connsiteX9" fmla="*/ 2868 w 978979"/>
                <a:gd name="connsiteY9" fmla="*/ 457012 h 3520763"/>
                <a:gd name="connsiteX10" fmla="*/ 2868 w 978979"/>
                <a:gd name="connsiteY10" fmla="*/ 453356 h 3520763"/>
                <a:gd name="connsiteX11" fmla="*/ 3146 w 978979"/>
                <a:gd name="connsiteY11" fmla="*/ 453356 h 3520763"/>
                <a:gd name="connsiteX12" fmla="*/ 7398 w 978979"/>
                <a:gd name="connsiteY12" fmla="*/ 397395 h 3520763"/>
                <a:gd name="connsiteX13" fmla="*/ 286998 w 978979"/>
                <a:gd name="connsiteY13" fmla="*/ 43003 h 352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8979" h="3520763">
                  <a:moveTo>
                    <a:pt x="286998" y="43003"/>
                  </a:moveTo>
                  <a:cubicBezTo>
                    <a:pt x="344850" y="17095"/>
                    <a:pt x="408803" y="1934"/>
                    <a:pt x="476303" y="172"/>
                  </a:cubicBezTo>
                  <a:cubicBezTo>
                    <a:pt x="712553" y="-5994"/>
                    <a:pt x="913974" y="154024"/>
                    <a:pt x="965290" y="372394"/>
                  </a:cubicBezTo>
                  <a:lnTo>
                    <a:pt x="975712" y="453356"/>
                  </a:lnTo>
                  <a:lnTo>
                    <a:pt x="978979" y="453356"/>
                  </a:lnTo>
                  <a:lnTo>
                    <a:pt x="978979" y="3520763"/>
                  </a:lnTo>
                  <a:lnTo>
                    <a:pt x="2868" y="3520763"/>
                  </a:lnTo>
                  <a:lnTo>
                    <a:pt x="2868" y="517039"/>
                  </a:lnTo>
                  <a:lnTo>
                    <a:pt x="0" y="494759"/>
                  </a:lnTo>
                  <a:lnTo>
                    <a:pt x="2868" y="457012"/>
                  </a:lnTo>
                  <a:lnTo>
                    <a:pt x="2868" y="453356"/>
                  </a:lnTo>
                  <a:lnTo>
                    <a:pt x="3146" y="453356"/>
                  </a:lnTo>
                  <a:lnTo>
                    <a:pt x="7398" y="397395"/>
                  </a:lnTo>
                  <a:cubicBezTo>
                    <a:pt x="35866" y="239716"/>
                    <a:pt x="142367" y="107774"/>
                    <a:pt x="286998" y="4300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 rot="9090645">
              <a:off x="-1430486" y="6264258"/>
              <a:ext cx="1759940" cy="1153591"/>
            </a:xfrm>
            <a:custGeom>
              <a:avLst/>
              <a:gdLst>
                <a:gd name="connsiteX0" fmla="*/ 3636 w 1759940"/>
                <a:gd name="connsiteY0" fmla="*/ 1153592 h 1153592"/>
                <a:gd name="connsiteX1" fmla="*/ 0 w 1759940"/>
                <a:gd name="connsiteY1" fmla="*/ 2140 h 1153592"/>
                <a:gd name="connsiteX2" fmla="*/ 677632 w 1759940"/>
                <a:gd name="connsiteY2" fmla="*/ 0 h 1153592"/>
                <a:gd name="connsiteX3" fmla="*/ 678064 w 1759940"/>
                <a:gd name="connsiteY3" fmla="*/ 136963 h 1153592"/>
                <a:gd name="connsiteX4" fmla="*/ 1759940 w 1759940"/>
                <a:gd name="connsiteY4" fmla="*/ 136963 h 1153592"/>
                <a:gd name="connsiteX5" fmla="*/ 1759940 w 1759940"/>
                <a:gd name="connsiteY5" fmla="*/ 1034481 h 1153592"/>
                <a:gd name="connsiteX6" fmla="*/ 680898 w 1759940"/>
                <a:gd name="connsiteY6" fmla="*/ 1034481 h 1153592"/>
                <a:gd name="connsiteX7" fmla="*/ 681268 w 1759940"/>
                <a:gd name="connsiteY7" fmla="*/ 1151452 h 115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9940" h="1153592">
                  <a:moveTo>
                    <a:pt x="3636" y="1153592"/>
                  </a:moveTo>
                  <a:lnTo>
                    <a:pt x="0" y="2140"/>
                  </a:lnTo>
                  <a:lnTo>
                    <a:pt x="677632" y="0"/>
                  </a:lnTo>
                  <a:lnTo>
                    <a:pt x="678064" y="136963"/>
                  </a:lnTo>
                  <a:lnTo>
                    <a:pt x="1759940" y="136963"/>
                  </a:lnTo>
                  <a:lnTo>
                    <a:pt x="1759940" y="1034481"/>
                  </a:lnTo>
                  <a:lnTo>
                    <a:pt x="680898" y="1034481"/>
                  </a:lnTo>
                  <a:lnTo>
                    <a:pt x="681268" y="1151452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74453" y="4593485"/>
            <a:ext cx="1951878" cy="1858442"/>
            <a:chOff x="3112549" y="2509835"/>
            <a:chExt cx="3000375" cy="2999232"/>
          </a:xfrm>
        </p:grpSpPr>
        <p:sp>
          <p:nvSpPr>
            <p:cNvPr id="65" name="Oval 64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712273" y="3149915"/>
              <a:ext cx="1719453" cy="171907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803903" y="3239608"/>
              <a:ext cx="1536192" cy="1539686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895343" y="3332795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986783" y="3424235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078223" y="3524819"/>
              <a:ext cx="987552" cy="98755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Arc 70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Arc 71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c 75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 76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c 77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c 78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c 79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c 81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c 82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c 83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Arc 84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c 85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c 86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Arc 87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c 88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Arc 89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00" y="4113176"/>
            <a:ext cx="2431385" cy="243138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83543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242457" y="258520"/>
            <a:ext cx="4707295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Konsenzualna reakija?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710" y="1013299"/>
            <a:ext cx="9116788" cy="5671618"/>
            <a:chOff x="-110958" y="1035071"/>
            <a:chExt cx="9116788" cy="56716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0764" y="1035071"/>
              <a:ext cx="6130679" cy="567161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516086" y="1035071"/>
              <a:ext cx="2318657" cy="3474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>
                  <a:solidFill>
                    <a:srgbClr val="073952"/>
                  </a:solidFill>
                  <a:latin typeface="Garamond" panose="02020404030301010803" pitchFamily="18" charset="0"/>
                </a:rPr>
                <a:t>Vidno polje</a:t>
              </a:r>
              <a:endParaRPr lang="en-US" sz="2400">
                <a:solidFill>
                  <a:srgbClr val="073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6502115" y="4386943"/>
              <a:ext cx="1585972" cy="674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>
                  <a:solidFill>
                    <a:srgbClr val="073952"/>
                  </a:solidFill>
                  <a:latin typeface="Garamond" panose="02020404030301010803" pitchFamily="18" charset="0"/>
                </a:rPr>
                <a:t>Vidni put</a:t>
              </a:r>
              <a:endParaRPr lang="en-US" sz="2400">
                <a:solidFill>
                  <a:srgbClr val="073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1233429" y="5682343"/>
              <a:ext cx="1585972" cy="1024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sr-Latn-RS" sz="2400" dirty="0">
                  <a:solidFill>
                    <a:srgbClr val="073952"/>
                  </a:solidFill>
                  <a:latin typeface="Garamond" panose="02020404030301010803" pitchFamily="18" charset="0"/>
                </a:rPr>
                <a:t>Vidni korteks</a:t>
              </a:r>
              <a:endParaRPr lang="en-US" sz="2400" dirty="0">
                <a:solidFill>
                  <a:srgbClr val="073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1233429" y="3195967"/>
              <a:ext cx="1585972" cy="674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sr-Latn-RS" sz="2400" i="1">
                  <a:solidFill>
                    <a:srgbClr val="073952"/>
                  </a:solidFill>
                  <a:latin typeface="Garamond" panose="02020404030301010803" pitchFamily="18" charset="0"/>
                </a:rPr>
                <a:t>N. opticus</a:t>
              </a:r>
              <a:endParaRPr lang="en-US" sz="2400" i="1">
                <a:solidFill>
                  <a:srgbClr val="073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315686" y="4114031"/>
              <a:ext cx="2503715" cy="674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sr-Latn-RS" sz="2400" i="1">
                  <a:solidFill>
                    <a:srgbClr val="073952"/>
                  </a:solidFill>
                  <a:latin typeface="Garamond" panose="02020404030301010803" pitchFamily="18" charset="0"/>
                </a:rPr>
                <a:t>Chiasma opticum</a:t>
              </a:r>
              <a:endParaRPr lang="en-US" sz="2400" i="1">
                <a:solidFill>
                  <a:srgbClr val="073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-110958" y="4659087"/>
              <a:ext cx="2875541" cy="780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sr-Latn-RS" sz="2400" i="1">
                  <a:solidFill>
                    <a:srgbClr val="073952"/>
                  </a:solidFill>
                  <a:latin typeface="Garamond" panose="02020404030301010803" pitchFamily="18" charset="0"/>
                </a:rPr>
                <a:t>Nc. geniculatum laterale</a:t>
              </a:r>
              <a:endParaRPr lang="en-US" sz="2400" i="1">
                <a:solidFill>
                  <a:srgbClr val="073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6502115" y="5344886"/>
              <a:ext cx="2503715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i="1">
                  <a:solidFill>
                    <a:srgbClr val="073952"/>
                  </a:solidFill>
                  <a:latin typeface="Garamond" panose="02020404030301010803" pitchFamily="18" charset="0"/>
                </a:rPr>
                <a:t>Radiatio optica</a:t>
              </a:r>
              <a:endParaRPr lang="en-US" sz="2400" i="1">
                <a:solidFill>
                  <a:srgbClr val="073952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33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10389141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3624942" y="258520"/>
            <a:ext cx="1872343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Anisocoria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15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302589" y="258520"/>
            <a:ext cx="6547449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Pregled očnog dna - oftalmoskopija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2" descr="D:\ljuba\das\FIZIOLOGIJA\vežbe\2 semsetar\oftalmoskopija\atsatinalma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938" y="858064"/>
            <a:ext cx="3888500" cy="2946461"/>
          </a:xfrm>
          <a:prstGeom prst="rect">
            <a:avLst/>
          </a:prstGeom>
          <a:noFill/>
        </p:spPr>
      </p:pic>
      <p:pic>
        <p:nvPicPr>
          <p:cNvPr id="6" name="Picture 3" descr="D:\ljuba\das\FIZIOLOGIJA\vežbe\2 semsetar\oftalmoskopija\indire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6313" y="2909082"/>
            <a:ext cx="4241116" cy="3392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594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302589" y="258520"/>
            <a:ext cx="6547449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Pregled očnog dna - oftalmoskopija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10" y="893687"/>
            <a:ext cx="7124040" cy="5964313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 rot="5841046">
            <a:off x="3530418" y="864744"/>
            <a:ext cx="837301" cy="6232930"/>
          </a:xfrm>
          <a:custGeom>
            <a:avLst/>
            <a:gdLst>
              <a:gd name="connsiteX0" fmla="*/ 286998 w 978979"/>
              <a:gd name="connsiteY0" fmla="*/ 43003 h 3520763"/>
              <a:gd name="connsiteX1" fmla="*/ 476303 w 978979"/>
              <a:gd name="connsiteY1" fmla="*/ 172 h 3520763"/>
              <a:gd name="connsiteX2" fmla="*/ 965290 w 978979"/>
              <a:gd name="connsiteY2" fmla="*/ 372394 h 3520763"/>
              <a:gd name="connsiteX3" fmla="*/ 975712 w 978979"/>
              <a:gd name="connsiteY3" fmla="*/ 453356 h 3520763"/>
              <a:gd name="connsiteX4" fmla="*/ 978979 w 978979"/>
              <a:gd name="connsiteY4" fmla="*/ 453356 h 3520763"/>
              <a:gd name="connsiteX5" fmla="*/ 978979 w 978979"/>
              <a:gd name="connsiteY5" fmla="*/ 3520763 h 3520763"/>
              <a:gd name="connsiteX6" fmla="*/ 2868 w 978979"/>
              <a:gd name="connsiteY6" fmla="*/ 3520763 h 3520763"/>
              <a:gd name="connsiteX7" fmla="*/ 2868 w 978979"/>
              <a:gd name="connsiteY7" fmla="*/ 517039 h 3520763"/>
              <a:gd name="connsiteX8" fmla="*/ 0 w 978979"/>
              <a:gd name="connsiteY8" fmla="*/ 494759 h 3520763"/>
              <a:gd name="connsiteX9" fmla="*/ 2868 w 978979"/>
              <a:gd name="connsiteY9" fmla="*/ 457012 h 3520763"/>
              <a:gd name="connsiteX10" fmla="*/ 2868 w 978979"/>
              <a:gd name="connsiteY10" fmla="*/ 453356 h 3520763"/>
              <a:gd name="connsiteX11" fmla="*/ 3146 w 978979"/>
              <a:gd name="connsiteY11" fmla="*/ 453356 h 3520763"/>
              <a:gd name="connsiteX12" fmla="*/ 7398 w 978979"/>
              <a:gd name="connsiteY12" fmla="*/ 397395 h 3520763"/>
              <a:gd name="connsiteX13" fmla="*/ 286998 w 978979"/>
              <a:gd name="connsiteY13" fmla="*/ 43003 h 352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8979" h="3520763">
                <a:moveTo>
                  <a:pt x="286998" y="43003"/>
                </a:moveTo>
                <a:cubicBezTo>
                  <a:pt x="344850" y="17095"/>
                  <a:pt x="408803" y="1934"/>
                  <a:pt x="476303" y="172"/>
                </a:cubicBezTo>
                <a:cubicBezTo>
                  <a:pt x="712553" y="-5994"/>
                  <a:pt x="913974" y="154024"/>
                  <a:pt x="965290" y="372394"/>
                </a:cubicBezTo>
                <a:lnTo>
                  <a:pt x="975712" y="453356"/>
                </a:lnTo>
                <a:lnTo>
                  <a:pt x="978979" y="453356"/>
                </a:lnTo>
                <a:lnTo>
                  <a:pt x="978979" y="3520763"/>
                </a:lnTo>
                <a:lnTo>
                  <a:pt x="2868" y="3520763"/>
                </a:lnTo>
                <a:lnTo>
                  <a:pt x="2868" y="517039"/>
                </a:lnTo>
                <a:lnTo>
                  <a:pt x="0" y="494759"/>
                </a:lnTo>
                <a:lnTo>
                  <a:pt x="2868" y="457012"/>
                </a:lnTo>
                <a:lnTo>
                  <a:pt x="2868" y="453356"/>
                </a:lnTo>
                <a:lnTo>
                  <a:pt x="3146" y="453356"/>
                </a:lnTo>
                <a:lnTo>
                  <a:pt x="7398" y="397395"/>
                </a:lnTo>
                <a:cubicBezTo>
                  <a:pt x="35866" y="239716"/>
                  <a:pt x="142367" y="107774"/>
                  <a:pt x="286998" y="4300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11246468">
            <a:off x="-879970" y="2885977"/>
            <a:ext cx="1759940" cy="1153592"/>
          </a:xfrm>
          <a:custGeom>
            <a:avLst/>
            <a:gdLst>
              <a:gd name="connsiteX0" fmla="*/ 3636 w 1759940"/>
              <a:gd name="connsiteY0" fmla="*/ 1153592 h 1153592"/>
              <a:gd name="connsiteX1" fmla="*/ 0 w 1759940"/>
              <a:gd name="connsiteY1" fmla="*/ 2140 h 1153592"/>
              <a:gd name="connsiteX2" fmla="*/ 677632 w 1759940"/>
              <a:gd name="connsiteY2" fmla="*/ 0 h 1153592"/>
              <a:gd name="connsiteX3" fmla="*/ 678064 w 1759940"/>
              <a:gd name="connsiteY3" fmla="*/ 136963 h 1153592"/>
              <a:gd name="connsiteX4" fmla="*/ 1759940 w 1759940"/>
              <a:gd name="connsiteY4" fmla="*/ 136963 h 1153592"/>
              <a:gd name="connsiteX5" fmla="*/ 1759940 w 1759940"/>
              <a:gd name="connsiteY5" fmla="*/ 1034481 h 1153592"/>
              <a:gd name="connsiteX6" fmla="*/ 680898 w 1759940"/>
              <a:gd name="connsiteY6" fmla="*/ 1034481 h 1153592"/>
              <a:gd name="connsiteX7" fmla="*/ 681268 w 1759940"/>
              <a:gd name="connsiteY7" fmla="*/ 1151452 h 115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9940" h="1153592">
                <a:moveTo>
                  <a:pt x="3636" y="1153592"/>
                </a:moveTo>
                <a:lnTo>
                  <a:pt x="0" y="2140"/>
                </a:lnTo>
                <a:lnTo>
                  <a:pt x="677632" y="0"/>
                </a:lnTo>
                <a:lnTo>
                  <a:pt x="678064" y="136963"/>
                </a:lnTo>
                <a:lnTo>
                  <a:pt x="1759940" y="136963"/>
                </a:lnTo>
                <a:lnTo>
                  <a:pt x="1759940" y="1034481"/>
                </a:lnTo>
                <a:lnTo>
                  <a:pt x="680898" y="1034481"/>
                </a:lnTo>
                <a:lnTo>
                  <a:pt x="681268" y="115145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40" y="1038224"/>
            <a:ext cx="5563945" cy="556394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302589" y="258520"/>
            <a:ext cx="6547449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Pregled očnog dna - oftalmoskopija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495425" y="3924300"/>
            <a:ext cx="2905125" cy="127635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79780" y="5288808"/>
            <a:ext cx="2009353" cy="408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i="1">
                <a:solidFill>
                  <a:schemeClr val="bg1"/>
                </a:solidFill>
                <a:latin typeface="Garamond" panose="02020404030301010803" pitchFamily="18" charset="0"/>
              </a:rPr>
              <a:t>Macula lutea</a:t>
            </a:r>
            <a:endParaRPr lang="en-US" sz="2800" i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419251" y="4108380"/>
            <a:ext cx="1237949" cy="118042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49290" y="5332887"/>
            <a:ext cx="2201495" cy="408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i="1">
                <a:solidFill>
                  <a:schemeClr val="bg1"/>
                </a:solidFill>
                <a:latin typeface="Garamond" panose="02020404030301010803" pitchFamily="18" charset="0"/>
              </a:rPr>
              <a:t>Papilla n. optici</a:t>
            </a:r>
            <a:endParaRPr lang="en-US" sz="2800" i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711613" y="5106995"/>
            <a:ext cx="1237949" cy="118042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47674" y="6105262"/>
            <a:ext cx="1229945" cy="408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>
                <a:solidFill>
                  <a:schemeClr val="bg1"/>
                </a:solidFill>
                <a:latin typeface="Garamond" panose="02020404030301010803" pitchFamily="18" charset="0"/>
              </a:rPr>
              <a:t>Vena</a:t>
            </a:r>
            <a:endParaRPr lang="en-US" sz="28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9617" y="6356290"/>
            <a:ext cx="1229945" cy="408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>
                <a:solidFill>
                  <a:schemeClr val="bg1"/>
                </a:solidFill>
                <a:latin typeface="Garamond" panose="02020404030301010803" pitchFamily="18" charset="0"/>
              </a:rPr>
              <a:t>Arterija</a:t>
            </a:r>
            <a:endParaRPr lang="en-US" sz="28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987244" y="5075310"/>
            <a:ext cx="1237949" cy="118042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07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302589" y="258520"/>
            <a:ext cx="6547449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Pregled očnog dna - oftalmoskopija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21206" y="1549780"/>
            <a:ext cx="5510213" cy="5203237"/>
            <a:chOff x="1821206" y="1283080"/>
            <a:chExt cx="5510213" cy="52032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206" y="1283080"/>
              <a:ext cx="5510213" cy="520323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821206" y="1283080"/>
              <a:ext cx="5510213" cy="5203237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43200" y="966649"/>
            <a:ext cx="3829049" cy="408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>
                <a:solidFill>
                  <a:schemeClr val="bg1"/>
                </a:solidFill>
                <a:latin typeface="Garamond" panose="02020404030301010803" pitchFamily="18" charset="0"/>
              </a:rPr>
              <a:t>Hipertenzivna retinopatija</a:t>
            </a:r>
            <a:endParaRPr lang="en-US" sz="28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40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996952"/>
            <a:ext cx="512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Hvala na pažnji!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3409949" y="258520"/>
            <a:ext cx="2371725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Refleksi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3425" y="975398"/>
            <a:ext cx="818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073952"/>
                </a:solidFill>
                <a:latin typeface="Garamond" panose="02020404030301010803" pitchFamily="18" charset="0"/>
              </a:rPr>
              <a:t>Odgovor efektora na nadražaj receptora, </a:t>
            </a:r>
            <a:r>
              <a:rPr lang="sr-Latn-RS" sz="2400" b="1">
                <a:solidFill>
                  <a:srgbClr val="073952"/>
                </a:solidFill>
                <a:latin typeface="Garamond" panose="02020404030301010803" pitchFamily="18" charset="0"/>
              </a:rPr>
              <a:t>bez uticaja volje</a:t>
            </a:r>
            <a:r>
              <a:rPr lang="sr-Latn-RS" sz="2400">
                <a:solidFill>
                  <a:srgbClr val="073952"/>
                </a:solidFill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20" y="1863987"/>
            <a:ext cx="6191530" cy="455987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305050" y="2333625"/>
            <a:ext cx="800100" cy="552450"/>
          </a:xfrm>
          <a:prstGeom prst="straightConnector1">
            <a:avLst/>
          </a:prstGeom>
          <a:ln w="38100">
            <a:solidFill>
              <a:srgbClr val="073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60682" y="1882354"/>
            <a:ext cx="1468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b="1">
                <a:solidFill>
                  <a:srgbClr val="073952"/>
                </a:solidFill>
                <a:latin typeface="Garamond" panose="02020404030301010803" pitchFamily="18" charset="0"/>
              </a:rPr>
              <a:t>Receptor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1978" y="2512337"/>
            <a:ext cx="2553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b="1">
                <a:solidFill>
                  <a:srgbClr val="073952"/>
                </a:solidFill>
                <a:latin typeface="Garamond" panose="02020404030301010803" pitchFamily="18" charset="0"/>
              </a:rPr>
              <a:t>Aferentni neuron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05100" y="3020758"/>
            <a:ext cx="800100" cy="552450"/>
          </a:xfrm>
          <a:prstGeom prst="straightConnector1">
            <a:avLst/>
          </a:prstGeom>
          <a:ln w="38100">
            <a:solidFill>
              <a:srgbClr val="073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56743" y="3081539"/>
            <a:ext cx="2096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b="1">
                <a:solidFill>
                  <a:srgbClr val="073952"/>
                </a:solidFill>
                <a:latin typeface="Garamond" panose="02020404030301010803" pitchFamily="18" charset="0"/>
              </a:rPr>
              <a:t>Centar refleksa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867400" y="3512426"/>
            <a:ext cx="1095375" cy="850024"/>
          </a:xfrm>
          <a:prstGeom prst="straightConnector1">
            <a:avLst/>
          </a:prstGeom>
          <a:ln w="38100">
            <a:solidFill>
              <a:srgbClr val="073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94879" y="5566055"/>
            <a:ext cx="2382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b="1">
                <a:solidFill>
                  <a:srgbClr val="073952"/>
                </a:solidFill>
                <a:latin typeface="Garamond" panose="02020404030301010803" pitchFamily="18" charset="0"/>
              </a:rPr>
              <a:t>Eferentni neuron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195636" y="4880231"/>
            <a:ext cx="619127" cy="689789"/>
          </a:xfrm>
          <a:prstGeom prst="straightConnector1">
            <a:avLst/>
          </a:prstGeom>
          <a:ln w="38100">
            <a:solidFill>
              <a:srgbClr val="073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181291" y="6316437"/>
            <a:ext cx="923859" cy="184963"/>
          </a:xfrm>
          <a:prstGeom prst="straightConnector1">
            <a:avLst/>
          </a:prstGeom>
          <a:ln w="38100">
            <a:solidFill>
              <a:srgbClr val="073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105150" y="6317783"/>
            <a:ext cx="2382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b="1">
                <a:solidFill>
                  <a:srgbClr val="073952"/>
                </a:solidFill>
                <a:latin typeface="Garamond" panose="02020404030301010803" pitchFamily="18" charset="0"/>
              </a:rPr>
              <a:t>Efektor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56743" y="1843527"/>
            <a:ext cx="209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>
                <a:solidFill>
                  <a:srgbClr val="073952"/>
                </a:solidFill>
                <a:latin typeface="Garamond" panose="02020404030301010803" pitchFamily="18" charset="0"/>
              </a:rPr>
              <a:t>Refleksni luk</a:t>
            </a:r>
          </a:p>
        </p:txBody>
      </p:sp>
    </p:spTree>
    <p:extLst>
      <p:ext uri="{BB962C8B-B14F-4D97-AF65-F5344CB8AC3E}">
        <p14:creationId xmlns:p14="http://schemas.microsoft.com/office/powerpoint/2010/main" val="129114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3" grpId="0"/>
      <p:bldP spid="15" grpId="0"/>
      <p:bldP spid="19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07" y="0"/>
            <a:ext cx="102818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061" y="5768720"/>
            <a:ext cx="1871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>
                <a:solidFill>
                  <a:schemeClr val="bg1"/>
                </a:solidFill>
                <a:latin typeface="Garamond" panose="02020404030301010803" pitchFamily="18" charset="0"/>
              </a:rPr>
              <a:t>Uloga?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08" y="2836507"/>
            <a:ext cx="2022849" cy="1518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898" y="0"/>
            <a:ext cx="11424769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Kornealni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9933" y="2024035"/>
            <a:ext cx="231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>
                <a:solidFill>
                  <a:srgbClr val="073952"/>
                </a:solidFill>
                <a:latin typeface="Garamond" panose="02020404030301010803" pitchFamily="18" charset="0"/>
              </a:rPr>
              <a:t>Značaj?</a:t>
            </a:r>
          </a:p>
        </p:txBody>
      </p:sp>
    </p:spTree>
    <p:extLst>
      <p:ext uri="{BB962C8B-B14F-4D97-AF65-F5344CB8AC3E}">
        <p14:creationId xmlns:p14="http://schemas.microsoft.com/office/powerpoint/2010/main" val="28281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Kornealni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9" y="791920"/>
            <a:ext cx="7144970" cy="6066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1790" y="3720178"/>
            <a:ext cx="1902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i="1">
                <a:solidFill>
                  <a:srgbClr val="C00000"/>
                </a:solidFill>
                <a:latin typeface="Garamond" panose="02020404030301010803" pitchFamily="18" charset="0"/>
              </a:rPr>
              <a:t>N. ophtalmicus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4684" y="2297553"/>
            <a:ext cx="13824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b="1">
                <a:solidFill>
                  <a:srgbClr val="073952"/>
                </a:solidFill>
                <a:latin typeface="Garamond" panose="02020404030301010803" pitchFamily="18" charset="0"/>
              </a:rPr>
              <a:t>Stimulus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68884" y="1724017"/>
            <a:ext cx="13824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>
                <a:solidFill>
                  <a:srgbClr val="073952"/>
                </a:solidFill>
                <a:latin typeface="Garamond" panose="02020404030301010803" pitchFamily="18" charset="0"/>
              </a:rPr>
              <a:t>Rožnjača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8884" y="2871089"/>
            <a:ext cx="2275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b="1">
                <a:solidFill>
                  <a:srgbClr val="C00000"/>
                </a:solidFill>
                <a:latin typeface="Garamond" panose="02020404030301010803" pitchFamily="18" charset="0"/>
              </a:rPr>
              <a:t>Mehanoreceptori</a:t>
            </a:r>
          </a:p>
          <a:p>
            <a:r>
              <a:rPr lang="sr-Latn-RS" sz="2200" b="1">
                <a:solidFill>
                  <a:srgbClr val="C00000"/>
                </a:solidFill>
                <a:latin typeface="Garamond" panose="02020404030301010803" pitchFamily="18" charset="0"/>
              </a:rPr>
              <a:t>u rožnjači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68884" y="6282994"/>
            <a:ext cx="13824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>
                <a:solidFill>
                  <a:srgbClr val="073952"/>
                </a:solidFill>
                <a:latin typeface="Garamond" panose="02020404030301010803" pitchFamily="18" charset="0"/>
              </a:rPr>
              <a:t>Rožnjača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79076" y="4581924"/>
            <a:ext cx="2203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>
                <a:solidFill>
                  <a:srgbClr val="073952"/>
                </a:solidFill>
                <a:latin typeface="Garamond" panose="02020404030301010803" pitchFamily="18" charset="0"/>
              </a:rPr>
              <a:t>Korneoskleralni</a:t>
            </a:r>
          </a:p>
          <a:p>
            <a:r>
              <a:rPr lang="sr-Latn-RS" sz="2200">
                <a:solidFill>
                  <a:srgbClr val="073952"/>
                </a:solidFill>
                <a:latin typeface="Garamond" panose="02020404030301010803" pitchFamily="18" charset="0"/>
              </a:rPr>
              <a:t>limbus</a:t>
            </a:r>
          </a:p>
        </p:txBody>
      </p:sp>
      <p:cxnSp>
        <p:nvCxnSpPr>
          <p:cNvPr id="14" name="Straight Arrow Connector 13"/>
          <p:cNvCxnSpPr>
            <a:stCxn id="7" idx="0"/>
          </p:cNvCxnSpPr>
          <p:nvPr/>
        </p:nvCxnSpPr>
        <p:spPr>
          <a:xfrm flipH="1" flipV="1">
            <a:off x="5682343" y="3069772"/>
            <a:ext cx="585" cy="6504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32894" y="1724017"/>
            <a:ext cx="1298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i="1">
                <a:solidFill>
                  <a:srgbClr val="C00000"/>
                </a:solidFill>
                <a:latin typeface="Garamond" panose="02020404030301010803" pitchFamily="18" charset="0"/>
              </a:rPr>
              <a:t>N. facialis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6932" y="3164142"/>
            <a:ext cx="1298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i="1">
                <a:solidFill>
                  <a:srgbClr val="C00000"/>
                </a:solidFill>
                <a:latin typeface="Garamond" panose="02020404030301010803" pitchFamily="18" charset="0"/>
              </a:rPr>
              <a:t>Medulla</a:t>
            </a:r>
          </a:p>
          <a:p>
            <a:r>
              <a:rPr lang="sr-Latn-RS" sz="2400" i="1">
                <a:solidFill>
                  <a:srgbClr val="C00000"/>
                </a:solidFill>
                <a:latin typeface="Garamond" panose="02020404030301010803" pitchFamily="18" charset="0"/>
              </a:rPr>
              <a:t>oblongata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17126" y="818189"/>
            <a:ext cx="2726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i="1">
                <a:solidFill>
                  <a:srgbClr val="C00000"/>
                </a:solidFill>
                <a:latin typeface="Garamond" panose="02020404030301010803" pitchFamily="18" charset="0"/>
              </a:rPr>
              <a:t>M. orbicularis oculi</a:t>
            </a:r>
          </a:p>
          <a:p>
            <a:r>
              <a:rPr lang="sr-Latn-RS" sz="2200" i="1">
                <a:solidFill>
                  <a:srgbClr val="C00000"/>
                </a:solidFill>
                <a:latin typeface="Garamond" panose="02020404030301010803" pitchFamily="18" charset="0"/>
              </a:rPr>
              <a:t>M. levator palpebrae </a:t>
            </a:r>
          </a:p>
        </p:txBody>
      </p:sp>
    </p:spTree>
    <p:extLst>
      <p:ext uri="{BB962C8B-B14F-4D97-AF65-F5344CB8AC3E}">
        <p14:creationId xmlns:p14="http://schemas.microsoft.com/office/powerpoint/2010/main" val="343561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рнеални рефлекс, ФВМ КзФиБ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968829"/>
            <a:ext cx="9144000" cy="588917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698171" y="258520"/>
            <a:ext cx="5747657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Ispitivanje kornealnog refleksa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4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Pupilarni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3" descr="D:\ljuba\das\FIZIOLOGIJA\vežbe\2 semsetar\oftalmoskopija\ana_1_011_autonomic_nervous_system_08_t1_01_me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1517" y="3322919"/>
            <a:ext cx="4384511" cy="1469157"/>
          </a:xfrm>
          <a:prstGeom prst="rect">
            <a:avLst/>
          </a:prstGeom>
          <a:noFill/>
        </p:spPr>
      </p:pic>
      <p:pic>
        <p:nvPicPr>
          <p:cNvPr id="7" name="Picture 4" descr="D:\ljuba\das\FIZIOLOGIJA\vežbe\2 semsetar\oftalmoskopija\ana_1_011_autonomic_nervous_system_08_t1_01_medmios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175" y="3322920"/>
            <a:ext cx="4384511" cy="149804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350567" y="995590"/>
            <a:ext cx="231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>
                <a:solidFill>
                  <a:srgbClr val="073952"/>
                </a:solidFill>
                <a:latin typeface="Garamond" panose="02020404030301010803" pitchFamily="18" charset="0"/>
              </a:rPr>
              <a:t>Uloga?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4244" y="1889428"/>
            <a:ext cx="547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>
                <a:solidFill>
                  <a:srgbClr val="073952"/>
                </a:solidFill>
                <a:latin typeface="Garamond" panose="02020404030301010803" pitchFamily="18" charset="0"/>
              </a:rPr>
              <a:t>Adaptacija oka na količinu svetlosti.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96717" y="4792075"/>
            <a:ext cx="6374768" cy="1839525"/>
            <a:chOff x="1396717" y="4792075"/>
            <a:chExt cx="6374768" cy="1839525"/>
          </a:xfrm>
        </p:grpSpPr>
        <p:sp>
          <p:nvSpPr>
            <p:cNvPr id="10" name="TextBox 9"/>
            <p:cNvSpPr txBox="1"/>
            <p:nvPr/>
          </p:nvSpPr>
          <p:spPr>
            <a:xfrm>
              <a:off x="1396717" y="4792076"/>
              <a:ext cx="1835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>
                  <a:solidFill>
                    <a:srgbClr val="073952"/>
                  </a:solidFill>
                  <a:latin typeface="Garamond" panose="02020404030301010803" pitchFamily="18" charset="0"/>
                </a:rPr>
                <a:t>Mioza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36059" y="4792075"/>
              <a:ext cx="1835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>
                  <a:solidFill>
                    <a:srgbClr val="073952"/>
                  </a:solidFill>
                  <a:latin typeface="Garamond" panose="02020404030301010803" pitchFamily="18" charset="0"/>
                </a:rPr>
                <a:t>Midrijaza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 flipH="1">
              <a:off x="1949891" y="5482473"/>
              <a:ext cx="729078" cy="1149127"/>
              <a:chOff x="338837" y="1265060"/>
              <a:chExt cx="729078" cy="1149127"/>
            </a:xfrm>
          </p:grpSpPr>
          <p:sp>
            <p:nvSpPr>
              <p:cNvPr id="15" name="Freeform 14"/>
              <p:cNvSpPr/>
              <p:nvPr/>
            </p:nvSpPr>
            <p:spPr>
              <a:xfrm rot="10800000">
                <a:off x="338837" y="1265060"/>
                <a:ext cx="729078" cy="900081"/>
              </a:xfrm>
              <a:custGeom>
                <a:avLst/>
                <a:gdLst>
                  <a:gd name="connsiteX0" fmla="*/ 364539 w 729078"/>
                  <a:gd name="connsiteY0" fmla="*/ 1117326 h 1117326"/>
                  <a:gd name="connsiteX1" fmla="*/ 0 w 729078"/>
                  <a:gd name="connsiteY1" fmla="*/ 678910 h 1117326"/>
                  <a:gd name="connsiteX2" fmla="*/ 28647 w 729078"/>
                  <a:gd name="connsiteY2" fmla="*/ 508259 h 1117326"/>
                  <a:gd name="connsiteX3" fmla="*/ 30137 w 729078"/>
                  <a:gd name="connsiteY3" fmla="*/ 504957 h 1117326"/>
                  <a:gd name="connsiteX4" fmla="*/ 156377 w 729078"/>
                  <a:gd name="connsiteY4" fmla="*/ 0 h 1117326"/>
                  <a:gd name="connsiteX5" fmla="*/ 572702 w 729078"/>
                  <a:gd name="connsiteY5" fmla="*/ 0 h 1117326"/>
                  <a:gd name="connsiteX6" fmla="*/ 698943 w 729078"/>
                  <a:gd name="connsiteY6" fmla="*/ 504962 h 1117326"/>
                  <a:gd name="connsiteX7" fmla="*/ 700431 w 729078"/>
                  <a:gd name="connsiteY7" fmla="*/ 508259 h 1117326"/>
                  <a:gd name="connsiteX8" fmla="*/ 729078 w 729078"/>
                  <a:gd name="connsiteY8" fmla="*/ 678910 h 1117326"/>
                  <a:gd name="connsiteX9" fmla="*/ 364539 w 729078"/>
                  <a:gd name="connsiteY9" fmla="*/ 1117326 h 111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9078" h="1117326">
                    <a:moveTo>
                      <a:pt x="364539" y="1117326"/>
                    </a:moveTo>
                    <a:cubicBezTo>
                      <a:pt x="163210" y="1117326"/>
                      <a:pt x="0" y="921040"/>
                      <a:pt x="0" y="678910"/>
                    </a:cubicBezTo>
                    <a:cubicBezTo>
                      <a:pt x="0" y="618377"/>
                      <a:pt x="10201" y="560710"/>
                      <a:pt x="28647" y="508259"/>
                    </a:cubicBezTo>
                    <a:lnTo>
                      <a:pt x="30137" y="504957"/>
                    </a:lnTo>
                    <a:lnTo>
                      <a:pt x="156377" y="0"/>
                    </a:lnTo>
                    <a:lnTo>
                      <a:pt x="572702" y="0"/>
                    </a:lnTo>
                    <a:lnTo>
                      <a:pt x="698943" y="504962"/>
                    </a:lnTo>
                    <a:lnTo>
                      <a:pt x="700431" y="508259"/>
                    </a:lnTo>
                    <a:cubicBezTo>
                      <a:pt x="718877" y="560710"/>
                      <a:pt x="729078" y="618378"/>
                      <a:pt x="729078" y="678910"/>
                    </a:cubicBezTo>
                    <a:cubicBezTo>
                      <a:pt x="729078" y="921040"/>
                      <a:pt x="565868" y="1117326"/>
                      <a:pt x="364539" y="111732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494004" y="2132177"/>
                <a:ext cx="418744" cy="282010"/>
                <a:chOff x="494004" y="2132177"/>
                <a:chExt cx="418744" cy="282010"/>
              </a:xfrm>
            </p:grpSpPr>
            <p:sp>
              <p:nvSpPr>
                <p:cNvPr id="13" name="Rounded Rectangle 12"/>
                <p:cNvSpPr/>
                <p:nvPr/>
              </p:nvSpPr>
              <p:spPr>
                <a:xfrm>
                  <a:off x="494004" y="2132177"/>
                  <a:ext cx="418744" cy="282010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>
                  <a:off x="559897" y="2183901"/>
                  <a:ext cx="286957" cy="178561"/>
                  <a:chOff x="564632" y="2165141"/>
                  <a:chExt cx="286957" cy="178561"/>
                </a:xfrm>
              </p:grpSpPr>
              <p:cxnSp>
                <p:nvCxnSpPr>
                  <p:cNvPr id="19" name="Straight Connector 18"/>
                  <p:cNvCxnSpPr/>
                  <p:nvPr/>
                </p:nvCxnSpPr>
                <p:spPr>
                  <a:xfrm flipV="1">
                    <a:off x="564633" y="2165141"/>
                    <a:ext cx="277485" cy="3755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 flipV="1">
                    <a:off x="564632" y="2235661"/>
                    <a:ext cx="277485" cy="3755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flipV="1">
                    <a:off x="574104" y="2306146"/>
                    <a:ext cx="277485" cy="3755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3" name="Group 32"/>
            <p:cNvGrpSpPr/>
            <p:nvPr/>
          </p:nvGrpSpPr>
          <p:grpSpPr>
            <a:xfrm flipH="1">
              <a:off x="6489233" y="5480913"/>
              <a:ext cx="729078" cy="1150687"/>
              <a:chOff x="1099722" y="1263500"/>
              <a:chExt cx="729078" cy="1150687"/>
            </a:xfrm>
          </p:grpSpPr>
          <p:sp>
            <p:nvSpPr>
              <p:cNvPr id="31" name="Freeform 30"/>
              <p:cNvSpPr/>
              <p:nvPr/>
            </p:nvSpPr>
            <p:spPr>
              <a:xfrm rot="10800000">
                <a:off x="1099722" y="1263500"/>
                <a:ext cx="729078" cy="900081"/>
              </a:xfrm>
              <a:custGeom>
                <a:avLst/>
                <a:gdLst>
                  <a:gd name="connsiteX0" fmla="*/ 364539 w 729078"/>
                  <a:gd name="connsiteY0" fmla="*/ 1117326 h 1117326"/>
                  <a:gd name="connsiteX1" fmla="*/ 0 w 729078"/>
                  <a:gd name="connsiteY1" fmla="*/ 678910 h 1117326"/>
                  <a:gd name="connsiteX2" fmla="*/ 28647 w 729078"/>
                  <a:gd name="connsiteY2" fmla="*/ 508259 h 1117326"/>
                  <a:gd name="connsiteX3" fmla="*/ 30137 w 729078"/>
                  <a:gd name="connsiteY3" fmla="*/ 504957 h 1117326"/>
                  <a:gd name="connsiteX4" fmla="*/ 156377 w 729078"/>
                  <a:gd name="connsiteY4" fmla="*/ 0 h 1117326"/>
                  <a:gd name="connsiteX5" fmla="*/ 572702 w 729078"/>
                  <a:gd name="connsiteY5" fmla="*/ 0 h 1117326"/>
                  <a:gd name="connsiteX6" fmla="*/ 698943 w 729078"/>
                  <a:gd name="connsiteY6" fmla="*/ 504962 h 1117326"/>
                  <a:gd name="connsiteX7" fmla="*/ 700431 w 729078"/>
                  <a:gd name="connsiteY7" fmla="*/ 508259 h 1117326"/>
                  <a:gd name="connsiteX8" fmla="*/ 729078 w 729078"/>
                  <a:gd name="connsiteY8" fmla="*/ 678910 h 1117326"/>
                  <a:gd name="connsiteX9" fmla="*/ 364539 w 729078"/>
                  <a:gd name="connsiteY9" fmla="*/ 1117326 h 111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9078" h="1117326">
                    <a:moveTo>
                      <a:pt x="364539" y="1117326"/>
                    </a:moveTo>
                    <a:cubicBezTo>
                      <a:pt x="163210" y="1117326"/>
                      <a:pt x="0" y="921040"/>
                      <a:pt x="0" y="678910"/>
                    </a:cubicBezTo>
                    <a:cubicBezTo>
                      <a:pt x="0" y="618377"/>
                      <a:pt x="10201" y="560710"/>
                      <a:pt x="28647" y="508259"/>
                    </a:cubicBezTo>
                    <a:lnTo>
                      <a:pt x="30137" y="504957"/>
                    </a:lnTo>
                    <a:lnTo>
                      <a:pt x="156377" y="0"/>
                    </a:lnTo>
                    <a:lnTo>
                      <a:pt x="572702" y="0"/>
                    </a:lnTo>
                    <a:lnTo>
                      <a:pt x="698943" y="504962"/>
                    </a:lnTo>
                    <a:lnTo>
                      <a:pt x="700431" y="508259"/>
                    </a:lnTo>
                    <a:cubicBezTo>
                      <a:pt x="718877" y="560710"/>
                      <a:pt x="729078" y="618378"/>
                      <a:pt x="729078" y="678910"/>
                    </a:cubicBezTo>
                    <a:cubicBezTo>
                      <a:pt x="729078" y="921040"/>
                      <a:pt x="565868" y="1117326"/>
                      <a:pt x="364539" y="1117326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1256766" y="2132177"/>
                <a:ext cx="418744" cy="282010"/>
                <a:chOff x="494004" y="2132177"/>
                <a:chExt cx="418744" cy="282010"/>
              </a:xfrm>
            </p:grpSpPr>
            <p:sp>
              <p:nvSpPr>
                <p:cNvPr id="26" name="Rounded Rectangle 25"/>
                <p:cNvSpPr/>
                <p:nvPr/>
              </p:nvSpPr>
              <p:spPr>
                <a:xfrm>
                  <a:off x="494004" y="2132177"/>
                  <a:ext cx="418744" cy="282010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" name="Group 26"/>
                <p:cNvGrpSpPr/>
                <p:nvPr/>
              </p:nvGrpSpPr>
              <p:grpSpPr>
                <a:xfrm>
                  <a:off x="559897" y="2183901"/>
                  <a:ext cx="286957" cy="178561"/>
                  <a:chOff x="564632" y="2165141"/>
                  <a:chExt cx="286957" cy="178561"/>
                </a:xfrm>
              </p:grpSpPr>
              <p:cxnSp>
                <p:nvCxnSpPr>
                  <p:cNvPr id="28" name="Straight Connector 27"/>
                  <p:cNvCxnSpPr/>
                  <p:nvPr/>
                </p:nvCxnSpPr>
                <p:spPr>
                  <a:xfrm flipV="1">
                    <a:off x="564633" y="2165141"/>
                    <a:ext cx="277485" cy="3755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/>
                </p:nvCxnSpPr>
                <p:spPr>
                  <a:xfrm flipV="1">
                    <a:off x="564632" y="2235661"/>
                    <a:ext cx="277485" cy="3755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 flipV="1">
                    <a:off x="574104" y="2306146"/>
                    <a:ext cx="277485" cy="3755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205131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Pupilarni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2266" y="2259953"/>
            <a:ext cx="3000375" cy="2999232"/>
            <a:chOff x="3112549" y="2509835"/>
            <a:chExt cx="3000375" cy="2999232"/>
          </a:xfrm>
        </p:grpSpPr>
        <p:sp>
          <p:nvSpPr>
            <p:cNvPr id="2" name="Oval 1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12273" y="3149915"/>
              <a:ext cx="1719453" cy="171907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03903" y="3239608"/>
              <a:ext cx="1536192" cy="1539686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895343" y="3332795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86783" y="3424235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8223" y="3524819"/>
              <a:ext cx="987552" cy="98755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Arc 2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c 56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c 62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c 63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c 64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95499" y="2259953"/>
            <a:ext cx="3000375" cy="2999232"/>
            <a:chOff x="5198698" y="1938297"/>
            <a:chExt cx="3000375" cy="2999232"/>
          </a:xfrm>
        </p:grpSpPr>
        <p:sp>
          <p:nvSpPr>
            <p:cNvPr id="67" name="Oval 66"/>
            <p:cNvSpPr/>
            <p:nvPr/>
          </p:nvSpPr>
          <p:spPr>
            <a:xfrm>
              <a:off x="5198698" y="1938297"/>
              <a:ext cx="3000375" cy="2999232"/>
            </a:xfrm>
            <a:prstGeom prst="ellipse">
              <a:avLst/>
            </a:prstGeom>
            <a:solidFill>
              <a:srgbClr val="C54D4D"/>
            </a:solidFill>
            <a:ln w="3810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5798422" y="2578377"/>
              <a:ext cx="1719453" cy="1719072"/>
            </a:xfrm>
            <a:prstGeom prst="ellipse">
              <a:avLst/>
            </a:prstGeom>
            <a:solidFill>
              <a:srgbClr val="C54D4D"/>
            </a:solidFill>
            <a:ln w="3810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890052" y="2668070"/>
              <a:ext cx="1536192" cy="1539686"/>
            </a:xfrm>
            <a:prstGeom prst="ellipse">
              <a:avLst/>
            </a:prstGeom>
            <a:solidFill>
              <a:srgbClr val="C54D4D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981492" y="2761257"/>
              <a:ext cx="1353312" cy="1353312"/>
            </a:xfrm>
            <a:prstGeom prst="ellipse">
              <a:avLst/>
            </a:prstGeom>
            <a:solidFill>
              <a:srgbClr val="C54D4D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6072932" y="2852697"/>
              <a:ext cx="1170432" cy="1170432"/>
            </a:xfrm>
            <a:prstGeom prst="ellipse">
              <a:avLst/>
            </a:prstGeom>
            <a:solidFill>
              <a:srgbClr val="C54D4D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6164372" y="2953281"/>
              <a:ext cx="987552" cy="98755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/>
            <p:cNvSpPr/>
            <p:nvPr/>
          </p:nvSpPr>
          <p:spPr>
            <a:xfrm rot="18794772">
              <a:off x="7473586" y="2985000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/>
            <p:cNvSpPr/>
            <p:nvPr/>
          </p:nvSpPr>
          <p:spPr>
            <a:xfrm rot="19952272">
              <a:off x="7484687" y="3297390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/>
            <p:cNvSpPr/>
            <p:nvPr/>
          </p:nvSpPr>
          <p:spPr>
            <a:xfrm rot="3294121">
              <a:off x="6131413" y="4318280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c 75"/>
            <p:cNvSpPr/>
            <p:nvPr/>
          </p:nvSpPr>
          <p:spPr>
            <a:xfrm rot="2722356">
              <a:off x="6490823" y="4265459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 76"/>
            <p:cNvSpPr/>
            <p:nvPr/>
          </p:nvSpPr>
          <p:spPr>
            <a:xfrm rot="1764590">
              <a:off x="6859047" y="415989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c 77"/>
            <p:cNvSpPr/>
            <p:nvPr/>
          </p:nvSpPr>
          <p:spPr>
            <a:xfrm rot="1069480">
              <a:off x="7149800" y="3925724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c 78"/>
            <p:cNvSpPr/>
            <p:nvPr/>
          </p:nvSpPr>
          <p:spPr>
            <a:xfrm rot="21438397">
              <a:off x="7366983" y="364996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c 79"/>
            <p:cNvSpPr/>
            <p:nvPr/>
          </p:nvSpPr>
          <p:spPr>
            <a:xfrm rot="18093721">
              <a:off x="7370895" y="2669849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/>
            <p:cNvSpPr/>
            <p:nvPr/>
          </p:nvSpPr>
          <p:spPr>
            <a:xfrm rot="17243247">
              <a:off x="7154410" y="2389300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c 81"/>
            <p:cNvSpPr/>
            <p:nvPr/>
          </p:nvSpPr>
          <p:spPr>
            <a:xfrm rot="16200000">
              <a:off x="6897473" y="2172479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c 82"/>
            <p:cNvSpPr/>
            <p:nvPr/>
          </p:nvSpPr>
          <p:spPr>
            <a:xfrm rot="14026757">
              <a:off x="6566638" y="1992699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c 83"/>
            <p:cNvSpPr/>
            <p:nvPr/>
          </p:nvSpPr>
          <p:spPr>
            <a:xfrm rot="13344986">
              <a:off x="6204007" y="1999439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Arc 84"/>
            <p:cNvSpPr/>
            <p:nvPr/>
          </p:nvSpPr>
          <p:spPr>
            <a:xfrm rot="12437962">
              <a:off x="5878516" y="2107426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c 85"/>
            <p:cNvSpPr/>
            <p:nvPr/>
          </p:nvSpPr>
          <p:spPr>
            <a:xfrm rot="11356411">
              <a:off x="5568375" y="2297557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c 86"/>
            <p:cNvSpPr/>
            <p:nvPr/>
          </p:nvSpPr>
          <p:spPr>
            <a:xfrm rot="10236997">
              <a:off x="5359819" y="2583490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Arc 87"/>
            <p:cNvSpPr/>
            <p:nvPr/>
          </p:nvSpPr>
          <p:spPr>
            <a:xfrm rot="8840847">
              <a:off x="5221362" y="2886765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c 88"/>
            <p:cNvSpPr/>
            <p:nvPr/>
          </p:nvSpPr>
          <p:spPr>
            <a:xfrm rot="7817088">
              <a:off x="5210486" y="3217268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Arc 89"/>
            <p:cNvSpPr/>
            <p:nvPr/>
          </p:nvSpPr>
          <p:spPr>
            <a:xfrm rot="6931536">
              <a:off x="5275786" y="354925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Arc 90"/>
            <p:cNvSpPr/>
            <p:nvPr/>
          </p:nvSpPr>
          <p:spPr>
            <a:xfrm rot="5670183">
              <a:off x="5409521" y="3869065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Arc 91"/>
            <p:cNvSpPr/>
            <p:nvPr/>
          </p:nvSpPr>
          <p:spPr>
            <a:xfrm rot="4800532">
              <a:off x="5704911" y="412833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6062206" y="1848685"/>
            <a:ext cx="0" cy="13253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TextBox 264"/>
          <p:cNvSpPr txBox="1"/>
          <p:nvPr/>
        </p:nvSpPr>
        <p:spPr>
          <a:xfrm>
            <a:off x="4954623" y="1452100"/>
            <a:ext cx="2008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i="1">
                <a:latin typeface="Garamond" panose="02020404030301010803" pitchFamily="18" charset="0"/>
              </a:rPr>
              <a:t>m. sphincter pupillae</a:t>
            </a:r>
          </a:p>
        </p:txBody>
      </p:sp>
      <p:cxnSp>
        <p:nvCxnSpPr>
          <p:cNvPr id="266" name="Straight Arrow Connector 265"/>
          <p:cNvCxnSpPr/>
          <p:nvPr/>
        </p:nvCxnSpPr>
        <p:spPr>
          <a:xfrm>
            <a:off x="7318982" y="1394082"/>
            <a:ext cx="0" cy="13253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TextBox 266"/>
          <p:cNvSpPr txBox="1"/>
          <p:nvPr/>
        </p:nvSpPr>
        <p:spPr>
          <a:xfrm>
            <a:off x="6308380" y="992684"/>
            <a:ext cx="2008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i="1">
                <a:latin typeface="Garamond" panose="02020404030301010803" pitchFamily="18" charset="0"/>
              </a:rPr>
              <a:t>m. dilatator pupillae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924989" y="3366408"/>
            <a:ext cx="214680" cy="979903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32774" y="3855428"/>
            <a:ext cx="11029" cy="2200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267"/>
          <p:cNvSpPr txBox="1"/>
          <p:nvPr/>
        </p:nvSpPr>
        <p:spPr>
          <a:xfrm>
            <a:off x="563445" y="6055436"/>
            <a:ext cx="915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i="1">
                <a:latin typeface="Garamond" panose="02020404030301010803" pitchFamily="18" charset="0"/>
              </a:rPr>
              <a:t>Iris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1558281" y="3603299"/>
            <a:ext cx="915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i="1">
                <a:solidFill>
                  <a:schemeClr val="bg1"/>
                </a:solidFill>
                <a:latin typeface="Garamond" panose="02020404030301010803" pitchFamily="18" charset="0"/>
              </a:rPr>
              <a:t>Pupilla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3783941" y="6184023"/>
            <a:ext cx="915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>
                <a:latin typeface="Garamond" panose="02020404030301010803" pitchFamily="18" charset="0"/>
              </a:rPr>
              <a:t>PSY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7918625" y="6184023"/>
            <a:ext cx="858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>
                <a:latin typeface="Garamond" panose="02020404030301010803" pitchFamily="18" charset="0"/>
              </a:rPr>
              <a:t>SY</a:t>
            </a:r>
          </a:p>
        </p:txBody>
      </p:sp>
      <p:grpSp>
        <p:nvGrpSpPr>
          <p:cNvPr id="277" name="Group 276"/>
          <p:cNvGrpSpPr/>
          <p:nvPr/>
        </p:nvGrpSpPr>
        <p:grpSpPr>
          <a:xfrm>
            <a:off x="553385" y="2258975"/>
            <a:ext cx="3000375" cy="2999232"/>
            <a:chOff x="3112549" y="2509835"/>
            <a:chExt cx="3000375" cy="2999232"/>
          </a:xfrm>
        </p:grpSpPr>
        <p:sp>
          <p:nvSpPr>
            <p:cNvPr id="278" name="Oval 277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893306" y="3331758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980615" y="3422531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074866" y="3513971"/>
              <a:ext cx="987552" cy="9875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162132" y="3600329"/>
              <a:ext cx="804672" cy="80467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255129" y="3684983"/>
              <a:ext cx="621792" cy="62179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Arc 283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Arc 284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Arc 285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Arc 286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Arc 287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Arc 288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Arc 289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Arc 290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Arc 291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Arc 292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Arc 293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Arc 294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Arc 295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Arc 296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Arc 297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Arc 298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Arc 299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Arc 300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Arc 301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Arc 302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95498" y="2267864"/>
            <a:ext cx="3000375" cy="2999232"/>
            <a:chOff x="2529357" y="2056629"/>
            <a:chExt cx="3000375" cy="2999232"/>
          </a:xfrm>
        </p:grpSpPr>
        <p:sp>
          <p:nvSpPr>
            <p:cNvPr id="305" name="Oval 304"/>
            <p:cNvSpPr/>
            <p:nvPr/>
          </p:nvSpPr>
          <p:spPr>
            <a:xfrm>
              <a:off x="2529357" y="2056629"/>
              <a:ext cx="3000375" cy="2999232"/>
            </a:xfrm>
            <a:prstGeom prst="ellipse">
              <a:avLst/>
            </a:prstGeom>
            <a:solidFill>
              <a:srgbClr val="C54D4D"/>
            </a:solidFill>
            <a:ln w="3810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310114" y="2878552"/>
              <a:ext cx="1353312" cy="1353312"/>
            </a:xfrm>
            <a:prstGeom prst="ellipse">
              <a:avLst/>
            </a:prstGeom>
            <a:solidFill>
              <a:srgbClr val="C54D4D"/>
            </a:solidFill>
            <a:ln w="3810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397423" y="2969325"/>
              <a:ext cx="1170432" cy="1170432"/>
            </a:xfrm>
            <a:prstGeom prst="ellipse">
              <a:avLst/>
            </a:prstGeom>
            <a:solidFill>
              <a:srgbClr val="C54D4D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491674" y="3060765"/>
              <a:ext cx="987552" cy="987552"/>
            </a:xfrm>
            <a:prstGeom prst="ellipse">
              <a:avLst/>
            </a:prstGeom>
            <a:solidFill>
              <a:srgbClr val="C54D4D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578940" y="3147123"/>
              <a:ext cx="804672" cy="804672"/>
            </a:xfrm>
            <a:prstGeom prst="ellipse">
              <a:avLst/>
            </a:prstGeom>
            <a:solidFill>
              <a:srgbClr val="C54D4D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671937" y="3231777"/>
              <a:ext cx="621792" cy="62179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Arc 310"/>
            <p:cNvSpPr/>
            <p:nvPr/>
          </p:nvSpPr>
          <p:spPr>
            <a:xfrm rot="18794772">
              <a:off x="4804245" y="310333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Arc 311"/>
            <p:cNvSpPr/>
            <p:nvPr/>
          </p:nvSpPr>
          <p:spPr>
            <a:xfrm rot="19952272">
              <a:off x="4815346" y="341572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Arc 312"/>
            <p:cNvSpPr/>
            <p:nvPr/>
          </p:nvSpPr>
          <p:spPr>
            <a:xfrm rot="3294121">
              <a:off x="3462072" y="443661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Arc 313"/>
            <p:cNvSpPr/>
            <p:nvPr/>
          </p:nvSpPr>
          <p:spPr>
            <a:xfrm rot="2722356">
              <a:off x="3821482" y="4383791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Arc 314"/>
            <p:cNvSpPr/>
            <p:nvPr/>
          </p:nvSpPr>
          <p:spPr>
            <a:xfrm rot="1764590">
              <a:off x="4189706" y="4278224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Arc 315"/>
            <p:cNvSpPr/>
            <p:nvPr/>
          </p:nvSpPr>
          <p:spPr>
            <a:xfrm rot="1069480">
              <a:off x="4480459" y="4044056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Arc 316"/>
            <p:cNvSpPr/>
            <p:nvPr/>
          </p:nvSpPr>
          <p:spPr>
            <a:xfrm rot="21438397">
              <a:off x="4697642" y="3768294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Arc 317"/>
            <p:cNvSpPr/>
            <p:nvPr/>
          </p:nvSpPr>
          <p:spPr>
            <a:xfrm rot="18093721">
              <a:off x="4701554" y="2788181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Arc 318"/>
            <p:cNvSpPr/>
            <p:nvPr/>
          </p:nvSpPr>
          <p:spPr>
            <a:xfrm rot="17243247">
              <a:off x="4485069" y="250763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Arc 319"/>
            <p:cNvSpPr/>
            <p:nvPr/>
          </p:nvSpPr>
          <p:spPr>
            <a:xfrm rot="16200000">
              <a:off x="4228132" y="2290811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Arc 320"/>
            <p:cNvSpPr/>
            <p:nvPr/>
          </p:nvSpPr>
          <p:spPr>
            <a:xfrm rot="14026757">
              <a:off x="3897297" y="2111031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Arc 321"/>
            <p:cNvSpPr/>
            <p:nvPr/>
          </p:nvSpPr>
          <p:spPr>
            <a:xfrm rot="13344986">
              <a:off x="3534666" y="2117771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Arc 322"/>
            <p:cNvSpPr/>
            <p:nvPr/>
          </p:nvSpPr>
          <p:spPr>
            <a:xfrm rot="12437962">
              <a:off x="3209175" y="2225758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Arc 323"/>
            <p:cNvSpPr/>
            <p:nvPr/>
          </p:nvSpPr>
          <p:spPr>
            <a:xfrm rot="11356411">
              <a:off x="2899034" y="2415889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Arc 324"/>
            <p:cNvSpPr/>
            <p:nvPr/>
          </p:nvSpPr>
          <p:spPr>
            <a:xfrm rot="10236997">
              <a:off x="2690478" y="270182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Arc 325"/>
            <p:cNvSpPr/>
            <p:nvPr/>
          </p:nvSpPr>
          <p:spPr>
            <a:xfrm rot="8840847">
              <a:off x="2552021" y="3005097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Arc 326"/>
            <p:cNvSpPr/>
            <p:nvPr/>
          </p:nvSpPr>
          <p:spPr>
            <a:xfrm rot="7817088">
              <a:off x="2541145" y="3335600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Arc 327"/>
            <p:cNvSpPr/>
            <p:nvPr/>
          </p:nvSpPr>
          <p:spPr>
            <a:xfrm rot="6931536">
              <a:off x="2606445" y="3667584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Arc 328"/>
            <p:cNvSpPr/>
            <p:nvPr/>
          </p:nvSpPr>
          <p:spPr>
            <a:xfrm rot="5670183">
              <a:off x="2740180" y="3987397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Arc 329"/>
            <p:cNvSpPr/>
            <p:nvPr/>
          </p:nvSpPr>
          <p:spPr>
            <a:xfrm rot="4800532">
              <a:off x="3035570" y="4246664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4998691" y="2258975"/>
            <a:ext cx="3000375" cy="2999232"/>
            <a:chOff x="934247" y="1486379"/>
            <a:chExt cx="3000375" cy="2999232"/>
          </a:xfrm>
          <a:solidFill>
            <a:srgbClr val="C54D4D"/>
          </a:solidFill>
        </p:grpSpPr>
        <p:grpSp>
          <p:nvGrpSpPr>
            <p:cNvPr id="333" name="Group 332"/>
            <p:cNvGrpSpPr/>
            <p:nvPr/>
          </p:nvGrpSpPr>
          <p:grpSpPr>
            <a:xfrm>
              <a:off x="934247" y="1486379"/>
              <a:ext cx="3000375" cy="2999232"/>
              <a:chOff x="3112549" y="2509835"/>
              <a:chExt cx="3000375" cy="2999232"/>
            </a:xfrm>
            <a:grpFill/>
          </p:grpSpPr>
          <p:sp>
            <p:nvSpPr>
              <p:cNvPr id="338" name="Oval 337"/>
              <p:cNvSpPr/>
              <p:nvPr/>
            </p:nvSpPr>
            <p:spPr>
              <a:xfrm>
                <a:off x="3112549" y="2509835"/>
                <a:ext cx="3000375" cy="2999232"/>
              </a:xfrm>
              <a:prstGeom prst="ellipse">
                <a:avLst/>
              </a:prstGeom>
              <a:grpFill/>
              <a:ln w="38100">
                <a:solidFill>
                  <a:srgbClr val="A12C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Arc 338"/>
              <p:cNvSpPr/>
              <p:nvPr/>
            </p:nvSpPr>
            <p:spPr>
              <a:xfrm rot="18794772">
                <a:off x="5387437" y="3556538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Arc 339"/>
              <p:cNvSpPr/>
              <p:nvPr/>
            </p:nvSpPr>
            <p:spPr>
              <a:xfrm rot="19952272">
                <a:off x="5398538" y="3868928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Arc 340"/>
              <p:cNvSpPr/>
              <p:nvPr/>
            </p:nvSpPr>
            <p:spPr>
              <a:xfrm rot="3294121">
                <a:off x="4045264" y="4889818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Arc 341"/>
              <p:cNvSpPr/>
              <p:nvPr/>
            </p:nvSpPr>
            <p:spPr>
              <a:xfrm rot="2722356">
                <a:off x="4404674" y="4836997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Arc 342"/>
              <p:cNvSpPr/>
              <p:nvPr/>
            </p:nvSpPr>
            <p:spPr>
              <a:xfrm rot="1764590">
                <a:off x="4772898" y="4731430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Arc 343"/>
              <p:cNvSpPr/>
              <p:nvPr/>
            </p:nvSpPr>
            <p:spPr>
              <a:xfrm rot="1069480">
                <a:off x="5063651" y="4497262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Arc 344"/>
              <p:cNvSpPr/>
              <p:nvPr/>
            </p:nvSpPr>
            <p:spPr>
              <a:xfrm rot="21438397">
                <a:off x="5280834" y="4221500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Arc 345"/>
              <p:cNvSpPr/>
              <p:nvPr/>
            </p:nvSpPr>
            <p:spPr>
              <a:xfrm rot="18093721">
                <a:off x="5284746" y="3241387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Arc 346"/>
              <p:cNvSpPr/>
              <p:nvPr/>
            </p:nvSpPr>
            <p:spPr>
              <a:xfrm rot="17243247">
                <a:off x="5068261" y="2960838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Arc 347"/>
              <p:cNvSpPr/>
              <p:nvPr/>
            </p:nvSpPr>
            <p:spPr>
              <a:xfrm rot="16200000">
                <a:off x="4811324" y="2744017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Arc 348"/>
              <p:cNvSpPr/>
              <p:nvPr/>
            </p:nvSpPr>
            <p:spPr>
              <a:xfrm rot="14026757">
                <a:off x="4480489" y="2564237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Arc 349"/>
              <p:cNvSpPr/>
              <p:nvPr/>
            </p:nvSpPr>
            <p:spPr>
              <a:xfrm rot="13344986">
                <a:off x="4117858" y="2570977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Arc 350"/>
              <p:cNvSpPr/>
              <p:nvPr/>
            </p:nvSpPr>
            <p:spPr>
              <a:xfrm rot="12437962">
                <a:off x="3792367" y="2678964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Arc 351"/>
              <p:cNvSpPr/>
              <p:nvPr/>
            </p:nvSpPr>
            <p:spPr>
              <a:xfrm rot="11356411">
                <a:off x="3482226" y="2869095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Arc 352"/>
              <p:cNvSpPr/>
              <p:nvPr/>
            </p:nvSpPr>
            <p:spPr>
              <a:xfrm rot="10236997">
                <a:off x="3273670" y="3155028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Arc 353"/>
              <p:cNvSpPr/>
              <p:nvPr/>
            </p:nvSpPr>
            <p:spPr>
              <a:xfrm rot="8840847">
                <a:off x="3135213" y="3458303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Arc 354"/>
              <p:cNvSpPr/>
              <p:nvPr/>
            </p:nvSpPr>
            <p:spPr>
              <a:xfrm rot="7817088">
                <a:off x="3124337" y="3788806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Arc 355"/>
              <p:cNvSpPr/>
              <p:nvPr/>
            </p:nvSpPr>
            <p:spPr>
              <a:xfrm rot="6931536">
                <a:off x="3189637" y="4120790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Arc 356"/>
              <p:cNvSpPr/>
              <p:nvPr/>
            </p:nvSpPr>
            <p:spPr>
              <a:xfrm rot="5670183">
                <a:off x="3323372" y="4440603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Arc 357"/>
              <p:cNvSpPr/>
              <p:nvPr/>
            </p:nvSpPr>
            <p:spPr>
              <a:xfrm rot="4800532">
                <a:off x="3618762" y="4699870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3578029" y="2981846"/>
                <a:ext cx="2084832" cy="2084832"/>
              </a:xfrm>
              <a:prstGeom prst="ellipse">
                <a:avLst/>
              </a:prstGeom>
              <a:grpFill/>
              <a:ln w="38100">
                <a:solidFill>
                  <a:srgbClr val="A12C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Oval 333"/>
            <p:cNvSpPr/>
            <p:nvPr/>
          </p:nvSpPr>
          <p:spPr>
            <a:xfrm>
              <a:off x="1488166" y="2049830"/>
              <a:ext cx="1901952" cy="1901952"/>
            </a:xfrm>
            <a:prstGeom prst="ellipse">
              <a:avLst/>
            </a:prstGeom>
            <a:grpFill/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1584178" y="2139448"/>
              <a:ext cx="1719072" cy="1719072"/>
            </a:xfrm>
            <a:prstGeom prst="ellipse">
              <a:avLst/>
            </a:prstGeom>
            <a:grpFill/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1668412" y="2227954"/>
              <a:ext cx="1536192" cy="1536192"/>
            </a:xfrm>
            <a:prstGeom prst="ellipse">
              <a:avLst/>
            </a:prstGeom>
            <a:grpFill/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1759765" y="2323751"/>
              <a:ext cx="1353312" cy="135331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47994" y="4095555"/>
            <a:ext cx="1319652" cy="2417110"/>
            <a:chOff x="4647993" y="4080164"/>
            <a:chExt cx="1352977" cy="2432502"/>
          </a:xfrm>
        </p:grpSpPr>
        <p:sp>
          <p:nvSpPr>
            <p:cNvPr id="16" name="Freeform 15"/>
            <p:cNvSpPr/>
            <p:nvPr/>
          </p:nvSpPr>
          <p:spPr>
            <a:xfrm>
              <a:off x="4749944" y="4191000"/>
              <a:ext cx="1149206" cy="2082800"/>
            </a:xfrm>
            <a:custGeom>
              <a:avLst/>
              <a:gdLst>
                <a:gd name="connsiteX0" fmla="*/ 12556 w 1149206"/>
                <a:gd name="connsiteY0" fmla="*/ 2082800 h 2082800"/>
                <a:gd name="connsiteX1" fmla="*/ 31606 w 1149206"/>
                <a:gd name="connsiteY1" fmla="*/ 1619250 h 2082800"/>
                <a:gd name="connsiteX2" fmla="*/ 285606 w 1149206"/>
                <a:gd name="connsiteY2" fmla="*/ 939800 h 2082800"/>
                <a:gd name="connsiteX3" fmla="*/ 799956 w 1149206"/>
                <a:gd name="connsiteY3" fmla="*/ 425450 h 2082800"/>
                <a:gd name="connsiteX4" fmla="*/ 1149206 w 1149206"/>
                <a:gd name="connsiteY4" fmla="*/ 0 h 208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9206" h="2082800">
                  <a:moveTo>
                    <a:pt x="12556" y="2082800"/>
                  </a:moveTo>
                  <a:cubicBezTo>
                    <a:pt x="-673" y="1946275"/>
                    <a:pt x="-13902" y="1809750"/>
                    <a:pt x="31606" y="1619250"/>
                  </a:cubicBezTo>
                  <a:cubicBezTo>
                    <a:pt x="77114" y="1428750"/>
                    <a:pt x="157548" y="1138767"/>
                    <a:pt x="285606" y="939800"/>
                  </a:cubicBezTo>
                  <a:cubicBezTo>
                    <a:pt x="413664" y="740833"/>
                    <a:pt x="656023" y="582083"/>
                    <a:pt x="799956" y="425450"/>
                  </a:cubicBezTo>
                  <a:cubicBezTo>
                    <a:pt x="943889" y="268817"/>
                    <a:pt x="1046547" y="134408"/>
                    <a:pt x="1149206" y="0"/>
                  </a:cubicBezTo>
                </a:path>
              </a:pathLst>
            </a:cu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647993" y="6255491"/>
              <a:ext cx="252996" cy="25717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6" idx="4"/>
            </p:cNvCxnSpPr>
            <p:nvPr/>
          </p:nvCxnSpPr>
          <p:spPr>
            <a:xfrm flipH="1" flipV="1">
              <a:off x="5885465" y="4080164"/>
              <a:ext cx="13685" cy="110836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 flipV="1">
              <a:off x="5938709" y="4130507"/>
              <a:ext cx="13685" cy="110836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7082714" y="4680764"/>
            <a:ext cx="953926" cy="1832651"/>
            <a:chOff x="6961603" y="4588665"/>
            <a:chExt cx="1075245" cy="1924751"/>
          </a:xfrm>
        </p:grpSpPr>
        <p:sp>
          <p:nvSpPr>
            <p:cNvPr id="21" name="Freeform 20"/>
            <p:cNvSpPr/>
            <p:nvPr/>
          </p:nvSpPr>
          <p:spPr>
            <a:xfrm>
              <a:off x="7055893" y="4694830"/>
              <a:ext cx="832694" cy="1624083"/>
            </a:xfrm>
            <a:custGeom>
              <a:avLst/>
              <a:gdLst>
                <a:gd name="connsiteX0" fmla="*/ 0 w 832694"/>
                <a:gd name="connsiteY0" fmla="*/ 0 h 1624083"/>
                <a:gd name="connsiteX1" fmla="*/ 429904 w 832694"/>
                <a:gd name="connsiteY1" fmla="*/ 307074 h 1624083"/>
                <a:gd name="connsiteX2" fmla="*/ 702859 w 832694"/>
                <a:gd name="connsiteY2" fmla="*/ 757451 h 1624083"/>
                <a:gd name="connsiteX3" fmla="*/ 812041 w 832694"/>
                <a:gd name="connsiteY3" fmla="*/ 1378424 h 1624083"/>
                <a:gd name="connsiteX4" fmla="*/ 832513 w 832694"/>
                <a:gd name="connsiteY4" fmla="*/ 1624083 h 162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2694" h="1624083">
                  <a:moveTo>
                    <a:pt x="0" y="0"/>
                  </a:moveTo>
                  <a:cubicBezTo>
                    <a:pt x="156380" y="90416"/>
                    <a:pt x="312761" y="180832"/>
                    <a:pt x="429904" y="307074"/>
                  </a:cubicBezTo>
                  <a:cubicBezTo>
                    <a:pt x="547047" y="433316"/>
                    <a:pt x="639170" y="578893"/>
                    <a:pt x="702859" y="757451"/>
                  </a:cubicBezTo>
                  <a:cubicBezTo>
                    <a:pt x="766548" y="936009"/>
                    <a:pt x="790432" y="1233985"/>
                    <a:pt x="812041" y="1378424"/>
                  </a:cubicBezTo>
                  <a:cubicBezTo>
                    <a:pt x="833650" y="1522863"/>
                    <a:pt x="833081" y="1573473"/>
                    <a:pt x="832513" y="1624083"/>
                  </a:cubicBezTo>
                </a:path>
              </a:pathLst>
            </a:cu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 rot="16496082">
              <a:off x="6960152" y="4590116"/>
              <a:ext cx="115505" cy="112603"/>
              <a:chOff x="6037865" y="4232564"/>
              <a:chExt cx="115505" cy="112603"/>
            </a:xfrm>
          </p:grpSpPr>
          <p:cxnSp>
            <p:nvCxnSpPr>
              <p:cNvPr id="272" name="Straight Connector 271"/>
              <p:cNvCxnSpPr/>
              <p:nvPr/>
            </p:nvCxnSpPr>
            <p:spPr>
              <a:xfrm flipH="1" flipV="1">
                <a:off x="6037865" y="4232564"/>
                <a:ext cx="13685" cy="110836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rot="16200000" flipH="1" flipV="1">
                <a:off x="6091109" y="4282907"/>
                <a:ext cx="13685" cy="110836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4" name="Oval 273"/>
            <p:cNvSpPr/>
            <p:nvPr/>
          </p:nvSpPr>
          <p:spPr>
            <a:xfrm>
              <a:off x="7740325" y="6243998"/>
              <a:ext cx="296523" cy="2694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Lightning Bolt 24"/>
          <p:cNvSpPr/>
          <p:nvPr/>
        </p:nvSpPr>
        <p:spPr>
          <a:xfrm rot="7996764">
            <a:off x="4986364" y="6132583"/>
            <a:ext cx="497898" cy="645694"/>
          </a:xfrm>
          <a:prstGeom prst="lightningBol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Lightning Bolt 330"/>
          <p:cNvSpPr/>
          <p:nvPr/>
        </p:nvSpPr>
        <p:spPr>
          <a:xfrm rot="13603236" flipH="1">
            <a:off x="7199158" y="6128687"/>
            <a:ext cx="497898" cy="645694"/>
          </a:xfrm>
          <a:prstGeom prst="lightningBol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0" name="Group 359"/>
          <p:cNvGrpSpPr/>
          <p:nvPr/>
        </p:nvGrpSpPr>
        <p:grpSpPr>
          <a:xfrm>
            <a:off x="551061" y="2254292"/>
            <a:ext cx="3000375" cy="2999232"/>
            <a:chOff x="934247" y="1486379"/>
            <a:chExt cx="3000375" cy="2999232"/>
          </a:xfrm>
        </p:grpSpPr>
        <p:grpSp>
          <p:nvGrpSpPr>
            <p:cNvPr id="361" name="Group 360"/>
            <p:cNvGrpSpPr/>
            <p:nvPr/>
          </p:nvGrpSpPr>
          <p:grpSpPr>
            <a:xfrm>
              <a:off x="934247" y="1486379"/>
              <a:ext cx="3000375" cy="2999232"/>
              <a:chOff x="3112549" y="2509835"/>
              <a:chExt cx="3000375" cy="2999232"/>
            </a:xfrm>
          </p:grpSpPr>
          <p:sp>
            <p:nvSpPr>
              <p:cNvPr id="366" name="Oval 365"/>
              <p:cNvSpPr/>
              <p:nvPr/>
            </p:nvSpPr>
            <p:spPr>
              <a:xfrm>
                <a:off x="3112549" y="2509835"/>
                <a:ext cx="3000375" cy="2999232"/>
              </a:xfrm>
              <a:prstGeom prst="ellipse">
                <a:avLst/>
              </a:prstGeom>
              <a:solidFill>
                <a:srgbClr val="6F470B"/>
              </a:solidFill>
              <a:ln w="38100">
                <a:solidFill>
                  <a:srgbClr val="5737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Arc 366"/>
              <p:cNvSpPr/>
              <p:nvPr/>
            </p:nvSpPr>
            <p:spPr>
              <a:xfrm rot="18794772">
                <a:off x="5387437" y="355653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Arc 367"/>
              <p:cNvSpPr/>
              <p:nvPr/>
            </p:nvSpPr>
            <p:spPr>
              <a:xfrm rot="19952272">
                <a:off x="5398538" y="386892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Arc 368"/>
              <p:cNvSpPr/>
              <p:nvPr/>
            </p:nvSpPr>
            <p:spPr>
              <a:xfrm rot="3294121">
                <a:off x="4045264" y="488981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Arc 369"/>
              <p:cNvSpPr/>
              <p:nvPr/>
            </p:nvSpPr>
            <p:spPr>
              <a:xfrm rot="2722356">
                <a:off x="4404674" y="483699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Arc 370"/>
              <p:cNvSpPr/>
              <p:nvPr/>
            </p:nvSpPr>
            <p:spPr>
              <a:xfrm rot="1764590">
                <a:off x="4772898" y="473143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Arc 371"/>
              <p:cNvSpPr/>
              <p:nvPr/>
            </p:nvSpPr>
            <p:spPr>
              <a:xfrm rot="1069480">
                <a:off x="5063651" y="4497262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Arc 372"/>
              <p:cNvSpPr/>
              <p:nvPr/>
            </p:nvSpPr>
            <p:spPr>
              <a:xfrm rot="21438397">
                <a:off x="5280834" y="422150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Arc 373"/>
              <p:cNvSpPr/>
              <p:nvPr/>
            </p:nvSpPr>
            <p:spPr>
              <a:xfrm rot="18093721">
                <a:off x="5284746" y="324138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Arc 374"/>
              <p:cNvSpPr/>
              <p:nvPr/>
            </p:nvSpPr>
            <p:spPr>
              <a:xfrm rot="17243247">
                <a:off x="5068261" y="296083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Arc 375"/>
              <p:cNvSpPr/>
              <p:nvPr/>
            </p:nvSpPr>
            <p:spPr>
              <a:xfrm rot="16200000">
                <a:off x="4811324" y="274401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Arc 376"/>
              <p:cNvSpPr/>
              <p:nvPr/>
            </p:nvSpPr>
            <p:spPr>
              <a:xfrm rot="14026757">
                <a:off x="4480489" y="256423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Arc 377"/>
              <p:cNvSpPr/>
              <p:nvPr/>
            </p:nvSpPr>
            <p:spPr>
              <a:xfrm rot="13344986">
                <a:off x="4117858" y="257097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Arc 378"/>
              <p:cNvSpPr/>
              <p:nvPr/>
            </p:nvSpPr>
            <p:spPr>
              <a:xfrm rot="12437962">
                <a:off x="3792367" y="2678964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Arc 379"/>
              <p:cNvSpPr/>
              <p:nvPr/>
            </p:nvSpPr>
            <p:spPr>
              <a:xfrm rot="11356411">
                <a:off x="3482226" y="2869095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Arc 380"/>
              <p:cNvSpPr/>
              <p:nvPr/>
            </p:nvSpPr>
            <p:spPr>
              <a:xfrm rot="10236997">
                <a:off x="3273670" y="315502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Arc 381"/>
              <p:cNvSpPr/>
              <p:nvPr/>
            </p:nvSpPr>
            <p:spPr>
              <a:xfrm rot="8840847">
                <a:off x="3135213" y="3458303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Arc 382"/>
              <p:cNvSpPr/>
              <p:nvPr/>
            </p:nvSpPr>
            <p:spPr>
              <a:xfrm rot="7817088">
                <a:off x="3124337" y="3788806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Arc 383"/>
              <p:cNvSpPr/>
              <p:nvPr/>
            </p:nvSpPr>
            <p:spPr>
              <a:xfrm rot="6931536">
                <a:off x="3189637" y="412079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Arc 384"/>
              <p:cNvSpPr/>
              <p:nvPr/>
            </p:nvSpPr>
            <p:spPr>
              <a:xfrm rot="5670183">
                <a:off x="3323372" y="4440603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Arc 385"/>
              <p:cNvSpPr/>
              <p:nvPr/>
            </p:nvSpPr>
            <p:spPr>
              <a:xfrm rot="4800532">
                <a:off x="3618762" y="469987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3578029" y="2981846"/>
                <a:ext cx="2084832" cy="2084832"/>
              </a:xfrm>
              <a:prstGeom prst="ellipse">
                <a:avLst/>
              </a:prstGeom>
              <a:solidFill>
                <a:srgbClr val="6F470B"/>
              </a:solidFill>
              <a:ln w="38100">
                <a:solidFill>
                  <a:srgbClr val="5737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2" name="Oval 361"/>
            <p:cNvSpPr/>
            <p:nvPr/>
          </p:nvSpPr>
          <p:spPr>
            <a:xfrm>
              <a:off x="1488166" y="2049830"/>
              <a:ext cx="1901952" cy="19019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1584178" y="2139448"/>
              <a:ext cx="1719072" cy="171907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1668412" y="2227954"/>
              <a:ext cx="1536192" cy="153619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1759765" y="2323751"/>
              <a:ext cx="1353312" cy="135331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8" name="TextBox 387"/>
          <p:cNvSpPr txBox="1"/>
          <p:nvPr/>
        </p:nvSpPr>
        <p:spPr>
          <a:xfrm>
            <a:off x="760561" y="1185257"/>
            <a:ext cx="7367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>
                <a:solidFill>
                  <a:srgbClr val="A12C2C"/>
                </a:solidFill>
                <a:latin typeface="Garamond" panose="02020404030301010803" pitchFamily="18" charset="0"/>
              </a:rPr>
              <a:t>Šta će se desiti ukoliko blokiramo receptore za PSY (Ach)?</a:t>
            </a:r>
          </a:p>
        </p:txBody>
      </p:sp>
      <p:sp>
        <p:nvSpPr>
          <p:cNvPr id="389" name="TextBox 388"/>
          <p:cNvSpPr txBox="1"/>
          <p:nvPr/>
        </p:nvSpPr>
        <p:spPr>
          <a:xfrm rot="18072066">
            <a:off x="5396144" y="3838903"/>
            <a:ext cx="770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400" b="1">
                <a:solidFill>
                  <a:srgbClr val="E60000"/>
                </a:solidFill>
                <a:latin typeface="Exotc350 DmBd BT" panose="04030705050B02020A03" pitchFamily="82" charset="0"/>
              </a:rPr>
              <a:t>x</a:t>
            </a:r>
            <a:endParaRPr lang="sr-Latn-RS" sz="2000" b="1">
              <a:solidFill>
                <a:srgbClr val="E60000"/>
              </a:solidFill>
              <a:latin typeface="Exotc350 DmBd BT" panose="04030705050B02020A03" pitchFamily="8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94" y="1945070"/>
            <a:ext cx="3682201" cy="48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7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/>
      <p:bldP spid="267" grpId="0"/>
      <p:bldP spid="12" grpId="0" animBg="1"/>
      <p:bldP spid="268" grpId="0"/>
      <p:bldP spid="269" grpId="0"/>
      <p:bldP spid="25" grpId="0" animBg="1"/>
      <p:bldP spid="25" grpId="1" animBg="1"/>
      <p:bldP spid="331" grpId="0" animBg="1"/>
      <p:bldP spid="331" grpId="1" animBg="1"/>
      <p:bldP spid="388" grpId="0"/>
      <p:bldP spid="3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Pupilarni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1" y="1614196"/>
            <a:ext cx="6416449" cy="46093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203" y="4308006"/>
            <a:ext cx="190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i="1">
                <a:solidFill>
                  <a:srgbClr val="C00000"/>
                </a:solidFill>
                <a:latin typeface="Garamond" panose="02020404030301010803" pitchFamily="18" charset="0"/>
              </a:rPr>
              <a:t>N. opticus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346" y="1791851"/>
            <a:ext cx="190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>
                <a:latin typeface="Garamond" panose="02020404030301010803" pitchFamily="18" charset="0"/>
              </a:rPr>
              <a:t>Vidni 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5658" y="2027522"/>
            <a:ext cx="19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>
                <a:latin typeface="Garamond" panose="02020404030301010803" pitchFamily="18" charset="0"/>
              </a:rPr>
              <a:t>Pretektalni</a:t>
            </a:r>
          </a:p>
          <a:p>
            <a:r>
              <a:rPr lang="sr-Latn-RS" sz="2000">
                <a:latin typeface="Garamond" panose="02020404030301010803" pitchFamily="18" charset="0"/>
              </a:rPr>
              <a:t>nukleus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7725" y="5401850"/>
            <a:ext cx="2769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>
                <a:latin typeface="Garamond" panose="02020404030301010803" pitchFamily="18" charset="0"/>
              </a:rPr>
              <a:t>Edinger-Westphal-ov</a:t>
            </a:r>
          </a:p>
          <a:p>
            <a:r>
              <a:rPr lang="sr-Latn-RS" sz="2000">
                <a:latin typeface="Garamond" panose="02020404030301010803" pitchFamily="18" charset="0"/>
              </a:rPr>
              <a:t>nukleus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1185" y="5678428"/>
            <a:ext cx="2022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i="1">
                <a:solidFill>
                  <a:srgbClr val="C00000"/>
                </a:solidFill>
                <a:latin typeface="Garamond" panose="02020404030301010803" pitchFamily="18" charset="0"/>
              </a:rPr>
              <a:t>N. oculomotorius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00764" y="4685716"/>
            <a:ext cx="190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i="1">
                <a:solidFill>
                  <a:srgbClr val="C00000"/>
                </a:solidFill>
                <a:latin typeface="Garamond" panose="02020404030301010803" pitchFamily="18" charset="0"/>
              </a:rPr>
              <a:t>Fotoreceptori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341" y="6242550"/>
            <a:ext cx="190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>
                <a:solidFill>
                  <a:srgbClr val="C00000"/>
                </a:solidFill>
                <a:latin typeface="Garamond" panose="02020404030301010803" pitchFamily="18" charset="0"/>
              </a:rPr>
              <a:t>PSY vlakno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08066" y="6155061"/>
            <a:ext cx="190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i="1">
                <a:solidFill>
                  <a:srgbClr val="C00000"/>
                </a:solidFill>
                <a:latin typeface="Garamond" panose="02020404030301010803" pitchFamily="18" charset="0"/>
              </a:rPr>
              <a:t>Ggl. ciliare</a:t>
            </a:r>
          </a:p>
        </p:txBody>
      </p:sp>
      <p:sp>
        <p:nvSpPr>
          <p:cNvPr id="13" name="Freeform 12"/>
          <p:cNvSpPr/>
          <p:nvPr/>
        </p:nvSpPr>
        <p:spPr>
          <a:xfrm rot="5400000">
            <a:off x="727109" y="3653479"/>
            <a:ext cx="190159" cy="3306581"/>
          </a:xfrm>
          <a:custGeom>
            <a:avLst/>
            <a:gdLst>
              <a:gd name="connsiteX0" fmla="*/ 286998 w 978979"/>
              <a:gd name="connsiteY0" fmla="*/ 43003 h 3520763"/>
              <a:gd name="connsiteX1" fmla="*/ 476303 w 978979"/>
              <a:gd name="connsiteY1" fmla="*/ 172 h 3520763"/>
              <a:gd name="connsiteX2" fmla="*/ 965290 w 978979"/>
              <a:gd name="connsiteY2" fmla="*/ 372394 h 3520763"/>
              <a:gd name="connsiteX3" fmla="*/ 975712 w 978979"/>
              <a:gd name="connsiteY3" fmla="*/ 453356 h 3520763"/>
              <a:gd name="connsiteX4" fmla="*/ 978979 w 978979"/>
              <a:gd name="connsiteY4" fmla="*/ 453356 h 3520763"/>
              <a:gd name="connsiteX5" fmla="*/ 978979 w 978979"/>
              <a:gd name="connsiteY5" fmla="*/ 3520763 h 3520763"/>
              <a:gd name="connsiteX6" fmla="*/ 2868 w 978979"/>
              <a:gd name="connsiteY6" fmla="*/ 3520763 h 3520763"/>
              <a:gd name="connsiteX7" fmla="*/ 2868 w 978979"/>
              <a:gd name="connsiteY7" fmla="*/ 517039 h 3520763"/>
              <a:gd name="connsiteX8" fmla="*/ 0 w 978979"/>
              <a:gd name="connsiteY8" fmla="*/ 494759 h 3520763"/>
              <a:gd name="connsiteX9" fmla="*/ 2868 w 978979"/>
              <a:gd name="connsiteY9" fmla="*/ 457012 h 3520763"/>
              <a:gd name="connsiteX10" fmla="*/ 2868 w 978979"/>
              <a:gd name="connsiteY10" fmla="*/ 453356 h 3520763"/>
              <a:gd name="connsiteX11" fmla="*/ 3146 w 978979"/>
              <a:gd name="connsiteY11" fmla="*/ 453356 h 3520763"/>
              <a:gd name="connsiteX12" fmla="*/ 7398 w 978979"/>
              <a:gd name="connsiteY12" fmla="*/ 397395 h 3520763"/>
              <a:gd name="connsiteX13" fmla="*/ 286998 w 978979"/>
              <a:gd name="connsiteY13" fmla="*/ 43003 h 352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8979" h="3520763">
                <a:moveTo>
                  <a:pt x="286998" y="43003"/>
                </a:moveTo>
                <a:cubicBezTo>
                  <a:pt x="344850" y="17095"/>
                  <a:pt x="408803" y="1934"/>
                  <a:pt x="476303" y="172"/>
                </a:cubicBezTo>
                <a:cubicBezTo>
                  <a:pt x="712553" y="-5994"/>
                  <a:pt x="913974" y="154024"/>
                  <a:pt x="965290" y="372394"/>
                </a:cubicBezTo>
                <a:lnTo>
                  <a:pt x="975712" y="453356"/>
                </a:lnTo>
                <a:lnTo>
                  <a:pt x="978979" y="453356"/>
                </a:lnTo>
                <a:lnTo>
                  <a:pt x="978979" y="3520763"/>
                </a:lnTo>
                <a:lnTo>
                  <a:pt x="2868" y="3520763"/>
                </a:lnTo>
                <a:lnTo>
                  <a:pt x="2868" y="517039"/>
                </a:lnTo>
                <a:lnTo>
                  <a:pt x="0" y="494759"/>
                </a:lnTo>
                <a:lnTo>
                  <a:pt x="2868" y="457012"/>
                </a:lnTo>
                <a:lnTo>
                  <a:pt x="2868" y="453356"/>
                </a:lnTo>
                <a:lnTo>
                  <a:pt x="3146" y="453356"/>
                </a:lnTo>
                <a:lnTo>
                  <a:pt x="7398" y="397395"/>
                </a:lnTo>
                <a:cubicBezTo>
                  <a:pt x="35866" y="239716"/>
                  <a:pt x="142367" y="107774"/>
                  <a:pt x="286998" y="4300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rot="10845339">
            <a:off x="-655363" y="5189798"/>
            <a:ext cx="1310723" cy="233944"/>
          </a:xfrm>
          <a:custGeom>
            <a:avLst/>
            <a:gdLst>
              <a:gd name="connsiteX0" fmla="*/ 3636 w 1759940"/>
              <a:gd name="connsiteY0" fmla="*/ 1153592 h 1153592"/>
              <a:gd name="connsiteX1" fmla="*/ 0 w 1759940"/>
              <a:gd name="connsiteY1" fmla="*/ 2140 h 1153592"/>
              <a:gd name="connsiteX2" fmla="*/ 677632 w 1759940"/>
              <a:gd name="connsiteY2" fmla="*/ 0 h 1153592"/>
              <a:gd name="connsiteX3" fmla="*/ 678064 w 1759940"/>
              <a:gd name="connsiteY3" fmla="*/ 136963 h 1153592"/>
              <a:gd name="connsiteX4" fmla="*/ 1759940 w 1759940"/>
              <a:gd name="connsiteY4" fmla="*/ 136963 h 1153592"/>
              <a:gd name="connsiteX5" fmla="*/ 1759940 w 1759940"/>
              <a:gd name="connsiteY5" fmla="*/ 1034481 h 1153592"/>
              <a:gd name="connsiteX6" fmla="*/ 680898 w 1759940"/>
              <a:gd name="connsiteY6" fmla="*/ 1034481 h 1153592"/>
              <a:gd name="connsiteX7" fmla="*/ 681268 w 1759940"/>
              <a:gd name="connsiteY7" fmla="*/ 1151452 h 115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9940" h="1153592">
                <a:moveTo>
                  <a:pt x="3636" y="1153592"/>
                </a:moveTo>
                <a:lnTo>
                  <a:pt x="0" y="2140"/>
                </a:lnTo>
                <a:lnTo>
                  <a:pt x="677632" y="0"/>
                </a:lnTo>
                <a:lnTo>
                  <a:pt x="678064" y="136963"/>
                </a:lnTo>
                <a:lnTo>
                  <a:pt x="1759940" y="136963"/>
                </a:lnTo>
                <a:lnTo>
                  <a:pt x="1759940" y="1034481"/>
                </a:lnTo>
                <a:lnTo>
                  <a:pt x="680898" y="1034481"/>
                </a:lnTo>
                <a:lnTo>
                  <a:pt x="681268" y="115145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94292" y="5478373"/>
            <a:ext cx="190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latin typeface="Garamond" panose="02020404030301010803" pitchFamily="18" charset="0"/>
              </a:rPr>
              <a:t>Svetlosni snop</a:t>
            </a:r>
            <a:endParaRPr lang="sr-Latn-RS" sz="2000"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10894" y="4418047"/>
            <a:ext cx="273453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Corpora quadrugemina anteriora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4848" y="4716494"/>
            <a:ext cx="234057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Corpora geniculata lateralia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65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Pupilarni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16491" y="1948017"/>
            <a:ext cx="3000375" cy="2999232"/>
            <a:chOff x="3112549" y="2509835"/>
            <a:chExt cx="3000375" cy="2999232"/>
          </a:xfrm>
        </p:grpSpPr>
        <p:sp>
          <p:nvSpPr>
            <p:cNvPr id="2" name="Oval 1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12273" y="3149915"/>
              <a:ext cx="1719453" cy="171907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03903" y="3239608"/>
              <a:ext cx="1536192" cy="1539686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895343" y="3332795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86783" y="3424235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8223" y="3524819"/>
              <a:ext cx="987552" cy="98755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Arc 2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c 56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c 62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c 63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c 64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198698" y="1938297"/>
            <a:ext cx="3000375" cy="2999232"/>
            <a:chOff x="3112549" y="2509835"/>
            <a:chExt cx="3000375" cy="2999232"/>
          </a:xfrm>
        </p:grpSpPr>
        <p:sp>
          <p:nvSpPr>
            <p:cNvPr id="67" name="Oval 66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712273" y="3149915"/>
              <a:ext cx="1719453" cy="171907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803903" y="3239608"/>
              <a:ext cx="1536192" cy="1539686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895343" y="3332795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986783" y="3424235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078223" y="3524819"/>
              <a:ext cx="987552" cy="98755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c 75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 76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c 77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c 78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c 79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c 81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c 82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c 83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Arc 84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c 85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c 86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Arc 87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c 88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Arc 89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Arc 90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Arc 91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923727" y="1947039"/>
            <a:ext cx="3000375" cy="2999232"/>
            <a:chOff x="3112549" y="2509835"/>
            <a:chExt cx="3000375" cy="2999232"/>
          </a:xfrm>
        </p:grpSpPr>
        <p:sp>
          <p:nvSpPr>
            <p:cNvPr id="97" name="Oval 96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809610" y="3252079"/>
              <a:ext cx="1536192" cy="153619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892495" y="3332795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985613" y="3417449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077076" y="3508889"/>
              <a:ext cx="987552" cy="9875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173952" y="3600879"/>
              <a:ext cx="804918" cy="807414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c 102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c 103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c 105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c 106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Arc 107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Arc 108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c 109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Arc 110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Arc 111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Arc 112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Arc 113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Arc 114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Arc 115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Arc 116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Arc 117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Arc 118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Arc 119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Arc 120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Arc 121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Freeform 94"/>
          <p:cNvSpPr/>
          <p:nvPr/>
        </p:nvSpPr>
        <p:spPr>
          <a:xfrm rot="1396948">
            <a:off x="1389262" y="2851818"/>
            <a:ext cx="978979" cy="3520763"/>
          </a:xfrm>
          <a:custGeom>
            <a:avLst/>
            <a:gdLst>
              <a:gd name="connsiteX0" fmla="*/ 286998 w 978979"/>
              <a:gd name="connsiteY0" fmla="*/ 43003 h 3520763"/>
              <a:gd name="connsiteX1" fmla="*/ 476303 w 978979"/>
              <a:gd name="connsiteY1" fmla="*/ 172 h 3520763"/>
              <a:gd name="connsiteX2" fmla="*/ 965290 w 978979"/>
              <a:gd name="connsiteY2" fmla="*/ 372394 h 3520763"/>
              <a:gd name="connsiteX3" fmla="*/ 975712 w 978979"/>
              <a:gd name="connsiteY3" fmla="*/ 453356 h 3520763"/>
              <a:gd name="connsiteX4" fmla="*/ 978979 w 978979"/>
              <a:gd name="connsiteY4" fmla="*/ 453356 h 3520763"/>
              <a:gd name="connsiteX5" fmla="*/ 978979 w 978979"/>
              <a:gd name="connsiteY5" fmla="*/ 3520763 h 3520763"/>
              <a:gd name="connsiteX6" fmla="*/ 2868 w 978979"/>
              <a:gd name="connsiteY6" fmla="*/ 3520763 h 3520763"/>
              <a:gd name="connsiteX7" fmla="*/ 2868 w 978979"/>
              <a:gd name="connsiteY7" fmla="*/ 517039 h 3520763"/>
              <a:gd name="connsiteX8" fmla="*/ 0 w 978979"/>
              <a:gd name="connsiteY8" fmla="*/ 494759 h 3520763"/>
              <a:gd name="connsiteX9" fmla="*/ 2868 w 978979"/>
              <a:gd name="connsiteY9" fmla="*/ 457012 h 3520763"/>
              <a:gd name="connsiteX10" fmla="*/ 2868 w 978979"/>
              <a:gd name="connsiteY10" fmla="*/ 453356 h 3520763"/>
              <a:gd name="connsiteX11" fmla="*/ 3146 w 978979"/>
              <a:gd name="connsiteY11" fmla="*/ 453356 h 3520763"/>
              <a:gd name="connsiteX12" fmla="*/ 7398 w 978979"/>
              <a:gd name="connsiteY12" fmla="*/ 397395 h 3520763"/>
              <a:gd name="connsiteX13" fmla="*/ 286998 w 978979"/>
              <a:gd name="connsiteY13" fmla="*/ 43003 h 352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8979" h="3520763">
                <a:moveTo>
                  <a:pt x="286998" y="43003"/>
                </a:moveTo>
                <a:cubicBezTo>
                  <a:pt x="344850" y="17095"/>
                  <a:pt x="408803" y="1934"/>
                  <a:pt x="476303" y="172"/>
                </a:cubicBezTo>
                <a:cubicBezTo>
                  <a:pt x="712553" y="-5994"/>
                  <a:pt x="913974" y="154024"/>
                  <a:pt x="965290" y="372394"/>
                </a:cubicBezTo>
                <a:lnTo>
                  <a:pt x="975712" y="453356"/>
                </a:lnTo>
                <a:lnTo>
                  <a:pt x="978979" y="453356"/>
                </a:lnTo>
                <a:lnTo>
                  <a:pt x="978979" y="3520763"/>
                </a:lnTo>
                <a:lnTo>
                  <a:pt x="2868" y="3520763"/>
                </a:lnTo>
                <a:lnTo>
                  <a:pt x="2868" y="517039"/>
                </a:lnTo>
                <a:lnTo>
                  <a:pt x="0" y="494759"/>
                </a:lnTo>
                <a:lnTo>
                  <a:pt x="2868" y="457012"/>
                </a:lnTo>
                <a:lnTo>
                  <a:pt x="2868" y="453356"/>
                </a:lnTo>
                <a:lnTo>
                  <a:pt x="3146" y="453356"/>
                </a:lnTo>
                <a:lnTo>
                  <a:pt x="7398" y="397395"/>
                </a:lnTo>
                <a:cubicBezTo>
                  <a:pt x="35866" y="239716"/>
                  <a:pt x="142367" y="107774"/>
                  <a:pt x="286998" y="4300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up 122"/>
          <p:cNvGrpSpPr/>
          <p:nvPr/>
        </p:nvGrpSpPr>
        <p:grpSpPr>
          <a:xfrm>
            <a:off x="5198698" y="1938297"/>
            <a:ext cx="3000375" cy="2999232"/>
            <a:chOff x="3112549" y="2509835"/>
            <a:chExt cx="3000375" cy="2999232"/>
          </a:xfrm>
        </p:grpSpPr>
        <p:sp>
          <p:nvSpPr>
            <p:cNvPr id="124" name="Oval 123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809610" y="3252079"/>
              <a:ext cx="1536192" cy="153619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892495" y="3332795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985613" y="3417449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077076" y="3508889"/>
              <a:ext cx="987552" cy="9875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173952" y="3600879"/>
              <a:ext cx="804918" cy="807414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Arc 129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Arc 130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Arc 131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c 132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Arc 134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Arc 135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Arc 136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Arc 137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Arc 138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Arc 139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Arc 140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Arc 141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Arc 142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Arc 143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Arc 144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Arc 145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Arc 146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Arc 147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c 148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917660" y="1939275"/>
            <a:ext cx="3000375" cy="2999232"/>
            <a:chOff x="3112549" y="2509835"/>
            <a:chExt cx="3000375" cy="2999232"/>
          </a:xfrm>
        </p:grpSpPr>
        <p:sp>
          <p:nvSpPr>
            <p:cNvPr id="152" name="Oval 151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93306" y="3331758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980615" y="3422531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074866" y="3513971"/>
              <a:ext cx="987552" cy="9875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162132" y="3600329"/>
              <a:ext cx="804672" cy="80467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255129" y="3684983"/>
              <a:ext cx="621792" cy="62179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Arc 157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Arc 158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Arc 159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Arc 160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Arc 161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Arc 162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Arc 163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Arc 164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Arc 165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Arc 166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Arc 167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Arc 168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Arc 169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Arc 170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Arc 171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Arc 172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Arc 173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Arc 174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Arc 175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Arc 176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0" name="Freeform 149"/>
          <p:cNvSpPr/>
          <p:nvPr/>
        </p:nvSpPr>
        <p:spPr>
          <a:xfrm rot="1396948">
            <a:off x="1384514" y="2846401"/>
            <a:ext cx="978979" cy="3520763"/>
          </a:xfrm>
          <a:custGeom>
            <a:avLst/>
            <a:gdLst>
              <a:gd name="connsiteX0" fmla="*/ 286998 w 978979"/>
              <a:gd name="connsiteY0" fmla="*/ 43003 h 3520763"/>
              <a:gd name="connsiteX1" fmla="*/ 476303 w 978979"/>
              <a:gd name="connsiteY1" fmla="*/ 172 h 3520763"/>
              <a:gd name="connsiteX2" fmla="*/ 965290 w 978979"/>
              <a:gd name="connsiteY2" fmla="*/ 372394 h 3520763"/>
              <a:gd name="connsiteX3" fmla="*/ 975712 w 978979"/>
              <a:gd name="connsiteY3" fmla="*/ 453356 h 3520763"/>
              <a:gd name="connsiteX4" fmla="*/ 978979 w 978979"/>
              <a:gd name="connsiteY4" fmla="*/ 453356 h 3520763"/>
              <a:gd name="connsiteX5" fmla="*/ 978979 w 978979"/>
              <a:gd name="connsiteY5" fmla="*/ 3520763 h 3520763"/>
              <a:gd name="connsiteX6" fmla="*/ 2868 w 978979"/>
              <a:gd name="connsiteY6" fmla="*/ 3520763 h 3520763"/>
              <a:gd name="connsiteX7" fmla="*/ 2868 w 978979"/>
              <a:gd name="connsiteY7" fmla="*/ 517039 h 3520763"/>
              <a:gd name="connsiteX8" fmla="*/ 0 w 978979"/>
              <a:gd name="connsiteY8" fmla="*/ 494759 h 3520763"/>
              <a:gd name="connsiteX9" fmla="*/ 2868 w 978979"/>
              <a:gd name="connsiteY9" fmla="*/ 457012 h 3520763"/>
              <a:gd name="connsiteX10" fmla="*/ 2868 w 978979"/>
              <a:gd name="connsiteY10" fmla="*/ 453356 h 3520763"/>
              <a:gd name="connsiteX11" fmla="*/ 3146 w 978979"/>
              <a:gd name="connsiteY11" fmla="*/ 453356 h 3520763"/>
              <a:gd name="connsiteX12" fmla="*/ 7398 w 978979"/>
              <a:gd name="connsiteY12" fmla="*/ 397395 h 3520763"/>
              <a:gd name="connsiteX13" fmla="*/ 286998 w 978979"/>
              <a:gd name="connsiteY13" fmla="*/ 43003 h 352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8979" h="3520763">
                <a:moveTo>
                  <a:pt x="286998" y="43003"/>
                </a:moveTo>
                <a:cubicBezTo>
                  <a:pt x="344850" y="17095"/>
                  <a:pt x="408803" y="1934"/>
                  <a:pt x="476303" y="172"/>
                </a:cubicBezTo>
                <a:cubicBezTo>
                  <a:pt x="712553" y="-5994"/>
                  <a:pt x="913974" y="154024"/>
                  <a:pt x="965290" y="372394"/>
                </a:cubicBezTo>
                <a:lnTo>
                  <a:pt x="975712" y="453356"/>
                </a:lnTo>
                <a:lnTo>
                  <a:pt x="978979" y="453356"/>
                </a:lnTo>
                <a:lnTo>
                  <a:pt x="978979" y="3520763"/>
                </a:lnTo>
                <a:lnTo>
                  <a:pt x="2868" y="3520763"/>
                </a:lnTo>
                <a:lnTo>
                  <a:pt x="2868" y="517039"/>
                </a:lnTo>
                <a:lnTo>
                  <a:pt x="0" y="494759"/>
                </a:lnTo>
                <a:lnTo>
                  <a:pt x="2868" y="457012"/>
                </a:lnTo>
                <a:lnTo>
                  <a:pt x="2868" y="453356"/>
                </a:lnTo>
                <a:lnTo>
                  <a:pt x="3146" y="453356"/>
                </a:lnTo>
                <a:lnTo>
                  <a:pt x="7398" y="397395"/>
                </a:lnTo>
                <a:cubicBezTo>
                  <a:pt x="35866" y="239716"/>
                  <a:pt x="142367" y="107774"/>
                  <a:pt x="286998" y="4300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/>
          <p:cNvSpPr/>
          <p:nvPr/>
        </p:nvSpPr>
        <p:spPr>
          <a:xfrm rot="6744778">
            <a:off x="59726" y="6233468"/>
            <a:ext cx="1759940" cy="1153592"/>
          </a:xfrm>
          <a:custGeom>
            <a:avLst/>
            <a:gdLst>
              <a:gd name="connsiteX0" fmla="*/ 3636 w 1759940"/>
              <a:gd name="connsiteY0" fmla="*/ 1153592 h 1153592"/>
              <a:gd name="connsiteX1" fmla="*/ 0 w 1759940"/>
              <a:gd name="connsiteY1" fmla="*/ 2140 h 1153592"/>
              <a:gd name="connsiteX2" fmla="*/ 677632 w 1759940"/>
              <a:gd name="connsiteY2" fmla="*/ 0 h 1153592"/>
              <a:gd name="connsiteX3" fmla="*/ 678064 w 1759940"/>
              <a:gd name="connsiteY3" fmla="*/ 136963 h 1153592"/>
              <a:gd name="connsiteX4" fmla="*/ 1759940 w 1759940"/>
              <a:gd name="connsiteY4" fmla="*/ 136963 h 1153592"/>
              <a:gd name="connsiteX5" fmla="*/ 1759940 w 1759940"/>
              <a:gd name="connsiteY5" fmla="*/ 1034481 h 1153592"/>
              <a:gd name="connsiteX6" fmla="*/ 680898 w 1759940"/>
              <a:gd name="connsiteY6" fmla="*/ 1034481 h 1153592"/>
              <a:gd name="connsiteX7" fmla="*/ 681268 w 1759940"/>
              <a:gd name="connsiteY7" fmla="*/ 1151452 h 115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9940" h="1153592">
                <a:moveTo>
                  <a:pt x="3636" y="1153592"/>
                </a:moveTo>
                <a:lnTo>
                  <a:pt x="0" y="2140"/>
                </a:lnTo>
                <a:lnTo>
                  <a:pt x="677632" y="0"/>
                </a:lnTo>
                <a:lnTo>
                  <a:pt x="678064" y="136963"/>
                </a:lnTo>
                <a:lnTo>
                  <a:pt x="1759940" y="136963"/>
                </a:lnTo>
                <a:lnTo>
                  <a:pt x="1759940" y="1034481"/>
                </a:lnTo>
                <a:lnTo>
                  <a:pt x="680898" y="1034481"/>
                </a:lnTo>
                <a:lnTo>
                  <a:pt x="681268" y="115145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8" name="Group 177"/>
          <p:cNvGrpSpPr/>
          <p:nvPr/>
        </p:nvGrpSpPr>
        <p:grpSpPr>
          <a:xfrm>
            <a:off x="5211364" y="1939275"/>
            <a:ext cx="3000375" cy="2999232"/>
            <a:chOff x="3112549" y="2509835"/>
            <a:chExt cx="3000375" cy="2999232"/>
          </a:xfrm>
        </p:grpSpPr>
        <p:sp>
          <p:nvSpPr>
            <p:cNvPr id="179" name="Oval 178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893306" y="3331758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980615" y="3422531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074866" y="3513971"/>
              <a:ext cx="987552" cy="9875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162132" y="3600329"/>
              <a:ext cx="804672" cy="80467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255129" y="3684983"/>
              <a:ext cx="621792" cy="62179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Arc 184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Arc 185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Arc 186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Arc 187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Arc 188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Arc 189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Arc 190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Arc 191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Arc 192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Arc 193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Arc 194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Arc 195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Arc 196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Arc 197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Arc 198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Arc 199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Arc 200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Arc 201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Arc 202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Arc 203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710523" y="921588"/>
            <a:ext cx="3426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>
                <a:solidFill>
                  <a:srgbClr val="073952"/>
                </a:solidFill>
                <a:latin typeface="Garamond" panose="02020404030301010803" pitchFamily="18" charset="0"/>
              </a:rPr>
              <a:t>Direktan pupilarni refleks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4941909" y="921588"/>
            <a:ext cx="3426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>
                <a:solidFill>
                  <a:srgbClr val="073952"/>
                </a:solidFill>
                <a:latin typeface="Garamond" panose="02020404030301010803" pitchFamily="18" charset="0"/>
              </a:rPr>
              <a:t>Indirektan (konsenzualni) pupilarni refleks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1730102" y="5982611"/>
            <a:ext cx="592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>
                <a:solidFill>
                  <a:srgbClr val="073952"/>
                </a:solidFill>
                <a:latin typeface="Garamond" panose="02020404030301010803" pitchFamily="18" charset="0"/>
              </a:rPr>
              <a:t>Šta bi se desilo ukoliko bismo ugasili svetlo?</a:t>
            </a:r>
          </a:p>
        </p:txBody>
      </p:sp>
      <p:grpSp>
        <p:nvGrpSpPr>
          <p:cNvPr id="208" name="Group 207"/>
          <p:cNvGrpSpPr/>
          <p:nvPr/>
        </p:nvGrpSpPr>
        <p:grpSpPr>
          <a:xfrm>
            <a:off x="911953" y="1935558"/>
            <a:ext cx="3000375" cy="2999232"/>
            <a:chOff x="934247" y="1486379"/>
            <a:chExt cx="3000375" cy="2999232"/>
          </a:xfrm>
        </p:grpSpPr>
        <p:grpSp>
          <p:nvGrpSpPr>
            <p:cNvPr id="209" name="Group 208"/>
            <p:cNvGrpSpPr/>
            <p:nvPr/>
          </p:nvGrpSpPr>
          <p:grpSpPr>
            <a:xfrm>
              <a:off x="934247" y="1486379"/>
              <a:ext cx="3000375" cy="2999232"/>
              <a:chOff x="3112549" y="2509835"/>
              <a:chExt cx="3000375" cy="2999232"/>
            </a:xfrm>
          </p:grpSpPr>
          <p:sp>
            <p:nvSpPr>
              <p:cNvPr id="214" name="Oval 213"/>
              <p:cNvSpPr/>
              <p:nvPr/>
            </p:nvSpPr>
            <p:spPr>
              <a:xfrm>
                <a:off x="3112549" y="2509835"/>
                <a:ext cx="3000375" cy="2999232"/>
              </a:xfrm>
              <a:prstGeom prst="ellipse">
                <a:avLst/>
              </a:prstGeom>
              <a:solidFill>
                <a:srgbClr val="6F470B"/>
              </a:solidFill>
              <a:ln w="38100">
                <a:solidFill>
                  <a:srgbClr val="5737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Arc 214"/>
              <p:cNvSpPr/>
              <p:nvPr/>
            </p:nvSpPr>
            <p:spPr>
              <a:xfrm rot="18794772">
                <a:off x="5387437" y="355653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Arc 215"/>
              <p:cNvSpPr/>
              <p:nvPr/>
            </p:nvSpPr>
            <p:spPr>
              <a:xfrm rot="19952272">
                <a:off x="5398538" y="386892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Arc 216"/>
              <p:cNvSpPr/>
              <p:nvPr/>
            </p:nvSpPr>
            <p:spPr>
              <a:xfrm rot="3294121">
                <a:off x="4045264" y="488981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Arc 217"/>
              <p:cNvSpPr/>
              <p:nvPr/>
            </p:nvSpPr>
            <p:spPr>
              <a:xfrm rot="2722356">
                <a:off x="4404674" y="483699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Arc 218"/>
              <p:cNvSpPr/>
              <p:nvPr/>
            </p:nvSpPr>
            <p:spPr>
              <a:xfrm rot="1764590">
                <a:off x="4772898" y="473143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Arc 219"/>
              <p:cNvSpPr/>
              <p:nvPr/>
            </p:nvSpPr>
            <p:spPr>
              <a:xfrm rot="1069480">
                <a:off x="5063651" y="4497262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Arc 220"/>
              <p:cNvSpPr/>
              <p:nvPr/>
            </p:nvSpPr>
            <p:spPr>
              <a:xfrm rot="21438397">
                <a:off x="5280834" y="422150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Arc 221"/>
              <p:cNvSpPr/>
              <p:nvPr/>
            </p:nvSpPr>
            <p:spPr>
              <a:xfrm rot="18093721">
                <a:off x="5284746" y="324138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Arc 222"/>
              <p:cNvSpPr/>
              <p:nvPr/>
            </p:nvSpPr>
            <p:spPr>
              <a:xfrm rot="17243247">
                <a:off x="5068261" y="296083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Arc 223"/>
              <p:cNvSpPr/>
              <p:nvPr/>
            </p:nvSpPr>
            <p:spPr>
              <a:xfrm rot="16200000">
                <a:off x="4811324" y="274401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Arc 224"/>
              <p:cNvSpPr/>
              <p:nvPr/>
            </p:nvSpPr>
            <p:spPr>
              <a:xfrm rot="14026757">
                <a:off x="4480489" y="256423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Arc 225"/>
              <p:cNvSpPr/>
              <p:nvPr/>
            </p:nvSpPr>
            <p:spPr>
              <a:xfrm rot="13344986">
                <a:off x="4117858" y="257097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Arc 226"/>
              <p:cNvSpPr/>
              <p:nvPr/>
            </p:nvSpPr>
            <p:spPr>
              <a:xfrm rot="12437962">
                <a:off x="3792367" y="2678964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Arc 227"/>
              <p:cNvSpPr/>
              <p:nvPr/>
            </p:nvSpPr>
            <p:spPr>
              <a:xfrm rot="11356411">
                <a:off x="3482226" y="2869095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Arc 228"/>
              <p:cNvSpPr/>
              <p:nvPr/>
            </p:nvSpPr>
            <p:spPr>
              <a:xfrm rot="10236997">
                <a:off x="3273670" y="315502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Arc 229"/>
              <p:cNvSpPr/>
              <p:nvPr/>
            </p:nvSpPr>
            <p:spPr>
              <a:xfrm rot="8840847">
                <a:off x="3135213" y="3458303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Arc 230"/>
              <p:cNvSpPr/>
              <p:nvPr/>
            </p:nvSpPr>
            <p:spPr>
              <a:xfrm rot="7817088">
                <a:off x="3124337" y="3788806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Arc 231"/>
              <p:cNvSpPr/>
              <p:nvPr/>
            </p:nvSpPr>
            <p:spPr>
              <a:xfrm rot="6931536">
                <a:off x="3189637" y="412079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Arc 232"/>
              <p:cNvSpPr/>
              <p:nvPr/>
            </p:nvSpPr>
            <p:spPr>
              <a:xfrm rot="5670183">
                <a:off x="3323372" y="4440603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Arc 233"/>
              <p:cNvSpPr/>
              <p:nvPr/>
            </p:nvSpPr>
            <p:spPr>
              <a:xfrm rot="4800532">
                <a:off x="3618762" y="469987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3578029" y="2981846"/>
                <a:ext cx="2084832" cy="2084832"/>
              </a:xfrm>
              <a:prstGeom prst="ellipse">
                <a:avLst/>
              </a:prstGeom>
              <a:solidFill>
                <a:srgbClr val="6F470B"/>
              </a:solidFill>
              <a:ln w="38100">
                <a:solidFill>
                  <a:srgbClr val="5737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0" name="Oval 209"/>
            <p:cNvSpPr/>
            <p:nvPr/>
          </p:nvSpPr>
          <p:spPr>
            <a:xfrm>
              <a:off x="1488166" y="2049830"/>
              <a:ext cx="1901952" cy="19019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584178" y="2139448"/>
              <a:ext cx="1719072" cy="171907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1668412" y="2227954"/>
              <a:ext cx="1536192" cy="153619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1759765" y="2323751"/>
              <a:ext cx="1353312" cy="135331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5198698" y="1950465"/>
            <a:ext cx="3000375" cy="2999232"/>
            <a:chOff x="934247" y="1486379"/>
            <a:chExt cx="3000375" cy="2999232"/>
          </a:xfrm>
        </p:grpSpPr>
        <p:grpSp>
          <p:nvGrpSpPr>
            <p:cNvPr id="237" name="Group 236"/>
            <p:cNvGrpSpPr/>
            <p:nvPr/>
          </p:nvGrpSpPr>
          <p:grpSpPr>
            <a:xfrm>
              <a:off x="934247" y="1486379"/>
              <a:ext cx="3000375" cy="2999232"/>
              <a:chOff x="3112549" y="2509835"/>
              <a:chExt cx="3000375" cy="2999232"/>
            </a:xfrm>
          </p:grpSpPr>
          <p:sp>
            <p:nvSpPr>
              <p:cNvPr id="242" name="Oval 241"/>
              <p:cNvSpPr/>
              <p:nvPr/>
            </p:nvSpPr>
            <p:spPr>
              <a:xfrm>
                <a:off x="3112549" y="2509835"/>
                <a:ext cx="3000375" cy="2999232"/>
              </a:xfrm>
              <a:prstGeom prst="ellipse">
                <a:avLst/>
              </a:prstGeom>
              <a:solidFill>
                <a:srgbClr val="6F470B"/>
              </a:solidFill>
              <a:ln w="38100">
                <a:solidFill>
                  <a:srgbClr val="5737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Arc 242"/>
              <p:cNvSpPr/>
              <p:nvPr/>
            </p:nvSpPr>
            <p:spPr>
              <a:xfrm rot="18794772">
                <a:off x="5387437" y="355653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Arc 243"/>
              <p:cNvSpPr/>
              <p:nvPr/>
            </p:nvSpPr>
            <p:spPr>
              <a:xfrm rot="19952272">
                <a:off x="5398538" y="386892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Arc 244"/>
              <p:cNvSpPr/>
              <p:nvPr/>
            </p:nvSpPr>
            <p:spPr>
              <a:xfrm rot="3294121">
                <a:off x="4045264" y="488981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Arc 245"/>
              <p:cNvSpPr/>
              <p:nvPr/>
            </p:nvSpPr>
            <p:spPr>
              <a:xfrm rot="2722356">
                <a:off x="4404674" y="483699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Arc 246"/>
              <p:cNvSpPr/>
              <p:nvPr/>
            </p:nvSpPr>
            <p:spPr>
              <a:xfrm rot="1764590">
                <a:off x="4772898" y="473143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Arc 247"/>
              <p:cNvSpPr/>
              <p:nvPr/>
            </p:nvSpPr>
            <p:spPr>
              <a:xfrm rot="1069480">
                <a:off x="5063651" y="4497262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Arc 248"/>
              <p:cNvSpPr/>
              <p:nvPr/>
            </p:nvSpPr>
            <p:spPr>
              <a:xfrm rot="21438397">
                <a:off x="5280834" y="422150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Arc 249"/>
              <p:cNvSpPr/>
              <p:nvPr/>
            </p:nvSpPr>
            <p:spPr>
              <a:xfrm rot="18093721">
                <a:off x="5284746" y="324138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Arc 250"/>
              <p:cNvSpPr/>
              <p:nvPr/>
            </p:nvSpPr>
            <p:spPr>
              <a:xfrm rot="17243247">
                <a:off x="5068261" y="296083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Arc 251"/>
              <p:cNvSpPr/>
              <p:nvPr/>
            </p:nvSpPr>
            <p:spPr>
              <a:xfrm rot="16200000">
                <a:off x="4811324" y="274401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Arc 252"/>
              <p:cNvSpPr/>
              <p:nvPr/>
            </p:nvSpPr>
            <p:spPr>
              <a:xfrm rot="14026757">
                <a:off x="4480489" y="256423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Arc 253"/>
              <p:cNvSpPr/>
              <p:nvPr/>
            </p:nvSpPr>
            <p:spPr>
              <a:xfrm rot="13344986">
                <a:off x="4117858" y="257097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Arc 254"/>
              <p:cNvSpPr/>
              <p:nvPr/>
            </p:nvSpPr>
            <p:spPr>
              <a:xfrm rot="12437962">
                <a:off x="3792367" y="2678964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Arc 255"/>
              <p:cNvSpPr/>
              <p:nvPr/>
            </p:nvSpPr>
            <p:spPr>
              <a:xfrm rot="11356411">
                <a:off x="3482226" y="2869095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Arc 256"/>
              <p:cNvSpPr/>
              <p:nvPr/>
            </p:nvSpPr>
            <p:spPr>
              <a:xfrm rot="10236997">
                <a:off x="3273670" y="315502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Arc 257"/>
              <p:cNvSpPr/>
              <p:nvPr/>
            </p:nvSpPr>
            <p:spPr>
              <a:xfrm rot="8840847">
                <a:off x="3135213" y="3458303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Arc 258"/>
              <p:cNvSpPr/>
              <p:nvPr/>
            </p:nvSpPr>
            <p:spPr>
              <a:xfrm rot="7817088">
                <a:off x="3124337" y="3788806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Arc 259"/>
              <p:cNvSpPr/>
              <p:nvPr/>
            </p:nvSpPr>
            <p:spPr>
              <a:xfrm rot="6931536">
                <a:off x="3189637" y="412079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Arc 260"/>
              <p:cNvSpPr/>
              <p:nvPr/>
            </p:nvSpPr>
            <p:spPr>
              <a:xfrm rot="5670183">
                <a:off x="3323372" y="4440603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Arc 261"/>
              <p:cNvSpPr/>
              <p:nvPr/>
            </p:nvSpPr>
            <p:spPr>
              <a:xfrm rot="4800532">
                <a:off x="3618762" y="469987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3578029" y="2981846"/>
                <a:ext cx="2084832" cy="2084832"/>
              </a:xfrm>
              <a:prstGeom prst="ellipse">
                <a:avLst/>
              </a:prstGeom>
              <a:solidFill>
                <a:srgbClr val="6F470B"/>
              </a:solidFill>
              <a:ln w="38100">
                <a:solidFill>
                  <a:srgbClr val="5737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8" name="Oval 237"/>
            <p:cNvSpPr/>
            <p:nvPr/>
          </p:nvSpPr>
          <p:spPr>
            <a:xfrm>
              <a:off x="1488166" y="2049830"/>
              <a:ext cx="1901952" cy="19019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1584178" y="2139448"/>
              <a:ext cx="1719072" cy="171907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1668412" y="2227954"/>
              <a:ext cx="1536192" cy="153619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1759765" y="2323751"/>
              <a:ext cx="1353312" cy="135331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472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150" grpId="0" animBg="1"/>
      <p:bldP spid="150" grpId="1" animBg="1"/>
      <p:bldP spid="94" grpId="0" animBg="1"/>
      <p:bldP spid="205" grpId="0"/>
      <p:bldP spid="206" grpId="0"/>
      <p:bldP spid="20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1202</TotalTime>
  <Words>219</Words>
  <Application>Microsoft Office PowerPoint</Application>
  <PresentationFormat>On-screen Show (4:3)</PresentationFormat>
  <Paragraphs>83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Exotc350 DmBd BT</vt:lpstr>
      <vt:lpstr>Garamond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Dušan Bošnjaković</dc:creator>
  <cp:lastModifiedBy>Dušan Bošnjaković</cp:lastModifiedBy>
  <cp:revision>238</cp:revision>
  <dcterms:created xsi:type="dcterms:W3CDTF">2022-04-09T19:14:40Z</dcterms:created>
  <dcterms:modified xsi:type="dcterms:W3CDTF">2024-10-06T15:16:10Z</dcterms:modified>
</cp:coreProperties>
</file>