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9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7DD4-F296-4ADF-AC65-30D34048D88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F3ED-D284-4C86-A772-A22A68A0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1" y="4481471"/>
            <a:ext cx="3752617" cy="22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1" y="3780379"/>
            <a:ext cx="3514127" cy="3077621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58136" y="2705144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en-US" sz="3200" b="1" smtClean="0">
                <a:solidFill>
                  <a:schemeClr val="bg1"/>
                </a:solidFill>
                <a:latin typeface="Garamond" pitchFamily="18" charset="0"/>
              </a:rPr>
              <a:t>X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1091682" y="3373016"/>
            <a:ext cx="6960636" cy="835090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Ispitivanje mokraće urin analizatorom</a:t>
            </a:r>
            <a:endParaRPr lang="sr-Latn-RS" sz="32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259633" y="200609"/>
            <a:ext cx="664339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Laboratorijsko 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915113" y="1003080"/>
            <a:ext cx="3348977" cy="682571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Fizičke osobine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1913803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Boja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326003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Miris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2362546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Konzistencija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2811289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Prozirnost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915113" y="4177901"/>
            <a:ext cx="3348977" cy="652117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</a:t>
            </a:r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-hemijske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osobine 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9" y="5054851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pH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9" y="5503594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Specifična težina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874403" y="1003080"/>
            <a:ext cx="3348977" cy="682571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Hemijske osobine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1911899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Urobilinogen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3258128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Ketonska tela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236064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Glukoza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2809385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Bilirubin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370862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Eritrociti/hemoglobin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5054851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Nitriti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4157365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Proteini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4606108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Kreatinin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5503594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Proteini : kreatinin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34" y="1651520"/>
            <a:ext cx="3677120" cy="426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661"/>
            <a:ext cx="4370726" cy="382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82" y="2621902"/>
            <a:ext cx="4096795" cy="34763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259633" y="200609"/>
            <a:ext cx="664339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Laboratorijsko 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Urin analizator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4802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Vi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zuelna procena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79" y="3900196"/>
            <a:ext cx="4549921" cy="300368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1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(labrador, 9 god., ženka) uzorkovana kateterizacijom, 2 sata nakon obroka.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42418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66" y="4198775"/>
            <a:ext cx="4199067" cy="274224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2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(jazavičar, 3 god., ženka) uzorkovana u 8 časova ujutru (pre prvog obroka) i laboratoriji dostavljena u 9 časova.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21760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0" y="4125115"/>
            <a:ext cx="4052693" cy="270179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3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(nemački ovčar, 8 god., mužjak) uzorkovana prilikom spontanog mokrenja i dostavljena u laboratoriju.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9446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9" y="3659124"/>
            <a:ext cx="5388428" cy="337766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</a:t>
            </a:r>
            <a:r>
              <a:rPr lang="en-US" sz="3200" b="1" smtClean="0">
                <a:latin typeface="Garamond" pitchFamily="18" charset="0"/>
              </a:rPr>
              <a:t>4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aljaski malamut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en-US" sz="2000">
                <a:solidFill>
                  <a:srgbClr val="9D5618"/>
                </a:solidFill>
                <a:latin typeface="Garamond" panose="02020404030301010803" pitchFamily="18" charset="0"/>
              </a:rPr>
              <a:t>6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god., mužjak) uzorkovana 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2 sata nakon obroka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 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odmah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dostavljena u laboratoriju.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40311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80" y="5934670"/>
            <a:ext cx="512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Hvala na pa</a:t>
            </a:r>
            <a:r>
              <a:rPr lang="sr-Latn-RS" sz="5400" b="1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žnji.</a:t>
            </a:r>
            <a:endParaRPr lang="en-US" sz="5400" b="1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323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47</cp:revision>
  <dcterms:created xsi:type="dcterms:W3CDTF">2022-04-02T13:10:46Z</dcterms:created>
  <dcterms:modified xsi:type="dcterms:W3CDTF">2023-05-21T08:30:21Z</dcterms:modified>
</cp:coreProperties>
</file>