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70" r:id="rId3"/>
    <p:sldId id="257" r:id="rId4"/>
    <p:sldId id="285" r:id="rId5"/>
    <p:sldId id="286" r:id="rId6"/>
    <p:sldId id="294" r:id="rId7"/>
    <p:sldId id="298" r:id="rId8"/>
    <p:sldId id="313" r:id="rId9"/>
    <p:sldId id="303" r:id="rId10"/>
    <p:sldId id="314" r:id="rId11"/>
    <p:sldId id="312" r:id="rId12"/>
    <p:sldId id="315" r:id="rId13"/>
    <p:sldId id="311" r:id="rId14"/>
    <p:sldId id="306" r:id="rId15"/>
    <p:sldId id="307" r:id="rId16"/>
    <p:sldId id="308" r:id="rId17"/>
    <p:sldId id="309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404C"/>
    <a:srgbClr val="073952"/>
    <a:srgbClr val="F7F7F7"/>
    <a:srgbClr val="E60000"/>
    <a:srgbClr val="A12C2C"/>
    <a:srgbClr val="C54D4D"/>
    <a:srgbClr val="573709"/>
    <a:srgbClr val="6F470B"/>
    <a:srgbClr val="EF5B9E"/>
    <a:srgbClr val="B65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74" autoAdjust="0"/>
  </p:normalViewPr>
  <p:slideViewPr>
    <p:cSldViewPr snapToGrid="0">
      <p:cViewPr varScale="1">
        <p:scale>
          <a:sx n="82" d="100"/>
          <a:sy n="82" d="100"/>
        </p:scale>
        <p:origin x="14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52D1A-28A7-493E-BF2E-0F0AD2880A1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B0A6F-5555-4897-8AB2-2AB8AC698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B0A6F-5555-4897-8AB2-2AB8AC698D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9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0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18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25.5.2023.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1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25.5.2023.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88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25.5.2023.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253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25.5.2023.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370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25.5.2023.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041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25.5.2023.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8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25.5.2023.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821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25.5.2023.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73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13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25.5.2023.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263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25.5.2023.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647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25.5.2023.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27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0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9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EBFEF-ECA1-4F74-9331-E502EA63A6A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4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25.5.2023.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71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A0B4C2FA-FBE8-4D1A-BE29-A7CCDC8F77AE}"/>
              </a:ext>
            </a:extLst>
          </p:cNvPr>
          <p:cNvSpPr/>
          <p:nvPr/>
        </p:nvSpPr>
        <p:spPr>
          <a:xfrm>
            <a:off x="228600" y="4204410"/>
            <a:ext cx="2590800" cy="685800"/>
          </a:xfrm>
          <a:prstGeom prst="roundRect">
            <a:avLst/>
          </a:prstGeom>
          <a:solidFill>
            <a:srgbClr val="5C404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XIII</a:t>
            </a:r>
            <a:endParaRPr lang="en-US" sz="3200" b="1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307576AA-C38D-4E7C-A87E-D9CE8DE4983F}"/>
              </a:ext>
            </a:extLst>
          </p:cNvPr>
          <p:cNvSpPr/>
          <p:nvPr/>
        </p:nvSpPr>
        <p:spPr>
          <a:xfrm>
            <a:off x="228600" y="4890210"/>
            <a:ext cx="8404278" cy="1475601"/>
          </a:xfrm>
          <a:prstGeom prst="roundRect">
            <a:avLst>
              <a:gd name="adj" fmla="val 9711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700" b="1" smtClean="0">
                <a:solidFill>
                  <a:schemeClr val="bg1"/>
                </a:solidFill>
                <a:latin typeface="Garamond" pitchFamily="18" charset="0"/>
              </a:rPr>
              <a:t>Posmatranje rada unutrašnjih organa </a:t>
            </a:r>
            <a:r>
              <a:rPr lang="sr-Latn-RS" sz="2700" b="1" i="1" smtClean="0">
                <a:solidFill>
                  <a:schemeClr val="bg1"/>
                </a:solidFill>
                <a:latin typeface="Garamond" pitchFamily="18" charset="0"/>
              </a:rPr>
              <a:t>in situ</a:t>
            </a:r>
          </a:p>
          <a:p>
            <a:pPr algn="ctr"/>
            <a:r>
              <a:rPr lang="sr-Latn-RS" sz="2700" b="1" smtClean="0">
                <a:solidFill>
                  <a:schemeClr val="bg1"/>
                </a:solidFill>
                <a:latin typeface="Garamond" pitchFamily="18" charset="0"/>
              </a:rPr>
              <a:t>Diretkna metoda registrovanja arterijskog pritiska</a:t>
            </a:r>
          </a:p>
          <a:p>
            <a:pPr algn="ctr"/>
            <a:r>
              <a:rPr lang="sr-Latn-RS" sz="2700" b="1" smtClean="0">
                <a:solidFill>
                  <a:schemeClr val="bg1"/>
                </a:solidFill>
                <a:latin typeface="Garamond" pitchFamily="18" charset="0"/>
              </a:rPr>
              <a:t>Uticaj NAdr, Adr i Ach na visinu arterijskog pritiska</a:t>
            </a:r>
            <a:endParaRPr lang="sr-Latn-RS" sz="2700" b="1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0FC8E42-CE8E-4E69-86C2-B311140B5AF3}"/>
              </a:ext>
            </a:extLst>
          </p:cNvPr>
          <p:cNvSpPr/>
          <p:nvPr/>
        </p:nvSpPr>
        <p:spPr>
          <a:xfrm>
            <a:off x="228600" y="228600"/>
            <a:ext cx="4648200" cy="127059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>
                <a:solidFill>
                  <a:schemeClr val="bg1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>
                <a:solidFill>
                  <a:schemeClr val="bg1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>
                <a:solidFill>
                  <a:schemeClr val="bg1"/>
                </a:solidFill>
                <a:latin typeface="Garamond" pitchFamily="18" charset="0"/>
              </a:rPr>
              <a:t>Katedra za fiziologiju i biohemiju</a:t>
            </a:r>
            <a:endParaRPr lang="en-US" sz="2400" b="1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65" y="228599"/>
            <a:ext cx="1270591" cy="127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0628" y="1405978"/>
            <a:ext cx="4071257" cy="4741119"/>
            <a:chOff x="99528" y="1042084"/>
            <a:chExt cx="4071257" cy="47411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28" y="1042084"/>
              <a:ext cx="2827586" cy="47411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15471" y="3167805"/>
              <a:ext cx="1655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b="1" i="1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a. femoralis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470" y="1708050"/>
              <a:ext cx="1515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b="1" i="1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v. jugularis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11">
            <a:off x="1570962" y="338490"/>
            <a:ext cx="2593325" cy="177860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429208" y="258520"/>
            <a:ext cx="8210939" cy="533400"/>
          </a:xfrm>
          <a:prstGeom prst="roundRect">
            <a:avLst/>
          </a:prstGeom>
          <a:solidFill>
            <a:srgbClr val="5C404C"/>
          </a:solidFill>
          <a:ln>
            <a:solidFill>
              <a:srgbClr val="5C4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Uticaj adrenalina na visinu arterijskog pritiska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74236" y="5788757"/>
            <a:ext cx="317241" cy="343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912776" y="3716365"/>
            <a:ext cx="4665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1477" y="5960485"/>
            <a:ext cx="4665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39" y="3465195"/>
            <a:ext cx="6844894" cy="32271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10" y="4662921"/>
            <a:ext cx="5953125" cy="101674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42991" y="1173774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smtClean="0">
                <a:solidFill>
                  <a:srgbClr val="5C404C"/>
                </a:solidFill>
                <a:latin typeface="Garamond" panose="02020404030301010803" pitchFamily="18" charset="0"/>
              </a:rPr>
              <a:t>Adrenalin</a:t>
            </a:r>
            <a:endParaRPr lang="en-US" sz="2400">
              <a:solidFill>
                <a:srgbClr val="5C404C"/>
              </a:solidFill>
              <a:latin typeface="Garamond" panose="02020404030301010803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18" y="4662920"/>
            <a:ext cx="5953125" cy="10167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26" y="4662919"/>
            <a:ext cx="5953125" cy="10167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42" y="4662918"/>
            <a:ext cx="5953125" cy="10167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78" y="4662918"/>
            <a:ext cx="5953125" cy="1016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16" y="4374906"/>
            <a:ext cx="5953125" cy="13047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42" y="4374903"/>
            <a:ext cx="5953125" cy="13047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26" y="4374903"/>
            <a:ext cx="5953125" cy="13047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09" y="4368458"/>
            <a:ext cx="5953125" cy="130476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572120" y="2790178"/>
            <a:ext cx="414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smtClean="0">
                <a:solidFill>
                  <a:srgbClr val="C00000"/>
                </a:solidFill>
                <a:latin typeface="Garamond" panose="02020404030301010803" pitchFamily="18" charset="0"/>
              </a:rPr>
              <a:t>Refleksna bradikardija </a:t>
            </a:r>
            <a:r>
              <a:rPr lang="sr-Latn-RS" sz="2400" b="1" smtClean="0">
                <a:solidFill>
                  <a:srgbClr val="C00000"/>
                </a:solidFill>
                <a:latin typeface="Garamond" panose="02020404030301010803" pitchFamily="18" charset="0"/>
              </a:rPr>
              <a:t>izostaje</a:t>
            </a:r>
            <a:r>
              <a:rPr lang="sr-Latn-RS" sz="2400" smtClean="0">
                <a:solidFill>
                  <a:srgbClr val="C00000"/>
                </a:solidFill>
                <a:latin typeface="Garamond" panose="02020404030301010803" pitchFamily="18" charset="0"/>
              </a:rPr>
              <a:t>!</a:t>
            </a:r>
            <a:endParaRPr lang="en-US" sz="240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5571067" y="791920"/>
            <a:ext cx="3069080" cy="533400"/>
          </a:xfrm>
          <a:prstGeom prst="roundRect">
            <a:avLst/>
          </a:prstGeom>
          <a:noFill/>
          <a:ln w="38100">
            <a:solidFill>
              <a:srgbClr val="5C4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srgbClr val="5C404C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Presečen vagus!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C404C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08" y="1457213"/>
            <a:ext cx="1675537" cy="8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6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4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0628" y="1405978"/>
            <a:ext cx="4071257" cy="4741119"/>
            <a:chOff x="99528" y="1042084"/>
            <a:chExt cx="4071257" cy="47411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28" y="1042084"/>
              <a:ext cx="2827586" cy="47411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15471" y="3167805"/>
              <a:ext cx="1655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b="1" i="1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a. femoralis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470" y="1708050"/>
              <a:ext cx="1515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b="1" i="1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v. jugularis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11">
            <a:off x="1570962" y="338490"/>
            <a:ext cx="2593325" cy="177860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474236" y="5788757"/>
            <a:ext cx="317241" cy="343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912776" y="3716365"/>
            <a:ext cx="4665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1477" y="5960485"/>
            <a:ext cx="4665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39" y="3465195"/>
            <a:ext cx="6844894" cy="32271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10" y="4662921"/>
            <a:ext cx="5953125" cy="101674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42991" y="1173774"/>
            <a:ext cx="177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smtClean="0">
                <a:solidFill>
                  <a:srgbClr val="5C404C"/>
                </a:solidFill>
                <a:latin typeface="Garamond" panose="02020404030301010803" pitchFamily="18" charset="0"/>
              </a:rPr>
              <a:t>Noradrenalin</a:t>
            </a:r>
            <a:endParaRPr lang="en-US" sz="2400">
              <a:solidFill>
                <a:srgbClr val="5C404C"/>
              </a:solidFill>
              <a:latin typeface="Garamond" panose="02020404030301010803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18" y="4662920"/>
            <a:ext cx="5953125" cy="10167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26" y="4662919"/>
            <a:ext cx="5953125" cy="10167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42" y="4662918"/>
            <a:ext cx="5953125" cy="10167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78" y="4662918"/>
            <a:ext cx="5953125" cy="1016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16" y="4094486"/>
            <a:ext cx="5953125" cy="15851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77" y="4085413"/>
            <a:ext cx="5953125" cy="15910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04" y="4114383"/>
            <a:ext cx="5953125" cy="15480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77" y="4108451"/>
            <a:ext cx="5953125" cy="156799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572120" y="2790178"/>
            <a:ext cx="414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smtClean="0">
                <a:solidFill>
                  <a:srgbClr val="C00000"/>
                </a:solidFill>
                <a:latin typeface="Garamond" panose="02020404030301010803" pitchFamily="18" charset="0"/>
              </a:rPr>
              <a:t>Refleksna bradikardija </a:t>
            </a:r>
            <a:r>
              <a:rPr lang="sr-Latn-RS" sz="2400" b="1" smtClean="0">
                <a:solidFill>
                  <a:srgbClr val="C00000"/>
                </a:solidFill>
                <a:latin typeface="Garamond" panose="02020404030301010803" pitchFamily="18" charset="0"/>
              </a:rPr>
              <a:t>izostaje</a:t>
            </a:r>
            <a:r>
              <a:rPr lang="sr-Latn-RS" sz="2400" smtClean="0">
                <a:solidFill>
                  <a:srgbClr val="C00000"/>
                </a:solidFill>
                <a:latin typeface="Garamond" panose="02020404030301010803" pitchFamily="18" charset="0"/>
              </a:rPr>
              <a:t>!</a:t>
            </a:r>
            <a:endParaRPr lang="en-US" sz="240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5962953" y="791920"/>
            <a:ext cx="3069080" cy="533400"/>
          </a:xfrm>
          <a:prstGeom prst="roundRect">
            <a:avLst/>
          </a:prstGeom>
          <a:noFill/>
          <a:ln w="38100">
            <a:solidFill>
              <a:srgbClr val="5C4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srgbClr val="5C404C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Presečen vagus!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C404C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08" y="1457213"/>
            <a:ext cx="1675537" cy="837769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49291" y="258520"/>
            <a:ext cx="8882742" cy="533400"/>
          </a:xfrm>
          <a:prstGeom prst="roundRect">
            <a:avLst/>
          </a:prstGeom>
          <a:solidFill>
            <a:srgbClr val="5C404C"/>
          </a:solidFill>
          <a:ln>
            <a:solidFill>
              <a:srgbClr val="5C4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Uticaj noradrenalina na visinu arterijskog pritiska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4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0628" y="1405978"/>
            <a:ext cx="4071257" cy="4741119"/>
            <a:chOff x="99528" y="1042084"/>
            <a:chExt cx="4071257" cy="47411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28" y="1042084"/>
              <a:ext cx="2827586" cy="47411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15471" y="3167805"/>
              <a:ext cx="1655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b="1" i="1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a. femoralis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470" y="1708050"/>
              <a:ext cx="1515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b="1" i="1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v. jugularis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11">
            <a:off x="1570962" y="338490"/>
            <a:ext cx="2593325" cy="177860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26571" y="258520"/>
            <a:ext cx="8453535" cy="533400"/>
          </a:xfrm>
          <a:prstGeom prst="roundRect">
            <a:avLst/>
          </a:prstGeom>
          <a:solidFill>
            <a:srgbClr val="5C404C"/>
          </a:solidFill>
          <a:ln>
            <a:solidFill>
              <a:srgbClr val="5C4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Uticaj acetilholina na visinu arterijskog pritiska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74236" y="5788757"/>
            <a:ext cx="317241" cy="343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912776" y="3716365"/>
            <a:ext cx="4665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1477" y="5960485"/>
            <a:ext cx="4665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39" y="3465195"/>
            <a:ext cx="6844894" cy="32271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15" y="4416575"/>
            <a:ext cx="5953125" cy="101674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42991" y="1173774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smtClean="0">
                <a:solidFill>
                  <a:srgbClr val="5C404C"/>
                </a:solidFill>
                <a:latin typeface="Garamond" panose="02020404030301010803" pitchFamily="18" charset="0"/>
              </a:rPr>
              <a:t>Acetilholin</a:t>
            </a:r>
            <a:endParaRPr lang="en-US" sz="2400">
              <a:solidFill>
                <a:srgbClr val="5C404C"/>
              </a:solidFill>
              <a:latin typeface="Garamond" panose="02020404030301010803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23" y="4416574"/>
            <a:ext cx="5953125" cy="10167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31" y="4416573"/>
            <a:ext cx="5953125" cy="10167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47" y="4416572"/>
            <a:ext cx="5953125" cy="10167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83" y="4416572"/>
            <a:ext cx="5953125" cy="1016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47" y="4688579"/>
            <a:ext cx="5953125" cy="6920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77" y="4683714"/>
            <a:ext cx="5953125" cy="6920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45" y="4683713"/>
            <a:ext cx="5953125" cy="6920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83" y="4686273"/>
            <a:ext cx="5953125" cy="6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0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4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302589" y="258520"/>
            <a:ext cx="6547449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Pregled očnog dna - oftalmoskopija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5" name="Picture 2" descr="D:\ljuba\das\FIZIOLOGIJA\vežbe\2 semsetar\oftalmoskopija\atsatinalma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938" y="858064"/>
            <a:ext cx="3888500" cy="2946461"/>
          </a:xfrm>
          <a:prstGeom prst="rect">
            <a:avLst/>
          </a:prstGeom>
          <a:noFill/>
        </p:spPr>
      </p:pic>
      <p:pic>
        <p:nvPicPr>
          <p:cNvPr id="6" name="Picture 3" descr="D:\ljuba\das\FIZIOLOGIJA\vežbe\2 semsetar\oftalmoskopija\indir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6313" y="2909082"/>
            <a:ext cx="4241116" cy="3392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9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302589" y="258520"/>
            <a:ext cx="6547449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Pregled očnog dna - oftalmoskopija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10" y="893687"/>
            <a:ext cx="7124040" cy="596431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rot="5841046">
            <a:off x="3530418" y="864744"/>
            <a:ext cx="837301" cy="6232930"/>
          </a:xfrm>
          <a:custGeom>
            <a:avLst/>
            <a:gdLst>
              <a:gd name="connsiteX0" fmla="*/ 286998 w 978979"/>
              <a:gd name="connsiteY0" fmla="*/ 43003 h 3520763"/>
              <a:gd name="connsiteX1" fmla="*/ 476303 w 978979"/>
              <a:gd name="connsiteY1" fmla="*/ 172 h 3520763"/>
              <a:gd name="connsiteX2" fmla="*/ 965290 w 978979"/>
              <a:gd name="connsiteY2" fmla="*/ 372394 h 3520763"/>
              <a:gd name="connsiteX3" fmla="*/ 975712 w 978979"/>
              <a:gd name="connsiteY3" fmla="*/ 453356 h 3520763"/>
              <a:gd name="connsiteX4" fmla="*/ 978979 w 978979"/>
              <a:gd name="connsiteY4" fmla="*/ 453356 h 3520763"/>
              <a:gd name="connsiteX5" fmla="*/ 978979 w 978979"/>
              <a:gd name="connsiteY5" fmla="*/ 3520763 h 3520763"/>
              <a:gd name="connsiteX6" fmla="*/ 2868 w 978979"/>
              <a:gd name="connsiteY6" fmla="*/ 3520763 h 3520763"/>
              <a:gd name="connsiteX7" fmla="*/ 2868 w 978979"/>
              <a:gd name="connsiteY7" fmla="*/ 517039 h 3520763"/>
              <a:gd name="connsiteX8" fmla="*/ 0 w 978979"/>
              <a:gd name="connsiteY8" fmla="*/ 494759 h 3520763"/>
              <a:gd name="connsiteX9" fmla="*/ 2868 w 978979"/>
              <a:gd name="connsiteY9" fmla="*/ 457012 h 3520763"/>
              <a:gd name="connsiteX10" fmla="*/ 2868 w 978979"/>
              <a:gd name="connsiteY10" fmla="*/ 453356 h 3520763"/>
              <a:gd name="connsiteX11" fmla="*/ 3146 w 978979"/>
              <a:gd name="connsiteY11" fmla="*/ 453356 h 3520763"/>
              <a:gd name="connsiteX12" fmla="*/ 7398 w 978979"/>
              <a:gd name="connsiteY12" fmla="*/ 397395 h 3520763"/>
              <a:gd name="connsiteX13" fmla="*/ 286998 w 978979"/>
              <a:gd name="connsiteY13" fmla="*/ 43003 h 352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8979" h="3520763">
                <a:moveTo>
                  <a:pt x="286998" y="43003"/>
                </a:moveTo>
                <a:cubicBezTo>
                  <a:pt x="344850" y="17095"/>
                  <a:pt x="408803" y="1934"/>
                  <a:pt x="476303" y="172"/>
                </a:cubicBezTo>
                <a:cubicBezTo>
                  <a:pt x="712553" y="-5994"/>
                  <a:pt x="913974" y="154024"/>
                  <a:pt x="965290" y="372394"/>
                </a:cubicBezTo>
                <a:lnTo>
                  <a:pt x="975712" y="453356"/>
                </a:lnTo>
                <a:lnTo>
                  <a:pt x="978979" y="453356"/>
                </a:lnTo>
                <a:lnTo>
                  <a:pt x="978979" y="3520763"/>
                </a:lnTo>
                <a:lnTo>
                  <a:pt x="2868" y="3520763"/>
                </a:lnTo>
                <a:lnTo>
                  <a:pt x="2868" y="517039"/>
                </a:lnTo>
                <a:lnTo>
                  <a:pt x="0" y="494759"/>
                </a:lnTo>
                <a:lnTo>
                  <a:pt x="2868" y="457012"/>
                </a:lnTo>
                <a:lnTo>
                  <a:pt x="2868" y="453356"/>
                </a:lnTo>
                <a:lnTo>
                  <a:pt x="3146" y="453356"/>
                </a:lnTo>
                <a:lnTo>
                  <a:pt x="7398" y="397395"/>
                </a:lnTo>
                <a:cubicBezTo>
                  <a:pt x="35866" y="239716"/>
                  <a:pt x="142367" y="107774"/>
                  <a:pt x="286998" y="4300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1246468">
            <a:off x="-879970" y="2885977"/>
            <a:ext cx="1759940" cy="1153592"/>
          </a:xfrm>
          <a:custGeom>
            <a:avLst/>
            <a:gdLst>
              <a:gd name="connsiteX0" fmla="*/ 3636 w 1759940"/>
              <a:gd name="connsiteY0" fmla="*/ 1153592 h 1153592"/>
              <a:gd name="connsiteX1" fmla="*/ 0 w 1759940"/>
              <a:gd name="connsiteY1" fmla="*/ 2140 h 1153592"/>
              <a:gd name="connsiteX2" fmla="*/ 677632 w 1759940"/>
              <a:gd name="connsiteY2" fmla="*/ 0 h 1153592"/>
              <a:gd name="connsiteX3" fmla="*/ 678064 w 1759940"/>
              <a:gd name="connsiteY3" fmla="*/ 136963 h 1153592"/>
              <a:gd name="connsiteX4" fmla="*/ 1759940 w 1759940"/>
              <a:gd name="connsiteY4" fmla="*/ 136963 h 1153592"/>
              <a:gd name="connsiteX5" fmla="*/ 1759940 w 1759940"/>
              <a:gd name="connsiteY5" fmla="*/ 1034481 h 1153592"/>
              <a:gd name="connsiteX6" fmla="*/ 680898 w 1759940"/>
              <a:gd name="connsiteY6" fmla="*/ 1034481 h 1153592"/>
              <a:gd name="connsiteX7" fmla="*/ 681268 w 1759940"/>
              <a:gd name="connsiteY7" fmla="*/ 1151452 h 115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9940" h="1153592">
                <a:moveTo>
                  <a:pt x="3636" y="1153592"/>
                </a:moveTo>
                <a:lnTo>
                  <a:pt x="0" y="2140"/>
                </a:lnTo>
                <a:lnTo>
                  <a:pt x="677632" y="0"/>
                </a:lnTo>
                <a:lnTo>
                  <a:pt x="678064" y="136963"/>
                </a:lnTo>
                <a:lnTo>
                  <a:pt x="1759940" y="136963"/>
                </a:lnTo>
                <a:lnTo>
                  <a:pt x="1759940" y="1034481"/>
                </a:lnTo>
                <a:lnTo>
                  <a:pt x="680898" y="1034481"/>
                </a:lnTo>
                <a:lnTo>
                  <a:pt x="681268" y="115145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40" y="1038224"/>
            <a:ext cx="5563945" cy="556394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302589" y="258520"/>
            <a:ext cx="6547449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Pregled očnog dna - oftalmoskopija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95425" y="3924300"/>
            <a:ext cx="2905125" cy="12763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9780" y="5288808"/>
            <a:ext cx="2009353" cy="40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i="1" smtClean="0">
                <a:solidFill>
                  <a:schemeClr val="bg1"/>
                </a:solidFill>
                <a:latin typeface="Garamond" panose="02020404030301010803" pitchFamily="18" charset="0"/>
              </a:rPr>
              <a:t>Macula lutea</a:t>
            </a:r>
            <a:endParaRPr lang="en-US" sz="2800" i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419251" y="4108380"/>
            <a:ext cx="1237949" cy="1180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749290" y="5332887"/>
            <a:ext cx="2201495" cy="40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i="1" smtClean="0">
                <a:solidFill>
                  <a:schemeClr val="bg1"/>
                </a:solidFill>
                <a:latin typeface="Garamond" panose="02020404030301010803" pitchFamily="18" charset="0"/>
              </a:rPr>
              <a:t>Papilla n. optici</a:t>
            </a:r>
            <a:endParaRPr lang="en-US" sz="2800" i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711613" y="5106995"/>
            <a:ext cx="1237949" cy="1180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47674" y="6105262"/>
            <a:ext cx="1229945" cy="40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smtClean="0">
                <a:solidFill>
                  <a:schemeClr val="bg1"/>
                </a:solidFill>
                <a:latin typeface="Garamond" panose="02020404030301010803" pitchFamily="18" charset="0"/>
              </a:rPr>
              <a:t>Vena</a:t>
            </a:r>
            <a:endParaRPr lang="en-US" sz="28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9617" y="6356290"/>
            <a:ext cx="1229945" cy="40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smtClean="0">
                <a:solidFill>
                  <a:schemeClr val="bg1"/>
                </a:solidFill>
                <a:latin typeface="Garamond" panose="02020404030301010803" pitchFamily="18" charset="0"/>
              </a:rPr>
              <a:t>Arterija</a:t>
            </a:r>
            <a:endParaRPr lang="en-US" sz="28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987244" y="5075310"/>
            <a:ext cx="1237949" cy="11804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0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302589" y="258520"/>
            <a:ext cx="6547449" cy="533400"/>
          </a:xfrm>
          <a:prstGeom prst="roundRect">
            <a:avLst/>
          </a:prstGeom>
          <a:solidFill>
            <a:srgbClr val="073952"/>
          </a:solidFill>
          <a:ln>
            <a:solidFill>
              <a:srgbClr val="07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Pregled očnog dna - oftalmoskopija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1206" y="1549780"/>
            <a:ext cx="5510213" cy="5203237"/>
            <a:chOff x="1821206" y="1283080"/>
            <a:chExt cx="5510213" cy="52032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206" y="1283080"/>
              <a:ext cx="5510213" cy="52032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821206" y="1283080"/>
              <a:ext cx="5510213" cy="520323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743200" y="966649"/>
            <a:ext cx="3829049" cy="40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smtClean="0">
                <a:solidFill>
                  <a:schemeClr val="bg1"/>
                </a:solidFill>
                <a:latin typeface="Garamond" panose="02020404030301010803" pitchFamily="18" charset="0"/>
              </a:rPr>
              <a:t>Hipertenzivna retinopatija</a:t>
            </a:r>
            <a:endParaRPr lang="en-US" sz="28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84688" y="1129935"/>
            <a:ext cx="3829049" cy="40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smtClean="0">
                <a:solidFill>
                  <a:srgbClr val="5C404C"/>
                </a:solidFill>
                <a:latin typeface="Garamond" panose="02020404030301010803" pitchFamily="18" charset="0"/>
              </a:rPr>
              <a:t>Vivisekcija?</a:t>
            </a:r>
            <a:endParaRPr lang="en-US" sz="2800">
              <a:solidFill>
                <a:srgbClr val="5C404C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424"/>
            <a:ext cx="9143999" cy="3430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171" y="0"/>
            <a:ext cx="10842171" cy="7630885"/>
          </a:xfrm>
          <a:prstGeom prst="rect">
            <a:avLst/>
          </a:prstGeom>
        </p:spPr>
      </p:pic>
      <p:pic>
        <p:nvPicPr>
          <p:cNvPr id="21" name="Picture 3" descr="D:\ljuba\das\FIZIOLOGIJA\vežbe\2 semsetar\vezbe zabe\Frog_vivisec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7909" y="0"/>
            <a:ext cx="6150768" cy="6857999"/>
          </a:xfrm>
          <a:prstGeom prst="rect">
            <a:avLst/>
          </a:prstGeom>
          <a:noFill/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446314" y="258520"/>
            <a:ext cx="8305799" cy="533400"/>
          </a:xfrm>
          <a:prstGeom prst="roundRect">
            <a:avLst/>
          </a:prstGeom>
          <a:solidFill>
            <a:srgbClr val="5C404C"/>
          </a:solidFill>
          <a:ln>
            <a:solidFill>
              <a:srgbClr val="5C4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Posmatranje rada unutrašnjih</a:t>
            </a:r>
            <a:r>
              <a:rPr kumimoji="0" lang="sr-Latn-R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organa </a:t>
            </a:r>
            <a:r>
              <a:rPr kumimoji="0" lang="sr-Latn-RS" sz="3200" b="1" i="1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in situ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14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061" y="5768720"/>
            <a:ext cx="1871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b="1" smtClean="0">
                <a:solidFill>
                  <a:schemeClr val="bg1"/>
                </a:solidFill>
                <a:latin typeface="Garamond" panose="02020404030301010803" pitchFamily="18" charset="0"/>
              </a:rPr>
              <a:t>Uloga?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446314" y="258520"/>
            <a:ext cx="8305799" cy="533400"/>
          </a:xfrm>
          <a:prstGeom prst="roundRect">
            <a:avLst/>
          </a:prstGeom>
          <a:solidFill>
            <a:srgbClr val="5C404C"/>
          </a:solidFill>
          <a:ln>
            <a:solidFill>
              <a:srgbClr val="5C4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3200" b="1" smtClean="0">
                <a:solidFill>
                  <a:prstClr val="white"/>
                </a:solidFill>
                <a:latin typeface="Garamond" pitchFamily="18" charset="0"/>
              </a:rPr>
              <a:t>Direktna metoda merenja arterijskog pritiska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2842" y="2961647"/>
            <a:ext cx="4896971" cy="2132947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2389258" y="3645123"/>
            <a:ext cx="1043357" cy="289249"/>
          </a:xfrm>
          <a:prstGeom prst="rightArrow">
            <a:avLst/>
          </a:prstGeom>
          <a:solidFill>
            <a:srgbClr val="5C404C"/>
          </a:solidFill>
          <a:ln>
            <a:solidFill>
              <a:srgbClr val="5C4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59958" y="883957"/>
            <a:ext cx="631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smtClean="0">
                <a:solidFill>
                  <a:srgbClr val="5C404C"/>
                </a:solidFill>
                <a:latin typeface="Arial Black" panose="020B0A04020102020204" pitchFamily="34" charset="0"/>
              </a:rPr>
              <a:t>1</a:t>
            </a:r>
            <a:endParaRPr lang="en-US" sz="3600" b="1">
              <a:solidFill>
                <a:srgbClr val="5C404C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29725" y="883957"/>
            <a:ext cx="631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smtClean="0">
                <a:solidFill>
                  <a:srgbClr val="5C404C"/>
                </a:solidFill>
                <a:latin typeface="Arial Black" panose="020B0A04020102020204" pitchFamily="34" charset="0"/>
              </a:rPr>
              <a:t>2</a:t>
            </a:r>
            <a:endParaRPr lang="en-US" sz="3600" b="1">
              <a:solidFill>
                <a:srgbClr val="5C404C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07838" y="1573929"/>
            <a:ext cx="5830098" cy="5210554"/>
            <a:chOff x="2682531" y="1562945"/>
            <a:chExt cx="5830098" cy="521055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531" y="1562945"/>
              <a:ext cx="2827586" cy="474111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098473" y="3688666"/>
              <a:ext cx="29296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b="1" i="1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a. femoralis</a:t>
              </a:r>
            </a:p>
            <a:p>
              <a:r>
                <a:rPr lang="sr-Latn-RS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Kateter za praćenje funkcije kardiovaksularnog sistema. </a:t>
              </a:r>
              <a:endParaRPr lang="en-US"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98473" y="2228911"/>
              <a:ext cx="3414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b="1" i="1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v. jugularis</a:t>
              </a:r>
            </a:p>
            <a:p>
              <a:r>
                <a:rPr lang="sr-Latn-RS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Put za primenu </a:t>
              </a:r>
              <a:r>
                <a:rPr lang="sr-Latn-RS" b="1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Adr</a:t>
              </a:r>
              <a:r>
                <a:rPr lang="sr-Latn-RS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, </a:t>
              </a:r>
              <a:r>
                <a:rPr lang="sr-Latn-RS" b="1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NOR</a:t>
              </a:r>
              <a:r>
                <a:rPr lang="sr-Latn-RS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 i </a:t>
              </a:r>
              <a:r>
                <a:rPr lang="sr-Latn-RS" b="1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ACh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328198" y="5347470"/>
              <a:ext cx="1685542" cy="1426029"/>
              <a:chOff x="4328198" y="5347470"/>
              <a:chExt cx="1685542" cy="142602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328198" y="5347470"/>
                <a:ext cx="1685542" cy="14260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2433" y="5874226"/>
                <a:ext cx="368028" cy="283297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3685" y="5874226"/>
                <a:ext cx="368028" cy="28329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5038" y="5874226"/>
                <a:ext cx="368028" cy="28329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7766" y="5874225"/>
                <a:ext cx="368028" cy="28329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9119" y="5874224"/>
                <a:ext cx="368028" cy="283297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376515" y="5440454"/>
                <a:ext cx="9334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1050" b="1" smtClean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88 bpm</a:t>
                </a:r>
                <a:endParaRPr lang="en-US" sz="1050" b="1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62433" y="6407319"/>
                <a:ext cx="9334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1050" b="1" smtClean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110/65</a:t>
                </a:r>
                <a:endParaRPr lang="en-US" sz="1050" b="1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81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774371" y="258520"/>
            <a:ext cx="5606143" cy="533400"/>
          </a:xfrm>
          <a:prstGeom prst="roundRect">
            <a:avLst/>
          </a:prstGeom>
          <a:solidFill>
            <a:srgbClr val="5C404C"/>
          </a:solidFill>
          <a:ln>
            <a:solidFill>
              <a:srgbClr val="5C4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Oscilacije arterijskog pritiska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18" name="Picture 17" descr="D:\ljuba\das\FIZIOLOGIJA\vežbe\2 semsetar\vivisekcija\2000px-Arterial-blood-pressure-curv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103" y="2240401"/>
            <a:ext cx="5626238" cy="399462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90150" y="1265250"/>
            <a:ext cx="557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smtClean="0">
                <a:solidFill>
                  <a:srgbClr val="5C404C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 reda – pulsne oscilacije </a:t>
            </a:r>
            <a:endParaRPr lang="en-US" sz="2800">
              <a:solidFill>
                <a:srgbClr val="5C404C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150" y="1916775"/>
            <a:ext cx="548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smtClean="0">
                <a:solidFill>
                  <a:srgbClr val="5C404C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II reda – respiratorne oscilacije </a:t>
            </a:r>
            <a:endParaRPr lang="en-US" sz="2800">
              <a:solidFill>
                <a:srgbClr val="5C404C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0" y="3196285"/>
            <a:ext cx="8923080" cy="32407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0150" y="2568300"/>
            <a:ext cx="548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smtClean="0">
                <a:solidFill>
                  <a:srgbClr val="5C404C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III reda – vazomotorne oscilacije </a:t>
            </a:r>
            <a:endParaRPr lang="en-US" sz="2800">
              <a:solidFill>
                <a:srgbClr val="5C404C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70" y="4330497"/>
            <a:ext cx="5485703" cy="190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1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04800" y="258520"/>
            <a:ext cx="8496300" cy="533400"/>
          </a:xfrm>
          <a:prstGeom prst="roundRect">
            <a:avLst/>
          </a:prstGeom>
          <a:solidFill>
            <a:srgbClr val="5C404C"/>
          </a:solidFill>
          <a:ln>
            <a:solidFill>
              <a:srgbClr val="5C4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Regulacija arterijskog pritiska – depresorni refleks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5" y="863872"/>
            <a:ext cx="6776083" cy="593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04800" y="258520"/>
            <a:ext cx="8496300" cy="533400"/>
          </a:xfrm>
          <a:prstGeom prst="roundRect">
            <a:avLst/>
          </a:prstGeom>
          <a:solidFill>
            <a:srgbClr val="5C404C"/>
          </a:solidFill>
          <a:ln>
            <a:solidFill>
              <a:srgbClr val="5C4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Regulacija arterijskog pritiska – depresorni refleks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63" y="926693"/>
            <a:ext cx="6780780" cy="5724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4881" y="5862536"/>
            <a:ext cx="4006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smtClean="0">
                <a:solidFill>
                  <a:srgbClr val="C00000"/>
                </a:solidFill>
                <a:latin typeface="Garamond" panose="02020404030301010803" pitchFamily="18" charset="0"/>
              </a:rPr>
              <a:t>Efekat na krvne sudove?</a:t>
            </a:r>
            <a:endParaRPr lang="en-US" sz="2800" b="1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142998" y="258520"/>
            <a:ext cx="6847114" cy="533400"/>
          </a:xfrm>
          <a:prstGeom prst="roundRect">
            <a:avLst/>
          </a:prstGeom>
          <a:solidFill>
            <a:srgbClr val="5C404C"/>
          </a:solidFill>
          <a:ln>
            <a:solidFill>
              <a:srgbClr val="5C4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3000" b="1" smtClean="0">
                <a:solidFill>
                  <a:prstClr val="white"/>
                </a:solidFill>
                <a:latin typeface="Garamond" pitchFamily="18" charset="0"/>
              </a:rPr>
              <a:t>Refleksna regulacija arterijskog pritiska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Plus 4"/>
          <p:cNvSpPr/>
          <p:nvPr/>
        </p:nvSpPr>
        <p:spPr>
          <a:xfrm>
            <a:off x="1722527" y="1419201"/>
            <a:ext cx="914400" cy="914400"/>
          </a:xfrm>
          <a:prstGeom prst="mathPlus">
            <a:avLst/>
          </a:prstGeom>
          <a:solidFill>
            <a:srgbClr val="5C404C"/>
          </a:solidFill>
          <a:ln>
            <a:solidFill>
              <a:srgbClr val="5C4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5453" y="5919142"/>
            <a:ext cx="1974771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2400" b="1" dirty="0" smtClean="0">
                <a:solidFill>
                  <a:srgbClr val="5C404C"/>
                </a:solidFill>
                <a:latin typeface="Garamond" panose="02020404030301010803" pitchFamily="18" charset="0"/>
              </a:rPr>
              <a:t>Izuzetno brza</a:t>
            </a:r>
            <a:endParaRPr lang="en-US" sz="2400" b="1" dirty="0">
              <a:solidFill>
                <a:srgbClr val="5C404C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6179286" y="1419201"/>
            <a:ext cx="914400" cy="914400"/>
          </a:xfrm>
          <a:prstGeom prst="mathMinus">
            <a:avLst/>
          </a:prstGeom>
          <a:solidFill>
            <a:srgbClr val="5C404C"/>
          </a:solidFill>
          <a:ln>
            <a:solidFill>
              <a:srgbClr val="5C4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8973" y="5919142"/>
            <a:ext cx="5015027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2400" b="1" dirty="0" smtClean="0">
                <a:solidFill>
                  <a:srgbClr val="5C404C"/>
                </a:solidFill>
                <a:latin typeface="Garamond" panose="02020404030301010803" pitchFamily="18" charset="0"/>
              </a:rPr>
              <a:t>Nije pogodna za dugoročnu kontrolu</a:t>
            </a:r>
            <a:endParaRPr lang="en-US" sz="2400" b="1" dirty="0">
              <a:solidFill>
                <a:srgbClr val="5C404C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2" descr="D:\ljuba\das\FIZIOLOGIJA\vežbe\2 semsetar\vivisekcija\преузимањ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856" y="3091577"/>
            <a:ext cx="3666137" cy="257176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37" y="2960882"/>
            <a:ext cx="2477675" cy="24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0628" y="1405978"/>
            <a:ext cx="4071257" cy="4741119"/>
            <a:chOff x="99528" y="1042084"/>
            <a:chExt cx="4071257" cy="47411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28" y="1042084"/>
              <a:ext cx="2827586" cy="47411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15471" y="3167805"/>
              <a:ext cx="1655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b="1" i="1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a. femoralis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470" y="1708050"/>
              <a:ext cx="1515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b="1" i="1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v. jugularis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11">
            <a:off x="1570962" y="338490"/>
            <a:ext cx="2593325" cy="177860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429208" y="258520"/>
            <a:ext cx="8210939" cy="533400"/>
          </a:xfrm>
          <a:prstGeom prst="roundRect">
            <a:avLst/>
          </a:prstGeom>
          <a:solidFill>
            <a:srgbClr val="5C404C"/>
          </a:solidFill>
          <a:ln>
            <a:solidFill>
              <a:srgbClr val="5C4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Uticaj adrenalina na visinu arterijskog pritiska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74236" y="5788757"/>
            <a:ext cx="317241" cy="343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912776" y="3716365"/>
            <a:ext cx="4665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1477" y="5960485"/>
            <a:ext cx="4665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39" y="3465195"/>
            <a:ext cx="6844894" cy="32271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74" y="4676743"/>
            <a:ext cx="5953125" cy="101674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42991" y="1173774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smtClean="0">
                <a:solidFill>
                  <a:srgbClr val="5C404C"/>
                </a:solidFill>
                <a:latin typeface="Garamond" panose="02020404030301010803" pitchFamily="18" charset="0"/>
              </a:rPr>
              <a:t>Adrenalin</a:t>
            </a:r>
            <a:endParaRPr lang="en-US" sz="2400">
              <a:solidFill>
                <a:srgbClr val="5C404C"/>
              </a:solidFill>
              <a:latin typeface="Garamond" panose="02020404030301010803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2" y="4676742"/>
            <a:ext cx="5953125" cy="10167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90" y="4676741"/>
            <a:ext cx="5953125" cy="10167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06" y="4676740"/>
            <a:ext cx="5953125" cy="10167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42" y="4676740"/>
            <a:ext cx="5953125" cy="1016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06" y="4305098"/>
            <a:ext cx="5953125" cy="13634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41" y="4305098"/>
            <a:ext cx="5953125" cy="13634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05" y="4305098"/>
            <a:ext cx="5953125" cy="13634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37" y="4308714"/>
            <a:ext cx="5953125" cy="136342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005166" y="2792765"/>
            <a:ext cx="288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smtClean="0">
                <a:solidFill>
                  <a:srgbClr val="C00000"/>
                </a:solidFill>
                <a:latin typeface="Garamond" panose="02020404030301010803" pitchFamily="18" charset="0"/>
              </a:rPr>
              <a:t>Refleksna bradikardija!</a:t>
            </a:r>
            <a:endParaRPr lang="en-US" sz="240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7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4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0628" y="1405978"/>
            <a:ext cx="4071257" cy="4741119"/>
            <a:chOff x="99528" y="1042084"/>
            <a:chExt cx="4071257" cy="47411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28" y="1042084"/>
              <a:ext cx="2827586" cy="47411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15471" y="3167805"/>
              <a:ext cx="1655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b="1" i="1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a. femoralis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470" y="1708050"/>
              <a:ext cx="1515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b="1" i="1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v. jugularis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11">
            <a:off x="1570962" y="338490"/>
            <a:ext cx="2593325" cy="177860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49291" y="258520"/>
            <a:ext cx="8882742" cy="533400"/>
          </a:xfrm>
          <a:prstGeom prst="roundRect">
            <a:avLst/>
          </a:prstGeom>
          <a:solidFill>
            <a:srgbClr val="5C404C"/>
          </a:solidFill>
          <a:ln>
            <a:solidFill>
              <a:srgbClr val="5C4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Uticaj noradrenalina na visinu arterijskog pritiska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74236" y="5788757"/>
            <a:ext cx="317241" cy="343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912776" y="3716365"/>
            <a:ext cx="4665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1477" y="5960485"/>
            <a:ext cx="4665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39" y="3465195"/>
            <a:ext cx="6844894" cy="32271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15" y="4676743"/>
            <a:ext cx="5953125" cy="101674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42991" y="1173774"/>
            <a:ext cx="177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smtClean="0">
                <a:solidFill>
                  <a:srgbClr val="5C404C"/>
                </a:solidFill>
                <a:latin typeface="Garamond" panose="02020404030301010803" pitchFamily="18" charset="0"/>
              </a:rPr>
              <a:t>Noradrenalin</a:t>
            </a:r>
            <a:endParaRPr lang="en-US" sz="2400">
              <a:solidFill>
                <a:srgbClr val="5C404C"/>
              </a:solidFill>
              <a:latin typeface="Garamond" panose="02020404030301010803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23" y="4676742"/>
            <a:ext cx="5953125" cy="10167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31" y="4676741"/>
            <a:ext cx="5953125" cy="10167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47" y="4676740"/>
            <a:ext cx="5953125" cy="10167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83" y="4676740"/>
            <a:ext cx="5953125" cy="1016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47" y="4063672"/>
            <a:ext cx="5953125" cy="16048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46" y="4063669"/>
            <a:ext cx="5953125" cy="15934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78" y="4063666"/>
            <a:ext cx="5953125" cy="15888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79" y="4063669"/>
            <a:ext cx="5953125" cy="159341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005166" y="2792765"/>
            <a:ext cx="288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smtClean="0">
                <a:solidFill>
                  <a:srgbClr val="C00000"/>
                </a:solidFill>
                <a:latin typeface="Garamond" panose="02020404030301010803" pitchFamily="18" charset="0"/>
              </a:rPr>
              <a:t>Refleksna bradikardija!</a:t>
            </a:r>
            <a:endParaRPr lang="en-US" sz="240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9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4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1603</TotalTime>
  <Words>241</Words>
  <Application>Microsoft Office PowerPoint</Application>
  <PresentationFormat>On-screen Show (4:3)</PresentationFormat>
  <Paragraphs>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Garamond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Bošnjaković</dc:creator>
  <cp:lastModifiedBy>Dušan Bošnjaković</cp:lastModifiedBy>
  <cp:revision>394</cp:revision>
  <dcterms:created xsi:type="dcterms:W3CDTF">2022-04-09T19:14:40Z</dcterms:created>
  <dcterms:modified xsi:type="dcterms:W3CDTF">2023-05-25T06:17:14Z</dcterms:modified>
</cp:coreProperties>
</file>