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310" r:id="rId6"/>
    <p:sldId id="258" r:id="rId7"/>
    <p:sldId id="311" r:id="rId8"/>
    <p:sldId id="312" r:id="rId9"/>
    <p:sldId id="313" r:id="rId10"/>
    <p:sldId id="314" r:id="rId11"/>
    <p:sldId id="315" r:id="rId12"/>
    <p:sldId id="260" r:id="rId13"/>
    <p:sldId id="259" r:id="rId14"/>
    <p:sldId id="316" r:id="rId15"/>
    <p:sldId id="287" r:id="rId16"/>
    <p:sldId id="30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5D"/>
    <a:srgbClr val="9D531B"/>
    <a:srgbClr val="7A4015"/>
    <a:srgbClr val="5353FF"/>
    <a:srgbClr val="9D5618"/>
    <a:srgbClr val="FFFFD1"/>
    <a:srgbClr val="FF8B8B"/>
    <a:srgbClr val="FF5757"/>
    <a:srgbClr val="7AB655"/>
    <a:srgbClr val="D45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365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39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3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94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325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25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506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998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93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5771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8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8925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2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8612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005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C765-259C-4788-82A9-2AF04231BD60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C00E-104C-4D16-BC8B-D67C852F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980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C765-259C-4788-82A9-2AF04231BD60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C00E-104C-4D16-BC8B-D67C852F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25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C765-259C-4788-82A9-2AF04231BD60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C00E-104C-4D16-BC8B-D67C852F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35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C765-259C-4788-82A9-2AF04231BD60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C00E-104C-4D16-BC8B-D67C852F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631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C765-259C-4788-82A9-2AF04231BD60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C00E-104C-4D16-BC8B-D67C852F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64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C765-259C-4788-82A9-2AF04231BD60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C00E-104C-4D16-BC8B-D67C852F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45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C765-259C-4788-82A9-2AF04231BD60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C00E-104C-4D16-BC8B-D67C852F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21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770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C765-259C-4788-82A9-2AF04231BD60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C00E-104C-4D16-BC8B-D67C852F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120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C765-259C-4788-82A9-2AF04231BD60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C00E-104C-4D16-BC8B-D67C852F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052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C765-259C-4788-82A9-2AF04231BD60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C00E-104C-4D16-BC8B-D67C852F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126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4C765-259C-4788-82A9-2AF04231BD60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6C00E-104C-4D16-BC8B-D67C852F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34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044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29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80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10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5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CA96E-BB31-49C7-B7F5-39F588774AF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7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9CA96E-BB31-49C7-B7F5-39F588774AF7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01064-BCDD-4B19-9C30-61B2C2EA1D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7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EAF8D2-FAA4-4B0B-9ED7-F11C7C2B67E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5/14/2023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6C82A0-B5BC-4937-A748-0EB7D0D75E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9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4C765-259C-4788-82A9-2AF04231BD60}" type="datetimeFigureOut">
              <a:rPr lang="en-US" smtClean="0"/>
              <a:t>5/14/2023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6C00E-104C-4D16-BC8B-D67C852F6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9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5">
            <a:extLst>
              <a:ext uri="{FF2B5EF4-FFF2-40B4-BE49-F238E27FC236}">
                <a16:creationId xmlns:a16="http://schemas.microsoft.com/office/drawing/2014/main" id="{B29E81D2-79D0-4CD2-9E59-B7F14DF4EC44}"/>
              </a:ext>
            </a:extLst>
          </p:cNvPr>
          <p:cNvSpPr/>
          <p:nvPr/>
        </p:nvSpPr>
        <p:spPr>
          <a:xfrm>
            <a:off x="3276600" y="2761129"/>
            <a:ext cx="2590800" cy="667871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XI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D4F979B8-ABC7-4E10-96AD-88A7C91F7470}"/>
              </a:ext>
            </a:extLst>
          </p:cNvPr>
          <p:cNvSpPr/>
          <p:nvPr/>
        </p:nvSpPr>
        <p:spPr>
          <a:xfrm>
            <a:off x="170330" y="3429000"/>
            <a:ext cx="8803340" cy="1102290"/>
          </a:xfrm>
          <a:prstGeom prst="roundRect">
            <a:avLst/>
          </a:prstGeom>
          <a:noFill/>
          <a:ln w="3810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800" b="1" dirty="0">
                <a:solidFill>
                  <a:srgbClr val="9D5618"/>
                </a:solidFill>
                <a:latin typeface="Garamond" pitchFamily="18" charset="0"/>
              </a:rPr>
              <a:t>Kvalitativno i kvantitativno određivanje hlorida mokraće</a:t>
            </a:r>
          </a:p>
          <a:p>
            <a:pPr algn="ctr"/>
            <a:r>
              <a:rPr lang="sr-Latn-RS" sz="2800" b="1" dirty="0">
                <a:solidFill>
                  <a:srgbClr val="9D5618"/>
                </a:solidFill>
                <a:latin typeface="Garamond" pitchFamily="18" charset="0"/>
              </a:rPr>
              <a:t>Dokazivanje slobodnih i vezanih sulfata mokraće</a:t>
            </a: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FADC18D9-6340-4A71-82ED-C74898C5C63D}"/>
              </a:ext>
            </a:extLst>
          </p:cNvPr>
          <p:cNvSpPr/>
          <p:nvPr/>
        </p:nvSpPr>
        <p:spPr>
          <a:xfrm>
            <a:off x="286611" y="310962"/>
            <a:ext cx="4648200" cy="1371600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 dirty="0">
                <a:solidFill>
                  <a:srgbClr val="9D5618"/>
                </a:solidFill>
                <a:latin typeface="Garamond" pitchFamily="18" charset="0"/>
              </a:rPr>
              <a:t>Katedra za fiziologiju i biohemiju</a:t>
            </a:r>
            <a:endParaRPr lang="en-US" sz="2400" b="1" dirty="0">
              <a:solidFill>
                <a:srgbClr val="9D5618"/>
              </a:solidFill>
              <a:latin typeface="Garamond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5B6572-4BE5-4BE1-99FA-BA4CEC4F60C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519" y="310963"/>
            <a:ext cx="1371599" cy="1371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80CEF7-A42B-4722-A966-C45E618006C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330" y="4713112"/>
            <a:ext cx="2553975" cy="19386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69AB95-A545-4CF0-B4FF-9F3750B5B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2" y="4845295"/>
            <a:ext cx="2442997" cy="1832248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4FE6D78-D43E-4603-8E5B-395D5A204197}"/>
              </a:ext>
            </a:extLst>
          </p:cNvPr>
          <p:cNvGrpSpPr/>
          <p:nvPr/>
        </p:nvGrpSpPr>
        <p:grpSpPr>
          <a:xfrm>
            <a:off x="3875145" y="4845295"/>
            <a:ext cx="1393709" cy="1938699"/>
            <a:chOff x="5173980" y="3255917"/>
            <a:chExt cx="1607936" cy="2413399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F2B3D78-2C2F-4B40-99CD-C371F6C9F2B4}"/>
                </a:ext>
              </a:extLst>
            </p:cNvPr>
            <p:cNvGrpSpPr/>
            <p:nvPr/>
          </p:nvGrpSpPr>
          <p:grpSpPr>
            <a:xfrm>
              <a:off x="5231232" y="4407987"/>
              <a:ext cx="1493432" cy="1261328"/>
              <a:chOff x="2221809" y="4301749"/>
              <a:chExt cx="1493432" cy="1261328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16C3871-D04D-4535-81DC-BC70612CFCF3}"/>
                  </a:ext>
                </a:extLst>
              </p:cNvPr>
              <p:cNvSpPr/>
              <p:nvPr/>
            </p:nvSpPr>
            <p:spPr>
              <a:xfrm>
                <a:off x="2221809" y="4301749"/>
                <a:ext cx="1493432" cy="1261328"/>
              </a:xfrm>
              <a:custGeom>
                <a:avLst/>
                <a:gdLst>
                  <a:gd name="connsiteX0" fmla="*/ 746716 w 1493432"/>
                  <a:gd name="connsiteY0" fmla="*/ 0 h 1261328"/>
                  <a:gd name="connsiteX1" fmla="*/ 1493432 w 1493432"/>
                  <a:gd name="connsiteY1" fmla="*/ 188688 h 1261328"/>
                  <a:gd name="connsiteX2" fmla="*/ 1493432 w 1493432"/>
                  <a:gd name="connsiteY2" fmla="*/ 987806 h 1261328"/>
                  <a:gd name="connsiteX3" fmla="*/ 1491435 w 1493432"/>
                  <a:gd name="connsiteY3" fmla="*/ 987806 h 1261328"/>
                  <a:gd name="connsiteX4" fmla="*/ 1493432 w 1493432"/>
                  <a:gd name="connsiteY4" fmla="*/ 994874 h 1261328"/>
                  <a:gd name="connsiteX5" fmla="*/ 746716 w 1493432"/>
                  <a:gd name="connsiteY5" fmla="*/ 1261328 h 1261328"/>
                  <a:gd name="connsiteX6" fmla="*/ 0 w 1493432"/>
                  <a:gd name="connsiteY6" fmla="*/ 994874 h 1261328"/>
                  <a:gd name="connsiteX7" fmla="*/ 1997 w 1493432"/>
                  <a:gd name="connsiteY7" fmla="*/ 987806 h 1261328"/>
                  <a:gd name="connsiteX8" fmla="*/ 0 w 1493432"/>
                  <a:gd name="connsiteY8" fmla="*/ 987806 h 1261328"/>
                  <a:gd name="connsiteX9" fmla="*/ 0 w 1493432"/>
                  <a:gd name="connsiteY9" fmla="*/ 188688 h 1261328"/>
                  <a:gd name="connsiteX10" fmla="*/ 746716 w 1493432"/>
                  <a:gd name="connsiteY10" fmla="*/ 0 h 126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3432" h="1261328">
                    <a:moveTo>
                      <a:pt x="746716" y="0"/>
                    </a:moveTo>
                    <a:cubicBezTo>
                      <a:pt x="1159116" y="0"/>
                      <a:pt x="1493432" y="84478"/>
                      <a:pt x="1493432" y="188688"/>
                    </a:cubicBezTo>
                    <a:lnTo>
                      <a:pt x="1493432" y="987806"/>
                    </a:lnTo>
                    <a:lnTo>
                      <a:pt x="1491435" y="987806"/>
                    </a:lnTo>
                    <a:lnTo>
                      <a:pt x="1493432" y="994874"/>
                    </a:lnTo>
                    <a:cubicBezTo>
                      <a:pt x="1493432" y="1142032"/>
                      <a:pt x="1159116" y="1261328"/>
                      <a:pt x="746716" y="1261328"/>
                    </a:cubicBezTo>
                    <a:cubicBezTo>
                      <a:pt x="334316" y="1261328"/>
                      <a:pt x="0" y="1142032"/>
                      <a:pt x="0" y="994874"/>
                    </a:cubicBezTo>
                    <a:lnTo>
                      <a:pt x="1997" y="987806"/>
                    </a:lnTo>
                    <a:lnTo>
                      <a:pt x="0" y="987806"/>
                    </a:lnTo>
                    <a:lnTo>
                      <a:pt x="0" y="188688"/>
                    </a:lnTo>
                    <a:cubicBezTo>
                      <a:pt x="0" y="84478"/>
                      <a:pt x="334316" y="0"/>
                      <a:pt x="746716" y="0"/>
                    </a:cubicBezTo>
                    <a:close/>
                  </a:path>
                </a:pathLst>
              </a:custGeom>
              <a:solidFill>
                <a:srgbClr val="FF8B8B"/>
              </a:solidFill>
              <a:ln>
                <a:solidFill>
                  <a:srgbClr val="FF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8B2B721-F0DA-4D33-926D-CD524161A28E}"/>
                  </a:ext>
                </a:extLst>
              </p:cNvPr>
              <p:cNvSpPr/>
              <p:nvPr/>
            </p:nvSpPr>
            <p:spPr>
              <a:xfrm>
                <a:off x="2221809" y="4301749"/>
                <a:ext cx="1493432" cy="377376"/>
              </a:xfrm>
              <a:prstGeom prst="ellipse">
                <a:avLst/>
              </a:prstGeom>
              <a:solidFill>
                <a:srgbClr val="FF8B8B"/>
              </a:solidFill>
              <a:ln>
                <a:solidFill>
                  <a:srgbClr val="FF57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F11D8EE-5994-4FBC-BC94-C61F2456F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980" y="3255917"/>
              <a:ext cx="1607936" cy="2413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565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1"/>
            <a:ext cx="9144000" cy="6924675"/>
            <a:chOff x="0" y="0"/>
            <a:chExt cx="9144000" cy="685242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242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5450346" y="6363617"/>
              <a:ext cx="347457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20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Amherst Veterinary Hospital</a:t>
              </a:r>
              <a:endPara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0170" y="-1"/>
            <a:ext cx="10393507" cy="6924674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533400" y="228600"/>
            <a:ext cx="806767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Porast koncentracije vezanih sulfata u mokraći?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22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/>
          <p:cNvSpPr/>
          <p:nvPr/>
        </p:nvSpPr>
        <p:spPr>
          <a:xfrm>
            <a:off x="-169341" y="4430699"/>
            <a:ext cx="6479677" cy="2415988"/>
          </a:xfrm>
          <a:custGeom>
            <a:avLst/>
            <a:gdLst>
              <a:gd name="connsiteX0" fmla="*/ 3697341 w 6479677"/>
              <a:gd name="connsiteY0" fmla="*/ 0 h 2415988"/>
              <a:gd name="connsiteX1" fmla="*/ 4971718 w 6479677"/>
              <a:gd name="connsiteY1" fmla="*/ 532593 h 2415988"/>
              <a:gd name="connsiteX2" fmla="*/ 5099990 w 6479677"/>
              <a:gd name="connsiteY2" fmla="*/ 718348 h 2415988"/>
              <a:gd name="connsiteX3" fmla="*/ 5120781 w 6479677"/>
              <a:gd name="connsiteY3" fmla="*/ 672592 h 2415988"/>
              <a:gd name="connsiteX4" fmla="*/ 5418663 w 6479677"/>
              <a:gd name="connsiteY4" fmla="*/ 448541 h 2415988"/>
              <a:gd name="connsiteX5" fmla="*/ 5716545 w 6479677"/>
              <a:gd name="connsiteY5" fmla="*/ 672592 h 2415988"/>
              <a:gd name="connsiteX6" fmla="*/ 5738536 w 6479677"/>
              <a:gd name="connsiteY6" fmla="*/ 720988 h 2415988"/>
              <a:gd name="connsiteX7" fmla="*/ 5760526 w 6479677"/>
              <a:gd name="connsiteY7" fmla="*/ 672592 h 2415988"/>
              <a:gd name="connsiteX8" fmla="*/ 6058408 w 6479677"/>
              <a:gd name="connsiteY8" fmla="*/ 448541 h 2415988"/>
              <a:gd name="connsiteX9" fmla="*/ 6479677 w 6479677"/>
              <a:gd name="connsiteY9" fmla="*/ 1213497 h 2415988"/>
              <a:gd name="connsiteX10" fmla="*/ 6058408 w 6479677"/>
              <a:gd name="connsiteY10" fmla="*/ 1978453 h 2415988"/>
              <a:gd name="connsiteX11" fmla="*/ 5760526 w 6479677"/>
              <a:gd name="connsiteY11" fmla="*/ 1754403 h 2415988"/>
              <a:gd name="connsiteX12" fmla="*/ 5738536 w 6479677"/>
              <a:gd name="connsiteY12" fmla="*/ 1706006 h 2415988"/>
              <a:gd name="connsiteX13" fmla="*/ 5716545 w 6479677"/>
              <a:gd name="connsiteY13" fmla="*/ 1754403 h 2415988"/>
              <a:gd name="connsiteX14" fmla="*/ 5418663 w 6479677"/>
              <a:gd name="connsiteY14" fmla="*/ 1978453 h 2415988"/>
              <a:gd name="connsiteX15" fmla="*/ 5120781 w 6479677"/>
              <a:gd name="connsiteY15" fmla="*/ 1754403 h 2415988"/>
              <a:gd name="connsiteX16" fmla="*/ 5096974 w 6479677"/>
              <a:gd name="connsiteY16" fmla="*/ 1702009 h 2415988"/>
              <a:gd name="connsiteX17" fmla="*/ 4971718 w 6479677"/>
              <a:gd name="connsiteY17" fmla="*/ 1883395 h 2415988"/>
              <a:gd name="connsiteX18" fmla="*/ 3697341 w 6479677"/>
              <a:gd name="connsiteY18" fmla="*/ 2415988 h 2415988"/>
              <a:gd name="connsiteX19" fmla="*/ 2422963 w 6479677"/>
              <a:gd name="connsiteY19" fmla="*/ 1883395 h 2415988"/>
              <a:gd name="connsiteX20" fmla="*/ 2332644 w 6479677"/>
              <a:gd name="connsiteY20" fmla="*/ 1752600 h 2415988"/>
              <a:gd name="connsiteX21" fmla="*/ 0 w 6479677"/>
              <a:gd name="connsiteY21" fmla="*/ 1752600 h 2415988"/>
              <a:gd name="connsiteX22" fmla="*/ 0 w 6479677"/>
              <a:gd name="connsiteY22" fmla="*/ 685800 h 2415988"/>
              <a:gd name="connsiteX23" fmla="*/ 2317167 w 6479677"/>
              <a:gd name="connsiteY23" fmla="*/ 685800 h 2415988"/>
              <a:gd name="connsiteX24" fmla="*/ 2422963 w 6479677"/>
              <a:gd name="connsiteY24" fmla="*/ 532593 h 2415988"/>
              <a:gd name="connsiteX25" fmla="*/ 3697341 w 6479677"/>
              <a:gd name="connsiteY25" fmla="*/ 0 h 2415988"/>
              <a:gd name="connsiteX0" fmla="*/ 3697341 w 6479677"/>
              <a:gd name="connsiteY0" fmla="*/ 0 h 2415988"/>
              <a:gd name="connsiteX1" fmla="*/ 4971718 w 6479677"/>
              <a:gd name="connsiteY1" fmla="*/ 532593 h 2415988"/>
              <a:gd name="connsiteX2" fmla="*/ 5099990 w 6479677"/>
              <a:gd name="connsiteY2" fmla="*/ 718348 h 2415988"/>
              <a:gd name="connsiteX3" fmla="*/ 5120781 w 6479677"/>
              <a:gd name="connsiteY3" fmla="*/ 672592 h 2415988"/>
              <a:gd name="connsiteX4" fmla="*/ 5418663 w 6479677"/>
              <a:gd name="connsiteY4" fmla="*/ 448541 h 2415988"/>
              <a:gd name="connsiteX5" fmla="*/ 5716545 w 6479677"/>
              <a:gd name="connsiteY5" fmla="*/ 672592 h 2415988"/>
              <a:gd name="connsiteX6" fmla="*/ 5738536 w 6479677"/>
              <a:gd name="connsiteY6" fmla="*/ 720988 h 2415988"/>
              <a:gd name="connsiteX7" fmla="*/ 5760526 w 6479677"/>
              <a:gd name="connsiteY7" fmla="*/ 672592 h 2415988"/>
              <a:gd name="connsiteX8" fmla="*/ 6058408 w 6479677"/>
              <a:gd name="connsiteY8" fmla="*/ 448541 h 2415988"/>
              <a:gd name="connsiteX9" fmla="*/ 6479677 w 6479677"/>
              <a:gd name="connsiteY9" fmla="*/ 1213497 h 2415988"/>
              <a:gd name="connsiteX10" fmla="*/ 6058408 w 6479677"/>
              <a:gd name="connsiteY10" fmla="*/ 1978453 h 2415988"/>
              <a:gd name="connsiteX11" fmla="*/ 5760526 w 6479677"/>
              <a:gd name="connsiteY11" fmla="*/ 1754403 h 2415988"/>
              <a:gd name="connsiteX12" fmla="*/ 5738536 w 6479677"/>
              <a:gd name="connsiteY12" fmla="*/ 1706006 h 2415988"/>
              <a:gd name="connsiteX13" fmla="*/ 5716545 w 6479677"/>
              <a:gd name="connsiteY13" fmla="*/ 1754403 h 2415988"/>
              <a:gd name="connsiteX14" fmla="*/ 5418663 w 6479677"/>
              <a:gd name="connsiteY14" fmla="*/ 1978453 h 2415988"/>
              <a:gd name="connsiteX15" fmla="*/ 5120781 w 6479677"/>
              <a:gd name="connsiteY15" fmla="*/ 1754403 h 2415988"/>
              <a:gd name="connsiteX16" fmla="*/ 5096974 w 6479677"/>
              <a:gd name="connsiteY16" fmla="*/ 1702009 h 2415988"/>
              <a:gd name="connsiteX17" fmla="*/ 4971718 w 6479677"/>
              <a:gd name="connsiteY17" fmla="*/ 1883395 h 2415988"/>
              <a:gd name="connsiteX18" fmla="*/ 3697341 w 6479677"/>
              <a:gd name="connsiteY18" fmla="*/ 2415988 h 2415988"/>
              <a:gd name="connsiteX19" fmla="*/ 2422963 w 6479677"/>
              <a:gd name="connsiteY19" fmla="*/ 1883395 h 2415988"/>
              <a:gd name="connsiteX20" fmla="*/ 2164303 w 6479677"/>
              <a:gd name="connsiteY20" fmla="*/ 1781525 h 2415988"/>
              <a:gd name="connsiteX21" fmla="*/ 0 w 6479677"/>
              <a:gd name="connsiteY21" fmla="*/ 1752600 h 2415988"/>
              <a:gd name="connsiteX22" fmla="*/ 0 w 6479677"/>
              <a:gd name="connsiteY22" fmla="*/ 685800 h 2415988"/>
              <a:gd name="connsiteX23" fmla="*/ 2317167 w 6479677"/>
              <a:gd name="connsiteY23" fmla="*/ 685800 h 2415988"/>
              <a:gd name="connsiteX24" fmla="*/ 2422963 w 6479677"/>
              <a:gd name="connsiteY24" fmla="*/ 532593 h 2415988"/>
              <a:gd name="connsiteX25" fmla="*/ 3697341 w 6479677"/>
              <a:gd name="connsiteY25" fmla="*/ 0 h 2415988"/>
              <a:gd name="connsiteX0" fmla="*/ 3697341 w 6479677"/>
              <a:gd name="connsiteY0" fmla="*/ 0 h 2415988"/>
              <a:gd name="connsiteX1" fmla="*/ 4971718 w 6479677"/>
              <a:gd name="connsiteY1" fmla="*/ 532593 h 2415988"/>
              <a:gd name="connsiteX2" fmla="*/ 5099990 w 6479677"/>
              <a:gd name="connsiteY2" fmla="*/ 718348 h 2415988"/>
              <a:gd name="connsiteX3" fmla="*/ 5120781 w 6479677"/>
              <a:gd name="connsiteY3" fmla="*/ 672592 h 2415988"/>
              <a:gd name="connsiteX4" fmla="*/ 5418663 w 6479677"/>
              <a:gd name="connsiteY4" fmla="*/ 448541 h 2415988"/>
              <a:gd name="connsiteX5" fmla="*/ 5716545 w 6479677"/>
              <a:gd name="connsiteY5" fmla="*/ 672592 h 2415988"/>
              <a:gd name="connsiteX6" fmla="*/ 5738536 w 6479677"/>
              <a:gd name="connsiteY6" fmla="*/ 720988 h 2415988"/>
              <a:gd name="connsiteX7" fmla="*/ 5760526 w 6479677"/>
              <a:gd name="connsiteY7" fmla="*/ 672592 h 2415988"/>
              <a:gd name="connsiteX8" fmla="*/ 6058408 w 6479677"/>
              <a:gd name="connsiteY8" fmla="*/ 448541 h 2415988"/>
              <a:gd name="connsiteX9" fmla="*/ 6479677 w 6479677"/>
              <a:gd name="connsiteY9" fmla="*/ 1213497 h 2415988"/>
              <a:gd name="connsiteX10" fmla="*/ 6058408 w 6479677"/>
              <a:gd name="connsiteY10" fmla="*/ 1978453 h 2415988"/>
              <a:gd name="connsiteX11" fmla="*/ 5760526 w 6479677"/>
              <a:gd name="connsiteY11" fmla="*/ 1754403 h 2415988"/>
              <a:gd name="connsiteX12" fmla="*/ 5738536 w 6479677"/>
              <a:gd name="connsiteY12" fmla="*/ 1706006 h 2415988"/>
              <a:gd name="connsiteX13" fmla="*/ 5716545 w 6479677"/>
              <a:gd name="connsiteY13" fmla="*/ 1754403 h 2415988"/>
              <a:gd name="connsiteX14" fmla="*/ 5418663 w 6479677"/>
              <a:gd name="connsiteY14" fmla="*/ 1978453 h 2415988"/>
              <a:gd name="connsiteX15" fmla="*/ 5120781 w 6479677"/>
              <a:gd name="connsiteY15" fmla="*/ 1754403 h 2415988"/>
              <a:gd name="connsiteX16" fmla="*/ 5096974 w 6479677"/>
              <a:gd name="connsiteY16" fmla="*/ 1702009 h 2415988"/>
              <a:gd name="connsiteX17" fmla="*/ 4971718 w 6479677"/>
              <a:gd name="connsiteY17" fmla="*/ 1883395 h 2415988"/>
              <a:gd name="connsiteX18" fmla="*/ 3697341 w 6479677"/>
              <a:gd name="connsiteY18" fmla="*/ 2415988 h 2415988"/>
              <a:gd name="connsiteX19" fmla="*/ 2422963 w 6479677"/>
              <a:gd name="connsiteY19" fmla="*/ 1883395 h 2415988"/>
              <a:gd name="connsiteX20" fmla="*/ 2164303 w 6479677"/>
              <a:gd name="connsiteY20" fmla="*/ 1781525 h 2415988"/>
              <a:gd name="connsiteX21" fmla="*/ 0 w 6479677"/>
              <a:gd name="connsiteY21" fmla="*/ 1752600 h 2415988"/>
              <a:gd name="connsiteX22" fmla="*/ 0 w 6479677"/>
              <a:gd name="connsiteY22" fmla="*/ 685800 h 2415988"/>
              <a:gd name="connsiteX23" fmla="*/ 2317167 w 6479677"/>
              <a:gd name="connsiteY23" fmla="*/ 685800 h 2415988"/>
              <a:gd name="connsiteX24" fmla="*/ 2422963 w 6479677"/>
              <a:gd name="connsiteY24" fmla="*/ 532593 h 2415988"/>
              <a:gd name="connsiteX25" fmla="*/ 3697341 w 6479677"/>
              <a:gd name="connsiteY25" fmla="*/ 0 h 2415988"/>
              <a:gd name="connsiteX0" fmla="*/ 3697341 w 6479677"/>
              <a:gd name="connsiteY0" fmla="*/ 0 h 2415988"/>
              <a:gd name="connsiteX1" fmla="*/ 4971718 w 6479677"/>
              <a:gd name="connsiteY1" fmla="*/ 532593 h 2415988"/>
              <a:gd name="connsiteX2" fmla="*/ 5099990 w 6479677"/>
              <a:gd name="connsiteY2" fmla="*/ 718348 h 2415988"/>
              <a:gd name="connsiteX3" fmla="*/ 5120781 w 6479677"/>
              <a:gd name="connsiteY3" fmla="*/ 672592 h 2415988"/>
              <a:gd name="connsiteX4" fmla="*/ 5418663 w 6479677"/>
              <a:gd name="connsiteY4" fmla="*/ 448541 h 2415988"/>
              <a:gd name="connsiteX5" fmla="*/ 5716545 w 6479677"/>
              <a:gd name="connsiteY5" fmla="*/ 672592 h 2415988"/>
              <a:gd name="connsiteX6" fmla="*/ 5738536 w 6479677"/>
              <a:gd name="connsiteY6" fmla="*/ 720988 h 2415988"/>
              <a:gd name="connsiteX7" fmla="*/ 5760526 w 6479677"/>
              <a:gd name="connsiteY7" fmla="*/ 672592 h 2415988"/>
              <a:gd name="connsiteX8" fmla="*/ 6058408 w 6479677"/>
              <a:gd name="connsiteY8" fmla="*/ 448541 h 2415988"/>
              <a:gd name="connsiteX9" fmla="*/ 6479677 w 6479677"/>
              <a:gd name="connsiteY9" fmla="*/ 1213497 h 2415988"/>
              <a:gd name="connsiteX10" fmla="*/ 6058408 w 6479677"/>
              <a:gd name="connsiteY10" fmla="*/ 1978453 h 2415988"/>
              <a:gd name="connsiteX11" fmla="*/ 5760526 w 6479677"/>
              <a:gd name="connsiteY11" fmla="*/ 1754403 h 2415988"/>
              <a:gd name="connsiteX12" fmla="*/ 5738536 w 6479677"/>
              <a:gd name="connsiteY12" fmla="*/ 1706006 h 2415988"/>
              <a:gd name="connsiteX13" fmla="*/ 5716545 w 6479677"/>
              <a:gd name="connsiteY13" fmla="*/ 1754403 h 2415988"/>
              <a:gd name="connsiteX14" fmla="*/ 5418663 w 6479677"/>
              <a:gd name="connsiteY14" fmla="*/ 1978453 h 2415988"/>
              <a:gd name="connsiteX15" fmla="*/ 5120781 w 6479677"/>
              <a:gd name="connsiteY15" fmla="*/ 1754403 h 2415988"/>
              <a:gd name="connsiteX16" fmla="*/ 5096974 w 6479677"/>
              <a:gd name="connsiteY16" fmla="*/ 1702009 h 2415988"/>
              <a:gd name="connsiteX17" fmla="*/ 4971718 w 6479677"/>
              <a:gd name="connsiteY17" fmla="*/ 1883395 h 2415988"/>
              <a:gd name="connsiteX18" fmla="*/ 3697341 w 6479677"/>
              <a:gd name="connsiteY18" fmla="*/ 2415988 h 2415988"/>
              <a:gd name="connsiteX19" fmla="*/ 2422963 w 6479677"/>
              <a:gd name="connsiteY19" fmla="*/ 1883395 h 2415988"/>
              <a:gd name="connsiteX20" fmla="*/ 2164303 w 6479677"/>
              <a:gd name="connsiteY20" fmla="*/ 1781525 h 2415988"/>
              <a:gd name="connsiteX21" fmla="*/ 0 w 6479677"/>
              <a:gd name="connsiteY21" fmla="*/ 1752600 h 2415988"/>
              <a:gd name="connsiteX22" fmla="*/ 0 w 6479677"/>
              <a:gd name="connsiteY22" fmla="*/ 685800 h 2415988"/>
              <a:gd name="connsiteX23" fmla="*/ 2317167 w 6479677"/>
              <a:gd name="connsiteY23" fmla="*/ 685800 h 2415988"/>
              <a:gd name="connsiteX24" fmla="*/ 2422963 w 6479677"/>
              <a:gd name="connsiteY24" fmla="*/ 532593 h 2415988"/>
              <a:gd name="connsiteX25" fmla="*/ 3697341 w 6479677"/>
              <a:gd name="connsiteY25" fmla="*/ 0 h 2415988"/>
              <a:gd name="connsiteX0" fmla="*/ 3697341 w 6479677"/>
              <a:gd name="connsiteY0" fmla="*/ 0 h 2415988"/>
              <a:gd name="connsiteX1" fmla="*/ 4971718 w 6479677"/>
              <a:gd name="connsiteY1" fmla="*/ 532593 h 2415988"/>
              <a:gd name="connsiteX2" fmla="*/ 5099990 w 6479677"/>
              <a:gd name="connsiteY2" fmla="*/ 718348 h 2415988"/>
              <a:gd name="connsiteX3" fmla="*/ 5120781 w 6479677"/>
              <a:gd name="connsiteY3" fmla="*/ 672592 h 2415988"/>
              <a:gd name="connsiteX4" fmla="*/ 5418663 w 6479677"/>
              <a:gd name="connsiteY4" fmla="*/ 448541 h 2415988"/>
              <a:gd name="connsiteX5" fmla="*/ 5716545 w 6479677"/>
              <a:gd name="connsiteY5" fmla="*/ 672592 h 2415988"/>
              <a:gd name="connsiteX6" fmla="*/ 5738536 w 6479677"/>
              <a:gd name="connsiteY6" fmla="*/ 720988 h 2415988"/>
              <a:gd name="connsiteX7" fmla="*/ 5760526 w 6479677"/>
              <a:gd name="connsiteY7" fmla="*/ 672592 h 2415988"/>
              <a:gd name="connsiteX8" fmla="*/ 6058408 w 6479677"/>
              <a:gd name="connsiteY8" fmla="*/ 448541 h 2415988"/>
              <a:gd name="connsiteX9" fmla="*/ 6479677 w 6479677"/>
              <a:gd name="connsiteY9" fmla="*/ 1213497 h 2415988"/>
              <a:gd name="connsiteX10" fmla="*/ 6058408 w 6479677"/>
              <a:gd name="connsiteY10" fmla="*/ 1978453 h 2415988"/>
              <a:gd name="connsiteX11" fmla="*/ 5760526 w 6479677"/>
              <a:gd name="connsiteY11" fmla="*/ 1754403 h 2415988"/>
              <a:gd name="connsiteX12" fmla="*/ 5738536 w 6479677"/>
              <a:gd name="connsiteY12" fmla="*/ 1706006 h 2415988"/>
              <a:gd name="connsiteX13" fmla="*/ 5716545 w 6479677"/>
              <a:gd name="connsiteY13" fmla="*/ 1754403 h 2415988"/>
              <a:gd name="connsiteX14" fmla="*/ 5418663 w 6479677"/>
              <a:gd name="connsiteY14" fmla="*/ 1978453 h 2415988"/>
              <a:gd name="connsiteX15" fmla="*/ 5120781 w 6479677"/>
              <a:gd name="connsiteY15" fmla="*/ 1754403 h 2415988"/>
              <a:gd name="connsiteX16" fmla="*/ 5096974 w 6479677"/>
              <a:gd name="connsiteY16" fmla="*/ 1702009 h 2415988"/>
              <a:gd name="connsiteX17" fmla="*/ 4971718 w 6479677"/>
              <a:gd name="connsiteY17" fmla="*/ 1883395 h 2415988"/>
              <a:gd name="connsiteX18" fmla="*/ 3697341 w 6479677"/>
              <a:gd name="connsiteY18" fmla="*/ 2415988 h 2415988"/>
              <a:gd name="connsiteX19" fmla="*/ 2422963 w 6479677"/>
              <a:gd name="connsiteY19" fmla="*/ 1883395 h 2415988"/>
              <a:gd name="connsiteX20" fmla="*/ 2164303 w 6479677"/>
              <a:gd name="connsiteY20" fmla="*/ 1781525 h 2415988"/>
              <a:gd name="connsiteX21" fmla="*/ 0 w 6479677"/>
              <a:gd name="connsiteY21" fmla="*/ 1752600 h 2415988"/>
              <a:gd name="connsiteX22" fmla="*/ 0 w 6479677"/>
              <a:gd name="connsiteY22" fmla="*/ 685800 h 2415988"/>
              <a:gd name="connsiteX23" fmla="*/ 2317167 w 6479677"/>
              <a:gd name="connsiteY23" fmla="*/ 685800 h 2415988"/>
              <a:gd name="connsiteX24" fmla="*/ 2422963 w 6479677"/>
              <a:gd name="connsiteY24" fmla="*/ 532593 h 2415988"/>
              <a:gd name="connsiteX25" fmla="*/ 3697341 w 6479677"/>
              <a:gd name="connsiteY25" fmla="*/ 0 h 2415988"/>
              <a:gd name="connsiteX0" fmla="*/ 3697341 w 6479677"/>
              <a:gd name="connsiteY0" fmla="*/ 0 h 2415988"/>
              <a:gd name="connsiteX1" fmla="*/ 4971718 w 6479677"/>
              <a:gd name="connsiteY1" fmla="*/ 532593 h 2415988"/>
              <a:gd name="connsiteX2" fmla="*/ 5099990 w 6479677"/>
              <a:gd name="connsiteY2" fmla="*/ 718348 h 2415988"/>
              <a:gd name="connsiteX3" fmla="*/ 5120781 w 6479677"/>
              <a:gd name="connsiteY3" fmla="*/ 672592 h 2415988"/>
              <a:gd name="connsiteX4" fmla="*/ 5418663 w 6479677"/>
              <a:gd name="connsiteY4" fmla="*/ 448541 h 2415988"/>
              <a:gd name="connsiteX5" fmla="*/ 5716545 w 6479677"/>
              <a:gd name="connsiteY5" fmla="*/ 672592 h 2415988"/>
              <a:gd name="connsiteX6" fmla="*/ 5738536 w 6479677"/>
              <a:gd name="connsiteY6" fmla="*/ 720988 h 2415988"/>
              <a:gd name="connsiteX7" fmla="*/ 5760526 w 6479677"/>
              <a:gd name="connsiteY7" fmla="*/ 672592 h 2415988"/>
              <a:gd name="connsiteX8" fmla="*/ 6058408 w 6479677"/>
              <a:gd name="connsiteY8" fmla="*/ 448541 h 2415988"/>
              <a:gd name="connsiteX9" fmla="*/ 6479677 w 6479677"/>
              <a:gd name="connsiteY9" fmla="*/ 1213497 h 2415988"/>
              <a:gd name="connsiteX10" fmla="*/ 6058408 w 6479677"/>
              <a:gd name="connsiteY10" fmla="*/ 1978453 h 2415988"/>
              <a:gd name="connsiteX11" fmla="*/ 5760526 w 6479677"/>
              <a:gd name="connsiteY11" fmla="*/ 1754403 h 2415988"/>
              <a:gd name="connsiteX12" fmla="*/ 5738536 w 6479677"/>
              <a:gd name="connsiteY12" fmla="*/ 1706006 h 2415988"/>
              <a:gd name="connsiteX13" fmla="*/ 5716545 w 6479677"/>
              <a:gd name="connsiteY13" fmla="*/ 1754403 h 2415988"/>
              <a:gd name="connsiteX14" fmla="*/ 5418663 w 6479677"/>
              <a:gd name="connsiteY14" fmla="*/ 1978453 h 2415988"/>
              <a:gd name="connsiteX15" fmla="*/ 5120781 w 6479677"/>
              <a:gd name="connsiteY15" fmla="*/ 1754403 h 2415988"/>
              <a:gd name="connsiteX16" fmla="*/ 5096974 w 6479677"/>
              <a:gd name="connsiteY16" fmla="*/ 1702009 h 2415988"/>
              <a:gd name="connsiteX17" fmla="*/ 4971718 w 6479677"/>
              <a:gd name="connsiteY17" fmla="*/ 1883395 h 2415988"/>
              <a:gd name="connsiteX18" fmla="*/ 3697341 w 6479677"/>
              <a:gd name="connsiteY18" fmla="*/ 2415988 h 2415988"/>
              <a:gd name="connsiteX19" fmla="*/ 2422963 w 6479677"/>
              <a:gd name="connsiteY19" fmla="*/ 1883395 h 2415988"/>
              <a:gd name="connsiteX20" fmla="*/ 1979503 w 6479677"/>
              <a:gd name="connsiteY20" fmla="*/ 1774325 h 2415988"/>
              <a:gd name="connsiteX21" fmla="*/ 0 w 6479677"/>
              <a:gd name="connsiteY21" fmla="*/ 1752600 h 2415988"/>
              <a:gd name="connsiteX22" fmla="*/ 0 w 6479677"/>
              <a:gd name="connsiteY22" fmla="*/ 685800 h 2415988"/>
              <a:gd name="connsiteX23" fmla="*/ 2317167 w 6479677"/>
              <a:gd name="connsiteY23" fmla="*/ 685800 h 2415988"/>
              <a:gd name="connsiteX24" fmla="*/ 2422963 w 6479677"/>
              <a:gd name="connsiteY24" fmla="*/ 532593 h 2415988"/>
              <a:gd name="connsiteX25" fmla="*/ 3697341 w 6479677"/>
              <a:gd name="connsiteY25" fmla="*/ 0 h 2415988"/>
              <a:gd name="connsiteX0" fmla="*/ 3697341 w 6479677"/>
              <a:gd name="connsiteY0" fmla="*/ 0 h 2415988"/>
              <a:gd name="connsiteX1" fmla="*/ 4971718 w 6479677"/>
              <a:gd name="connsiteY1" fmla="*/ 532593 h 2415988"/>
              <a:gd name="connsiteX2" fmla="*/ 5099990 w 6479677"/>
              <a:gd name="connsiteY2" fmla="*/ 718348 h 2415988"/>
              <a:gd name="connsiteX3" fmla="*/ 5120781 w 6479677"/>
              <a:gd name="connsiteY3" fmla="*/ 672592 h 2415988"/>
              <a:gd name="connsiteX4" fmla="*/ 5418663 w 6479677"/>
              <a:gd name="connsiteY4" fmla="*/ 448541 h 2415988"/>
              <a:gd name="connsiteX5" fmla="*/ 5716545 w 6479677"/>
              <a:gd name="connsiteY5" fmla="*/ 672592 h 2415988"/>
              <a:gd name="connsiteX6" fmla="*/ 5738536 w 6479677"/>
              <a:gd name="connsiteY6" fmla="*/ 720988 h 2415988"/>
              <a:gd name="connsiteX7" fmla="*/ 5760526 w 6479677"/>
              <a:gd name="connsiteY7" fmla="*/ 672592 h 2415988"/>
              <a:gd name="connsiteX8" fmla="*/ 6058408 w 6479677"/>
              <a:gd name="connsiteY8" fmla="*/ 448541 h 2415988"/>
              <a:gd name="connsiteX9" fmla="*/ 6479677 w 6479677"/>
              <a:gd name="connsiteY9" fmla="*/ 1213497 h 2415988"/>
              <a:gd name="connsiteX10" fmla="*/ 6058408 w 6479677"/>
              <a:gd name="connsiteY10" fmla="*/ 1978453 h 2415988"/>
              <a:gd name="connsiteX11" fmla="*/ 5760526 w 6479677"/>
              <a:gd name="connsiteY11" fmla="*/ 1754403 h 2415988"/>
              <a:gd name="connsiteX12" fmla="*/ 5738536 w 6479677"/>
              <a:gd name="connsiteY12" fmla="*/ 1706006 h 2415988"/>
              <a:gd name="connsiteX13" fmla="*/ 5716545 w 6479677"/>
              <a:gd name="connsiteY13" fmla="*/ 1754403 h 2415988"/>
              <a:gd name="connsiteX14" fmla="*/ 5418663 w 6479677"/>
              <a:gd name="connsiteY14" fmla="*/ 1978453 h 2415988"/>
              <a:gd name="connsiteX15" fmla="*/ 5120781 w 6479677"/>
              <a:gd name="connsiteY15" fmla="*/ 1754403 h 2415988"/>
              <a:gd name="connsiteX16" fmla="*/ 5096974 w 6479677"/>
              <a:gd name="connsiteY16" fmla="*/ 1702009 h 2415988"/>
              <a:gd name="connsiteX17" fmla="*/ 4971718 w 6479677"/>
              <a:gd name="connsiteY17" fmla="*/ 1883395 h 2415988"/>
              <a:gd name="connsiteX18" fmla="*/ 3697341 w 6479677"/>
              <a:gd name="connsiteY18" fmla="*/ 2415988 h 2415988"/>
              <a:gd name="connsiteX19" fmla="*/ 2422963 w 6479677"/>
              <a:gd name="connsiteY19" fmla="*/ 1883395 h 2415988"/>
              <a:gd name="connsiteX20" fmla="*/ 1979503 w 6479677"/>
              <a:gd name="connsiteY20" fmla="*/ 1774325 h 2415988"/>
              <a:gd name="connsiteX21" fmla="*/ 0 w 6479677"/>
              <a:gd name="connsiteY21" fmla="*/ 1752600 h 2415988"/>
              <a:gd name="connsiteX22" fmla="*/ 0 w 6479677"/>
              <a:gd name="connsiteY22" fmla="*/ 685800 h 2415988"/>
              <a:gd name="connsiteX23" fmla="*/ 2086767 w 6479677"/>
              <a:gd name="connsiteY23" fmla="*/ 673800 h 2415988"/>
              <a:gd name="connsiteX24" fmla="*/ 2422963 w 6479677"/>
              <a:gd name="connsiteY24" fmla="*/ 532593 h 2415988"/>
              <a:gd name="connsiteX25" fmla="*/ 3697341 w 6479677"/>
              <a:gd name="connsiteY25" fmla="*/ 0 h 2415988"/>
              <a:gd name="connsiteX0" fmla="*/ 3697341 w 6479677"/>
              <a:gd name="connsiteY0" fmla="*/ 0 h 2415988"/>
              <a:gd name="connsiteX1" fmla="*/ 4971718 w 6479677"/>
              <a:gd name="connsiteY1" fmla="*/ 532593 h 2415988"/>
              <a:gd name="connsiteX2" fmla="*/ 5099990 w 6479677"/>
              <a:gd name="connsiteY2" fmla="*/ 718348 h 2415988"/>
              <a:gd name="connsiteX3" fmla="*/ 5120781 w 6479677"/>
              <a:gd name="connsiteY3" fmla="*/ 672592 h 2415988"/>
              <a:gd name="connsiteX4" fmla="*/ 5418663 w 6479677"/>
              <a:gd name="connsiteY4" fmla="*/ 448541 h 2415988"/>
              <a:gd name="connsiteX5" fmla="*/ 5716545 w 6479677"/>
              <a:gd name="connsiteY5" fmla="*/ 672592 h 2415988"/>
              <a:gd name="connsiteX6" fmla="*/ 5738536 w 6479677"/>
              <a:gd name="connsiteY6" fmla="*/ 720988 h 2415988"/>
              <a:gd name="connsiteX7" fmla="*/ 5760526 w 6479677"/>
              <a:gd name="connsiteY7" fmla="*/ 672592 h 2415988"/>
              <a:gd name="connsiteX8" fmla="*/ 6058408 w 6479677"/>
              <a:gd name="connsiteY8" fmla="*/ 448541 h 2415988"/>
              <a:gd name="connsiteX9" fmla="*/ 6479677 w 6479677"/>
              <a:gd name="connsiteY9" fmla="*/ 1213497 h 2415988"/>
              <a:gd name="connsiteX10" fmla="*/ 6058408 w 6479677"/>
              <a:gd name="connsiteY10" fmla="*/ 1978453 h 2415988"/>
              <a:gd name="connsiteX11" fmla="*/ 5760526 w 6479677"/>
              <a:gd name="connsiteY11" fmla="*/ 1754403 h 2415988"/>
              <a:gd name="connsiteX12" fmla="*/ 5738536 w 6479677"/>
              <a:gd name="connsiteY12" fmla="*/ 1706006 h 2415988"/>
              <a:gd name="connsiteX13" fmla="*/ 5716545 w 6479677"/>
              <a:gd name="connsiteY13" fmla="*/ 1754403 h 2415988"/>
              <a:gd name="connsiteX14" fmla="*/ 5418663 w 6479677"/>
              <a:gd name="connsiteY14" fmla="*/ 1978453 h 2415988"/>
              <a:gd name="connsiteX15" fmla="*/ 5120781 w 6479677"/>
              <a:gd name="connsiteY15" fmla="*/ 1754403 h 2415988"/>
              <a:gd name="connsiteX16" fmla="*/ 5096974 w 6479677"/>
              <a:gd name="connsiteY16" fmla="*/ 1702009 h 2415988"/>
              <a:gd name="connsiteX17" fmla="*/ 4971718 w 6479677"/>
              <a:gd name="connsiteY17" fmla="*/ 1883395 h 2415988"/>
              <a:gd name="connsiteX18" fmla="*/ 3697341 w 6479677"/>
              <a:gd name="connsiteY18" fmla="*/ 2415988 h 2415988"/>
              <a:gd name="connsiteX19" fmla="*/ 2422963 w 6479677"/>
              <a:gd name="connsiteY19" fmla="*/ 1883395 h 2415988"/>
              <a:gd name="connsiteX20" fmla="*/ 1979503 w 6479677"/>
              <a:gd name="connsiteY20" fmla="*/ 1774325 h 2415988"/>
              <a:gd name="connsiteX21" fmla="*/ 0 w 6479677"/>
              <a:gd name="connsiteY21" fmla="*/ 1752600 h 2415988"/>
              <a:gd name="connsiteX22" fmla="*/ 0 w 6479677"/>
              <a:gd name="connsiteY22" fmla="*/ 685800 h 2415988"/>
              <a:gd name="connsiteX23" fmla="*/ 2086767 w 6479677"/>
              <a:gd name="connsiteY23" fmla="*/ 673800 h 2415988"/>
              <a:gd name="connsiteX24" fmla="*/ 2422963 w 6479677"/>
              <a:gd name="connsiteY24" fmla="*/ 532593 h 2415988"/>
              <a:gd name="connsiteX25" fmla="*/ 3697341 w 6479677"/>
              <a:gd name="connsiteY25" fmla="*/ 0 h 2415988"/>
              <a:gd name="connsiteX0" fmla="*/ 3697341 w 6479677"/>
              <a:gd name="connsiteY0" fmla="*/ 0 h 2415988"/>
              <a:gd name="connsiteX1" fmla="*/ 4971718 w 6479677"/>
              <a:gd name="connsiteY1" fmla="*/ 532593 h 2415988"/>
              <a:gd name="connsiteX2" fmla="*/ 5099990 w 6479677"/>
              <a:gd name="connsiteY2" fmla="*/ 718348 h 2415988"/>
              <a:gd name="connsiteX3" fmla="*/ 5120781 w 6479677"/>
              <a:gd name="connsiteY3" fmla="*/ 672592 h 2415988"/>
              <a:gd name="connsiteX4" fmla="*/ 5418663 w 6479677"/>
              <a:gd name="connsiteY4" fmla="*/ 448541 h 2415988"/>
              <a:gd name="connsiteX5" fmla="*/ 5716545 w 6479677"/>
              <a:gd name="connsiteY5" fmla="*/ 672592 h 2415988"/>
              <a:gd name="connsiteX6" fmla="*/ 5738536 w 6479677"/>
              <a:gd name="connsiteY6" fmla="*/ 720988 h 2415988"/>
              <a:gd name="connsiteX7" fmla="*/ 5760526 w 6479677"/>
              <a:gd name="connsiteY7" fmla="*/ 672592 h 2415988"/>
              <a:gd name="connsiteX8" fmla="*/ 6058408 w 6479677"/>
              <a:gd name="connsiteY8" fmla="*/ 448541 h 2415988"/>
              <a:gd name="connsiteX9" fmla="*/ 6479677 w 6479677"/>
              <a:gd name="connsiteY9" fmla="*/ 1213497 h 2415988"/>
              <a:gd name="connsiteX10" fmla="*/ 6058408 w 6479677"/>
              <a:gd name="connsiteY10" fmla="*/ 1978453 h 2415988"/>
              <a:gd name="connsiteX11" fmla="*/ 5760526 w 6479677"/>
              <a:gd name="connsiteY11" fmla="*/ 1754403 h 2415988"/>
              <a:gd name="connsiteX12" fmla="*/ 5738536 w 6479677"/>
              <a:gd name="connsiteY12" fmla="*/ 1706006 h 2415988"/>
              <a:gd name="connsiteX13" fmla="*/ 5716545 w 6479677"/>
              <a:gd name="connsiteY13" fmla="*/ 1754403 h 2415988"/>
              <a:gd name="connsiteX14" fmla="*/ 5418663 w 6479677"/>
              <a:gd name="connsiteY14" fmla="*/ 1978453 h 2415988"/>
              <a:gd name="connsiteX15" fmla="*/ 5120781 w 6479677"/>
              <a:gd name="connsiteY15" fmla="*/ 1754403 h 2415988"/>
              <a:gd name="connsiteX16" fmla="*/ 5096974 w 6479677"/>
              <a:gd name="connsiteY16" fmla="*/ 1702009 h 2415988"/>
              <a:gd name="connsiteX17" fmla="*/ 4971718 w 6479677"/>
              <a:gd name="connsiteY17" fmla="*/ 1883395 h 2415988"/>
              <a:gd name="connsiteX18" fmla="*/ 3697341 w 6479677"/>
              <a:gd name="connsiteY18" fmla="*/ 2415988 h 2415988"/>
              <a:gd name="connsiteX19" fmla="*/ 2422963 w 6479677"/>
              <a:gd name="connsiteY19" fmla="*/ 1883395 h 2415988"/>
              <a:gd name="connsiteX20" fmla="*/ 1979503 w 6479677"/>
              <a:gd name="connsiteY20" fmla="*/ 1774325 h 2415988"/>
              <a:gd name="connsiteX21" fmla="*/ 0 w 6479677"/>
              <a:gd name="connsiteY21" fmla="*/ 1752600 h 2415988"/>
              <a:gd name="connsiteX22" fmla="*/ 0 w 6479677"/>
              <a:gd name="connsiteY22" fmla="*/ 685800 h 2415988"/>
              <a:gd name="connsiteX23" fmla="*/ 2086767 w 6479677"/>
              <a:gd name="connsiteY23" fmla="*/ 673800 h 2415988"/>
              <a:gd name="connsiteX24" fmla="*/ 2422963 w 6479677"/>
              <a:gd name="connsiteY24" fmla="*/ 532593 h 2415988"/>
              <a:gd name="connsiteX25" fmla="*/ 3697341 w 6479677"/>
              <a:gd name="connsiteY25" fmla="*/ 0 h 2415988"/>
              <a:gd name="connsiteX0" fmla="*/ 3697341 w 6479677"/>
              <a:gd name="connsiteY0" fmla="*/ 0 h 2415988"/>
              <a:gd name="connsiteX1" fmla="*/ 4971718 w 6479677"/>
              <a:gd name="connsiteY1" fmla="*/ 532593 h 2415988"/>
              <a:gd name="connsiteX2" fmla="*/ 5099990 w 6479677"/>
              <a:gd name="connsiteY2" fmla="*/ 718348 h 2415988"/>
              <a:gd name="connsiteX3" fmla="*/ 5120781 w 6479677"/>
              <a:gd name="connsiteY3" fmla="*/ 672592 h 2415988"/>
              <a:gd name="connsiteX4" fmla="*/ 5418663 w 6479677"/>
              <a:gd name="connsiteY4" fmla="*/ 448541 h 2415988"/>
              <a:gd name="connsiteX5" fmla="*/ 5716545 w 6479677"/>
              <a:gd name="connsiteY5" fmla="*/ 672592 h 2415988"/>
              <a:gd name="connsiteX6" fmla="*/ 5738536 w 6479677"/>
              <a:gd name="connsiteY6" fmla="*/ 720988 h 2415988"/>
              <a:gd name="connsiteX7" fmla="*/ 5760526 w 6479677"/>
              <a:gd name="connsiteY7" fmla="*/ 672592 h 2415988"/>
              <a:gd name="connsiteX8" fmla="*/ 6058408 w 6479677"/>
              <a:gd name="connsiteY8" fmla="*/ 448541 h 2415988"/>
              <a:gd name="connsiteX9" fmla="*/ 6479677 w 6479677"/>
              <a:gd name="connsiteY9" fmla="*/ 1213497 h 2415988"/>
              <a:gd name="connsiteX10" fmla="*/ 6058408 w 6479677"/>
              <a:gd name="connsiteY10" fmla="*/ 1978453 h 2415988"/>
              <a:gd name="connsiteX11" fmla="*/ 5760526 w 6479677"/>
              <a:gd name="connsiteY11" fmla="*/ 1754403 h 2415988"/>
              <a:gd name="connsiteX12" fmla="*/ 5738536 w 6479677"/>
              <a:gd name="connsiteY12" fmla="*/ 1706006 h 2415988"/>
              <a:gd name="connsiteX13" fmla="*/ 5716545 w 6479677"/>
              <a:gd name="connsiteY13" fmla="*/ 1754403 h 2415988"/>
              <a:gd name="connsiteX14" fmla="*/ 5418663 w 6479677"/>
              <a:gd name="connsiteY14" fmla="*/ 1978453 h 2415988"/>
              <a:gd name="connsiteX15" fmla="*/ 5120781 w 6479677"/>
              <a:gd name="connsiteY15" fmla="*/ 1754403 h 2415988"/>
              <a:gd name="connsiteX16" fmla="*/ 5096974 w 6479677"/>
              <a:gd name="connsiteY16" fmla="*/ 1702009 h 2415988"/>
              <a:gd name="connsiteX17" fmla="*/ 4971718 w 6479677"/>
              <a:gd name="connsiteY17" fmla="*/ 1883395 h 2415988"/>
              <a:gd name="connsiteX18" fmla="*/ 3697341 w 6479677"/>
              <a:gd name="connsiteY18" fmla="*/ 2415988 h 2415988"/>
              <a:gd name="connsiteX19" fmla="*/ 2422963 w 6479677"/>
              <a:gd name="connsiteY19" fmla="*/ 1883395 h 2415988"/>
              <a:gd name="connsiteX20" fmla="*/ 1979503 w 6479677"/>
              <a:gd name="connsiteY20" fmla="*/ 1774325 h 2415988"/>
              <a:gd name="connsiteX21" fmla="*/ 0 w 6479677"/>
              <a:gd name="connsiteY21" fmla="*/ 1752600 h 2415988"/>
              <a:gd name="connsiteX22" fmla="*/ 0 w 6479677"/>
              <a:gd name="connsiteY22" fmla="*/ 685800 h 2415988"/>
              <a:gd name="connsiteX23" fmla="*/ 2086767 w 6479677"/>
              <a:gd name="connsiteY23" fmla="*/ 673800 h 2415988"/>
              <a:gd name="connsiteX24" fmla="*/ 2422963 w 6479677"/>
              <a:gd name="connsiteY24" fmla="*/ 532593 h 2415988"/>
              <a:gd name="connsiteX25" fmla="*/ 3697341 w 6479677"/>
              <a:gd name="connsiteY25" fmla="*/ 0 h 2415988"/>
              <a:gd name="connsiteX0" fmla="*/ 3697341 w 6479677"/>
              <a:gd name="connsiteY0" fmla="*/ 0 h 2415988"/>
              <a:gd name="connsiteX1" fmla="*/ 4971718 w 6479677"/>
              <a:gd name="connsiteY1" fmla="*/ 532593 h 2415988"/>
              <a:gd name="connsiteX2" fmla="*/ 5099990 w 6479677"/>
              <a:gd name="connsiteY2" fmla="*/ 718348 h 2415988"/>
              <a:gd name="connsiteX3" fmla="*/ 5120781 w 6479677"/>
              <a:gd name="connsiteY3" fmla="*/ 672592 h 2415988"/>
              <a:gd name="connsiteX4" fmla="*/ 5418663 w 6479677"/>
              <a:gd name="connsiteY4" fmla="*/ 448541 h 2415988"/>
              <a:gd name="connsiteX5" fmla="*/ 5716545 w 6479677"/>
              <a:gd name="connsiteY5" fmla="*/ 672592 h 2415988"/>
              <a:gd name="connsiteX6" fmla="*/ 5738536 w 6479677"/>
              <a:gd name="connsiteY6" fmla="*/ 720988 h 2415988"/>
              <a:gd name="connsiteX7" fmla="*/ 5760526 w 6479677"/>
              <a:gd name="connsiteY7" fmla="*/ 672592 h 2415988"/>
              <a:gd name="connsiteX8" fmla="*/ 6058408 w 6479677"/>
              <a:gd name="connsiteY8" fmla="*/ 448541 h 2415988"/>
              <a:gd name="connsiteX9" fmla="*/ 6479677 w 6479677"/>
              <a:gd name="connsiteY9" fmla="*/ 1213497 h 2415988"/>
              <a:gd name="connsiteX10" fmla="*/ 6058408 w 6479677"/>
              <a:gd name="connsiteY10" fmla="*/ 1978453 h 2415988"/>
              <a:gd name="connsiteX11" fmla="*/ 5760526 w 6479677"/>
              <a:gd name="connsiteY11" fmla="*/ 1754403 h 2415988"/>
              <a:gd name="connsiteX12" fmla="*/ 5738536 w 6479677"/>
              <a:gd name="connsiteY12" fmla="*/ 1706006 h 2415988"/>
              <a:gd name="connsiteX13" fmla="*/ 5716545 w 6479677"/>
              <a:gd name="connsiteY13" fmla="*/ 1754403 h 2415988"/>
              <a:gd name="connsiteX14" fmla="*/ 5418663 w 6479677"/>
              <a:gd name="connsiteY14" fmla="*/ 1978453 h 2415988"/>
              <a:gd name="connsiteX15" fmla="*/ 5120781 w 6479677"/>
              <a:gd name="connsiteY15" fmla="*/ 1754403 h 2415988"/>
              <a:gd name="connsiteX16" fmla="*/ 5096974 w 6479677"/>
              <a:gd name="connsiteY16" fmla="*/ 1702009 h 2415988"/>
              <a:gd name="connsiteX17" fmla="*/ 4971718 w 6479677"/>
              <a:gd name="connsiteY17" fmla="*/ 1883395 h 2415988"/>
              <a:gd name="connsiteX18" fmla="*/ 3697341 w 6479677"/>
              <a:gd name="connsiteY18" fmla="*/ 2415988 h 2415988"/>
              <a:gd name="connsiteX19" fmla="*/ 2422963 w 6479677"/>
              <a:gd name="connsiteY19" fmla="*/ 1883395 h 2415988"/>
              <a:gd name="connsiteX20" fmla="*/ 1979503 w 6479677"/>
              <a:gd name="connsiteY20" fmla="*/ 1774325 h 2415988"/>
              <a:gd name="connsiteX21" fmla="*/ 0 w 6479677"/>
              <a:gd name="connsiteY21" fmla="*/ 1752600 h 2415988"/>
              <a:gd name="connsiteX22" fmla="*/ 0 w 6479677"/>
              <a:gd name="connsiteY22" fmla="*/ 685800 h 2415988"/>
              <a:gd name="connsiteX23" fmla="*/ 2086767 w 6479677"/>
              <a:gd name="connsiteY23" fmla="*/ 673800 h 2415988"/>
              <a:gd name="connsiteX24" fmla="*/ 2422963 w 6479677"/>
              <a:gd name="connsiteY24" fmla="*/ 532593 h 2415988"/>
              <a:gd name="connsiteX25" fmla="*/ 3697341 w 6479677"/>
              <a:gd name="connsiteY25" fmla="*/ 0 h 2415988"/>
              <a:gd name="connsiteX0" fmla="*/ 3697341 w 6479677"/>
              <a:gd name="connsiteY0" fmla="*/ 0 h 2415988"/>
              <a:gd name="connsiteX1" fmla="*/ 4971718 w 6479677"/>
              <a:gd name="connsiteY1" fmla="*/ 532593 h 2415988"/>
              <a:gd name="connsiteX2" fmla="*/ 5099990 w 6479677"/>
              <a:gd name="connsiteY2" fmla="*/ 718348 h 2415988"/>
              <a:gd name="connsiteX3" fmla="*/ 5120781 w 6479677"/>
              <a:gd name="connsiteY3" fmla="*/ 672592 h 2415988"/>
              <a:gd name="connsiteX4" fmla="*/ 5418663 w 6479677"/>
              <a:gd name="connsiteY4" fmla="*/ 448541 h 2415988"/>
              <a:gd name="connsiteX5" fmla="*/ 5716545 w 6479677"/>
              <a:gd name="connsiteY5" fmla="*/ 672592 h 2415988"/>
              <a:gd name="connsiteX6" fmla="*/ 5738536 w 6479677"/>
              <a:gd name="connsiteY6" fmla="*/ 720988 h 2415988"/>
              <a:gd name="connsiteX7" fmla="*/ 5760526 w 6479677"/>
              <a:gd name="connsiteY7" fmla="*/ 672592 h 2415988"/>
              <a:gd name="connsiteX8" fmla="*/ 6058408 w 6479677"/>
              <a:gd name="connsiteY8" fmla="*/ 448541 h 2415988"/>
              <a:gd name="connsiteX9" fmla="*/ 6479677 w 6479677"/>
              <a:gd name="connsiteY9" fmla="*/ 1213497 h 2415988"/>
              <a:gd name="connsiteX10" fmla="*/ 6058408 w 6479677"/>
              <a:gd name="connsiteY10" fmla="*/ 1978453 h 2415988"/>
              <a:gd name="connsiteX11" fmla="*/ 5760526 w 6479677"/>
              <a:gd name="connsiteY11" fmla="*/ 1754403 h 2415988"/>
              <a:gd name="connsiteX12" fmla="*/ 5738536 w 6479677"/>
              <a:gd name="connsiteY12" fmla="*/ 1706006 h 2415988"/>
              <a:gd name="connsiteX13" fmla="*/ 5716545 w 6479677"/>
              <a:gd name="connsiteY13" fmla="*/ 1754403 h 2415988"/>
              <a:gd name="connsiteX14" fmla="*/ 5418663 w 6479677"/>
              <a:gd name="connsiteY14" fmla="*/ 1978453 h 2415988"/>
              <a:gd name="connsiteX15" fmla="*/ 5120781 w 6479677"/>
              <a:gd name="connsiteY15" fmla="*/ 1754403 h 2415988"/>
              <a:gd name="connsiteX16" fmla="*/ 5096974 w 6479677"/>
              <a:gd name="connsiteY16" fmla="*/ 1702009 h 2415988"/>
              <a:gd name="connsiteX17" fmla="*/ 4971718 w 6479677"/>
              <a:gd name="connsiteY17" fmla="*/ 1883395 h 2415988"/>
              <a:gd name="connsiteX18" fmla="*/ 3697341 w 6479677"/>
              <a:gd name="connsiteY18" fmla="*/ 2415988 h 2415988"/>
              <a:gd name="connsiteX19" fmla="*/ 2422963 w 6479677"/>
              <a:gd name="connsiteY19" fmla="*/ 1883395 h 2415988"/>
              <a:gd name="connsiteX20" fmla="*/ 1979503 w 6479677"/>
              <a:gd name="connsiteY20" fmla="*/ 1774325 h 2415988"/>
              <a:gd name="connsiteX21" fmla="*/ 0 w 6479677"/>
              <a:gd name="connsiteY21" fmla="*/ 1752600 h 2415988"/>
              <a:gd name="connsiteX22" fmla="*/ 0 w 6479677"/>
              <a:gd name="connsiteY22" fmla="*/ 685800 h 2415988"/>
              <a:gd name="connsiteX23" fmla="*/ 2086767 w 6479677"/>
              <a:gd name="connsiteY23" fmla="*/ 673800 h 2415988"/>
              <a:gd name="connsiteX24" fmla="*/ 2422963 w 6479677"/>
              <a:gd name="connsiteY24" fmla="*/ 532593 h 2415988"/>
              <a:gd name="connsiteX25" fmla="*/ 3697341 w 6479677"/>
              <a:gd name="connsiteY25" fmla="*/ 0 h 2415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479677" h="2415988">
                <a:moveTo>
                  <a:pt x="3697341" y="0"/>
                </a:moveTo>
                <a:cubicBezTo>
                  <a:pt x="4227827" y="0"/>
                  <a:pt x="4695536" y="211264"/>
                  <a:pt x="4971718" y="532593"/>
                </a:cubicBezTo>
                <a:lnTo>
                  <a:pt x="5099990" y="718348"/>
                </a:lnTo>
                <a:lnTo>
                  <a:pt x="5120781" y="672592"/>
                </a:lnTo>
                <a:cubicBezTo>
                  <a:pt x="5197016" y="534162"/>
                  <a:pt x="5302333" y="448541"/>
                  <a:pt x="5418663" y="448541"/>
                </a:cubicBezTo>
                <a:cubicBezTo>
                  <a:pt x="5534993" y="448541"/>
                  <a:pt x="5640311" y="534162"/>
                  <a:pt x="5716545" y="672592"/>
                </a:cubicBezTo>
                <a:lnTo>
                  <a:pt x="5738536" y="720988"/>
                </a:lnTo>
                <a:lnTo>
                  <a:pt x="5760526" y="672592"/>
                </a:lnTo>
                <a:cubicBezTo>
                  <a:pt x="5836761" y="534162"/>
                  <a:pt x="5942078" y="448541"/>
                  <a:pt x="6058408" y="448541"/>
                </a:cubicBezTo>
                <a:cubicBezTo>
                  <a:pt x="6291068" y="448541"/>
                  <a:pt x="6479677" y="791023"/>
                  <a:pt x="6479677" y="1213497"/>
                </a:cubicBezTo>
                <a:cubicBezTo>
                  <a:pt x="6479677" y="1635971"/>
                  <a:pt x="6291068" y="1978453"/>
                  <a:pt x="6058408" y="1978453"/>
                </a:cubicBezTo>
                <a:cubicBezTo>
                  <a:pt x="5942078" y="1978453"/>
                  <a:pt x="5836761" y="1892833"/>
                  <a:pt x="5760526" y="1754403"/>
                </a:cubicBezTo>
                <a:lnTo>
                  <a:pt x="5738536" y="1706006"/>
                </a:lnTo>
                <a:lnTo>
                  <a:pt x="5716545" y="1754403"/>
                </a:lnTo>
                <a:cubicBezTo>
                  <a:pt x="5640311" y="1892833"/>
                  <a:pt x="5534993" y="1978453"/>
                  <a:pt x="5418663" y="1978453"/>
                </a:cubicBezTo>
                <a:cubicBezTo>
                  <a:pt x="5302333" y="1978453"/>
                  <a:pt x="5197016" y="1892833"/>
                  <a:pt x="5120781" y="1754403"/>
                </a:cubicBezTo>
                <a:lnTo>
                  <a:pt x="5096974" y="1702009"/>
                </a:lnTo>
                <a:lnTo>
                  <a:pt x="4971718" y="1883395"/>
                </a:lnTo>
                <a:cubicBezTo>
                  <a:pt x="4695536" y="2204724"/>
                  <a:pt x="4227827" y="2415988"/>
                  <a:pt x="3697341" y="2415988"/>
                </a:cubicBezTo>
                <a:cubicBezTo>
                  <a:pt x="3166855" y="2415988"/>
                  <a:pt x="2528746" y="1979124"/>
                  <a:pt x="2422963" y="1883395"/>
                </a:cubicBezTo>
                <a:cubicBezTo>
                  <a:pt x="2322343" y="1770238"/>
                  <a:pt x="2130703" y="1783925"/>
                  <a:pt x="1979503" y="1774325"/>
                </a:cubicBezTo>
                <a:lnTo>
                  <a:pt x="0" y="1752600"/>
                </a:lnTo>
                <a:lnTo>
                  <a:pt x="0" y="685800"/>
                </a:lnTo>
                <a:cubicBezTo>
                  <a:pt x="695589" y="681800"/>
                  <a:pt x="1645578" y="656200"/>
                  <a:pt x="2086767" y="673800"/>
                </a:cubicBezTo>
                <a:cubicBezTo>
                  <a:pt x="2321232" y="645931"/>
                  <a:pt x="2332498" y="613262"/>
                  <a:pt x="2422963" y="532593"/>
                </a:cubicBezTo>
                <a:cubicBezTo>
                  <a:pt x="2699146" y="211264"/>
                  <a:pt x="3166855" y="0"/>
                  <a:pt x="3697341" y="0"/>
                </a:cubicBezTo>
                <a:close/>
              </a:path>
            </a:pathLst>
          </a:custGeom>
          <a:solidFill>
            <a:srgbClr val="FF898B"/>
          </a:solidFill>
          <a:ln w="28575">
            <a:solidFill>
              <a:srgbClr val="D45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620">
            <a:off x="1549229" y="2306773"/>
            <a:ext cx="2934829" cy="1918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37" y="2681575"/>
            <a:ext cx="1471486" cy="1992085"/>
          </a:xfrm>
          <a:prstGeom prst="rect">
            <a:avLst/>
          </a:prstGeom>
        </p:spPr>
      </p:pic>
      <p:sp>
        <p:nvSpPr>
          <p:cNvPr id="8" name="Freeform: Shape 30">
            <a:extLst>
              <a:ext uri="{FF2B5EF4-FFF2-40B4-BE49-F238E27FC236}">
                <a16:creationId xmlns:a16="http://schemas.microsoft.com/office/drawing/2014/main" id="{61251E21-9564-4141-8704-074767B156E8}"/>
              </a:ext>
            </a:extLst>
          </p:cNvPr>
          <p:cNvSpPr/>
          <p:nvPr/>
        </p:nvSpPr>
        <p:spPr>
          <a:xfrm rot="1681112">
            <a:off x="-11018" y="3599697"/>
            <a:ext cx="6092515" cy="4006194"/>
          </a:xfrm>
          <a:custGeom>
            <a:avLst/>
            <a:gdLst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782064 w 6092515"/>
              <a:gd name="connsiteY43" fmla="*/ 2828181 h 4006194"/>
              <a:gd name="connsiteX44" fmla="*/ 2746109 w 6092515"/>
              <a:gd name="connsiteY44" fmla="*/ 2799038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782064 w 6092515"/>
              <a:gd name="connsiteY43" fmla="*/ 2828181 h 4006194"/>
              <a:gd name="connsiteX44" fmla="*/ 2718171 w 6092515"/>
              <a:gd name="connsiteY44" fmla="*/ 2849527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70777 w 6092515"/>
              <a:gd name="connsiteY43" fmla="*/ 2912505 h 4006194"/>
              <a:gd name="connsiteX44" fmla="*/ 2718171 w 6092515"/>
              <a:gd name="connsiteY44" fmla="*/ 2849527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70777 w 6092515"/>
              <a:gd name="connsiteY43" fmla="*/ 2912505 h 4006194"/>
              <a:gd name="connsiteX44" fmla="*/ 2718171 w 6092515"/>
              <a:gd name="connsiteY44" fmla="*/ 2849527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70777 w 6092515"/>
              <a:gd name="connsiteY43" fmla="*/ 2912505 h 4006194"/>
              <a:gd name="connsiteX44" fmla="*/ 2730319 w 6092515"/>
              <a:gd name="connsiteY44" fmla="*/ 2944451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18427 w 6092515"/>
              <a:gd name="connsiteY43" fmla="*/ 2896518 h 4006194"/>
              <a:gd name="connsiteX44" fmla="*/ 2730319 w 6092515"/>
              <a:gd name="connsiteY44" fmla="*/ 2944451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18427 w 6092515"/>
              <a:gd name="connsiteY43" fmla="*/ 2896518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18427 w 6092515"/>
              <a:gd name="connsiteY43" fmla="*/ 2896518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18427 w 6092515"/>
              <a:gd name="connsiteY43" fmla="*/ 2896518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18427 w 6092515"/>
              <a:gd name="connsiteY43" fmla="*/ 2896518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073091 w 6092515"/>
              <a:gd name="connsiteY47" fmla="*/ 2002872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073091 w 6092515"/>
              <a:gd name="connsiteY47" fmla="*/ 2002872 h 4006194"/>
              <a:gd name="connsiteX48" fmla="*/ 2230346 w 6092515"/>
              <a:gd name="connsiteY48" fmla="*/ 1832557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073091 w 6092515"/>
              <a:gd name="connsiteY47" fmla="*/ 2002872 h 4006194"/>
              <a:gd name="connsiteX48" fmla="*/ 2230346 w 6092515"/>
              <a:gd name="connsiteY48" fmla="*/ 1832557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073091 w 6092515"/>
              <a:gd name="connsiteY47" fmla="*/ 2002872 h 4006194"/>
              <a:gd name="connsiteX48" fmla="*/ 2230346 w 6092515"/>
              <a:gd name="connsiteY48" fmla="*/ 1832557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073091 w 6092515"/>
              <a:gd name="connsiteY47" fmla="*/ 2002872 h 4006194"/>
              <a:gd name="connsiteX48" fmla="*/ 2230346 w 6092515"/>
              <a:gd name="connsiteY48" fmla="*/ 1832557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073091 w 6092515"/>
              <a:gd name="connsiteY47" fmla="*/ 2002872 h 4006194"/>
              <a:gd name="connsiteX48" fmla="*/ 2230346 w 6092515"/>
              <a:gd name="connsiteY48" fmla="*/ 1832557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073091 w 6092515"/>
              <a:gd name="connsiteY47" fmla="*/ 2002872 h 4006194"/>
              <a:gd name="connsiteX48" fmla="*/ 2230346 w 6092515"/>
              <a:gd name="connsiteY48" fmla="*/ 1832557 h 4006194"/>
              <a:gd name="connsiteX49" fmla="*/ 2406958 w 6092515"/>
              <a:gd name="connsiteY49" fmla="*/ 1521188 h 400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92515" h="4006194">
                <a:moveTo>
                  <a:pt x="2406958" y="1521188"/>
                </a:moveTo>
                <a:cubicBezTo>
                  <a:pt x="2495872" y="1480725"/>
                  <a:pt x="2633703" y="1499314"/>
                  <a:pt x="2763833" y="1589778"/>
                </a:cubicBezTo>
                <a:lnTo>
                  <a:pt x="2834731" y="1647241"/>
                </a:lnTo>
                <a:lnTo>
                  <a:pt x="2826678" y="1556336"/>
                </a:lnTo>
                <a:cubicBezTo>
                  <a:pt x="2824345" y="1397868"/>
                  <a:pt x="2871655" y="1273912"/>
                  <a:pt x="2969160" y="1222027"/>
                </a:cubicBezTo>
                <a:cubicBezTo>
                  <a:pt x="3066666" y="1170142"/>
                  <a:pt x="3195905" y="1200152"/>
                  <a:pt x="3326035" y="1290616"/>
                </a:cubicBezTo>
                <a:lnTo>
                  <a:pt x="3396933" y="1348079"/>
                </a:lnTo>
                <a:lnTo>
                  <a:pt x="3388881" y="1257174"/>
                </a:lnTo>
                <a:cubicBezTo>
                  <a:pt x="3386548" y="1098707"/>
                  <a:pt x="3433858" y="974750"/>
                  <a:pt x="3531363" y="922865"/>
                </a:cubicBezTo>
                <a:cubicBezTo>
                  <a:pt x="3628869" y="870980"/>
                  <a:pt x="3758108" y="900990"/>
                  <a:pt x="3888238" y="991454"/>
                </a:cubicBezTo>
                <a:lnTo>
                  <a:pt x="3959136" y="1048917"/>
                </a:lnTo>
                <a:lnTo>
                  <a:pt x="3951084" y="958013"/>
                </a:lnTo>
                <a:cubicBezTo>
                  <a:pt x="3948751" y="799545"/>
                  <a:pt x="3996060" y="675588"/>
                  <a:pt x="4093566" y="623703"/>
                </a:cubicBezTo>
                <a:cubicBezTo>
                  <a:pt x="4191071" y="571818"/>
                  <a:pt x="4320310" y="601829"/>
                  <a:pt x="4450440" y="692293"/>
                </a:cubicBezTo>
                <a:lnTo>
                  <a:pt x="4521338" y="749757"/>
                </a:lnTo>
                <a:lnTo>
                  <a:pt x="4513286" y="658851"/>
                </a:lnTo>
                <a:cubicBezTo>
                  <a:pt x="4510952" y="500384"/>
                  <a:pt x="4558263" y="376427"/>
                  <a:pt x="4655768" y="324541"/>
                </a:cubicBezTo>
                <a:cubicBezTo>
                  <a:pt x="4753273" y="272656"/>
                  <a:pt x="4882513" y="302667"/>
                  <a:pt x="5012643" y="393131"/>
                </a:cubicBezTo>
                <a:lnTo>
                  <a:pt x="5083541" y="450594"/>
                </a:lnTo>
                <a:lnTo>
                  <a:pt x="5075489" y="359690"/>
                </a:lnTo>
                <a:cubicBezTo>
                  <a:pt x="5073156" y="201223"/>
                  <a:pt x="5120465" y="77266"/>
                  <a:pt x="5217971" y="25381"/>
                </a:cubicBezTo>
                <a:cubicBezTo>
                  <a:pt x="5412981" y="-78389"/>
                  <a:pt x="5734928" y="145423"/>
                  <a:pt x="5937059" y="525280"/>
                </a:cubicBezTo>
                <a:cubicBezTo>
                  <a:pt x="6139190" y="905136"/>
                  <a:pt x="6144962" y="1297193"/>
                  <a:pt x="5949951" y="1400963"/>
                </a:cubicBezTo>
                <a:cubicBezTo>
                  <a:pt x="5852446" y="1452848"/>
                  <a:pt x="5723207" y="1422838"/>
                  <a:pt x="5593077" y="1332373"/>
                </a:cubicBezTo>
                <a:lnTo>
                  <a:pt x="5522179" y="1274910"/>
                </a:lnTo>
                <a:lnTo>
                  <a:pt x="5530231" y="1365814"/>
                </a:lnTo>
                <a:cubicBezTo>
                  <a:pt x="5532564" y="1524282"/>
                  <a:pt x="5485254" y="1648238"/>
                  <a:pt x="5387749" y="1700123"/>
                </a:cubicBezTo>
                <a:cubicBezTo>
                  <a:pt x="5290243" y="1752008"/>
                  <a:pt x="5161004" y="1721999"/>
                  <a:pt x="5030874" y="1631534"/>
                </a:cubicBezTo>
                <a:lnTo>
                  <a:pt x="4959976" y="1574071"/>
                </a:lnTo>
                <a:lnTo>
                  <a:pt x="4968028" y="1664976"/>
                </a:lnTo>
                <a:cubicBezTo>
                  <a:pt x="4970362" y="1823444"/>
                  <a:pt x="4923052" y="1947400"/>
                  <a:pt x="4825546" y="1999285"/>
                </a:cubicBezTo>
                <a:cubicBezTo>
                  <a:pt x="4728041" y="2051170"/>
                  <a:pt x="4598802" y="2021160"/>
                  <a:pt x="4468672" y="1930695"/>
                </a:cubicBezTo>
                <a:lnTo>
                  <a:pt x="4397774" y="1873232"/>
                </a:lnTo>
                <a:lnTo>
                  <a:pt x="4405826" y="1964137"/>
                </a:lnTo>
                <a:cubicBezTo>
                  <a:pt x="4408160" y="2122606"/>
                  <a:pt x="4360849" y="2246562"/>
                  <a:pt x="4263344" y="2298447"/>
                </a:cubicBezTo>
                <a:cubicBezTo>
                  <a:pt x="4165838" y="2350332"/>
                  <a:pt x="4036599" y="2320322"/>
                  <a:pt x="3906469" y="2229857"/>
                </a:cubicBezTo>
                <a:lnTo>
                  <a:pt x="3835571" y="2172394"/>
                </a:lnTo>
                <a:lnTo>
                  <a:pt x="3843623" y="2263299"/>
                </a:lnTo>
                <a:cubicBezTo>
                  <a:pt x="3845957" y="2421768"/>
                  <a:pt x="3798647" y="2545724"/>
                  <a:pt x="3701141" y="2597609"/>
                </a:cubicBezTo>
                <a:cubicBezTo>
                  <a:pt x="3603636" y="2649494"/>
                  <a:pt x="3474397" y="2619484"/>
                  <a:pt x="3344267" y="2529019"/>
                </a:cubicBezTo>
                <a:lnTo>
                  <a:pt x="3273369" y="2471556"/>
                </a:lnTo>
                <a:lnTo>
                  <a:pt x="3281421" y="2562461"/>
                </a:lnTo>
                <a:cubicBezTo>
                  <a:pt x="3283755" y="2720929"/>
                  <a:pt x="3208545" y="2834612"/>
                  <a:pt x="3138939" y="2896770"/>
                </a:cubicBezTo>
                <a:cubicBezTo>
                  <a:pt x="3069333" y="2958928"/>
                  <a:pt x="2933649" y="2953812"/>
                  <a:pt x="2863784" y="2935407"/>
                </a:cubicBezTo>
                <a:cubicBezTo>
                  <a:pt x="2775822" y="2916799"/>
                  <a:pt x="2784465" y="2909810"/>
                  <a:pt x="2670563" y="2935146"/>
                </a:cubicBezTo>
                <a:cubicBezTo>
                  <a:pt x="2409863" y="2976136"/>
                  <a:pt x="1208554" y="3649178"/>
                  <a:pt x="477549" y="4006194"/>
                </a:cubicBezTo>
                <a:lnTo>
                  <a:pt x="0" y="3108756"/>
                </a:lnTo>
                <a:cubicBezTo>
                  <a:pt x="691030" y="2740128"/>
                  <a:pt x="1870058" y="2155668"/>
                  <a:pt x="2073091" y="2002872"/>
                </a:cubicBezTo>
                <a:cubicBezTo>
                  <a:pt x="2147138" y="1945551"/>
                  <a:pt x="2181160" y="1931452"/>
                  <a:pt x="2230346" y="1832557"/>
                </a:cubicBezTo>
                <a:cubicBezTo>
                  <a:pt x="2287769" y="1683394"/>
                  <a:pt x="2318044" y="1561651"/>
                  <a:pt x="2406958" y="1521188"/>
                </a:cubicBezTo>
                <a:close/>
              </a:path>
            </a:pathLst>
          </a:custGeom>
          <a:solidFill>
            <a:srgbClr val="FF898B"/>
          </a:solidFill>
          <a:ln w="28575">
            <a:solidFill>
              <a:srgbClr val="D45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309280" y="6435264"/>
            <a:ext cx="171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>
                <a:ln>
                  <a:noFill/>
                </a:ln>
                <a:solidFill>
                  <a:srgbClr val="B7423A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Tanko crevo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B7423A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3433068" y="6446577"/>
            <a:ext cx="171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>
                <a:ln>
                  <a:noFill/>
                </a:ln>
                <a:solidFill>
                  <a:srgbClr val="B7423A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Debelo crevo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B7423A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668475" y="5264239"/>
            <a:ext cx="706981" cy="291351"/>
            <a:chOff x="2599398" y="5391267"/>
            <a:chExt cx="706981" cy="291351"/>
          </a:xfrm>
        </p:grpSpPr>
        <p:sp>
          <p:nvSpPr>
            <p:cNvPr id="21" name="Oval 20"/>
            <p:cNvSpPr/>
            <p:nvPr/>
          </p:nvSpPr>
          <p:spPr>
            <a:xfrm>
              <a:off x="2599398" y="5391267"/>
              <a:ext cx="134471" cy="116541"/>
            </a:xfrm>
            <a:prstGeom prst="ellipse">
              <a:avLst/>
            </a:prstGeom>
            <a:solidFill>
              <a:srgbClr val="532401"/>
            </a:solidFill>
            <a:ln>
              <a:solidFill>
                <a:srgbClr val="532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713900" y="5449537"/>
              <a:ext cx="134471" cy="116541"/>
            </a:xfrm>
            <a:prstGeom prst="ellipse">
              <a:avLst/>
            </a:prstGeom>
            <a:solidFill>
              <a:srgbClr val="532401"/>
            </a:solidFill>
            <a:ln>
              <a:solidFill>
                <a:srgbClr val="532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828402" y="5507807"/>
              <a:ext cx="134471" cy="116541"/>
            </a:xfrm>
            <a:prstGeom prst="ellipse">
              <a:avLst/>
            </a:prstGeom>
            <a:solidFill>
              <a:srgbClr val="532401"/>
            </a:solidFill>
            <a:ln>
              <a:solidFill>
                <a:srgbClr val="532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942904" y="5566077"/>
              <a:ext cx="134471" cy="116541"/>
            </a:xfrm>
            <a:prstGeom prst="ellipse">
              <a:avLst/>
            </a:prstGeom>
            <a:solidFill>
              <a:srgbClr val="532401"/>
            </a:solidFill>
            <a:ln>
              <a:solidFill>
                <a:srgbClr val="532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077375" y="5544523"/>
              <a:ext cx="134471" cy="116541"/>
            </a:xfrm>
            <a:prstGeom prst="ellipse">
              <a:avLst/>
            </a:prstGeom>
            <a:solidFill>
              <a:srgbClr val="532401"/>
            </a:solidFill>
            <a:ln>
              <a:solidFill>
                <a:srgbClr val="532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171908" y="5464698"/>
              <a:ext cx="134471" cy="116541"/>
            </a:xfrm>
            <a:prstGeom prst="ellipse">
              <a:avLst/>
            </a:prstGeom>
            <a:solidFill>
              <a:srgbClr val="532401"/>
            </a:solidFill>
            <a:ln>
              <a:solidFill>
                <a:srgbClr val="532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521192" y="5581848"/>
            <a:ext cx="100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srgbClr val="53240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Proteini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srgbClr val="53240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(AK)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53240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2503262" y="5586488"/>
            <a:ext cx="425745" cy="0"/>
          </a:xfrm>
          <a:prstGeom prst="straightConnector1">
            <a:avLst/>
          </a:prstGeom>
          <a:ln w="28575">
            <a:solidFill>
              <a:srgbClr val="5324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107006" y="5128627"/>
            <a:ext cx="1005594" cy="1025495"/>
            <a:chOff x="2986156" y="5094962"/>
            <a:chExt cx="1005594" cy="1025495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2986157" y="5094962"/>
              <a:ext cx="1005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600" b="1" i="0" u="none" strike="noStrike" kern="1200" cap="none" spc="0" normalizeH="0" baseline="0" noProof="0">
                  <a:ln>
                    <a:noFill/>
                  </a:ln>
                  <a:solidFill>
                    <a:srgbClr val="53240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Indol</a:t>
              </a:r>
              <a:endPara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53240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2986157" y="5316565"/>
              <a:ext cx="1005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600" b="1" i="0" u="none" strike="noStrike" kern="1200" cap="none" spc="0" normalizeH="0" baseline="0" noProof="0">
                  <a:ln>
                    <a:noFill/>
                  </a:ln>
                  <a:solidFill>
                    <a:srgbClr val="53240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Fenol</a:t>
              </a:r>
              <a:endPara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53240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2986156" y="5549363"/>
              <a:ext cx="1005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600" b="1" i="0" u="none" strike="noStrike" kern="1200" cap="none" spc="0" normalizeH="0" baseline="0" noProof="0">
                  <a:ln>
                    <a:noFill/>
                  </a:ln>
                  <a:solidFill>
                    <a:srgbClr val="53240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Krezol</a:t>
              </a:r>
              <a:endPara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53240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8815186-8419-483C-B34B-2F1F3F1FE85B}"/>
                </a:ext>
              </a:extLst>
            </p:cNvPr>
            <p:cNvSpPr txBox="1"/>
            <p:nvPr/>
          </p:nvSpPr>
          <p:spPr>
            <a:xfrm>
              <a:off x="2986249" y="5781903"/>
              <a:ext cx="9529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r-Latn-RS" sz="1600" b="1" i="0" u="none" strike="noStrike" kern="1200" cap="none" spc="0" normalizeH="0" baseline="0" noProof="0">
                  <a:ln>
                    <a:noFill/>
                  </a:ln>
                  <a:solidFill>
                    <a:srgbClr val="53240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rPr>
                <a:t>Skatol</a:t>
              </a:r>
              <a:endParaRPr kumimoji="0" lang="sr-Latn-RS" sz="2000" b="1" i="0" u="none" strike="noStrike" kern="1200" cap="none" spc="0" normalizeH="0" baseline="0" noProof="0" dirty="0">
                <a:ln>
                  <a:noFill/>
                </a:ln>
                <a:solidFill>
                  <a:srgbClr val="53240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3070498" y="2654613"/>
            <a:ext cx="115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Vezivanje za </a:t>
            </a:r>
            <a:r>
              <a:rPr kumimoji="0" lang="sr-Latn-R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</a:t>
            </a:r>
            <a:r>
              <a:rPr kumimoji="0" lang="sr-Latn-R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sr-Latn-R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</a:t>
            </a:r>
            <a:r>
              <a:rPr kumimoji="0" lang="sr-Latn-R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690612" y="2681575"/>
            <a:ext cx="115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Vezani sulfati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43" name="Straight Arrow Connector 42"/>
          <p:cNvCxnSpPr>
            <a:stCxn id="40" idx="1"/>
          </p:cNvCxnSpPr>
          <p:nvPr/>
        </p:nvCxnSpPr>
        <p:spPr>
          <a:xfrm flipH="1">
            <a:off x="2683771" y="3008556"/>
            <a:ext cx="386727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 rot="2823366" flipH="1">
            <a:off x="1389670" y="1356478"/>
            <a:ext cx="6418707" cy="6984210"/>
          </a:xfrm>
          <a:prstGeom prst="arc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4460466" y="3905781"/>
            <a:ext cx="1309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Portalni krvotok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4221379" y="1614940"/>
            <a:ext cx="1309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Sistemski krvotok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6717171" y="4824162"/>
            <a:ext cx="1826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>
                <a:ln>
                  <a:noFill/>
                </a:ln>
                <a:solidFill>
                  <a:srgbClr val="53240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Vezani sulfati u mokraći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53240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4023852" y="4890553"/>
            <a:ext cx="1055904" cy="1529912"/>
            <a:chOff x="4023852" y="4890553"/>
            <a:chExt cx="1055904" cy="1529912"/>
          </a:xfrm>
        </p:grpSpPr>
        <p:sp>
          <p:nvSpPr>
            <p:cNvPr id="51" name="Oval 50"/>
            <p:cNvSpPr/>
            <p:nvPr/>
          </p:nvSpPr>
          <p:spPr>
            <a:xfrm>
              <a:off x="4225413" y="4890553"/>
              <a:ext cx="761999" cy="1529912"/>
            </a:xfrm>
            <a:prstGeom prst="ellipse">
              <a:avLst/>
            </a:prstGeom>
            <a:solidFill>
              <a:srgbClr val="532401"/>
            </a:solidFill>
            <a:ln>
              <a:solidFill>
                <a:srgbClr val="532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4023852" y="5211097"/>
              <a:ext cx="290404" cy="884903"/>
            </a:xfrm>
            <a:custGeom>
              <a:avLst/>
              <a:gdLst>
                <a:gd name="connsiteX0" fmla="*/ 290051 w 290404"/>
                <a:gd name="connsiteY0" fmla="*/ 0 h 884903"/>
                <a:gd name="connsiteX1" fmla="*/ 282677 w 290404"/>
                <a:gd name="connsiteY1" fmla="*/ 12290 h 884903"/>
                <a:gd name="connsiteX2" fmla="*/ 275303 w 290404"/>
                <a:gd name="connsiteY2" fmla="*/ 14748 h 884903"/>
                <a:gd name="connsiteX3" fmla="*/ 263013 w 290404"/>
                <a:gd name="connsiteY3" fmla="*/ 17206 h 884903"/>
                <a:gd name="connsiteX4" fmla="*/ 233516 w 290404"/>
                <a:gd name="connsiteY4" fmla="*/ 27038 h 884903"/>
                <a:gd name="connsiteX5" fmla="*/ 218767 w 290404"/>
                <a:gd name="connsiteY5" fmla="*/ 31955 h 884903"/>
                <a:gd name="connsiteX6" fmla="*/ 199103 w 290404"/>
                <a:gd name="connsiteY6" fmla="*/ 36871 h 884903"/>
                <a:gd name="connsiteX7" fmla="*/ 191729 w 290404"/>
                <a:gd name="connsiteY7" fmla="*/ 44245 h 884903"/>
                <a:gd name="connsiteX8" fmla="*/ 184354 w 290404"/>
                <a:gd name="connsiteY8" fmla="*/ 49161 h 884903"/>
                <a:gd name="connsiteX9" fmla="*/ 179438 w 290404"/>
                <a:gd name="connsiteY9" fmla="*/ 56535 h 884903"/>
                <a:gd name="connsiteX10" fmla="*/ 174522 w 290404"/>
                <a:gd name="connsiteY10" fmla="*/ 76200 h 884903"/>
                <a:gd name="connsiteX11" fmla="*/ 167148 w 290404"/>
                <a:gd name="connsiteY11" fmla="*/ 81116 h 884903"/>
                <a:gd name="connsiteX12" fmla="*/ 157316 w 290404"/>
                <a:gd name="connsiteY12" fmla="*/ 98322 h 884903"/>
                <a:gd name="connsiteX13" fmla="*/ 147483 w 290404"/>
                <a:gd name="connsiteY13" fmla="*/ 113071 h 884903"/>
                <a:gd name="connsiteX14" fmla="*/ 140109 w 290404"/>
                <a:gd name="connsiteY14" fmla="*/ 120445 h 884903"/>
                <a:gd name="connsiteX15" fmla="*/ 130277 w 290404"/>
                <a:gd name="connsiteY15" fmla="*/ 135193 h 884903"/>
                <a:gd name="connsiteX16" fmla="*/ 137651 w 290404"/>
                <a:gd name="connsiteY16" fmla="*/ 189271 h 884903"/>
                <a:gd name="connsiteX17" fmla="*/ 145025 w 290404"/>
                <a:gd name="connsiteY17" fmla="*/ 196645 h 884903"/>
                <a:gd name="connsiteX18" fmla="*/ 147483 w 290404"/>
                <a:gd name="connsiteY18" fmla="*/ 204019 h 884903"/>
                <a:gd name="connsiteX19" fmla="*/ 142567 w 290404"/>
                <a:gd name="connsiteY19" fmla="*/ 233516 h 884903"/>
                <a:gd name="connsiteX20" fmla="*/ 140109 w 290404"/>
                <a:gd name="connsiteY20" fmla="*/ 243348 h 884903"/>
                <a:gd name="connsiteX21" fmla="*/ 135193 w 290404"/>
                <a:gd name="connsiteY21" fmla="*/ 250722 h 884903"/>
                <a:gd name="connsiteX22" fmla="*/ 132735 w 290404"/>
                <a:gd name="connsiteY22" fmla="*/ 267929 h 884903"/>
                <a:gd name="connsiteX23" fmla="*/ 127819 w 290404"/>
                <a:gd name="connsiteY23" fmla="*/ 275303 h 884903"/>
                <a:gd name="connsiteX24" fmla="*/ 113071 w 290404"/>
                <a:gd name="connsiteY24" fmla="*/ 294968 h 884903"/>
                <a:gd name="connsiteX25" fmla="*/ 108154 w 290404"/>
                <a:gd name="connsiteY25" fmla="*/ 299884 h 884903"/>
                <a:gd name="connsiteX26" fmla="*/ 103238 w 290404"/>
                <a:gd name="connsiteY26" fmla="*/ 307258 h 884903"/>
                <a:gd name="connsiteX27" fmla="*/ 88490 w 290404"/>
                <a:gd name="connsiteY27" fmla="*/ 317090 h 884903"/>
                <a:gd name="connsiteX28" fmla="*/ 66367 w 290404"/>
                <a:gd name="connsiteY28" fmla="*/ 319548 h 884903"/>
                <a:gd name="connsiteX29" fmla="*/ 61451 w 290404"/>
                <a:gd name="connsiteY29" fmla="*/ 408038 h 884903"/>
                <a:gd name="connsiteX30" fmla="*/ 56535 w 290404"/>
                <a:gd name="connsiteY30" fmla="*/ 415413 h 884903"/>
                <a:gd name="connsiteX31" fmla="*/ 54077 w 290404"/>
                <a:gd name="connsiteY31" fmla="*/ 425245 h 884903"/>
                <a:gd name="connsiteX32" fmla="*/ 39329 w 290404"/>
                <a:gd name="connsiteY32" fmla="*/ 439993 h 884903"/>
                <a:gd name="connsiteX33" fmla="*/ 34413 w 290404"/>
                <a:gd name="connsiteY33" fmla="*/ 447368 h 884903"/>
                <a:gd name="connsiteX34" fmla="*/ 22122 w 290404"/>
                <a:gd name="connsiteY34" fmla="*/ 457200 h 884903"/>
                <a:gd name="connsiteX35" fmla="*/ 17206 w 290404"/>
                <a:gd name="connsiteY35" fmla="*/ 471948 h 884903"/>
                <a:gd name="connsiteX36" fmla="*/ 7374 w 290404"/>
                <a:gd name="connsiteY36" fmla="*/ 486697 h 884903"/>
                <a:gd name="connsiteX37" fmla="*/ 2458 w 290404"/>
                <a:gd name="connsiteY37" fmla="*/ 494071 h 884903"/>
                <a:gd name="connsiteX38" fmla="*/ 0 w 290404"/>
                <a:gd name="connsiteY38" fmla="*/ 501445 h 884903"/>
                <a:gd name="connsiteX39" fmla="*/ 2458 w 290404"/>
                <a:gd name="connsiteY39" fmla="*/ 521109 h 884903"/>
                <a:gd name="connsiteX40" fmla="*/ 14748 w 290404"/>
                <a:gd name="connsiteY40" fmla="*/ 530942 h 884903"/>
                <a:gd name="connsiteX41" fmla="*/ 17206 w 290404"/>
                <a:gd name="connsiteY41" fmla="*/ 538316 h 884903"/>
                <a:gd name="connsiteX42" fmla="*/ 27038 w 290404"/>
                <a:gd name="connsiteY42" fmla="*/ 553064 h 884903"/>
                <a:gd name="connsiteX43" fmla="*/ 34413 w 290404"/>
                <a:gd name="connsiteY43" fmla="*/ 567813 h 884903"/>
                <a:gd name="connsiteX44" fmla="*/ 36871 w 290404"/>
                <a:gd name="connsiteY44" fmla="*/ 575187 h 884903"/>
                <a:gd name="connsiteX45" fmla="*/ 34413 w 290404"/>
                <a:gd name="connsiteY45" fmla="*/ 634180 h 884903"/>
                <a:gd name="connsiteX46" fmla="*/ 29496 w 290404"/>
                <a:gd name="connsiteY46" fmla="*/ 648929 h 884903"/>
                <a:gd name="connsiteX47" fmla="*/ 27038 w 290404"/>
                <a:gd name="connsiteY47" fmla="*/ 656303 h 884903"/>
                <a:gd name="connsiteX48" fmla="*/ 31954 w 290404"/>
                <a:gd name="connsiteY48" fmla="*/ 705464 h 884903"/>
                <a:gd name="connsiteX49" fmla="*/ 36871 w 290404"/>
                <a:gd name="connsiteY49" fmla="*/ 710380 h 884903"/>
                <a:gd name="connsiteX50" fmla="*/ 49161 w 290404"/>
                <a:gd name="connsiteY50" fmla="*/ 725129 h 884903"/>
                <a:gd name="connsiteX51" fmla="*/ 61451 w 290404"/>
                <a:gd name="connsiteY51" fmla="*/ 742335 h 884903"/>
                <a:gd name="connsiteX52" fmla="*/ 68825 w 290404"/>
                <a:gd name="connsiteY52" fmla="*/ 749709 h 884903"/>
                <a:gd name="connsiteX53" fmla="*/ 83574 w 290404"/>
                <a:gd name="connsiteY53" fmla="*/ 759542 h 884903"/>
                <a:gd name="connsiteX54" fmla="*/ 90948 w 290404"/>
                <a:gd name="connsiteY54" fmla="*/ 764458 h 884903"/>
                <a:gd name="connsiteX55" fmla="*/ 98322 w 290404"/>
                <a:gd name="connsiteY55" fmla="*/ 771832 h 884903"/>
                <a:gd name="connsiteX56" fmla="*/ 108154 w 290404"/>
                <a:gd name="connsiteY56" fmla="*/ 793955 h 884903"/>
                <a:gd name="connsiteX57" fmla="*/ 115529 w 290404"/>
                <a:gd name="connsiteY57" fmla="*/ 816077 h 884903"/>
                <a:gd name="connsiteX58" fmla="*/ 127819 w 290404"/>
                <a:gd name="connsiteY58" fmla="*/ 828368 h 884903"/>
                <a:gd name="connsiteX59" fmla="*/ 152400 w 290404"/>
                <a:gd name="connsiteY59" fmla="*/ 848032 h 884903"/>
                <a:gd name="connsiteX60" fmla="*/ 174522 w 290404"/>
                <a:gd name="connsiteY60" fmla="*/ 860322 h 884903"/>
                <a:gd name="connsiteX61" fmla="*/ 184354 w 290404"/>
                <a:gd name="connsiteY61" fmla="*/ 865238 h 884903"/>
                <a:gd name="connsiteX62" fmla="*/ 189271 w 290404"/>
                <a:gd name="connsiteY62" fmla="*/ 870155 h 884903"/>
                <a:gd name="connsiteX63" fmla="*/ 204019 w 290404"/>
                <a:gd name="connsiteY63" fmla="*/ 877529 h 884903"/>
                <a:gd name="connsiteX64" fmla="*/ 240890 w 290404"/>
                <a:gd name="connsiteY64" fmla="*/ 882445 h 884903"/>
                <a:gd name="connsiteX65" fmla="*/ 248264 w 290404"/>
                <a:gd name="connsiteY65" fmla="*/ 884903 h 884903"/>
                <a:gd name="connsiteX66" fmla="*/ 290051 w 290404"/>
                <a:gd name="connsiteY66" fmla="*/ 879987 h 884903"/>
                <a:gd name="connsiteX67" fmla="*/ 290051 w 290404"/>
                <a:gd name="connsiteY67" fmla="*/ 877529 h 884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90404" h="884903">
                  <a:moveTo>
                    <a:pt x="290051" y="0"/>
                  </a:moveTo>
                  <a:cubicBezTo>
                    <a:pt x="287593" y="4097"/>
                    <a:pt x="286055" y="8912"/>
                    <a:pt x="282677" y="12290"/>
                  </a:cubicBezTo>
                  <a:cubicBezTo>
                    <a:pt x="280845" y="14122"/>
                    <a:pt x="277817" y="14120"/>
                    <a:pt x="275303" y="14748"/>
                  </a:cubicBezTo>
                  <a:cubicBezTo>
                    <a:pt x="271250" y="15761"/>
                    <a:pt x="267110" y="16387"/>
                    <a:pt x="263013" y="17206"/>
                  </a:cubicBezTo>
                  <a:cubicBezTo>
                    <a:pt x="240833" y="28295"/>
                    <a:pt x="268358" y="15423"/>
                    <a:pt x="233516" y="27038"/>
                  </a:cubicBezTo>
                  <a:cubicBezTo>
                    <a:pt x="228600" y="28677"/>
                    <a:pt x="223849" y="30939"/>
                    <a:pt x="218767" y="31955"/>
                  </a:cubicBezTo>
                  <a:cubicBezTo>
                    <a:pt x="203936" y="34921"/>
                    <a:pt x="210440" y="33092"/>
                    <a:pt x="199103" y="36871"/>
                  </a:cubicBezTo>
                  <a:cubicBezTo>
                    <a:pt x="196645" y="39329"/>
                    <a:pt x="194400" y="42020"/>
                    <a:pt x="191729" y="44245"/>
                  </a:cubicBezTo>
                  <a:cubicBezTo>
                    <a:pt x="189459" y="46136"/>
                    <a:pt x="186443" y="47072"/>
                    <a:pt x="184354" y="49161"/>
                  </a:cubicBezTo>
                  <a:cubicBezTo>
                    <a:pt x="182265" y="51250"/>
                    <a:pt x="181077" y="54077"/>
                    <a:pt x="179438" y="56535"/>
                  </a:cubicBezTo>
                  <a:cubicBezTo>
                    <a:pt x="179316" y="57147"/>
                    <a:pt x="176538" y="73680"/>
                    <a:pt x="174522" y="76200"/>
                  </a:cubicBezTo>
                  <a:cubicBezTo>
                    <a:pt x="172677" y="78507"/>
                    <a:pt x="169606" y="79477"/>
                    <a:pt x="167148" y="81116"/>
                  </a:cubicBezTo>
                  <a:cubicBezTo>
                    <a:pt x="163052" y="93403"/>
                    <a:pt x="166786" y="84794"/>
                    <a:pt x="157316" y="98322"/>
                  </a:cubicBezTo>
                  <a:cubicBezTo>
                    <a:pt x="153928" y="103163"/>
                    <a:pt x="151661" y="108893"/>
                    <a:pt x="147483" y="113071"/>
                  </a:cubicBezTo>
                  <a:cubicBezTo>
                    <a:pt x="145025" y="115529"/>
                    <a:pt x="142243" y="117701"/>
                    <a:pt x="140109" y="120445"/>
                  </a:cubicBezTo>
                  <a:cubicBezTo>
                    <a:pt x="136482" y="125109"/>
                    <a:pt x="130277" y="135193"/>
                    <a:pt x="130277" y="135193"/>
                  </a:cubicBezTo>
                  <a:cubicBezTo>
                    <a:pt x="131259" y="152876"/>
                    <a:pt x="126546" y="173723"/>
                    <a:pt x="137651" y="189271"/>
                  </a:cubicBezTo>
                  <a:cubicBezTo>
                    <a:pt x="139671" y="192100"/>
                    <a:pt x="142567" y="194187"/>
                    <a:pt x="145025" y="196645"/>
                  </a:cubicBezTo>
                  <a:cubicBezTo>
                    <a:pt x="145844" y="199103"/>
                    <a:pt x="147483" y="201428"/>
                    <a:pt x="147483" y="204019"/>
                  </a:cubicBezTo>
                  <a:cubicBezTo>
                    <a:pt x="147483" y="225992"/>
                    <a:pt x="146413" y="220055"/>
                    <a:pt x="142567" y="233516"/>
                  </a:cubicBezTo>
                  <a:cubicBezTo>
                    <a:pt x="141639" y="236764"/>
                    <a:pt x="141440" y="240243"/>
                    <a:pt x="140109" y="243348"/>
                  </a:cubicBezTo>
                  <a:cubicBezTo>
                    <a:pt x="138945" y="246063"/>
                    <a:pt x="136832" y="248264"/>
                    <a:pt x="135193" y="250722"/>
                  </a:cubicBezTo>
                  <a:cubicBezTo>
                    <a:pt x="134374" y="256458"/>
                    <a:pt x="134400" y="262379"/>
                    <a:pt x="132735" y="267929"/>
                  </a:cubicBezTo>
                  <a:cubicBezTo>
                    <a:pt x="131886" y="270759"/>
                    <a:pt x="129557" y="272914"/>
                    <a:pt x="127819" y="275303"/>
                  </a:cubicBezTo>
                  <a:cubicBezTo>
                    <a:pt x="123000" y="281930"/>
                    <a:pt x="117987" y="288413"/>
                    <a:pt x="113071" y="294968"/>
                  </a:cubicBezTo>
                  <a:cubicBezTo>
                    <a:pt x="111680" y="296822"/>
                    <a:pt x="109602" y="298074"/>
                    <a:pt x="108154" y="299884"/>
                  </a:cubicBezTo>
                  <a:cubicBezTo>
                    <a:pt x="106308" y="302191"/>
                    <a:pt x="105461" y="305313"/>
                    <a:pt x="103238" y="307258"/>
                  </a:cubicBezTo>
                  <a:cubicBezTo>
                    <a:pt x="98792" y="311149"/>
                    <a:pt x="94362" y="316438"/>
                    <a:pt x="88490" y="317090"/>
                  </a:cubicBezTo>
                  <a:lnTo>
                    <a:pt x="66367" y="319548"/>
                  </a:lnTo>
                  <a:cubicBezTo>
                    <a:pt x="54788" y="354285"/>
                    <a:pt x="69906" y="306577"/>
                    <a:pt x="61451" y="408038"/>
                  </a:cubicBezTo>
                  <a:cubicBezTo>
                    <a:pt x="61206" y="410982"/>
                    <a:pt x="58174" y="412955"/>
                    <a:pt x="56535" y="415413"/>
                  </a:cubicBezTo>
                  <a:cubicBezTo>
                    <a:pt x="55716" y="418690"/>
                    <a:pt x="56014" y="422477"/>
                    <a:pt x="54077" y="425245"/>
                  </a:cubicBezTo>
                  <a:cubicBezTo>
                    <a:pt x="50090" y="430941"/>
                    <a:pt x="43185" y="434208"/>
                    <a:pt x="39329" y="439993"/>
                  </a:cubicBezTo>
                  <a:cubicBezTo>
                    <a:pt x="37690" y="442451"/>
                    <a:pt x="36259" y="445061"/>
                    <a:pt x="34413" y="447368"/>
                  </a:cubicBezTo>
                  <a:cubicBezTo>
                    <a:pt x="30412" y="452369"/>
                    <a:pt x="27594" y="453552"/>
                    <a:pt x="22122" y="457200"/>
                  </a:cubicBezTo>
                  <a:cubicBezTo>
                    <a:pt x="20483" y="462116"/>
                    <a:pt x="20080" y="467636"/>
                    <a:pt x="17206" y="471948"/>
                  </a:cubicBezTo>
                  <a:lnTo>
                    <a:pt x="7374" y="486697"/>
                  </a:lnTo>
                  <a:cubicBezTo>
                    <a:pt x="5735" y="489155"/>
                    <a:pt x="3392" y="491268"/>
                    <a:pt x="2458" y="494071"/>
                  </a:cubicBezTo>
                  <a:lnTo>
                    <a:pt x="0" y="501445"/>
                  </a:lnTo>
                  <a:cubicBezTo>
                    <a:pt x="819" y="508000"/>
                    <a:pt x="560" y="514782"/>
                    <a:pt x="2458" y="521109"/>
                  </a:cubicBezTo>
                  <a:cubicBezTo>
                    <a:pt x="3334" y="524029"/>
                    <a:pt x="13257" y="529948"/>
                    <a:pt x="14748" y="530942"/>
                  </a:cubicBezTo>
                  <a:cubicBezTo>
                    <a:pt x="15567" y="533400"/>
                    <a:pt x="15948" y="536051"/>
                    <a:pt x="17206" y="538316"/>
                  </a:cubicBezTo>
                  <a:cubicBezTo>
                    <a:pt x="20075" y="543481"/>
                    <a:pt x="25170" y="547459"/>
                    <a:pt x="27038" y="553064"/>
                  </a:cubicBezTo>
                  <a:cubicBezTo>
                    <a:pt x="30430" y="563241"/>
                    <a:pt x="28059" y="558282"/>
                    <a:pt x="34413" y="567813"/>
                  </a:cubicBezTo>
                  <a:cubicBezTo>
                    <a:pt x="35232" y="570271"/>
                    <a:pt x="36309" y="572658"/>
                    <a:pt x="36871" y="575187"/>
                  </a:cubicBezTo>
                  <a:cubicBezTo>
                    <a:pt x="41944" y="598013"/>
                    <a:pt x="39358" y="604510"/>
                    <a:pt x="34413" y="634180"/>
                  </a:cubicBezTo>
                  <a:cubicBezTo>
                    <a:pt x="33561" y="639292"/>
                    <a:pt x="31135" y="644013"/>
                    <a:pt x="29496" y="648929"/>
                  </a:cubicBezTo>
                  <a:lnTo>
                    <a:pt x="27038" y="656303"/>
                  </a:lnTo>
                  <a:cubicBezTo>
                    <a:pt x="28677" y="672690"/>
                    <a:pt x="29008" y="689261"/>
                    <a:pt x="31954" y="705464"/>
                  </a:cubicBezTo>
                  <a:cubicBezTo>
                    <a:pt x="32369" y="707744"/>
                    <a:pt x="35585" y="708452"/>
                    <a:pt x="36871" y="710380"/>
                  </a:cubicBezTo>
                  <a:cubicBezTo>
                    <a:pt x="57969" y="742026"/>
                    <a:pt x="26757" y="702725"/>
                    <a:pt x="49161" y="725129"/>
                  </a:cubicBezTo>
                  <a:cubicBezTo>
                    <a:pt x="58016" y="733984"/>
                    <a:pt x="54473" y="733961"/>
                    <a:pt x="61451" y="742335"/>
                  </a:cubicBezTo>
                  <a:cubicBezTo>
                    <a:pt x="63676" y="745005"/>
                    <a:pt x="66081" y="747575"/>
                    <a:pt x="68825" y="749709"/>
                  </a:cubicBezTo>
                  <a:cubicBezTo>
                    <a:pt x="73489" y="753337"/>
                    <a:pt x="78658" y="756264"/>
                    <a:pt x="83574" y="759542"/>
                  </a:cubicBezTo>
                  <a:cubicBezTo>
                    <a:pt x="86032" y="761181"/>
                    <a:pt x="88859" y="762369"/>
                    <a:pt x="90948" y="764458"/>
                  </a:cubicBezTo>
                  <a:lnTo>
                    <a:pt x="98322" y="771832"/>
                  </a:lnTo>
                  <a:cubicBezTo>
                    <a:pt x="103012" y="790591"/>
                    <a:pt x="97524" y="772697"/>
                    <a:pt x="108154" y="793955"/>
                  </a:cubicBezTo>
                  <a:cubicBezTo>
                    <a:pt x="128114" y="833873"/>
                    <a:pt x="101445" y="783213"/>
                    <a:pt x="115529" y="816077"/>
                  </a:cubicBezTo>
                  <a:cubicBezTo>
                    <a:pt x="119814" y="826075"/>
                    <a:pt x="120257" y="821646"/>
                    <a:pt x="127819" y="828368"/>
                  </a:cubicBezTo>
                  <a:cubicBezTo>
                    <a:pt x="150109" y="848182"/>
                    <a:pt x="133739" y="838702"/>
                    <a:pt x="152400" y="848032"/>
                  </a:cubicBezTo>
                  <a:cubicBezTo>
                    <a:pt x="167473" y="863105"/>
                    <a:pt x="150461" y="848291"/>
                    <a:pt x="174522" y="860322"/>
                  </a:cubicBezTo>
                  <a:cubicBezTo>
                    <a:pt x="177799" y="861961"/>
                    <a:pt x="181305" y="863205"/>
                    <a:pt x="184354" y="865238"/>
                  </a:cubicBezTo>
                  <a:cubicBezTo>
                    <a:pt x="186283" y="866524"/>
                    <a:pt x="187461" y="868707"/>
                    <a:pt x="189271" y="870155"/>
                  </a:cubicBezTo>
                  <a:cubicBezTo>
                    <a:pt x="193741" y="873731"/>
                    <a:pt x="198280" y="876573"/>
                    <a:pt x="204019" y="877529"/>
                  </a:cubicBezTo>
                  <a:cubicBezTo>
                    <a:pt x="216249" y="879567"/>
                    <a:pt x="228600" y="880806"/>
                    <a:pt x="240890" y="882445"/>
                  </a:cubicBezTo>
                  <a:cubicBezTo>
                    <a:pt x="243348" y="883264"/>
                    <a:pt x="245673" y="884903"/>
                    <a:pt x="248264" y="884903"/>
                  </a:cubicBezTo>
                  <a:cubicBezTo>
                    <a:pt x="249024" y="884903"/>
                    <a:pt x="287889" y="880528"/>
                    <a:pt x="290051" y="879987"/>
                  </a:cubicBezTo>
                  <a:cubicBezTo>
                    <a:pt x="290846" y="879788"/>
                    <a:pt x="290051" y="878348"/>
                    <a:pt x="290051" y="877529"/>
                  </a:cubicBezTo>
                </a:path>
              </a:pathLst>
            </a:custGeom>
            <a:solidFill>
              <a:srgbClr val="532401"/>
            </a:solidFill>
            <a:ln>
              <a:solidFill>
                <a:srgbClr val="532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Freeform 52"/>
            <p:cNvSpPr/>
            <p:nvPr/>
          </p:nvSpPr>
          <p:spPr>
            <a:xfrm>
              <a:off x="4822581" y="5207110"/>
              <a:ext cx="257175" cy="900070"/>
            </a:xfrm>
            <a:custGeom>
              <a:avLst/>
              <a:gdLst>
                <a:gd name="connsiteX0" fmla="*/ 65942 w 257175"/>
                <a:gd name="connsiteY0" fmla="*/ 899148 h 900070"/>
                <a:gd name="connsiteX1" fmla="*/ 76932 w 257175"/>
                <a:gd name="connsiteY1" fmla="*/ 890355 h 900070"/>
                <a:gd name="connsiteX2" fmla="*/ 83527 w 257175"/>
                <a:gd name="connsiteY2" fmla="*/ 888157 h 900070"/>
                <a:gd name="connsiteX3" fmla="*/ 94517 w 257175"/>
                <a:gd name="connsiteY3" fmla="*/ 874969 h 900070"/>
                <a:gd name="connsiteX4" fmla="*/ 101111 w 257175"/>
                <a:gd name="connsiteY4" fmla="*/ 870573 h 900070"/>
                <a:gd name="connsiteX5" fmla="*/ 116498 w 257175"/>
                <a:gd name="connsiteY5" fmla="*/ 859582 h 900070"/>
                <a:gd name="connsiteX6" fmla="*/ 125290 w 257175"/>
                <a:gd name="connsiteY6" fmla="*/ 857384 h 900070"/>
                <a:gd name="connsiteX7" fmla="*/ 129686 w 257175"/>
                <a:gd name="connsiteY7" fmla="*/ 850790 h 900070"/>
                <a:gd name="connsiteX8" fmla="*/ 136281 w 257175"/>
                <a:gd name="connsiteY8" fmla="*/ 848592 h 900070"/>
                <a:gd name="connsiteX9" fmla="*/ 145073 w 257175"/>
                <a:gd name="connsiteY9" fmla="*/ 844196 h 900070"/>
                <a:gd name="connsiteX10" fmla="*/ 153865 w 257175"/>
                <a:gd name="connsiteY10" fmla="*/ 826611 h 900070"/>
                <a:gd name="connsiteX11" fmla="*/ 158261 w 257175"/>
                <a:gd name="connsiteY11" fmla="*/ 802432 h 900070"/>
                <a:gd name="connsiteX12" fmla="*/ 160459 w 257175"/>
                <a:gd name="connsiteY12" fmla="*/ 789244 h 900070"/>
                <a:gd name="connsiteX13" fmla="*/ 164856 w 257175"/>
                <a:gd name="connsiteY13" fmla="*/ 782650 h 900070"/>
                <a:gd name="connsiteX14" fmla="*/ 169252 w 257175"/>
                <a:gd name="connsiteY14" fmla="*/ 762867 h 900070"/>
                <a:gd name="connsiteX15" fmla="*/ 182440 w 257175"/>
                <a:gd name="connsiteY15" fmla="*/ 749678 h 900070"/>
                <a:gd name="connsiteX16" fmla="*/ 189034 w 257175"/>
                <a:gd name="connsiteY16" fmla="*/ 743084 h 900070"/>
                <a:gd name="connsiteX17" fmla="*/ 195629 w 257175"/>
                <a:gd name="connsiteY17" fmla="*/ 734292 h 900070"/>
                <a:gd name="connsiteX18" fmla="*/ 202223 w 257175"/>
                <a:gd name="connsiteY18" fmla="*/ 729896 h 900070"/>
                <a:gd name="connsiteX19" fmla="*/ 213213 w 257175"/>
                <a:gd name="connsiteY19" fmla="*/ 718905 h 900070"/>
                <a:gd name="connsiteX20" fmla="*/ 219807 w 257175"/>
                <a:gd name="connsiteY20" fmla="*/ 712311 h 900070"/>
                <a:gd name="connsiteX21" fmla="*/ 239590 w 257175"/>
                <a:gd name="connsiteY21" fmla="*/ 696925 h 900070"/>
                <a:gd name="connsiteX22" fmla="*/ 239590 w 257175"/>
                <a:gd name="connsiteY22" fmla="*/ 600209 h 900070"/>
                <a:gd name="connsiteX23" fmla="*/ 228600 w 257175"/>
                <a:gd name="connsiteY23" fmla="*/ 547455 h 900070"/>
                <a:gd name="connsiteX24" fmla="*/ 230798 w 257175"/>
                <a:gd name="connsiteY24" fmla="*/ 492503 h 900070"/>
                <a:gd name="connsiteX25" fmla="*/ 235194 w 257175"/>
                <a:gd name="connsiteY25" fmla="*/ 485909 h 900070"/>
                <a:gd name="connsiteX26" fmla="*/ 237392 w 257175"/>
                <a:gd name="connsiteY26" fmla="*/ 479315 h 900070"/>
                <a:gd name="connsiteX27" fmla="*/ 243986 w 257175"/>
                <a:gd name="connsiteY27" fmla="*/ 452938 h 900070"/>
                <a:gd name="connsiteX28" fmla="*/ 246184 w 257175"/>
                <a:gd name="connsiteY28" fmla="*/ 444146 h 900070"/>
                <a:gd name="connsiteX29" fmla="*/ 250581 w 257175"/>
                <a:gd name="connsiteY29" fmla="*/ 415571 h 900070"/>
                <a:gd name="connsiteX30" fmla="*/ 252779 w 257175"/>
                <a:gd name="connsiteY30" fmla="*/ 406778 h 900070"/>
                <a:gd name="connsiteX31" fmla="*/ 257175 w 257175"/>
                <a:gd name="connsiteY31" fmla="*/ 400184 h 900070"/>
                <a:gd name="connsiteX32" fmla="*/ 254977 w 257175"/>
                <a:gd name="connsiteY32" fmla="*/ 325450 h 900070"/>
                <a:gd name="connsiteX33" fmla="*/ 252779 w 257175"/>
                <a:gd name="connsiteY33" fmla="*/ 318855 h 900070"/>
                <a:gd name="connsiteX34" fmla="*/ 248382 w 257175"/>
                <a:gd name="connsiteY34" fmla="*/ 299073 h 900070"/>
                <a:gd name="connsiteX35" fmla="*/ 243986 w 257175"/>
                <a:gd name="connsiteY35" fmla="*/ 283686 h 900070"/>
                <a:gd name="connsiteX36" fmla="*/ 241788 w 257175"/>
                <a:gd name="connsiteY36" fmla="*/ 274894 h 900070"/>
                <a:gd name="connsiteX37" fmla="*/ 235194 w 257175"/>
                <a:gd name="connsiteY37" fmla="*/ 266102 h 900070"/>
                <a:gd name="connsiteX38" fmla="*/ 232996 w 257175"/>
                <a:gd name="connsiteY38" fmla="*/ 252913 h 900070"/>
                <a:gd name="connsiteX39" fmla="*/ 228600 w 257175"/>
                <a:gd name="connsiteY39" fmla="*/ 246319 h 900070"/>
                <a:gd name="connsiteX40" fmla="*/ 224204 w 257175"/>
                <a:gd name="connsiteY40" fmla="*/ 237527 h 900070"/>
                <a:gd name="connsiteX41" fmla="*/ 215411 w 257175"/>
                <a:gd name="connsiteY41" fmla="*/ 224338 h 900070"/>
                <a:gd name="connsiteX42" fmla="*/ 213213 w 257175"/>
                <a:gd name="connsiteY42" fmla="*/ 217744 h 900070"/>
                <a:gd name="connsiteX43" fmla="*/ 202223 w 257175"/>
                <a:gd name="connsiteY43" fmla="*/ 202357 h 900070"/>
                <a:gd name="connsiteX44" fmla="*/ 200025 w 257175"/>
                <a:gd name="connsiteY44" fmla="*/ 195763 h 900070"/>
                <a:gd name="connsiteX45" fmla="*/ 191232 w 257175"/>
                <a:gd name="connsiteY45" fmla="*/ 184773 h 900070"/>
                <a:gd name="connsiteX46" fmla="*/ 180242 w 257175"/>
                <a:gd name="connsiteY46" fmla="*/ 171584 h 900070"/>
                <a:gd name="connsiteX47" fmla="*/ 178044 w 257175"/>
                <a:gd name="connsiteY47" fmla="*/ 162792 h 900070"/>
                <a:gd name="connsiteX48" fmla="*/ 169252 w 257175"/>
                <a:gd name="connsiteY48" fmla="*/ 149603 h 900070"/>
                <a:gd name="connsiteX49" fmla="*/ 164856 w 257175"/>
                <a:gd name="connsiteY49" fmla="*/ 129821 h 900070"/>
                <a:gd name="connsiteX50" fmla="*/ 160459 w 257175"/>
                <a:gd name="connsiteY50" fmla="*/ 116632 h 900070"/>
                <a:gd name="connsiteX51" fmla="*/ 153865 w 257175"/>
                <a:gd name="connsiteY51" fmla="*/ 90255 h 900070"/>
                <a:gd name="connsiteX52" fmla="*/ 151667 w 257175"/>
                <a:gd name="connsiteY52" fmla="*/ 81463 h 900070"/>
                <a:gd name="connsiteX53" fmla="*/ 147271 w 257175"/>
                <a:gd name="connsiteY53" fmla="*/ 74869 h 900070"/>
                <a:gd name="connsiteX54" fmla="*/ 145073 w 257175"/>
                <a:gd name="connsiteY54" fmla="*/ 66077 h 900070"/>
                <a:gd name="connsiteX55" fmla="*/ 140677 w 257175"/>
                <a:gd name="connsiteY55" fmla="*/ 61680 h 900070"/>
                <a:gd name="connsiteX56" fmla="*/ 136281 w 257175"/>
                <a:gd name="connsiteY56" fmla="*/ 48492 h 900070"/>
                <a:gd name="connsiteX57" fmla="*/ 134082 w 257175"/>
                <a:gd name="connsiteY57" fmla="*/ 41898 h 900070"/>
                <a:gd name="connsiteX58" fmla="*/ 125290 w 257175"/>
                <a:gd name="connsiteY58" fmla="*/ 28709 h 900070"/>
                <a:gd name="connsiteX59" fmla="*/ 105507 w 257175"/>
                <a:gd name="connsiteY59" fmla="*/ 17719 h 900070"/>
                <a:gd name="connsiteX60" fmla="*/ 98913 w 257175"/>
                <a:gd name="connsiteY60" fmla="*/ 11125 h 900070"/>
                <a:gd name="connsiteX61" fmla="*/ 87923 w 257175"/>
                <a:gd name="connsiteY61" fmla="*/ 8927 h 900070"/>
                <a:gd name="connsiteX62" fmla="*/ 76932 w 257175"/>
                <a:gd name="connsiteY62" fmla="*/ 4530 h 900070"/>
                <a:gd name="connsiteX63" fmla="*/ 15386 w 257175"/>
                <a:gd name="connsiteY63" fmla="*/ 13323 h 900070"/>
                <a:gd name="connsiteX64" fmla="*/ 10990 w 257175"/>
                <a:gd name="connsiteY64" fmla="*/ 24313 h 900070"/>
                <a:gd name="connsiteX65" fmla="*/ 6594 w 257175"/>
                <a:gd name="connsiteY65" fmla="*/ 30907 h 900070"/>
                <a:gd name="connsiteX66" fmla="*/ 0 w 257175"/>
                <a:gd name="connsiteY66" fmla="*/ 68275 h 900070"/>
                <a:gd name="connsiteX67" fmla="*/ 4396 w 257175"/>
                <a:gd name="connsiteY67" fmla="*/ 200159 h 900070"/>
                <a:gd name="connsiteX68" fmla="*/ 10990 w 257175"/>
                <a:gd name="connsiteY68" fmla="*/ 219942 h 900070"/>
                <a:gd name="connsiteX69" fmla="*/ 17584 w 257175"/>
                <a:gd name="connsiteY69" fmla="*/ 235328 h 900070"/>
                <a:gd name="connsiteX70" fmla="*/ 24179 w 257175"/>
                <a:gd name="connsiteY70" fmla="*/ 259507 h 900070"/>
                <a:gd name="connsiteX71" fmla="*/ 26377 w 257175"/>
                <a:gd name="connsiteY71" fmla="*/ 272696 h 900070"/>
                <a:gd name="connsiteX72" fmla="*/ 30773 w 257175"/>
                <a:gd name="connsiteY72" fmla="*/ 290280 h 900070"/>
                <a:gd name="connsiteX73" fmla="*/ 32971 w 257175"/>
                <a:gd name="connsiteY73" fmla="*/ 334242 h 900070"/>
                <a:gd name="connsiteX74" fmla="*/ 37367 w 257175"/>
                <a:gd name="connsiteY74" fmla="*/ 345232 h 900070"/>
                <a:gd name="connsiteX75" fmla="*/ 39565 w 257175"/>
                <a:gd name="connsiteY75" fmla="*/ 371609 h 900070"/>
                <a:gd name="connsiteX76" fmla="*/ 48357 w 257175"/>
                <a:gd name="connsiteY76" fmla="*/ 389194 h 900070"/>
                <a:gd name="connsiteX77" fmla="*/ 52754 w 257175"/>
                <a:gd name="connsiteY77" fmla="*/ 400184 h 900070"/>
                <a:gd name="connsiteX78" fmla="*/ 54952 w 257175"/>
                <a:gd name="connsiteY78" fmla="*/ 419967 h 900070"/>
                <a:gd name="connsiteX79" fmla="*/ 61546 w 257175"/>
                <a:gd name="connsiteY79" fmla="*/ 433155 h 900070"/>
                <a:gd name="connsiteX80" fmla="*/ 54952 w 257175"/>
                <a:gd name="connsiteY80" fmla="*/ 624388 h 900070"/>
                <a:gd name="connsiteX81" fmla="*/ 50556 w 257175"/>
                <a:gd name="connsiteY81" fmla="*/ 732094 h 900070"/>
                <a:gd name="connsiteX82" fmla="*/ 48357 w 257175"/>
                <a:gd name="connsiteY82" fmla="*/ 740886 h 900070"/>
                <a:gd name="connsiteX83" fmla="*/ 43961 w 257175"/>
                <a:gd name="connsiteY83" fmla="*/ 751877 h 900070"/>
                <a:gd name="connsiteX84" fmla="*/ 37367 w 257175"/>
                <a:gd name="connsiteY84" fmla="*/ 802432 h 900070"/>
                <a:gd name="connsiteX85" fmla="*/ 41763 w 257175"/>
                <a:gd name="connsiteY85" fmla="*/ 822215 h 900070"/>
                <a:gd name="connsiteX86" fmla="*/ 43961 w 257175"/>
                <a:gd name="connsiteY86" fmla="*/ 831007 h 900070"/>
                <a:gd name="connsiteX87" fmla="*/ 50556 w 257175"/>
                <a:gd name="connsiteY87" fmla="*/ 839800 h 900070"/>
                <a:gd name="connsiteX88" fmla="*/ 57150 w 257175"/>
                <a:gd name="connsiteY88" fmla="*/ 861780 h 900070"/>
                <a:gd name="connsiteX89" fmla="*/ 61546 w 257175"/>
                <a:gd name="connsiteY89" fmla="*/ 866177 h 900070"/>
                <a:gd name="connsiteX90" fmla="*/ 65942 w 257175"/>
                <a:gd name="connsiteY90" fmla="*/ 899148 h 900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257175" h="900070">
                  <a:moveTo>
                    <a:pt x="65942" y="899148"/>
                  </a:moveTo>
                  <a:cubicBezTo>
                    <a:pt x="68506" y="903178"/>
                    <a:pt x="72954" y="892842"/>
                    <a:pt x="76932" y="890355"/>
                  </a:cubicBezTo>
                  <a:cubicBezTo>
                    <a:pt x="78897" y="889127"/>
                    <a:pt x="81599" y="889442"/>
                    <a:pt x="83527" y="888157"/>
                  </a:cubicBezTo>
                  <a:cubicBezTo>
                    <a:pt x="94328" y="880957"/>
                    <a:pt x="86409" y="883077"/>
                    <a:pt x="94517" y="874969"/>
                  </a:cubicBezTo>
                  <a:cubicBezTo>
                    <a:pt x="96385" y="873101"/>
                    <a:pt x="98961" y="872108"/>
                    <a:pt x="101111" y="870573"/>
                  </a:cubicBezTo>
                  <a:cubicBezTo>
                    <a:pt x="102237" y="869769"/>
                    <a:pt x="113907" y="860692"/>
                    <a:pt x="116498" y="859582"/>
                  </a:cubicBezTo>
                  <a:cubicBezTo>
                    <a:pt x="119275" y="858392"/>
                    <a:pt x="122359" y="858117"/>
                    <a:pt x="125290" y="857384"/>
                  </a:cubicBezTo>
                  <a:cubicBezTo>
                    <a:pt x="126755" y="855186"/>
                    <a:pt x="127623" y="852440"/>
                    <a:pt x="129686" y="850790"/>
                  </a:cubicBezTo>
                  <a:cubicBezTo>
                    <a:pt x="131496" y="849343"/>
                    <a:pt x="134151" y="849505"/>
                    <a:pt x="136281" y="848592"/>
                  </a:cubicBezTo>
                  <a:cubicBezTo>
                    <a:pt x="139293" y="847301"/>
                    <a:pt x="142142" y="845661"/>
                    <a:pt x="145073" y="844196"/>
                  </a:cubicBezTo>
                  <a:cubicBezTo>
                    <a:pt x="148004" y="838334"/>
                    <a:pt x="152788" y="833075"/>
                    <a:pt x="153865" y="826611"/>
                  </a:cubicBezTo>
                  <a:cubicBezTo>
                    <a:pt x="160342" y="787752"/>
                    <a:pt x="152117" y="836225"/>
                    <a:pt x="158261" y="802432"/>
                  </a:cubicBezTo>
                  <a:cubicBezTo>
                    <a:pt x="159058" y="798047"/>
                    <a:pt x="159049" y="793472"/>
                    <a:pt x="160459" y="789244"/>
                  </a:cubicBezTo>
                  <a:cubicBezTo>
                    <a:pt x="161295" y="786738"/>
                    <a:pt x="163390" y="784848"/>
                    <a:pt x="164856" y="782650"/>
                  </a:cubicBezTo>
                  <a:cubicBezTo>
                    <a:pt x="164912" y="782316"/>
                    <a:pt x="166956" y="765819"/>
                    <a:pt x="169252" y="762867"/>
                  </a:cubicBezTo>
                  <a:cubicBezTo>
                    <a:pt x="173069" y="757959"/>
                    <a:pt x="178044" y="754074"/>
                    <a:pt x="182440" y="749678"/>
                  </a:cubicBezTo>
                  <a:cubicBezTo>
                    <a:pt x="184638" y="747480"/>
                    <a:pt x="187169" y="745571"/>
                    <a:pt x="189034" y="743084"/>
                  </a:cubicBezTo>
                  <a:cubicBezTo>
                    <a:pt x="191232" y="740153"/>
                    <a:pt x="193038" y="736882"/>
                    <a:pt x="195629" y="734292"/>
                  </a:cubicBezTo>
                  <a:cubicBezTo>
                    <a:pt x="197497" y="732424"/>
                    <a:pt x="200235" y="731636"/>
                    <a:pt x="202223" y="729896"/>
                  </a:cubicBezTo>
                  <a:cubicBezTo>
                    <a:pt x="206122" y="726484"/>
                    <a:pt x="209550" y="722569"/>
                    <a:pt x="213213" y="718905"/>
                  </a:cubicBezTo>
                  <a:cubicBezTo>
                    <a:pt x="215411" y="716707"/>
                    <a:pt x="217221" y="714035"/>
                    <a:pt x="219807" y="712311"/>
                  </a:cubicBezTo>
                  <a:cubicBezTo>
                    <a:pt x="235582" y="701795"/>
                    <a:pt x="229260" y="707255"/>
                    <a:pt x="239590" y="696925"/>
                  </a:cubicBezTo>
                  <a:cubicBezTo>
                    <a:pt x="245013" y="658961"/>
                    <a:pt x="245121" y="664367"/>
                    <a:pt x="239590" y="600209"/>
                  </a:cubicBezTo>
                  <a:cubicBezTo>
                    <a:pt x="237177" y="572214"/>
                    <a:pt x="234743" y="565885"/>
                    <a:pt x="228600" y="547455"/>
                  </a:cubicBezTo>
                  <a:cubicBezTo>
                    <a:pt x="229333" y="529138"/>
                    <a:pt x="228845" y="510731"/>
                    <a:pt x="230798" y="492503"/>
                  </a:cubicBezTo>
                  <a:cubicBezTo>
                    <a:pt x="231079" y="489876"/>
                    <a:pt x="234013" y="488272"/>
                    <a:pt x="235194" y="485909"/>
                  </a:cubicBezTo>
                  <a:cubicBezTo>
                    <a:pt x="236230" y="483837"/>
                    <a:pt x="236782" y="481550"/>
                    <a:pt x="237392" y="479315"/>
                  </a:cubicBezTo>
                  <a:cubicBezTo>
                    <a:pt x="239777" y="470571"/>
                    <a:pt x="241788" y="461730"/>
                    <a:pt x="243986" y="452938"/>
                  </a:cubicBezTo>
                  <a:cubicBezTo>
                    <a:pt x="244719" y="450007"/>
                    <a:pt x="245725" y="447132"/>
                    <a:pt x="246184" y="444146"/>
                  </a:cubicBezTo>
                  <a:cubicBezTo>
                    <a:pt x="247650" y="434621"/>
                    <a:pt x="248906" y="425061"/>
                    <a:pt x="250581" y="415571"/>
                  </a:cubicBezTo>
                  <a:cubicBezTo>
                    <a:pt x="251106" y="412596"/>
                    <a:pt x="251589" y="409555"/>
                    <a:pt x="252779" y="406778"/>
                  </a:cubicBezTo>
                  <a:cubicBezTo>
                    <a:pt x="253820" y="404350"/>
                    <a:pt x="255710" y="402382"/>
                    <a:pt x="257175" y="400184"/>
                  </a:cubicBezTo>
                  <a:cubicBezTo>
                    <a:pt x="256442" y="375273"/>
                    <a:pt x="256322" y="350336"/>
                    <a:pt x="254977" y="325450"/>
                  </a:cubicBezTo>
                  <a:cubicBezTo>
                    <a:pt x="254852" y="323136"/>
                    <a:pt x="253416" y="321083"/>
                    <a:pt x="252779" y="318855"/>
                  </a:cubicBezTo>
                  <a:cubicBezTo>
                    <a:pt x="250101" y="309483"/>
                    <a:pt x="250646" y="309261"/>
                    <a:pt x="248382" y="299073"/>
                  </a:cubicBezTo>
                  <a:cubicBezTo>
                    <a:pt x="244942" y="283596"/>
                    <a:pt x="247661" y="296548"/>
                    <a:pt x="243986" y="283686"/>
                  </a:cubicBezTo>
                  <a:cubicBezTo>
                    <a:pt x="243156" y="280781"/>
                    <a:pt x="243139" y="277596"/>
                    <a:pt x="241788" y="274894"/>
                  </a:cubicBezTo>
                  <a:cubicBezTo>
                    <a:pt x="240150" y="271617"/>
                    <a:pt x="237392" y="269033"/>
                    <a:pt x="235194" y="266102"/>
                  </a:cubicBezTo>
                  <a:cubicBezTo>
                    <a:pt x="234461" y="261706"/>
                    <a:pt x="234405" y="257141"/>
                    <a:pt x="232996" y="252913"/>
                  </a:cubicBezTo>
                  <a:cubicBezTo>
                    <a:pt x="232161" y="250407"/>
                    <a:pt x="229911" y="248613"/>
                    <a:pt x="228600" y="246319"/>
                  </a:cubicBezTo>
                  <a:cubicBezTo>
                    <a:pt x="226974" y="243474"/>
                    <a:pt x="225890" y="240337"/>
                    <a:pt x="224204" y="237527"/>
                  </a:cubicBezTo>
                  <a:cubicBezTo>
                    <a:pt x="221485" y="232996"/>
                    <a:pt x="217082" y="229351"/>
                    <a:pt x="215411" y="224338"/>
                  </a:cubicBezTo>
                  <a:cubicBezTo>
                    <a:pt x="214678" y="222140"/>
                    <a:pt x="214363" y="219756"/>
                    <a:pt x="213213" y="217744"/>
                  </a:cubicBezTo>
                  <a:cubicBezTo>
                    <a:pt x="209222" y="210760"/>
                    <a:pt x="205630" y="209172"/>
                    <a:pt x="202223" y="202357"/>
                  </a:cubicBezTo>
                  <a:cubicBezTo>
                    <a:pt x="201187" y="200285"/>
                    <a:pt x="201061" y="197835"/>
                    <a:pt x="200025" y="195763"/>
                  </a:cubicBezTo>
                  <a:cubicBezTo>
                    <a:pt x="195512" y="186738"/>
                    <a:pt x="196687" y="191591"/>
                    <a:pt x="191232" y="184773"/>
                  </a:cubicBezTo>
                  <a:cubicBezTo>
                    <a:pt x="178985" y="169464"/>
                    <a:pt x="195913" y="187255"/>
                    <a:pt x="180242" y="171584"/>
                  </a:cubicBezTo>
                  <a:cubicBezTo>
                    <a:pt x="179509" y="168653"/>
                    <a:pt x="179395" y="165494"/>
                    <a:pt x="178044" y="162792"/>
                  </a:cubicBezTo>
                  <a:cubicBezTo>
                    <a:pt x="175681" y="158066"/>
                    <a:pt x="169252" y="149603"/>
                    <a:pt x="169252" y="149603"/>
                  </a:cubicBezTo>
                  <a:cubicBezTo>
                    <a:pt x="167998" y="143331"/>
                    <a:pt x="166718" y="136027"/>
                    <a:pt x="164856" y="129821"/>
                  </a:cubicBezTo>
                  <a:cubicBezTo>
                    <a:pt x="163524" y="125382"/>
                    <a:pt x="161925" y="121028"/>
                    <a:pt x="160459" y="116632"/>
                  </a:cubicBezTo>
                  <a:cubicBezTo>
                    <a:pt x="154708" y="82128"/>
                    <a:pt x="162572" y="125084"/>
                    <a:pt x="153865" y="90255"/>
                  </a:cubicBezTo>
                  <a:cubicBezTo>
                    <a:pt x="153132" y="87324"/>
                    <a:pt x="152857" y="84240"/>
                    <a:pt x="151667" y="81463"/>
                  </a:cubicBezTo>
                  <a:cubicBezTo>
                    <a:pt x="150626" y="79035"/>
                    <a:pt x="148736" y="77067"/>
                    <a:pt x="147271" y="74869"/>
                  </a:cubicBezTo>
                  <a:cubicBezTo>
                    <a:pt x="146538" y="71938"/>
                    <a:pt x="146424" y="68779"/>
                    <a:pt x="145073" y="66077"/>
                  </a:cubicBezTo>
                  <a:cubicBezTo>
                    <a:pt x="144146" y="64223"/>
                    <a:pt x="141604" y="63534"/>
                    <a:pt x="140677" y="61680"/>
                  </a:cubicBezTo>
                  <a:cubicBezTo>
                    <a:pt x="138605" y="57535"/>
                    <a:pt x="137747" y="52888"/>
                    <a:pt x="136281" y="48492"/>
                  </a:cubicBezTo>
                  <a:cubicBezTo>
                    <a:pt x="135548" y="46294"/>
                    <a:pt x="135367" y="43826"/>
                    <a:pt x="134082" y="41898"/>
                  </a:cubicBezTo>
                  <a:cubicBezTo>
                    <a:pt x="131151" y="37502"/>
                    <a:pt x="129686" y="31640"/>
                    <a:pt x="125290" y="28709"/>
                  </a:cubicBezTo>
                  <a:cubicBezTo>
                    <a:pt x="110174" y="18632"/>
                    <a:pt x="117114" y="21588"/>
                    <a:pt x="105507" y="17719"/>
                  </a:cubicBezTo>
                  <a:cubicBezTo>
                    <a:pt x="103309" y="15521"/>
                    <a:pt x="101693" y="12515"/>
                    <a:pt x="98913" y="11125"/>
                  </a:cubicBezTo>
                  <a:cubicBezTo>
                    <a:pt x="95572" y="9454"/>
                    <a:pt x="91501" y="10001"/>
                    <a:pt x="87923" y="8927"/>
                  </a:cubicBezTo>
                  <a:cubicBezTo>
                    <a:pt x="84143" y="7793"/>
                    <a:pt x="80596" y="5996"/>
                    <a:pt x="76932" y="4530"/>
                  </a:cubicBezTo>
                  <a:cubicBezTo>
                    <a:pt x="6102" y="7153"/>
                    <a:pt x="24916" y="-12092"/>
                    <a:pt x="15386" y="13323"/>
                  </a:cubicBezTo>
                  <a:cubicBezTo>
                    <a:pt x="14001" y="17017"/>
                    <a:pt x="12754" y="20784"/>
                    <a:pt x="10990" y="24313"/>
                  </a:cubicBezTo>
                  <a:cubicBezTo>
                    <a:pt x="9809" y="26676"/>
                    <a:pt x="8059" y="28709"/>
                    <a:pt x="6594" y="30907"/>
                  </a:cubicBezTo>
                  <a:cubicBezTo>
                    <a:pt x="4748" y="40137"/>
                    <a:pt x="0" y="63266"/>
                    <a:pt x="0" y="68275"/>
                  </a:cubicBezTo>
                  <a:cubicBezTo>
                    <a:pt x="0" y="112261"/>
                    <a:pt x="2337" y="156221"/>
                    <a:pt x="4396" y="200159"/>
                  </a:cubicBezTo>
                  <a:cubicBezTo>
                    <a:pt x="4683" y="206290"/>
                    <a:pt x="9217" y="214622"/>
                    <a:pt x="10990" y="219942"/>
                  </a:cubicBezTo>
                  <a:cubicBezTo>
                    <a:pt x="15721" y="234135"/>
                    <a:pt x="9857" y="223738"/>
                    <a:pt x="17584" y="235328"/>
                  </a:cubicBezTo>
                  <a:cubicBezTo>
                    <a:pt x="20931" y="245370"/>
                    <a:pt x="21206" y="245634"/>
                    <a:pt x="24179" y="259507"/>
                  </a:cubicBezTo>
                  <a:cubicBezTo>
                    <a:pt x="25113" y="263865"/>
                    <a:pt x="25443" y="268338"/>
                    <a:pt x="26377" y="272696"/>
                  </a:cubicBezTo>
                  <a:cubicBezTo>
                    <a:pt x="27643" y="278604"/>
                    <a:pt x="29308" y="284419"/>
                    <a:pt x="30773" y="290280"/>
                  </a:cubicBezTo>
                  <a:cubicBezTo>
                    <a:pt x="31506" y="304934"/>
                    <a:pt x="31223" y="319674"/>
                    <a:pt x="32971" y="334242"/>
                  </a:cubicBezTo>
                  <a:cubicBezTo>
                    <a:pt x="33441" y="338159"/>
                    <a:pt x="36681" y="341347"/>
                    <a:pt x="37367" y="345232"/>
                  </a:cubicBezTo>
                  <a:cubicBezTo>
                    <a:pt x="38900" y="353921"/>
                    <a:pt x="37425" y="363050"/>
                    <a:pt x="39565" y="371609"/>
                  </a:cubicBezTo>
                  <a:cubicBezTo>
                    <a:pt x="41154" y="377967"/>
                    <a:pt x="45611" y="383244"/>
                    <a:pt x="48357" y="389194"/>
                  </a:cubicBezTo>
                  <a:cubicBezTo>
                    <a:pt x="50011" y="392776"/>
                    <a:pt x="51288" y="396521"/>
                    <a:pt x="52754" y="400184"/>
                  </a:cubicBezTo>
                  <a:cubicBezTo>
                    <a:pt x="53487" y="406778"/>
                    <a:pt x="53242" y="413556"/>
                    <a:pt x="54952" y="419967"/>
                  </a:cubicBezTo>
                  <a:cubicBezTo>
                    <a:pt x="56218" y="424716"/>
                    <a:pt x="61429" y="428242"/>
                    <a:pt x="61546" y="433155"/>
                  </a:cubicBezTo>
                  <a:cubicBezTo>
                    <a:pt x="63407" y="511328"/>
                    <a:pt x="70854" y="560780"/>
                    <a:pt x="54952" y="624388"/>
                  </a:cubicBezTo>
                  <a:cubicBezTo>
                    <a:pt x="53487" y="660290"/>
                    <a:pt x="52587" y="696220"/>
                    <a:pt x="50556" y="732094"/>
                  </a:cubicBezTo>
                  <a:cubicBezTo>
                    <a:pt x="50385" y="735110"/>
                    <a:pt x="49312" y="738020"/>
                    <a:pt x="48357" y="740886"/>
                  </a:cubicBezTo>
                  <a:cubicBezTo>
                    <a:pt x="47109" y="744629"/>
                    <a:pt x="45426" y="748213"/>
                    <a:pt x="43961" y="751877"/>
                  </a:cubicBezTo>
                  <a:cubicBezTo>
                    <a:pt x="42302" y="763492"/>
                    <a:pt x="37367" y="797392"/>
                    <a:pt x="37367" y="802432"/>
                  </a:cubicBezTo>
                  <a:cubicBezTo>
                    <a:pt x="37367" y="809187"/>
                    <a:pt x="40244" y="815633"/>
                    <a:pt x="41763" y="822215"/>
                  </a:cubicBezTo>
                  <a:cubicBezTo>
                    <a:pt x="42442" y="825159"/>
                    <a:pt x="42610" y="828305"/>
                    <a:pt x="43961" y="831007"/>
                  </a:cubicBezTo>
                  <a:cubicBezTo>
                    <a:pt x="45600" y="834284"/>
                    <a:pt x="48358" y="836869"/>
                    <a:pt x="50556" y="839800"/>
                  </a:cubicBezTo>
                  <a:cubicBezTo>
                    <a:pt x="51552" y="843785"/>
                    <a:pt x="55366" y="859996"/>
                    <a:pt x="57150" y="861780"/>
                  </a:cubicBezTo>
                  <a:lnTo>
                    <a:pt x="61546" y="866177"/>
                  </a:lnTo>
                  <a:cubicBezTo>
                    <a:pt x="64072" y="873754"/>
                    <a:pt x="63378" y="895118"/>
                    <a:pt x="65942" y="899148"/>
                  </a:cubicBezTo>
                  <a:close/>
                </a:path>
              </a:pathLst>
            </a:custGeom>
            <a:solidFill>
              <a:srgbClr val="532401"/>
            </a:solidFill>
            <a:ln>
              <a:solidFill>
                <a:srgbClr val="532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9426">
            <a:off x="3701999" y="5791234"/>
            <a:ext cx="609447" cy="507873"/>
          </a:xfrm>
          <a:prstGeom prst="rect">
            <a:avLst/>
          </a:prstGeom>
        </p:spPr>
      </p:pic>
      <p:sp>
        <p:nvSpPr>
          <p:cNvPr id="39" name="Arc 38"/>
          <p:cNvSpPr/>
          <p:nvPr/>
        </p:nvSpPr>
        <p:spPr>
          <a:xfrm rot="3077664">
            <a:off x="1381141" y="2756078"/>
            <a:ext cx="3095731" cy="3312368"/>
          </a:xfrm>
          <a:prstGeom prst="arc">
            <a:avLst/>
          </a:prstGeom>
          <a:ln w="3810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3234">
            <a:off x="3803337" y="4938976"/>
            <a:ext cx="260127" cy="475599"/>
          </a:xfrm>
          <a:prstGeom prst="rect">
            <a:avLst/>
          </a:prstGeom>
        </p:spPr>
      </p:pic>
      <p:sp>
        <p:nvSpPr>
          <p:cNvPr id="55" name="Arc 54"/>
          <p:cNvSpPr/>
          <p:nvPr/>
        </p:nvSpPr>
        <p:spPr>
          <a:xfrm rot="3077664">
            <a:off x="2413551" y="2984387"/>
            <a:ext cx="1976867" cy="2128510"/>
          </a:xfrm>
          <a:prstGeom prst="arc">
            <a:avLst/>
          </a:prstGeom>
          <a:ln w="3810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6671301" y="4814677"/>
            <a:ext cx="1922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Porast konc. vezanih sulafata u mokraći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533400" y="228600"/>
            <a:ext cx="806767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Porast koncentracije vezanih sulfata u mokraći?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81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8" grpId="0" animBg="1"/>
      <p:bldP spid="19" grpId="0"/>
      <p:bldP spid="20" grpId="0"/>
      <p:bldP spid="47" grpId="0"/>
      <p:bldP spid="39" grpId="0" animBg="1"/>
      <p:bldP spid="55" grpId="0" animBg="1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4C535DBE-DF9D-440A-ADB4-E4364043C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1849" flipH="1">
            <a:off x="6626662" y="-434108"/>
            <a:ext cx="500981" cy="335484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5713D13-6B6C-4236-9A7A-2AD90FC12FF5}"/>
              </a:ext>
            </a:extLst>
          </p:cNvPr>
          <p:cNvSpPr/>
          <p:nvPr/>
        </p:nvSpPr>
        <p:spPr>
          <a:xfrm>
            <a:off x="681135" y="228600"/>
            <a:ext cx="777240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Kvalitativno dokazivanje sulfata u mokraći 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Rounded Rectangle 29">
            <a:extLst>
              <a:ext uri="{FF2B5EF4-FFF2-40B4-BE49-F238E27FC236}">
                <a16:creationId xmlns:a16="http://schemas.microsoft.com/office/drawing/2014/main" id="{31D6A1C5-07C3-423F-85EC-E0A85AD583DA}"/>
              </a:ext>
            </a:extLst>
          </p:cNvPr>
          <p:cNvSpPr/>
          <p:nvPr/>
        </p:nvSpPr>
        <p:spPr>
          <a:xfrm>
            <a:off x="3181349" y="1071122"/>
            <a:ext cx="2752725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Proba sa Ba(OH)</a:t>
            </a:r>
            <a:r>
              <a:rPr lang="sr-Latn-RS" sz="1600" b="1" dirty="0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9AAD8B-D64D-477B-B519-E9478C082B55}"/>
              </a:ext>
            </a:extLst>
          </p:cNvPr>
          <p:cNvSpPr txBox="1"/>
          <p:nvPr/>
        </p:nvSpPr>
        <p:spPr>
          <a:xfrm>
            <a:off x="157845" y="4383836"/>
            <a:ext cx="19097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4</a:t>
            </a:r>
            <a:r>
              <a:rPr lang="x-none" dirty="0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3 mL zas. </a:t>
            </a:r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BaCl</a:t>
            </a:r>
            <a:r>
              <a:rPr lang="sr-Latn-RS" sz="1400" b="1" dirty="0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3 mL </a:t>
            </a:r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Ba(OH)</a:t>
            </a:r>
            <a:r>
              <a:rPr lang="sr-Latn-RS" sz="1400" b="1" dirty="0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endParaRPr lang="sr-Latn-R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3CA0726-993D-44EA-8F7F-D5A12598AA48}"/>
              </a:ext>
            </a:extLst>
          </p:cNvPr>
          <p:cNvSpPr/>
          <p:nvPr/>
        </p:nvSpPr>
        <p:spPr>
          <a:xfrm>
            <a:off x="6219641" y="6107170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A2AE4FB-615B-4099-AB37-DDD2A4034E05}"/>
              </a:ext>
            </a:extLst>
          </p:cNvPr>
          <p:cNvGrpSpPr/>
          <p:nvPr/>
        </p:nvGrpSpPr>
        <p:grpSpPr>
          <a:xfrm rot="4641163">
            <a:off x="4484485" y="754318"/>
            <a:ext cx="535703" cy="2929920"/>
            <a:chOff x="6248400" y="1963076"/>
            <a:chExt cx="535703" cy="292992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12D5536-C038-4921-9264-EF32D1E9B48C}"/>
                </a:ext>
              </a:extLst>
            </p:cNvPr>
            <p:cNvGrpSpPr/>
            <p:nvPr/>
          </p:nvGrpSpPr>
          <p:grpSpPr>
            <a:xfrm>
              <a:off x="6519672" y="2264080"/>
              <a:ext cx="262779" cy="2627875"/>
              <a:chOff x="6519672" y="2264080"/>
              <a:chExt cx="262779" cy="2627875"/>
            </a:xfrm>
          </p:grpSpPr>
          <p:sp>
            <p:nvSpPr>
              <p:cNvPr id="27" name="Freeform 44">
                <a:extLst>
                  <a:ext uri="{FF2B5EF4-FFF2-40B4-BE49-F238E27FC236}">
                    <a16:creationId xmlns:a16="http://schemas.microsoft.com/office/drawing/2014/main" id="{2AD49227-9A1F-4086-B1EA-CF96B8C10CCE}"/>
                  </a:ext>
                </a:extLst>
              </p:cNvPr>
              <p:cNvSpPr/>
              <p:nvPr/>
            </p:nvSpPr>
            <p:spPr>
              <a:xfrm>
                <a:off x="6519672" y="3744725"/>
                <a:ext cx="261104" cy="1147230"/>
              </a:xfrm>
              <a:custGeom>
                <a:avLst/>
                <a:gdLst>
                  <a:gd name="connsiteX0" fmla="*/ 98533 w 261104"/>
                  <a:gd name="connsiteY0" fmla="*/ 0 h 1147230"/>
                  <a:gd name="connsiteX1" fmla="*/ 261102 w 261104"/>
                  <a:gd name="connsiteY1" fmla="*/ 0 h 1147230"/>
                  <a:gd name="connsiteX2" fmla="*/ 261102 w 261104"/>
                  <a:gd name="connsiteY2" fmla="*/ 839357 h 1147230"/>
                  <a:gd name="connsiteX3" fmla="*/ 261104 w 261104"/>
                  <a:gd name="connsiteY3" fmla="*/ 839384 h 1147230"/>
                  <a:gd name="connsiteX4" fmla="*/ 261102 w 261104"/>
                  <a:gd name="connsiteY4" fmla="*/ 839411 h 1147230"/>
                  <a:gd name="connsiteX5" fmla="*/ 261102 w 261104"/>
                  <a:gd name="connsiteY5" fmla="*/ 847185 h 1147230"/>
                  <a:gd name="connsiteX6" fmla="*/ 260426 w 261104"/>
                  <a:gd name="connsiteY6" fmla="*/ 847185 h 1147230"/>
                  <a:gd name="connsiteX7" fmla="*/ 255696 w 261104"/>
                  <a:gd name="connsiteY7" fmla="*/ 901635 h 1147230"/>
                  <a:gd name="connsiteX8" fmla="*/ 86441 w 261104"/>
                  <a:gd name="connsiteY8" fmla="*/ 1129528 h 1147230"/>
                  <a:gd name="connsiteX9" fmla="*/ 0 w 261104"/>
                  <a:gd name="connsiteY9" fmla="*/ 1147230 h 1147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1104" h="1147230">
                    <a:moveTo>
                      <a:pt x="98533" y="0"/>
                    </a:moveTo>
                    <a:lnTo>
                      <a:pt x="261102" y="0"/>
                    </a:lnTo>
                    <a:lnTo>
                      <a:pt x="261102" y="839357"/>
                    </a:lnTo>
                    <a:lnTo>
                      <a:pt x="261104" y="839384"/>
                    </a:lnTo>
                    <a:lnTo>
                      <a:pt x="261102" y="839411"/>
                    </a:lnTo>
                    <a:lnTo>
                      <a:pt x="261102" y="847185"/>
                    </a:lnTo>
                    <a:lnTo>
                      <a:pt x="260426" y="847185"/>
                    </a:lnTo>
                    <a:lnTo>
                      <a:pt x="255696" y="901635"/>
                    </a:lnTo>
                    <a:cubicBezTo>
                      <a:pt x="237081" y="1007202"/>
                      <a:pt x="172057" y="1093152"/>
                      <a:pt x="86441" y="1129528"/>
                    </a:cubicBezTo>
                    <a:lnTo>
                      <a:pt x="0" y="1147230"/>
                    </a:lnTo>
                    <a:close/>
                  </a:path>
                </a:pathLst>
              </a:custGeom>
              <a:solidFill>
                <a:srgbClr val="FFFFD1"/>
              </a:solidFill>
              <a:ln w="19050">
                <a:solidFill>
                  <a:srgbClr val="FFF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sr-Latn-RS"/>
              </a:p>
            </p:txBody>
          </p:sp>
          <p:sp>
            <p:nvSpPr>
              <p:cNvPr id="28" name="Freeform 45">
                <a:extLst>
                  <a:ext uri="{FF2B5EF4-FFF2-40B4-BE49-F238E27FC236}">
                    <a16:creationId xmlns:a16="http://schemas.microsoft.com/office/drawing/2014/main" id="{BF9AA6A7-E6A3-4B17-BB0A-8EEFDF0EF0FE}"/>
                  </a:ext>
                </a:extLst>
              </p:cNvPr>
              <p:cNvSpPr/>
              <p:nvPr/>
            </p:nvSpPr>
            <p:spPr>
              <a:xfrm>
                <a:off x="6602832" y="2264080"/>
                <a:ext cx="179619" cy="1669987"/>
              </a:xfrm>
              <a:custGeom>
                <a:avLst/>
                <a:gdLst>
                  <a:gd name="connsiteX0" fmla="*/ 138164 w 179619"/>
                  <a:gd name="connsiteY0" fmla="*/ 0 h 1669987"/>
                  <a:gd name="connsiteX1" fmla="*/ 179619 w 179619"/>
                  <a:gd name="connsiteY1" fmla="*/ 0 h 1669987"/>
                  <a:gd name="connsiteX2" fmla="*/ 179619 w 179619"/>
                  <a:gd name="connsiteY2" fmla="*/ 1669987 h 1669987"/>
                  <a:gd name="connsiteX3" fmla="*/ 0 w 179619"/>
                  <a:gd name="connsiteY3" fmla="*/ 1669987 h 166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9619" h="1669987">
                    <a:moveTo>
                      <a:pt x="138164" y="0"/>
                    </a:moveTo>
                    <a:lnTo>
                      <a:pt x="179619" y="0"/>
                    </a:lnTo>
                    <a:lnTo>
                      <a:pt x="179619" y="1669987"/>
                    </a:lnTo>
                    <a:lnTo>
                      <a:pt x="0" y="1669987"/>
                    </a:lnTo>
                    <a:close/>
                  </a:path>
                </a:pathLst>
              </a:custGeom>
              <a:solidFill>
                <a:srgbClr val="FFFFD1"/>
              </a:solidFill>
              <a:ln w="19050">
                <a:solidFill>
                  <a:srgbClr val="FFF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7ADCBEA-6BE0-4E92-81D4-217132248BFC}"/>
                </a:ext>
              </a:extLst>
            </p:cNvPr>
            <p:cNvGrpSpPr/>
            <p:nvPr/>
          </p:nvGrpSpPr>
          <p:grpSpPr>
            <a:xfrm>
              <a:off x="6248400" y="1963076"/>
              <a:ext cx="535703" cy="2929920"/>
              <a:chOff x="1624147" y="2141438"/>
              <a:chExt cx="470264" cy="2368733"/>
            </a:xfrm>
            <a:noFill/>
          </p:grpSpPr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id="{0041DFEF-4D5E-49B7-B9C9-F29155A97BCE}"/>
                  </a:ext>
                </a:extLst>
              </p:cNvPr>
              <p:cNvSpPr/>
              <p:nvPr/>
            </p:nvSpPr>
            <p:spPr>
              <a:xfrm>
                <a:off x="1624147" y="2243764"/>
                <a:ext cx="470264" cy="2266407"/>
              </a:xfrm>
              <a:custGeom>
                <a:avLst/>
                <a:gdLst>
                  <a:gd name="connsiteX0" fmla="*/ 0 w 470264"/>
                  <a:gd name="connsiteY0" fmla="*/ 0 h 2266407"/>
                  <a:gd name="connsiteX1" fmla="*/ 470263 w 470264"/>
                  <a:gd name="connsiteY1" fmla="*/ 0 h 2266407"/>
                  <a:gd name="connsiteX2" fmla="*/ 470263 w 470264"/>
                  <a:gd name="connsiteY2" fmla="*/ 1985543 h 2266407"/>
                  <a:gd name="connsiteX3" fmla="*/ 470264 w 470264"/>
                  <a:gd name="connsiteY3" fmla="*/ 1985555 h 2266407"/>
                  <a:gd name="connsiteX4" fmla="*/ 235132 w 470264"/>
                  <a:gd name="connsiteY4" fmla="*/ 2266407 h 2266407"/>
                  <a:gd name="connsiteX5" fmla="*/ 0 w 470264"/>
                  <a:gd name="connsiteY5" fmla="*/ 1985555 h 22664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70264" h="2266407">
                    <a:moveTo>
                      <a:pt x="0" y="0"/>
                    </a:moveTo>
                    <a:lnTo>
                      <a:pt x="470263" y="0"/>
                    </a:lnTo>
                    <a:lnTo>
                      <a:pt x="470263" y="1985543"/>
                    </a:lnTo>
                    <a:lnTo>
                      <a:pt x="470264" y="1985555"/>
                    </a:lnTo>
                    <a:cubicBezTo>
                      <a:pt x="470264" y="2140665"/>
                      <a:pt x="364992" y="2266407"/>
                      <a:pt x="235132" y="2266407"/>
                    </a:cubicBezTo>
                    <a:cubicBezTo>
                      <a:pt x="105272" y="2266407"/>
                      <a:pt x="0" y="2140665"/>
                      <a:pt x="0" y="1985555"/>
                    </a:cubicBezTo>
                    <a:close/>
                  </a:path>
                </a:pathLst>
              </a:custGeom>
              <a:grp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C962413-BDAD-4767-9821-481E1EF8F98A}"/>
                  </a:ext>
                </a:extLst>
              </p:cNvPr>
              <p:cNvSpPr/>
              <p:nvPr/>
            </p:nvSpPr>
            <p:spPr>
              <a:xfrm>
                <a:off x="1624147" y="2141438"/>
                <a:ext cx="470263" cy="204652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RS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003D2D8-8934-461A-80D6-8C9254136FAA}"/>
              </a:ext>
            </a:extLst>
          </p:cNvPr>
          <p:cNvGrpSpPr/>
          <p:nvPr/>
        </p:nvGrpSpPr>
        <p:grpSpPr>
          <a:xfrm>
            <a:off x="6228670" y="3034655"/>
            <a:ext cx="599520" cy="2925373"/>
            <a:chOff x="1384347" y="2749904"/>
            <a:chExt cx="599520" cy="2925373"/>
          </a:xfrm>
        </p:grpSpPr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B881B0DF-1C50-44B5-93B2-B541EB6FAE9B}"/>
                </a:ext>
              </a:extLst>
            </p:cNvPr>
            <p:cNvSpPr/>
            <p:nvPr/>
          </p:nvSpPr>
          <p:spPr>
            <a:xfrm>
              <a:off x="1384347" y="4654840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D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DAF1298-41DF-4A34-8E35-DA527604BC1D}"/>
                </a:ext>
              </a:extLst>
            </p:cNvPr>
            <p:cNvSpPr/>
            <p:nvPr/>
          </p:nvSpPr>
          <p:spPr>
            <a:xfrm>
              <a:off x="1396074" y="4666282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E40C14E-0D0A-425A-B4B0-27274235954A}"/>
                </a:ext>
              </a:extLst>
            </p:cNvPr>
            <p:cNvGrpSpPr/>
            <p:nvPr/>
          </p:nvGrpSpPr>
          <p:grpSpPr>
            <a:xfrm>
              <a:off x="1384348" y="2749904"/>
              <a:ext cx="599519" cy="2925373"/>
              <a:chOff x="1043522" y="2263585"/>
              <a:chExt cx="599519" cy="3206350"/>
            </a:xfrm>
          </p:grpSpPr>
          <p:sp>
            <p:nvSpPr>
              <p:cNvPr id="33" name="Freeform 4">
                <a:extLst>
                  <a:ext uri="{FF2B5EF4-FFF2-40B4-BE49-F238E27FC236}">
                    <a16:creationId xmlns:a16="http://schemas.microsoft.com/office/drawing/2014/main" id="{CDC7CAB9-3F1F-40E1-8BF0-1FF6EB3AA295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25F15203-3E28-4F5A-89C8-E73795A6AF77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AEBD9A13-13D7-4971-860B-E642B39488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830" y="2184085"/>
            <a:ext cx="975451" cy="1658696"/>
          </a:xfrm>
          <a:prstGeom prst="rect">
            <a:avLst/>
          </a:prstGeom>
        </p:spPr>
      </p:pic>
      <p:sp>
        <p:nvSpPr>
          <p:cNvPr id="43" name="Freeform 4">
            <a:extLst>
              <a:ext uri="{FF2B5EF4-FFF2-40B4-BE49-F238E27FC236}">
                <a16:creationId xmlns:a16="http://schemas.microsoft.com/office/drawing/2014/main" id="{F9379C57-8804-4A32-A5EE-0FBE44C33210}"/>
              </a:ext>
            </a:extLst>
          </p:cNvPr>
          <p:cNvSpPr/>
          <p:nvPr/>
        </p:nvSpPr>
        <p:spPr>
          <a:xfrm>
            <a:off x="2256456" y="4840765"/>
            <a:ext cx="599518" cy="1019050"/>
          </a:xfrm>
          <a:custGeom>
            <a:avLst/>
            <a:gdLst>
              <a:gd name="connsiteX0" fmla="*/ 299759 w 599518"/>
              <a:gd name="connsiteY0" fmla="*/ 0 h 1019050"/>
              <a:gd name="connsiteX1" fmla="*/ 599518 w 599518"/>
              <a:gd name="connsiteY1" fmla="*/ 102243 h 1019050"/>
              <a:gd name="connsiteX2" fmla="*/ 593428 w 599518"/>
              <a:gd name="connsiteY2" fmla="*/ 122849 h 1019050"/>
              <a:gd name="connsiteX3" fmla="*/ 587600 w 599518"/>
              <a:gd name="connsiteY3" fmla="*/ 129252 h 1019050"/>
              <a:gd name="connsiteX4" fmla="*/ 599518 w 599518"/>
              <a:gd name="connsiteY4" fmla="*/ 129252 h 1019050"/>
              <a:gd name="connsiteX5" fmla="*/ 599518 w 599518"/>
              <a:gd name="connsiteY5" fmla="*/ 712040 h 1019050"/>
              <a:gd name="connsiteX6" fmla="*/ 596829 w 599518"/>
              <a:gd name="connsiteY6" fmla="*/ 712040 h 1019050"/>
              <a:gd name="connsiteX7" fmla="*/ 599518 w 599518"/>
              <a:gd name="connsiteY7" fmla="*/ 737131 h 1019050"/>
              <a:gd name="connsiteX8" fmla="*/ 299759 w 599518"/>
              <a:gd name="connsiteY8" fmla="*/ 1019050 h 1019050"/>
              <a:gd name="connsiteX9" fmla="*/ 0 w 599518"/>
              <a:gd name="connsiteY9" fmla="*/ 737131 h 1019050"/>
              <a:gd name="connsiteX10" fmla="*/ 2689 w 599518"/>
              <a:gd name="connsiteY10" fmla="*/ 712040 h 1019050"/>
              <a:gd name="connsiteX11" fmla="*/ 0 w 599518"/>
              <a:gd name="connsiteY11" fmla="*/ 712040 h 1019050"/>
              <a:gd name="connsiteX12" fmla="*/ 0 w 599518"/>
              <a:gd name="connsiteY12" fmla="*/ 129252 h 1019050"/>
              <a:gd name="connsiteX13" fmla="*/ 11918 w 599518"/>
              <a:gd name="connsiteY13" fmla="*/ 129252 h 1019050"/>
              <a:gd name="connsiteX14" fmla="*/ 6090 w 599518"/>
              <a:gd name="connsiteY14" fmla="*/ 122849 h 1019050"/>
              <a:gd name="connsiteX15" fmla="*/ 0 w 599518"/>
              <a:gd name="connsiteY15" fmla="*/ 102243 h 1019050"/>
              <a:gd name="connsiteX16" fmla="*/ 299759 w 599518"/>
              <a:gd name="connsiteY16" fmla="*/ 0 h 10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9518" h="1019050">
                <a:moveTo>
                  <a:pt x="299759" y="0"/>
                </a:moveTo>
                <a:cubicBezTo>
                  <a:pt x="465311" y="0"/>
                  <a:pt x="599518" y="45776"/>
                  <a:pt x="599518" y="102243"/>
                </a:cubicBezTo>
                <a:cubicBezTo>
                  <a:pt x="599518" y="109302"/>
                  <a:pt x="597421" y="116193"/>
                  <a:pt x="593428" y="122849"/>
                </a:cubicBezTo>
                <a:lnTo>
                  <a:pt x="587600" y="129252"/>
                </a:lnTo>
                <a:lnTo>
                  <a:pt x="599518" y="129252"/>
                </a:lnTo>
                <a:lnTo>
                  <a:pt x="599518" y="712040"/>
                </a:lnTo>
                <a:lnTo>
                  <a:pt x="596829" y="712040"/>
                </a:lnTo>
                <a:lnTo>
                  <a:pt x="599518" y="737131"/>
                </a:lnTo>
                <a:cubicBezTo>
                  <a:pt x="599518" y="892831"/>
                  <a:pt x="465311" y="1019050"/>
                  <a:pt x="299759" y="1019050"/>
                </a:cubicBezTo>
                <a:cubicBezTo>
                  <a:pt x="134207" y="1019050"/>
                  <a:pt x="0" y="892831"/>
                  <a:pt x="0" y="737131"/>
                </a:cubicBezTo>
                <a:lnTo>
                  <a:pt x="2689" y="712040"/>
                </a:lnTo>
                <a:lnTo>
                  <a:pt x="0" y="712040"/>
                </a:lnTo>
                <a:lnTo>
                  <a:pt x="0" y="129252"/>
                </a:lnTo>
                <a:lnTo>
                  <a:pt x="11918" y="129252"/>
                </a:lnTo>
                <a:lnTo>
                  <a:pt x="6090" y="122849"/>
                </a:lnTo>
                <a:cubicBezTo>
                  <a:pt x="2097" y="116193"/>
                  <a:pt x="0" y="109302"/>
                  <a:pt x="0" y="102243"/>
                </a:cubicBezTo>
                <a:cubicBezTo>
                  <a:pt x="0" y="45776"/>
                  <a:pt x="134207" y="0"/>
                  <a:pt x="299759" y="0"/>
                </a:cubicBezTo>
                <a:close/>
              </a:path>
            </a:pathLst>
          </a:custGeom>
          <a:solidFill>
            <a:srgbClr val="FFFFA3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942F1BA4-6EC3-4786-8CA7-676A7EB2B947}"/>
              </a:ext>
            </a:extLst>
          </p:cNvPr>
          <p:cNvSpPr/>
          <p:nvPr/>
        </p:nvSpPr>
        <p:spPr>
          <a:xfrm>
            <a:off x="2268183" y="4852207"/>
            <a:ext cx="576064" cy="198597"/>
          </a:xfrm>
          <a:prstGeom prst="ellipse">
            <a:avLst/>
          </a:prstGeom>
          <a:solidFill>
            <a:srgbClr val="FFFFD1"/>
          </a:solidFill>
          <a:ln>
            <a:solidFill>
              <a:srgbClr val="FFF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D2A5E9C6-52F2-4C63-9C42-803DECFE90E5}"/>
              </a:ext>
            </a:extLst>
          </p:cNvPr>
          <p:cNvSpPr/>
          <p:nvPr/>
        </p:nvSpPr>
        <p:spPr>
          <a:xfrm>
            <a:off x="2307374" y="5534586"/>
            <a:ext cx="487496" cy="3234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9F6470C-6697-4DE0-9535-F76C5B162907}"/>
              </a:ext>
            </a:extLst>
          </p:cNvPr>
          <p:cNvGrpSpPr/>
          <p:nvPr/>
        </p:nvGrpSpPr>
        <p:grpSpPr>
          <a:xfrm>
            <a:off x="2256457" y="2935829"/>
            <a:ext cx="599519" cy="2925373"/>
            <a:chOff x="1043522" y="2263585"/>
            <a:chExt cx="599519" cy="3206350"/>
          </a:xfrm>
        </p:grpSpPr>
        <p:sp>
          <p:nvSpPr>
            <p:cNvPr id="47" name="Freeform 4">
              <a:extLst>
                <a:ext uri="{FF2B5EF4-FFF2-40B4-BE49-F238E27FC236}">
                  <a16:creationId xmlns:a16="http://schemas.microsoft.com/office/drawing/2014/main" id="{713F0312-9E63-493B-A397-5C350280E700}"/>
                </a:ext>
              </a:extLst>
            </p:cNvPr>
            <p:cNvSpPr/>
            <p:nvPr/>
          </p:nvSpPr>
          <p:spPr>
            <a:xfrm>
              <a:off x="1043523" y="2375648"/>
              <a:ext cx="599518" cy="3094287"/>
            </a:xfrm>
            <a:custGeom>
              <a:avLst/>
              <a:gdLst>
                <a:gd name="connsiteX0" fmla="*/ 0 w 599518"/>
                <a:gd name="connsiteY0" fmla="*/ 0 h 3094287"/>
                <a:gd name="connsiteX1" fmla="*/ 599517 w 599518"/>
                <a:gd name="connsiteY1" fmla="*/ 0 h 3094287"/>
                <a:gd name="connsiteX2" fmla="*/ 599517 w 599518"/>
                <a:gd name="connsiteY2" fmla="*/ 2786029 h 3094287"/>
                <a:gd name="connsiteX3" fmla="*/ 599518 w 599518"/>
                <a:gd name="connsiteY3" fmla="*/ 2786039 h 3094287"/>
                <a:gd name="connsiteX4" fmla="*/ 599517 w 599518"/>
                <a:gd name="connsiteY4" fmla="*/ 2786049 h 3094287"/>
                <a:gd name="connsiteX5" fmla="*/ 599517 w 599518"/>
                <a:gd name="connsiteY5" fmla="*/ 2794230 h 3094287"/>
                <a:gd name="connsiteX6" fmla="*/ 598715 w 599518"/>
                <a:gd name="connsiteY6" fmla="*/ 2794230 h 3094287"/>
                <a:gd name="connsiteX7" fmla="*/ 593428 w 599518"/>
                <a:gd name="connsiteY7" fmla="*/ 2848162 h 3094287"/>
                <a:gd name="connsiteX8" fmla="*/ 299759 w 599518"/>
                <a:gd name="connsiteY8" fmla="*/ 3094287 h 3094287"/>
                <a:gd name="connsiteX9" fmla="*/ 6090 w 599518"/>
                <a:gd name="connsiteY9" fmla="*/ 2848162 h 3094287"/>
                <a:gd name="connsiteX10" fmla="*/ 803 w 599518"/>
                <a:gd name="connsiteY10" fmla="*/ 2794230 h 3094287"/>
                <a:gd name="connsiteX11" fmla="*/ 0 w 599518"/>
                <a:gd name="connsiteY11" fmla="*/ 2794230 h 3094287"/>
                <a:gd name="connsiteX12" fmla="*/ 0 w 599518"/>
                <a:gd name="connsiteY12" fmla="*/ 2786039 h 30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518" h="3094287">
                  <a:moveTo>
                    <a:pt x="0" y="0"/>
                  </a:moveTo>
                  <a:lnTo>
                    <a:pt x="599517" y="0"/>
                  </a:lnTo>
                  <a:lnTo>
                    <a:pt x="599517" y="2786029"/>
                  </a:lnTo>
                  <a:lnTo>
                    <a:pt x="599518" y="2786039"/>
                  </a:lnTo>
                  <a:lnTo>
                    <a:pt x="599517" y="2786049"/>
                  </a:lnTo>
                  <a:lnTo>
                    <a:pt x="599517" y="2794230"/>
                  </a:lnTo>
                  <a:lnTo>
                    <a:pt x="598715" y="2794230"/>
                  </a:lnTo>
                  <a:lnTo>
                    <a:pt x="593428" y="2848162"/>
                  </a:lnTo>
                  <a:cubicBezTo>
                    <a:pt x="565477" y="2988626"/>
                    <a:pt x="444617" y="3094287"/>
                    <a:pt x="299759" y="3094287"/>
                  </a:cubicBezTo>
                  <a:cubicBezTo>
                    <a:pt x="154901" y="3094287"/>
                    <a:pt x="34042" y="2988626"/>
                    <a:pt x="6090" y="2848162"/>
                  </a:cubicBezTo>
                  <a:lnTo>
                    <a:pt x="803" y="2794230"/>
                  </a:lnTo>
                  <a:lnTo>
                    <a:pt x="0" y="2794230"/>
                  </a:lnTo>
                  <a:lnTo>
                    <a:pt x="0" y="278603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128F2FF3-9405-44C7-B010-904912C75D8D}"/>
                </a:ext>
              </a:extLst>
            </p:cNvPr>
            <p:cNvSpPr/>
            <p:nvPr/>
          </p:nvSpPr>
          <p:spPr>
            <a:xfrm>
              <a:off x="1043522" y="2263585"/>
              <a:ext cx="599517" cy="2241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8C1BC70-0A5B-4D5C-A8CC-597A03FAB161}"/>
              </a:ext>
            </a:extLst>
          </p:cNvPr>
          <p:cNvSpPr txBox="1"/>
          <p:nvPr/>
        </p:nvSpPr>
        <p:spPr>
          <a:xfrm>
            <a:off x="1040762" y="6094568"/>
            <a:ext cx="30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latin typeface="Garamond" panose="02020404030301010803" pitchFamily="18" charset="0"/>
              </a:rPr>
              <a:t>Beli talog</a:t>
            </a:r>
          </a:p>
          <a:p>
            <a:pPr algn="ctr"/>
            <a:r>
              <a:rPr lang="sr-Latn-RS" dirty="0">
                <a:latin typeface="Garamond" panose="02020404030301010803" pitchFamily="18" charset="0"/>
              </a:rPr>
              <a:t>(istaloženi fosfati i </a:t>
            </a:r>
            <a:r>
              <a:rPr lang="sr-Latn-RS" b="1" dirty="0">
                <a:latin typeface="Garamond" panose="02020404030301010803" pitchFamily="18" charset="0"/>
              </a:rPr>
              <a:t>slob</a:t>
            </a:r>
            <a:r>
              <a:rPr lang="sr-Latn-RS" dirty="0">
                <a:latin typeface="Garamond" panose="02020404030301010803" pitchFamily="18" charset="0"/>
              </a:rPr>
              <a:t>. sulfati)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CB5B4AA-69EB-49F8-8A7C-EC41AC02F85B}"/>
              </a:ext>
            </a:extLst>
          </p:cNvPr>
          <p:cNvSpPr txBox="1"/>
          <p:nvPr/>
        </p:nvSpPr>
        <p:spPr>
          <a:xfrm>
            <a:off x="7099124" y="1271177"/>
            <a:ext cx="1673855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r-Latn-CS" dirty="0">
                <a:latin typeface="Garamond" panose="02020404030301010803" pitchFamily="18" charset="0"/>
              </a:rPr>
              <a:t>Konc. HCl</a:t>
            </a:r>
          </a:p>
          <a:p>
            <a:pPr algn="ctr"/>
            <a:r>
              <a:rPr lang="sr-Latn-CS" dirty="0">
                <a:latin typeface="Garamond" panose="02020404030301010803" pitchFamily="18" charset="0"/>
              </a:rPr>
              <a:t>u istoj zapremini</a:t>
            </a:r>
            <a:endParaRPr lang="en-US" dirty="0">
              <a:latin typeface="Garamond" panose="02020404030301010803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0565EEE-719A-4990-A100-DE0105FFF3EC}"/>
              </a:ext>
            </a:extLst>
          </p:cNvPr>
          <p:cNvSpPr txBox="1"/>
          <p:nvPr/>
        </p:nvSpPr>
        <p:spPr>
          <a:xfrm>
            <a:off x="7037438" y="5264450"/>
            <a:ext cx="72648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r-Latn-CS" dirty="0">
                <a:solidFill>
                  <a:srgbClr val="9D5618"/>
                </a:solidFill>
                <a:latin typeface="Garamond" panose="02020404030301010803" pitchFamily="18" charset="0"/>
              </a:rPr>
              <a:t>Filtrat</a:t>
            </a:r>
            <a:endParaRPr lang="en-US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CBE0244A-48D1-4C5B-A9A0-83D0EB78E2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07" y="5872202"/>
            <a:ext cx="851371" cy="985798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:a16="http://schemas.microsoft.com/office/drawing/2014/main" id="{CA8B4957-F4E5-49E3-B8D0-9971034ADEEB}"/>
              </a:ext>
            </a:extLst>
          </p:cNvPr>
          <p:cNvSpPr/>
          <p:nvPr/>
        </p:nvSpPr>
        <p:spPr>
          <a:xfrm>
            <a:off x="6283806" y="5613974"/>
            <a:ext cx="487496" cy="3234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AD1776A-0740-4EE8-9BC7-6375387B4544}"/>
              </a:ext>
            </a:extLst>
          </p:cNvPr>
          <p:cNvSpPr txBox="1"/>
          <p:nvPr/>
        </p:nvSpPr>
        <p:spPr>
          <a:xfrm>
            <a:off x="3793646" y="5122500"/>
            <a:ext cx="230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C00000"/>
                </a:solidFill>
                <a:latin typeface="Garamond" panose="02020404030301010803" pitchFamily="18" charset="0"/>
              </a:rPr>
              <a:t>Beli talog</a:t>
            </a:r>
          </a:p>
          <a:p>
            <a:pPr algn="ctr"/>
            <a:r>
              <a:rPr lang="sr-Latn-RS" b="1" dirty="0">
                <a:solidFill>
                  <a:srgbClr val="C00000"/>
                </a:solidFill>
                <a:latin typeface="Garamond" panose="02020404030301010803" pitchFamily="18" charset="0"/>
              </a:rPr>
              <a:t>odmah po dodavanju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E79E271-C99B-4427-B7E9-C37A505E8BA8}"/>
              </a:ext>
            </a:extLst>
          </p:cNvPr>
          <p:cNvSpPr txBox="1"/>
          <p:nvPr/>
        </p:nvSpPr>
        <p:spPr>
          <a:xfrm>
            <a:off x="3793646" y="5140547"/>
            <a:ext cx="230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C00000"/>
                </a:solidFill>
                <a:latin typeface="Garamond" panose="02020404030301010803" pitchFamily="18" charset="0"/>
              </a:rPr>
              <a:t>Beli talog</a:t>
            </a:r>
          </a:p>
          <a:p>
            <a:pPr algn="ctr"/>
            <a:r>
              <a:rPr lang="sr-Latn-RS" b="1" dirty="0">
                <a:solidFill>
                  <a:srgbClr val="C00000"/>
                </a:solidFill>
                <a:latin typeface="Garamond" panose="02020404030301010803" pitchFamily="18" charset="0"/>
              </a:rPr>
              <a:t>nakon kuvanja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34335E0D-5E2D-4C8C-9ECB-3C868301740E}"/>
              </a:ext>
            </a:extLst>
          </p:cNvPr>
          <p:cNvSpPr/>
          <p:nvPr/>
        </p:nvSpPr>
        <p:spPr>
          <a:xfrm>
            <a:off x="6191352" y="6100868"/>
            <a:ext cx="685800" cy="633729"/>
          </a:xfrm>
          <a:prstGeom prst="ellipse">
            <a:avLst/>
          </a:prstGeom>
          <a:solidFill>
            <a:srgbClr val="FF0000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-</a:t>
            </a:r>
            <a:endParaRPr lang="en-US" sz="4400" b="1" dirty="0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4B1F42E-179C-41DC-9B0C-7FA7B11C4035}"/>
              </a:ext>
            </a:extLst>
          </p:cNvPr>
          <p:cNvGrpSpPr/>
          <p:nvPr/>
        </p:nvGrpSpPr>
        <p:grpSpPr>
          <a:xfrm>
            <a:off x="961471" y="1779705"/>
            <a:ext cx="3539779" cy="3298590"/>
            <a:chOff x="899701" y="1783525"/>
            <a:chExt cx="3539779" cy="3298590"/>
          </a:xfrm>
        </p:grpSpPr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03A5A22A-4035-43D6-BCB2-8957B3D1E72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8491" y="1783525"/>
              <a:ext cx="2980989" cy="3298590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1C6721EA-4E60-494B-A407-7E20E039F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271655" flipV="1">
              <a:off x="1507612" y="3983043"/>
              <a:ext cx="1329256" cy="66462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7C4F015-6E2E-4813-9C32-BE8E0B2D244E}"/>
                </a:ext>
              </a:extLst>
            </p:cNvPr>
            <p:cNvSpPr txBox="1"/>
            <p:nvPr/>
          </p:nvSpPr>
          <p:spPr>
            <a:xfrm>
              <a:off x="899701" y="4486828"/>
              <a:ext cx="739306" cy="4616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sr-Latn-CS" sz="2400" b="1" dirty="0">
                  <a:solidFill>
                    <a:srgbClr val="C00000"/>
                  </a:solidFill>
                  <a:latin typeface="Garamond" panose="02020404030301010803" pitchFamily="18" charset="0"/>
                </a:rPr>
                <a:t>HCl</a:t>
              </a:r>
              <a:endParaRPr lang="en-US" sz="2400" b="1" dirty="0">
                <a:solidFill>
                  <a:srgbClr val="C00000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94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0" grpId="1" animBg="1"/>
      <p:bldP spid="43" grpId="0" animBg="1"/>
      <p:bldP spid="44" grpId="0" animBg="1"/>
      <p:bldP spid="45" grpId="0" animBg="1"/>
      <p:bldP spid="45" grpId="1" animBg="1"/>
      <p:bldP spid="49" grpId="0"/>
      <p:bldP spid="49" grpId="1"/>
      <p:bldP spid="51" grpId="0" animBg="1"/>
      <p:bldP spid="51" grpId="1"/>
      <p:bldP spid="52" grpId="0"/>
      <p:bldP spid="54" grpId="0" animBg="1"/>
      <p:bldP spid="54" grpId="1" animBg="1"/>
      <p:bldP spid="54" grpId="2" animBg="1"/>
      <p:bldP spid="55" grpId="0"/>
      <p:bldP spid="55" grpId="1"/>
      <p:bldP spid="56" grpId="0"/>
      <p:bldP spid="5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CAD43B40-A76A-4155-84B5-BD099A782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2872" flipH="1">
            <a:off x="1899318" y="-590470"/>
            <a:ext cx="500981" cy="3354846"/>
          </a:xfrm>
          <a:prstGeom prst="rect">
            <a:avLst/>
          </a:prstGeom>
        </p:spPr>
      </p:pic>
      <p:sp>
        <p:nvSpPr>
          <p:cNvPr id="57" name="Rounded Rectangle 3">
            <a:extLst>
              <a:ext uri="{FF2B5EF4-FFF2-40B4-BE49-F238E27FC236}">
                <a16:creationId xmlns:a16="http://schemas.microsoft.com/office/drawing/2014/main" id="{4AAD73A0-4547-41D0-A0C6-08A4357A5BDD}"/>
              </a:ext>
            </a:extLst>
          </p:cNvPr>
          <p:cNvSpPr/>
          <p:nvPr/>
        </p:nvSpPr>
        <p:spPr>
          <a:xfrm>
            <a:off x="681135" y="228600"/>
            <a:ext cx="777240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Kvalitativno dokazivanje sulfata u mokraći </a:t>
            </a:r>
            <a:endParaRPr lang="en-US" sz="3200" b="1" dirty="0">
              <a:latin typeface="Garamond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03B5A6-9902-4126-9CEF-D22EF36048A9}"/>
              </a:ext>
            </a:extLst>
          </p:cNvPr>
          <p:cNvGrpSpPr/>
          <p:nvPr/>
        </p:nvGrpSpPr>
        <p:grpSpPr>
          <a:xfrm>
            <a:off x="2256456" y="2935829"/>
            <a:ext cx="599520" cy="2925373"/>
            <a:chOff x="2256456" y="2935829"/>
            <a:chExt cx="599520" cy="2925373"/>
          </a:xfrm>
        </p:grpSpPr>
        <p:sp>
          <p:nvSpPr>
            <p:cNvPr id="58" name="Freeform 4">
              <a:extLst>
                <a:ext uri="{FF2B5EF4-FFF2-40B4-BE49-F238E27FC236}">
                  <a16:creationId xmlns:a16="http://schemas.microsoft.com/office/drawing/2014/main" id="{2794687A-3FE6-4A3B-9A55-6A96F85C2838}"/>
                </a:ext>
              </a:extLst>
            </p:cNvPr>
            <p:cNvSpPr/>
            <p:nvPr/>
          </p:nvSpPr>
          <p:spPr>
            <a:xfrm>
              <a:off x="2256456" y="4840765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FFFFA3">
                <a:alpha val="50000"/>
              </a:srgb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6FA52AB-056B-433C-98BD-446A0259ADF0}"/>
                </a:ext>
              </a:extLst>
            </p:cNvPr>
            <p:cNvSpPr/>
            <p:nvPr/>
          </p:nvSpPr>
          <p:spPr>
            <a:xfrm>
              <a:off x="2268183" y="4852207"/>
              <a:ext cx="576064" cy="198597"/>
            </a:xfrm>
            <a:prstGeom prst="ellipse">
              <a:avLst/>
            </a:prstGeom>
            <a:solidFill>
              <a:srgbClr val="FFFFD1"/>
            </a:solidFill>
            <a:ln>
              <a:solidFill>
                <a:srgbClr val="FFFF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03780E8-9C1D-4A5B-A7E4-3E23619FF5B3}"/>
                </a:ext>
              </a:extLst>
            </p:cNvPr>
            <p:cNvGrpSpPr/>
            <p:nvPr/>
          </p:nvGrpSpPr>
          <p:grpSpPr>
            <a:xfrm>
              <a:off x="2256457" y="2935829"/>
              <a:ext cx="599519" cy="2925373"/>
              <a:chOff x="1043522" y="2263585"/>
              <a:chExt cx="599519" cy="3206350"/>
            </a:xfrm>
          </p:grpSpPr>
          <p:sp>
            <p:nvSpPr>
              <p:cNvPr id="62" name="Freeform 4">
                <a:extLst>
                  <a:ext uri="{FF2B5EF4-FFF2-40B4-BE49-F238E27FC236}">
                    <a16:creationId xmlns:a16="http://schemas.microsoft.com/office/drawing/2014/main" id="{527B6D93-3535-455B-8805-6B7CD60E28AB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2A7B4C93-B1A1-43A6-8C9A-E3CE0308D974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0FA84275-25C8-4F09-8E5D-19864C2DD3B4}"/>
              </a:ext>
            </a:extLst>
          </p:cNvPr>
          <p:cNvSpPr txBox="1"/>
          <p:nvPr/>
        </p:nvSpPr>
        <p:spPr>
          <a:xfrm>
            <a:off x="240038" y="4888625"/>
            <a:ext cx="1909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5</a:t>
            </a:r>
            <a:r>
              <a:rPr lang="x-none" dirty="0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10 mL </a:t>
            </a:r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konc.</a:t>
            </a:r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HCl</a:t>
            </a:r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endParaRPr lang="sr-Latn-RS" sz="14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A0151D8-404F-4FCB-9E70-0157142BA904}"/>
              </a:ext>
            </a:extLst>
          </p:cNvPr>
          <p:cNvSpPr txBox="1"/>
          <p:nvPr/>
        </p:nvSpPr>
        <p:spPr>
          <a:xfrm>
            <a:off x="1045855" y="1969375"/>
            <a:ext cx="30207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Dobro promućkati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39FE26A-9B8F-48DC-BF31-8DD5AE30D2AC}"/>
              </a:ext>
            </a:extLst>
          </p:cNvPr>
          <p:cNvSpPr txBox="1"/>
          <p:nvPr/>
        </p:nvSpPr>
        <p:spPr>
          <a:xfrm>
            <a:off x="2677629" y="1173417"/>
            <a:ext cx="1957588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sr-Latn-CS" dirty="0">
                <a:solidFill>
                  <a:srgbClr val="9D5618"/>
                </a:solidFill>
                <a:latin typeface="Garamond" panose="02020404030301010803" pitchFamily="18" charset="0"/>
              </a:rPr>
              <a:t>2 kapi </a:t>
            </a:r>
            <a:r>
              <a:rPr lang="sr-Latn-CS" b="1" dirty="0">
                <a:solidFill>
                  <a:srgbClr val="C00000"/>
                </a:solidFill>
                <a:latin typeface="Garamond" panose="02020404030301010803" pitchFamily="18" charset="0"/>
              </a:rPr>
              <a:t>razbl.</a:t>
            </a:r>
            <a:r>
              <a:rPr lang="sr-Latn-CS" dirty="0">
                <a:latin typeface="Garamond" panose="02020404030301010803" pitchFamily="18" charset="0"/>
              </a:rPr>
              <a:t> </a:t>
            </a:r>
            <a:r>
              <a:rPr lang="sr-Latn-CS" b="1" dirty="0">
                <a:solidFill>
                  <a:srgbClr val="9D5618"/>
                </a:solidFill>
                <a:latin typeface="Garamond" panose="02020404030301010803" pitchFamily="18" charset="0"/>
              </a:rPr>
              <a:t>FeCl</a:t>
            </a:r>
            <a:r>
              <a:rPr lang="sr-Latn-CS" sz="1400" b="1" dirty="0">
                <a:solidFill>
                  <a:srgbClr val="9D5618"/>
                </a:solidFill>
                <a:latin typeface="Garamond" panose="02020404030301010803" pitchFamily="18" charset="0"/>
              </a:rPr>
              <a:t>3</a:t>
            </a:r>
          </a:p>
          <a:p>
            <a:pPr algn="ctr"/>
            <a:r>
              <a:rPr lang="sr-Latn-CS" dirty="0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CS" dirty="0">
                <a:solidFill>
                  <a:srgbClr val="9D5618"/>
                </a:solidFill>
                <a:latin typeface="Garamond" panose="02020404030301010803" pitchFamily="18" charset="0"/>
              </a:rPr>
              <a:t>2 mL </a:t>
            </a:r>
            <a:r>
              <a:rPr lang="sr-Latn-CS" b="1" dirty="0">
                <a:solidFill>
                  <a:srgbClr val="9D5618"/>
                </a:solidFill>
                <a:latin typeface="Garamond" panose="02020404030301010803" pitchFamily="18" charset="0"/>
              </a:rPr>
              <a:t>hloroforma</a:t>
            </a:r>
            <a:endParaRPr lang="en-US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61F633E-BBB9-40DC-86CA-05D1651AA993}"/>
              </a:ext>
            </a:extLst>
          </p:cNvPr>
          <p:cNvGrpSpPr/>
          <p:nvPr/>
        </p:nvGrpSpPr>
        <p:grpSpPr>
          <a:xfrm>
            <a:off x="2256454" y="2935829"/>
            <a:ext cx="599520" cy="2925373"/>
            <a:chOff x="2255344" y="2684300"/>
            <a:chExt cx="599520" cy="2925373"/>
          </a:xfrm>
        </p:grpSpPr>
        <p:sp>
          <p:nvSpPr>
            <p:cNvPr id="81" name="Freeform 52">
              <a:extLst>
                <a:ext uri="{FF2B5EF4-FFF2-40B4-BE49-F238E27FC236}">
                  <a16:creationId xmlns:a16="http://schemas.microsoft.com/office/drawing/2014/main" id="{FDAB6822-24C2-430B-A016-8F673EC8E915}"/>
                </a:ext>
              </a:extLst>
            </p:cNvPr>
            <p:cNvSpPr/>
            <p:nvPr/>
          </p:nvSpPr>
          <p:spPr>
            <a:xfrm>
              <a:off x="2255344" y="4590623"/>
              <a:ext cx="599518" cy="1019050"/>
            </a:xfrm>
            <a:custGeom>
              <a:avLst/>
              <a:gdLst>
                <a:gd name="connsiteX0" fmla="*/ 299759 w 599518"/>
                <a:gd name="connsiteY0" fmla="*/ 0 h 1019050"/>
                <a:gd name="connsiteX1" fmla="*/ 599518 w 599518"/>
                <a:gd name="connsiteY1" fmla="*/ 102243 h 1019050"/>
                <a:gd name="connsiteX2" fmla="*/ 593428 w 599518"/>
                <a:gd name="connsiteY2" fmla="*/ 122849 h 1019050"/>
                <a:gd name="connsiteX3" fmla="*/ 587600 w 599518"/>
                <a:gd name="connsiteY3" fmla="*/ 129252 h 1019050"/>
                <a:gd name="connsiteX4" fmla="*/ 599518 w 599518"/>
                <a:gd name="connsiteY4" fmla="*/ 129252 h 1019050"/>
                <a:gd name="connsiteX5" fmla="*/ 599518 w 599518"/>
                <a:gd name="connsiteY5" fmla="*/ 712040 h 1019050"/>
                <a:gd name="connsiteX6" fmla="*/ 596829 w 599518"/>
                <a:gd name="connsiteY6" fmla="*/ 712040 h 1019050"/>
                <a:gd name="connsiteX7" fmla="*/ 599518 w 599518"/>
                <a:gd name="connsiteY7" fmla="*/ 737131 h 1019050"/>
                <a:gd name="connsiteX8" fmla="*/ 299759 w 599518"/>
                <a:gd name="connsiteY8" fmla="*/ 1019050 h 1019050"/>
                <a:gd name="connsiteX9" fmla="*/ 0 w 599518"/>
                <a:gd name="connsiteY9" fmla="*/ 737131 h 1019050"/>
                <a:gd name="connsiteX10" fmla="*/ 2689 w 599518"/>
                <a:gd name="connsiteY10" fmla="*/ 712040 h 1019050"/>
                <a:gd name="connsiteX11" fmla="*/ 0 w 599518"/>
                <a:gd name="connsiteY11" fmla="*/ 712040 h 1019050"/>
                <a:gd name="connsiteX12" fmla="*/ 0 w 599518"/>
                <a:gd name="connsiteY12" fmla="*/ 129252 h 1019050"/>
                <a:gd name="connsiteX13" fmla="*/ 11918 w 599518"/>
                <a:gd name="connsiteY13" fmla="*/ 129252 h 1019050"/>
                <a:gd name="connsiteX14" fmla="*/ 6090 w 599518"/>
                <a:gd name="connsiteY14" fmla="*/ 122849 h 1019050"/>
                <a:gd name="connsiteX15" fmla="*/ 0 w 599518"/>
                <a:gd name="connsiteY15" fmla="*/ 102243 h 1019050"/>
                <a:gd name="connsiteX16" fmla="*/ 299759 w 599518"/>
                <a:gd name="connsiteY16" fmla="*/ 0 h 10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99518" h="1019050">
                  <a:moveTo>
                    <a:pt x="299759" y="0"/>
                  </a:moveTo>
                  <a:cubicBezTo>
                    <a:pt x="465311" y="0"/>
                    <a:pt x="599518" y="45776"/>
                    <a:pt x="599518" y="102243"/>
                  </a:cubicBezTo>
                  <a:cubicBezTo>
                    <a:pt x="599518" y="109302"/>
                    <a:pt x="597421" y="116193"/>
                    <a:pt x="593428" y="122849"/>
                  </a:cubicBezTo>
                  <a:lnTo>
                    <a:pt x="587600" y="129252"/>
                  </a:lnTo>
                  <a:lnTo>
                    <a:pt x="599518" y="129252"/>
                  </a:lnTo>
                  <a:lnTo>
                    <a:pt x="599518" y="712040"/>
                  </a:lnTo>
                  <a:lnTo>
                    <a:pt x="596829" y="712040"/>
                  </a:lnTo>
                  <a:lnTo>
                    <a:pt x="599518" y="737131"/>
                  </a:lnTo>
                  <a:cubicBezTo>
                    <a:pt x="599518" y="892831"/>
                    <a:pt x="465311" y="1019050"/>
                    <a:pt x="299759" y="1019050"/>
                  </a:cubicBezTo>
                  <a:cubicBezTo>
                    <a:pt x="134207" y="1019050"/>
                    <a:pt x="0" y="892831"/>
                    <a:pt x="0" y="737131"/>
                  </a:cubicBezTo>
                  <a:lnTo>
                    <a:pt x="2689" y="712040"/>
                  </a:lnTo>
                  <a:lnTo>
                    <a:pt x="0" y="712040"/>
                  </a:lnTo>
                  <a:lnTo>
                    <a:pt x="0" y="129252"/>
                  </a:lnTo>
                  <a:lnTo>
                    <a:pt x="11918" y="129252"/>
                  </a:lnTo>
                  <a:lnTo>
                    <a:pt x="6090" y="122849"/>
                  </a:lnTo>
                  <a:cubicBezTo>
                    <a:pt x="2097" y="116193"/>
                    <a:pt x="0" y="109302"/>
                    <a:pt x="0" y="102243"/>
                  </a:cubicBezTo>
                  <a:cubicBezTo>
                    <a:pt x="0" y="45776"/>
                    <a:pt x="134207" y="0"/>
                    <a:pt x="299759" y="0"/>
                  </a:cubicBezTo>
                  <a:close/>
                </a:path>
              </a:pathLst>
            </a:custGeom>
            <a:solidFill>
              <a:srgbClr val="5353FF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AED83D0-481E-4C9C-83C5-C36C45B3FCA6}"/>
                </a:ext>
              </a:extLst>
            </p:cNvPr>
            <p:cNvSpPr/>
            <p:nvPr/>
          </p:nvSpPr>
          <p:spPr>
            <a:xfrm>
              <a:off x="2267070" y="3644251"/>
              <a:ext cx="576065" cy="1144970"/>
            </a:xfrm>
            <a:custGeom>
              <a:avLst/>
              <a:gdLst>
                <a:gd name="connsiteX0" fmla="*/ 0 w 576065"/>
                <a:gd name="connsiteY0" fmla="*/ 0 h 1144970"/>
                <a:gd name="connsiteX1" fmla="*/ 576064 w 576065"/>
                <a:gd name="connsiteY1" fmla="*/ 0 h 1144970"/>
                <a:gd name="connsiteX2" fmla="*/ 576064 w 576065"/>
                <a:gd name="connsiteY2" fmla="*/ 1045668 h 1144970"/>
                <a:gd name="connsiteX3" fmla="*/ 576065 w 576065"/>
                <a:gd name="connsiteY3" fmla="*/ 1045671 h 1144970"/>
                <a:gd name="connsiteX4" fmla="*/ 288033 w 576065"/>
                <a:gd name="connsiteY4" fmla="*/ 1144970 h 1144970"/>
                <a:gd name="connsiteX5" fmla="*/ 1 w 576065"/>
                <a:gd name="connsiteY5" fmla="*/ 1045671 h 1144970"/>
                <a:gd name="connsiteX6" fmla="*/ 1 w 576065"/>
                <a:gd name="connsiteY6" fmla="*/ 1045670 h 1144970"/>
                <a:gd name="connsiteX7" fmla="*/ 0 w 576065"/>
                <a:gd name="connsiteY7" fmla="*/ 1045670 h 1144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6065" h="1144970">
                  <a:moveTo>
                    <a:pt x="0" y="0"/>
                  </a:moveTo>
                  <a:lnTo>
                    <a:pt x="576064" y="0"/>
                  </a:lnTo>
                  <a:lnTo>
                    <a:pt x="576064" y="1045668"/>
                  </a:lnTo>
                  <a:lnTo>
                    <a:pt x="576065" y="1045671"/>
                  </a:lnTo>
                  <a:cubicBezTo>
                    <a:pt x="576065" y="1100512"/>
                    <a:pt x="447109" y="1144970"/>
                    <a:pt x="288033" y="1144970"/>
                  </a:cubicBezTo>
                  <a:cubicBezTo>
                    <a:pt x="128957" y="1144970"/>
                    <a:pt x="1" y="1100512"/>
                    <a:pt x="1" y="1045671"/>
                  </a:cubicBezTo>
                  <a:lnTo>
                    <a:pt x="1" y="1045670"/>
                  </a:lnTo>
                  <a:lnTo>
                    <a:pt x="0" y="1045670"/>
                  </a:lnTo>
                  <a:close/>
                </a:path>
              </a:pathLst>
            </a:custGeom>
            <a:solidFill>
              <a:srgbClr val="9D531B"/>
            </a:solidFill>
            <a:ln>
              <a:solidFill>
                <a:srgbClr val="9D531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7DA422E-F1BE-46A9-BF0F-265088647387}"/>
                </a:ext>
              </a:extLst>
            </p:cNvPr>
            <p:cNvSpPr/>
            <p:nvPr/>
          </p:nvSpPr>
          <p:spPr>
            <a:xfrm>
              <a:off x="2267070" y="3544952"/>
              <a:ext cx="576064" cy="198597"/>
            </a:xfrm>
            <a:prstGeom prst="ellipse">
              <a:avLst/>
            </a:prstGeom>
            <a:solidFill>
              <a:srgbClr val="9D531B"/>
            </a:solidFill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E2EC077A-3410-429E-BAEA-B5E9CB8BB26E}"/>
                </a:ext>
              </a:extLst>
            </p:cNvPr>
            <p:cNvGrpSpPr/>
            <p:nvPr/>
          </p:nvGrpSpPr>
          <p:grpSpPr>
            <a:xfrm>
              <a:off x="2255345" y="2684300"/>
              <a:ext cx="599519" cy="2925373"/>
              <a:chOff x="1043522" y="2263585"/>
              <a:chExt cx="599519" cy="3206350"/>
            </a:xfrm>
          </p:grpSpPr>
          <p:sp>
            <p:nvSpPr>
              <p:cNvPr id="85" name="Freeform 4">
                <a:extLst>
                  <a:ext uri="{FF2B5EF4-FFF2-40B4-BE49-F238E27FC236}">
                    <a16:creationId xmlns:a16="http://schemas.microsoft.com/office/drawing/2014/main" id="{85999E60-252A-4C5C-94E4-CAF57F573763}"/>
                  </a:ext>
                </a:extLst>
              </p:cNvPr>
              <p:cNvSpPr/>
              <p:nvPr/>
            </p:nvSpPr>
            <p:spPr>
              <a:xfrm>
                <a:off x="1043523" y="2375648"/>
                <a:ext cx="599518" cy="3094287"/>
              </a:xfrm>
              <a:custGeom>
                <a:avLst/>
                <a:gdLst>
                  <a:gd name="connsiteX0" fmla="*/ 0 w 599518"/>
                  <a:gd name="connsiteY0" fmla="*/ 0 h 3094287"/>
                  <a:gd name="connsiteX1" fmla="*/ 599517 w 599518"/>
                  <a:gd name="connsiteY1" fmla="*/ 0 h 3094287"/>
                  <a:gd name="connsiteX2" fmla="*/ 599517 w 599518"/>
                  <a:gd name="connsiteY2" fmla="*/ 2786029 h 3094287"/>
                  <a:gd name="connsiteX3" fmla="*/ 599518 w 599518"/>
                  <a:gd name="connsiteY3" fmla="*/ 2786039 h 3094287"/>
                  <a:gd name="connsiteX4" fmla="*/ 599517 w 599518"/>
                  <a:gd name="connsiteY4" fmla="*/ 2786049 h 3094287"/>
                  <a:gd name="connsiteX5" fmla="*/ 599517 w 599518"/>
                  <a:gd name="connsiteY5" fmla="*/ 2794230 h 3094287"/>
                  <a:gd name="connsiteX6" fmla="*/ 598715 w 599518"/>
                  <a:gd name="connsiteY6" fmla="*/ 2794230 h 3094287"/>
                  <a:gd name="connsiteX7" fmla="*/ 593428 w 599518"/>
                  <a:gd name="connsiteY7" fmla="*/ 2848162 h 3094287"/>
                  <a:gd name="connsiteX8" fmla="*/ 299759 w 599518"/>
                  <a:gd name="connsiteY8" fmla="*/ 3094287 h 3094287"/>
                  <a:gd name="connsiteX9" fmla="*/ 6090 w 599518"/>
                  <a:gd name="connsiteY9" fmla="*/ 2848162 h 3094287"/>
                  <a:gd name="connsiteX10" fmla="*/ 803 w 599518"/>
                  <a:gd name="connsiteY10" fmla="*/ 2794230 h 3094287"/>
                  <a:gd name="connsiteX11" fmla="*/ 0 w 599518"/>
                  <a:gd name="connsiteY11" fmla="*/ 2794230 h 3094287"/>
                  <a:gd name="connsiteX12" fmla="*/ 0 w 599518"/>
                  <a:gd name="connsiteY12" fmla="*/ 2786039 h 30942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99518" h="3094287">
                    <a:moveTo>
                      <a:pt x="0" y="0"/>
                    </a:moveTo>
                    <a:lnTo>
                      <a:pt x="599517" y="0"/>
                    </a:lnTo>
                    <a:lnTo>
                      <a:pt x="599517" y="2786029"/>
                    </a:lnTo>
                    <a:lnTo>
                      <a:pt x="599518" y="2786039"/>
                    </a:lnTo>
                    <a:lnTo>
                      <a:pt x="599517" y="2786049"/>
                    </a:lnTo>
                    <a:lnTo>
                      <a:pt x="599517" y="2794230"/>
                    </a:lnTo>
                    <a:lnTo>
                      <a:pt x="598715" y="2794230"/>
                    </a:lnTo>
                    <a:lnTo>
                      <a:pt x="593428" y="2848162"/>
                    </a:lnTo>
                    <a:cubicBezTo>
                      <a:pt x="565477" y="2988626"/>
                      <a:pt x="444617" y="3094287"/>
                      <a:pt x="299759" y="3094287"/>
                    </a:cubicBezTo>
                    <a:cubicBezTo>
                      <a:pt x="154901" y="3094287"/>
                      <a:pt x="34042" y="2988626"/>
                      <a:pt x="6090" y="2848162"/>
                    </a:cubicBezTo>
                    <a:lnTo>
                      <a:pt x="803" y="2794230"/>
                    </a:lnTo>
                    <a:lnTo>
                      <a:pt x="0" y="2794230"/>
                    </a:lnTo>
                    <a:lnTo>
                      <a:pt x="0" y="2786039"/>
                    </a:lnTo>
                    <a:close/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EA613F17-5C9C-4C0D-A9A1-73DA4A05BBFC}"/>
                  </a:ext>
                </a:extLst>
              </p:cNvPr>
              <p:cNvSpPr/>
              <p:nvPr/>
            </p:nvSpPr>
            <p:spPr>
              <a:xfrm>
                <a:off x="1043522" y="2263585"/>
                <a:ext cx="599517" cy="22412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87" name="Picture 2" descr="IMG_20150403_102455600">
            <a:extLst>
              <a:ext uri="{FF2B5EF4-FFF2-40B4-BE49-F238E27FC236}">
                <a16:creationId xmlns:a16="http://schemas.microsoft.com/office/drawing/2014/main" id="{10C4595D-D98F-4918-86FF-0FC553737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651" y="3140315"/>
            <a:ext cx="4527498" cy="254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68444001-B231-4AAB-9EF9-E6BBA4C388BA}"/>
              </a:ext>
            </a:extLst>
          </p:cNvPr>
          <p:cNvSpPr txBox="1"/>
          <p:nvPr/>
        </p:nvSpPr>
        <p:spPr>
          <a:xfrm>
            <a:off x="3511163" y="5851567"/>
            <a:ext cx="496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01005D"/>
                </a:solidFill>
                <a:latin typeface="Garamond" panose="02020404030301010803" pitchFamily="18" charset="0"/>
              </a:rPr>
              <a:t>Intenzitet plave boje je </a:t>
            </a:r>
            <a:r>
              <a:rPr lang="sr-Latn-RS" b="1" dirty="0">
                <a:solidFill>
                  <a:srgbClr val="01005D"/>
                </a:solidFill>
                <a:latin typeface="Garamond" panose="02020404030301010803" pitchFamily="18" charset="0"/>
              </a:rPr>
              <a:t>proporcionalan</a:t>
            </a:r>
            <a:r>
              <a:rPr lang="sr-Latn-RS" dirty="0">
                <a:solidFill>
                  <a:srgbClr val="01005D"/>
                </a:solidFill>
                <a:latin typeface="Garamond" panose="02020404030301010803" pitchFamily="18" charset="0"/>
              </a:rPr>
              <a:t> konc. sulfata.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5B123F7-7AC2-4467-971A-37ACC77059E8}"/>
              </a:ext>
            </a:extLst>
          </p:cNvPr>
          <p:cNvGrpSpPr/>
          <p:nvPr/>
        </p:nvGrpSpPr>
        <p:grpSpPr>
          <a:xfrm>
            <a:off x="3411672" y="2276600"/>
            <a:ext cx="5368187" cy="4043823"/>
            <a:chOff x="3411672" y="2276600"/>
            <a:chExt cx="5368187" cy="404382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DB3C5BC-2C5D-4801-87C8-FBB37AC3B80B}"/>
                </a:ext>
              </a:extLst>
            </p:cNvPr>
            <p:cNvGrpSpPr/>
            <p:nvPr/>
          </p:nvGrpSpPr>
          <p:grpSpPr>
            <a:xfrm>
              <a:off x="3411672" y="2276600"/>
              <a:ext cx="5368187" cy="4043823"/>
              <a:chOff x="3308305" y="2236843"/>
              <a:chExt cx="5368187" cy="4043823"/>
            </a:xfrm>
          </p:grpSpPr>
          <p:pic>
            <p:nvPicPr>
              <p:cNvPr id="90" name="Picture 3" descr="D:\ljuba\das\FIZIOLOGIJA\hloridi i sulfati\Indoxyl_Oxidation.png">
                <a:extLst>
                  <a:ext uri="{FF2B5EF4-FFF2-40B4-BE49-F238E27FC236}">
                    <a16:creationId xmlns:a16="http://schemas.microsoft.com/office/drawing/2014/main" id="{5994D47E-01DF-491A-B757-7081C24BCB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08305" y="4761253"/>
                <a:ext cx="5368187" cy="1511325"/>
              </a:xfrm>
              <a:prstGeom prst="rect">
                <a:avLst/>
              </a:prstGeom>
              <a:noFill/>
            </p:spPr>
          </p:pic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4319E77-7BA1-4C32-A649-D9862BEE7E1C}"/>
                  </a:ext>
                </a:extLst>
              </p:cNvPr>
              <p:cNvGrpSpPr/>
              <p:nvPr/>
            </p:nvGrpSpPr>
            <p:grpSpPr>
              <a:xfrm>
                <a:off x="3625197" y="2236843"/>
                <a:ext cx="2223151" cy="2156429"/>
                <a:chOff x="3625197" y="2236843"/>
                <a:chExt cx="2223151" cy="2156429"/>
              </a:xfrm>
            </p:grpSpPr>
            <p:pic>
              <p:nvPicPr>
                <p:cNvPr id="89" name="Picture 2" descr="D:\ljuba\das\FIZIOLOGIJA\hloridi i sulfati\I655100.png">
                  <a:extLst>
                    <a:ext uri="{FF2B5EF4-FFF2-40B4-BE49-F238E27FC236}">
                      <a16:creationId xmlns:a16="http://schemas.microsoft.com/office/drawing/2014/main" id="{D4E51275-8DBE-4070-9645-13DC67DA2F1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625197" y="2236843"/>
                  <a:ext cx="2020040" cy="1733040"/>
                </a:xfrm>
                <a:prstGeom prst="rect">
                  <a:avLst/>
                </a:prstGeom>
                <a:noFill/>
              </p:spPr>
            </p:pic>
            <p:pic>
              <p:nvPicPr>
                <p:cNvPr id="91" name="Picture 90">
                  <a:extLst>
                    <a:ext uri="{FF2B5EF4-FFF2-40B4-BE49-F238E27FC236}">
                      <a16:creationId xmlns:a16="http://schemas.microsoft.com/office/drawing/2014/main" id="{B5DAF247-B779-4289-A56C-4AAE1C38D92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17977881" flipV="1">
                  <a:off x="4562451" y="2757620"/>
                  <a:ext cx="809354" cy="404677"/>
                </a:xfrm>
                <a:prstGeom prst="rect">
                  <a:avLst/>
                </a:prstGeom>
              </p:spPr>
            </p:pic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3208BF8E-A620-4C61-9FC2-E45B8F761B9F}"/>
                    </a:ext>
                  </a:extLst>
                </p:cNvPr>
                <p:cNvSpPr txBox="1"/>
                <p:nvPr/>
              </p:nvSpPr>
              <p:spPr>
                <a:xfrm>
                  <a:off x="5109042" y="2277330"/>
                  <a:ext cx="739306" cy="461665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sr-Latn-CS" sz="2400" b="1" dirty="0">
                      <a:solidFill>
                        <a:srgbClr val="C00000"/>
                      </a:solidFill>
                      <a:latin typeface="Garamond" panose="02020404030301010803" pitchFamily="18" charset="0"/>
                    </a:rPr>
                    <a:t>HCl</a:t>
                  </a:r>
                  <a:endParaRPr lang="en-US" sz="2400" b="1" dirty="0">
                    <a:solidFill>
                      <a:srgbClr val="C00000"/>
                    </a:solidFill>
                    <a:latin typeface="Garamond" panose="02020404030301010803" pitchFamily="18" charset="0"/>
                  </a:endParaRPr>
                </a:p>
              </p:txBody>
            </p:sp>
            <p:sp>
              <p:nvSpPr>
                <p:cNvPr id="93" name="TextBox 92">
                  <a:extLst>
                    <a:ext uri="{FF2B5EF4-FFF2-40B4-BE49-F238E27FC236}">
                      <a16:creationId xmlns:a16="http://schemas.microsoft.com/office/drawing/2014/main" id="{D7510393-7EFE-4B17-9229-7F3CBD09A5B8}"/>
                    </a:ext>
                  </a:extLst>
                </p:cNvPr>
                <p:cNvSpPr txBox="1"/>
                <p:nvPr/>
              </p:nvSpPr>
              <p:spPr>
                <a:xfrm>
                  <a:off x="3833123" y="4023940"/>
                  <a:ext cx="1604187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sr-Latn-RS" dirty="0">
                      <a:latin typeface="Garamond" panose="02020404030301010803" pitchFamily="18" charset="0"/>
                    </a:rPr>
                    <a:t>Indoksil-sulfat</a:t>
                  </a:r>
                  <a:endParaRPr kumimoji="0" lang="sr-Latn-RS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Garamond" panose="02020404030301010803" pitchFamily="18" charset="0"/>
                  </a:endParaRPr>
                </a:p>
              </p:txBody>
            </p:sp>
          </p:grp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473A737-663A-4614-937C-936777FCA4F4}"/>
                  </a:ext>
                </a:extLst>
              </p:cNvPr>
              <p:cNvSpPr txBox="1"/>
              <p:nvPr/>
            </p:nvSpPr>
            <p:spPr>
              <a:xfrm>
                <a:off x="3428813" y="5911334"/>
                <a:ext cx="12755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r-Latn-RS" dirty="0">
                    <a:latin typeface="Garamond" panose="02020404030301010803" pitchFamily="18" charset="0"/>
                  </a:rPr>
                  <a:t>Indoksil</a:t>
                </a:r>
                <a:endParaRPr kumimoji="0" lang="sr-Latn-RS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6296760C-3935-4354-B139-B1EE3D2AEDA6}"/>
                  </a:ext>
                </a:extLst>
              </p:cNvPr>
              <p:cNvSpPr txBox="1"/>
              <p:nvPr/>
            </p:nvSpPr>
            <p:spPr>
              <a:xfrm>
                <a:off x="6380072" y="5903246"/>
                <a:ext cx="1275522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sr-Latn-RS" dirty="0">
                    <a:latin typeface="Garamond" panose="02020404030301010803" pitchFamily="18" charset="0"/>
                  </a:rPr>
                  <a:t>Indigo</a:t>
                </a:r>
                <a:endParaRPr kumimoji="0" lang="sr-Latn-RS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Garamond" panose="02020404030301010803" pitchFamily="18" charset="0"/>
                </a:endParaRPr>
              </a:p>
            </p:txBody>
          </p: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4011CEA6-C572-4480-A43D-157C61E51561}"/>
                </a:ext>
              </a:extLst>
            </p:cNvPr>
            <p:cNvSpPr txBox="1"/>
            <p:nvPr/>
          </p:nvSpPr>
          <p:spPr>
            <a:xfrm>
              <a:off x="5220425" y="5019193"/>
              <a:ext cx="731290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sr-Latn-CS" b="1" dirty="0">
                  <a:solidFill>
                    <a:srgbClr val="9D5618"/>
                  </a:solidFill>
                  <a:latin typeface="Garamond" panose="02020404030301010803" pitchFamily="18" charset="0"/>
                </a:rPr>
                <a:t>FeCl</a:t>
              </a:r>
              <a:r>
                <a:rPr lang="sr-Latn-CS" sz="1400" b="1" dirty="0">
                  <a:solidFill>
                    <a:srgbClr val="9D5618"/>
                  </a:solidFill>
                  <a:latin typeface="Garamond" panose="02020404030301010803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638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77" grpId="2"/>
      <p:bldP spid="77" grpId="3"/>
      <p:bldP spid="79" grpId="0"/>
      <p:bldP spid="79" grpId="1"/>
      <p:bldP spid="88" grpId="0"/>
      <p:bldP spid="8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Arial" charset="0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273D8E-5839-4F00-BE92-424B859DCE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92" y="3541352"/>
            <a:ext cx="4981235" cy="3312521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1855694" y="228600"/>
            <a:ext cx="5504491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Neorganski sastojci mokraće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13" name="Picture 2" descr="D:\ljuba\das\FIZIOLOGIJA\hloridi i sulfati\0010415.gif">
            <a:extLst>
              <a:ext uri="{FF2B5EF4-FFF2-40B4-BE49-F238E27FC236}">
                <a16:creationId xmlns:a16="http://schemas.microsoft.com/office/drawing/2014/main" id="{321CCBC0-5250-434F-8E0C-B3957A973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5316" y="4570523"/>
            <a:ext cx="1643074" cy="1643074"/>
          </a:xfrm>
          <a:prstGeom prst="rect">
            <a:avLst/>
          </a:prstGeom>
          <a:noFill/>
        </p:spPr>
      </p:pic>
      <p:pic>
        <p:nvPicPr>
          <p:cNvPr id="14" name="Picture 3" descr="D:\ljuba\das\FIZIOLOGIJA\hloridi i sulfati\0010580.gif">
            <a:extLst>
              <a:ext uri="{FF2B5EF4-FFF2-40B4-BE49-F238E27FC236}">
                <a16:creationId xmlns:a16="http://schemas.microsoft.com/office/drawing/2014/main" id="{359F2156-1AC1-409D-899C-242416B2C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6870" y="4570523"/>
            <a:ext cx="1643074" cy="1643074"/>
          </a:xfrm>
          <a:prstGeom prst="rect">
            <a:avLst/>
          </a:prstGeom>
          <a:noFill/>
        </p:spPr>
      </p:pic>
      <p:sp>
        <p:nvSpPr>
          <p:cNvPr id="16" name="Rounded Rectangle 29">
            <a:extLst>
              <a:ext uri="{FF2B5EF4-FFF2-40B4-BE49-F238E27FC236}">
                <a16:creationId xmlns:a16="http://schemas.microsoft.com/office/drawing/2014/main" id="{E3219578-0181-4E68-8BC4-6941156DF089}"/>
              </a:ext>
            </a:extLst>
          </p:cNvPr>
          <p:cNvSpPr/>
          <p:nvPr/>
        </p:nvSpPr>
        <p:spPr>
          <a:xfrm>
            <a:off x="3526854" y="1089051"/>
            <a:ext cx="2090291" cy="400110"/>
          </a:xfrm>
          <a:prstGeom prst="roundRect">
            <a:avLst/>
          </a:prstGeom>
          <a:noFill/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Voda </a:t>
            </a:r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(95-97%)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41F88301-E17F-44A2-816F-3352353BBBD1}"/>
              </a:ext>
            </a:extLst>
          </p:cNvPr>
          <p:cNvSpPr/>
          <p:nvPr/>
        </p:nvSpPr>
        <p:spPr>
          <a:xfrm>
            <a:off x="1855693" y="1638408"/>
            <a:ext cx="2090291" cy="400110"/>
          </a:xfrm>
          <a:prstGeom prst="roundRect">
            <a:avLst/>
          </a:prstGeom>
          <a:noFill/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Natrijum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8" name="Rounded Rectangle 29">
            <a:extLst>
              <a:ext uri="{FF2B5EF4-FFF2-40B4-BE49-F238E27FC236}">
                <a16:creationId xmlns:a16="http://schemas.microsoft.com/office/drawing/2014/main" id="{2854E700-209E-47A3-B8AE-07DBF37570EA}"/>
              </a:ext>
            </a:extLst>
          </p:cNvPr>
          <p:cNvSpPr/>
          <p:nvPr/>
        </p:nvSpPr>
        <p:spPr>
          <a:xfrm>
            <a:off x="3526853" y="3151964"/>
            <a:ext cx="2090291" cy="400110"/>
          </a:xfrm>
          <a:prstGeom prst="roundRect">
            <a:avLst/>
          </a:prstGeom>
          <a:noFill/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Kalcijum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sp>
        <p:nvSpPr>
          <p:cNvPr id="19" name="Rounded Rectangle 29">
            <a:extLst>
              <a:ext uri="{FF2B5EF4-FFF2-40B4-BE49-F238E27FC236}">
                <a16:creationId xmlns:a16="http://schemas.microsoft.com/office/drawing/2014/main" id="{6711FCB4-7596-40C5-9CA8-A5A38317C8A9}"/>
              </a:ext>
            </a:extLst>
          </p:cNvPr>
          <p:cNvSpPr/>
          <p:nvPr/>
        </p:nvSpPr>
        <p:spPr>
          <a:xfrm>
            <a:off x="5269893" y="2644398"/>
            <a:ext cx="2090291" cy="40011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Hloridi</a:t>
            </a:r>
            <a:endParaRPr lang="en-US" sz="2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F34DB549-932A-47FD-9A9C-73C6BFB294AB}"/>
              </a:ext>
            </a:extLst>
          </p:cNvPr>
          <p:cNvSpPr/>
          <p:nvPr/>
        </p:nvSpPr>
        <p:spPr>
          <a:xfrm>
            <a:off x="1855693" y="2644398"/>
            <a:ext cx="2090291" cy="40011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Sulfati</a:t>
            </a:r>
            <a:endParaRPr lang="en-US" sz="2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ounded Rectangle 29">
            <a:extLst>
              <a:ext uri="{FF2B5EF4-FFF2-40B4-BE49-F238E27FC236}">
                <a16:creationId xmlns:a16="http://schemas.microsoft.com/office/drawing/2014/main" id="{A7733501-3B26-42DC-B329-05F08BD183BB}"/>
              </a:ext>
            </a:extLst>
          </p:cNvPr>
          <p:cNvSpPr/>
          <p:nvPr/>
        </p:nvSpPr>
        <p:spPr>
          <a:xfrm>
            <a:off x="3526853" y="2141403"/>
            <a:ext cx="2090291" cy="400110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Fosfati</a:t>
            </a:r>
            <a:endParaRPr lang="en-US" sz="2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Rounded Rectangle 29">
            <a:extLst>
              <a:ext uri="{FF2B5EF4-FFF2-40B4-BE49-F238E27FC236}">
                <a16:creationId xmlns:a16="http://schemas.microsoft.com/office/drawing/2014/main" id="{124A981D-2008-4C52-A54C-F824556111E5}"/>
              </a:ext>
            </a:extLst>
          </p:cNvPr>
          <p:cNvSpPr/>
          <p:nvPr/>
        </p:nvSpPr>
        <p:spPr>
          <a:xfrm>
            <a:off x="5269894" y="1615227"/>
            <a:ext cx="2090291" cy="400110"/>
          </a:xfrm>
          <a:prstGeom prst="roundRect">
            <a:avLst/>
          </a:prstGeom>
          <a:noFill/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Kalijum</a:t>
            </a:r>
            <a:endParaRPr lang="en-U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52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325DAC7-2E30-43AF-B741-D88EC866B053}"/>
              </a:ext>
            </a:extLst>
          </p:cNvPr>
          <p:cNvSpPr/>
          <p:nvPr/>
        </p:nvSpPr>
        <p:spPr>
          <a:xfrm>
            <a:off x="3541059" y="156883"/>
            <a:ext cx="2312894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Hloridi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D3F120-C9B3-4481-BC52-7F884363A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4513206"/>
            <a:ext cx="3062326" cy="224268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8140921-B034-4879-AD3D-190011EB5F49}"/>
              </a:ext>
            </a:extLst>
          </p:cNvPr>
          <p:cNvSpPr/>
          <p:nvPr/>
        </p:nvSpPr>
        <p:spPr>
          <a:xfrm rot="16200000">
            <a:off x="1850083" y="4635490"/>
            <a:ext cx="608449" cy="363879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27BE90-21A3-4610-9187-EB2076FD98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610" y="1983385"/>
            <a:ext cx="2380952" cy="47523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17A59A-92B7-4EDF-BB0B-74CE889FD350}"/>
              </a:ext>
            </a:extLst>
          </p:cNvPr>
          <p:cNvSpPr/>
          <p:nvPr/>
        </p:nvSpPr>
        <p:spPr>
          <a:xfrm>
            <a:off x="4050609" y="1983385"/>
            <a:ext cx="4997025" cy="475238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59BF76-66DF-46FA-B8C1-7B3E816409CE}"/>
              </a:ext>
            </a:extLst>
          </p:cNvPr>
          <p:cNvCxnSpPr>
            <a:cxnSpLocks/>
          </p:cNvCxnSpPr>
          <p:nvPr/>
        </p:nvCxnSpPr>
        <p:spPr>
          <a:xfrm flipV="1">
            <a:off x="2336247" y="1983385"/>
            <a:ext cx="1714363" cy="252982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A7C20F-2128-4D43-9857-0E9C52F02681}"/>
              </a:ext>
            </a:extLst>
          </p:cNvPr>
          <p:cNvCxnSpPr/>
          <p:nvPr/>
        </p:nvCxnSpPr>
        <p:spPr>
          <a:xfrm>
            <a:off x="2336247" y="5121654"/>
            <a:ext cx="1714363" cy="1614112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>
            <a:extLst>
              <a:ext uri="{FF2B5EF4-FFF2-40B4-BE49-F238E27FC236}">
                <a16:creationId xmlns:a16="http://schemas.microsoft.com/office/drawing/2014/main" id="{5AD108A5-0901-4348-ADA7-1615D2C087B3}"/>
              </a:ext>
            </a:extLst>
          </p:cNvPr>
          <p:cNvSpPr/>
          <p:nvPr/>
        </p:nvSpPr>
        <p:spPr>
          <a:xfrm>
            <a:off x="6431562" y="2320649"/>
            <a:ext cx="144337" cy="800100"/>
          </a:xfrm>
          <a:prstGeom prst="rightBrac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>
            <a:extLst>
              <a:ext uri="{FF2B5EF4-FFF2-40B4-BE49-F238E27FC236}">
                <a16:creationId xmlns:a16="http://schemas.microsoft.com/office/drawing/2014/main" id="{EE1B50E3-9729-44D1-AE51-F826940710BB}"/>
              </a:ext>
            </a:extLst>
          </p:cNvPr>
          <p:cNvSpPr/>
          <p:nvPr/>
        </p:nvSpPr>
        <p:spPr>
          <a:xfrm>
            <a:off x="6431562" y="3120748"/>
            <a:ext cx="144337" cy="1831549"/>
          </a:xfrm>
          <a:prstGeom prst="rightBrac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>
            <a:extLst>
              <a:ext uri="{FF2B5EF4-FFF2-40B4-BE49-F238E27FC236}">
                <a16:creationId xmlns:a16="http://schemas.microsoft.com/office/drawing/2014/main" id="{7E3BAE41-9CF9-4522-BD43-9091765768D7}"/>
              </a:ext>
            </a:extLst>
          </p:cNvPr>
          <p:cNvSpPr/>
          <p:nvPr/>
        </p:nvSpPr>
        <p:spPr>
          <a:xfrm>
            <a:off x="6431562" y="4952297"/>
            <a:ext cx="144337" cy="749585"/>
          </a:xfrm>
          <a:prstGeom prst="rightBrac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Brace 23">
            <a:extLst>
              <a:ext uri="{FF2B5EF4-FFF2-40B4-BE49-F238E27FC236}">
                <a16:creationId xmlns:a16="http://schemas.microsoft.com/office/drawing/2014/main" id="{7A1C2CD6-1DAE-436A-B9B0-F07AE3671E49}"/>
              </a:ext>
            </a:extLst>
          </p:cNvPr>
          <p:cNvSpPr/>
          <p:nvPr/>
        </p:nvSpPr>
        <p:spPr>
          <a:xfrm>
            <a:off x="6431562" y="5853944"/>
            <a:ext cx="144337" cy="847173"/>
          </a:xfrm>
          <a:prstGeom prst="rightBrace">
            <a:avLst/>
          </a:prstGeom>
          <a:ln w="952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6DA1986-2420-4F2F-AE8E-5F6461B38766}"/>
              </a:ext>
            </a:extLst>
          </p:cNvPr>
          <p:cNvSpPr txBox="1"/>
          <p:nvPr/>
        </p:nvSpPr>
        <p:spPr>
          <a:xfrm>
            <a:off x="6656285" y="2397533"/>
            <a:ext cx="2059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i="1" dirty="0">
                <a:latin typeface="Garamond" panose="02020404030301010803" pitchFamily="18" charset="0"/>
              </a:rPr>
              <a:t>Zona glomerulosa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</a:rPr>
              <a:t>aldosteron</a:t>
            </a:r>
            <a:r>
              <a:rPr kumimoji="0" lang="sr-Latn-R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847BA7-17B8-44FE-A8F9-2332DD57DB95}"/>
              </a:ext>
            </a:extLst>
          </p:cNvPr>
          <p:cNvSpPr txBox="1"/>
          <p:nvPr/>
        </p:nvSpPr>
        <p:spPr>
          <a:xfrm>
            <a:off x="6656284" y="3673836"/>
            <a:ext cx="2391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i="1" dirty="0">
                <a:latin typeface="Garamond" panose="02020404030301010803" pitchFamily="18" charset="0"/>
              </a:rPr>
              <a:t>Zona fasciculata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(</a:t>
            </a:r>
            <a:r>
              <a:rPr kumimoji="0" lang="sr-Latn-RS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</a:rPr>
              <a:t>dezoksikortikosteron</a:t>
            </a:r>
            <a:r>
              <a:rPr kumimoji="0" lang="sr-Latn-R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rPr>
              <a:t>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FF11888-5AD6-4D7E-973A-BDAAEC2D5C71}"/>
              </a:ext>
            </a:extLst>
          </p:cNvPr>
          <p:cNvSpPr txBox="1"/>
          <p:nvPr/>
        </p:nvSpPr>
        <p:spPr>
          <a:xfrm>
            <a:off x="6656283" y="5121654"/>
            <a:ext cx="183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i="1" dirty="0">
                <a:latin typeface="Garamond" panose="02020404030301010803" pitchFamily="18" charset="0"/>
              </a:rPr>
              <a:t>Zona reticularis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AA4E57-4578-473B-A051-75C42D445733}"/>
              </a:ext>
            </a:extLst>
          </p:cNvPr>
          <p:cNvSpPr txBox="1"/>
          <p:nvPr/>
        </p:nvSpPr>
        <p:spPr>
          <a:xfrm>
            <a:off x="6656283" y="6092864"/>
            <a:ext cx="2086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i="1" dirty="0">
                <a:latin typeface="Garamond" panose="02020404030301010803" pitchFamily="18" charset="0"/>
              </a:rPr>
              <a:t>Medulla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5DBC6A-D61E-4990-9249-D3FFD5BBB1CB}"/>
              </a:ext>
            </a:extLst>
          </p:cNvPr>
          <p:cNvSpPr txBox="1"/>
          <p:nvPr/>
        </p:nvSpPr>
        <p:spPr>
          <a:xfrm>
            <a:off x="671441" y="931359"/>
            <a:ext cx="7644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Koncentracija hlorida u mokraći zavisi od funkcionalnog stanja </a:t>
            </a: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kore nadbubrežne žlezde</a:t>
            </a: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.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CDCF078-97C8-44F3-AA9E-8D33FD23DAB0}"/>
              </a:ext>
            </a:extLst>
          </p:cNvPr>
          <p:cNvSpPr txBox="1"/>
          <p:nvPr/>
        </p:nvSpPr>
        <p:spPr>
          <a:xfrm>
            <a:off x="96366" y="2600922"/>
            <a:ext cx="29172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Fiziološka konc. NaCl: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10 g/L</a:t>
            </a: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 mokraće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4CA84D7-C4BF-42AC-ABF2-2055CBFA7E53}"/>
              </a:ext>
            </a:extLst>
          </p:cNvPr>
          <p:cNvSpPr txBox="1"/>
          <p:nvPr/>
        </p:nvSpPr>
        <p:spPr>
          <a:xfrm>
            <a:off x="373530" y="1998284"/>
            <a:ext cx="2869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U obliku </a:t>
            </a: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soli Na </a:t>
            </a: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i </a:t>
            </a: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K</a:t>
            </a:r>
            <a:r>
              <a:rPr lang="sr-Latn-RS" sz="2400" dirty="0">
                <a:solidFill>
                  <a:srgbClr val="9D5618"/>
                </a:solidFill>
                <a:latin typeface="Garamond" panose="02020404030301010803" pitchFamily="18" charset="0"/>
              </a:rPr>
              <a:t>.</a:t>
            </a:r>
            <a:endParaRPr kumimoji="0" lang="sr-Latn-RS" sz="24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59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72356E-F948-4B20-82B3-1CE7E40244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6100509" cy="6858000"/>
          </a:xfrm>
          <a:prstGeom prst="rect">
            <a:avLst/>
          </a:prstGeom>
        </p:spPr>
      </p:pic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1457325" y="228600"/>
            <a:ext cx="6353175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Smanjenje koncentracije hlorida</a:t>
            </a:r>
            <a:endParaRPr lang="en-US" sz="3200" b="1" dirty="0">
              <a:latin typeface="Garamond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6B2C0-75D9-4C8C-902A-CB24D48C7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367" y="1734177"/>
            <a:ext cx="8028633" cy="535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63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4">
            <a:extLst>
              <a:ext uri="{FF2B5EF4-FFF2-40B4-BE49-F238E27FC236}">
                <a16:creationId xmlns:a16="http://schemas.microsoft.com/office/drawing/2014/main" id="{0F56A1C5-DF3A-4FF6-A44E-6655F8B5D66E}"/>
              </a:ext>
            </a:extLst>
          </p:cNvPr>
          <p:cNvSpPr/>
          <p:nvPr/>
        </p:nvSpPr>
        <p:spPr>
          <a:xfrm>
            <a:off x="2080846" y="4148092"/>
            <a:ext cx="599518" cy="1019050"/>
          </a:xfrm>
          <a:custGeom>
            <a:avLst/>
            <a:gdLst>
              <a:gd name="connsiteX0" fmla="*/ 299759 w 599518"/>
              <a:gd name="connsiteY0" fmla="*/ 0 h 1019050"/>
              <a:gd name="connsiteX1" fmla="*/ 599518 w 599518"/>
              <a:gd name="connsiteY1" fmla="*/ 102243 h 1019050"/>
              <a:gd name="connsiteX2" fmla="*/ 593428 w 599518"/>
              <a:gd name="connsiteY2" fmla="*/ 122849 h 1019050"/>
              <a:gd name="connsiteX3" fmla="*/ 587600 w 599518"/>
              <a:gd name="connsiteY3" fmla="*/ 129252 h 1019050"/>
              <a:gd name="connsiteX4" fmla="*/ 599518 w 599518"/>
              <a:gd name="connsiteY4" fmla="*/ 129252 h 1019050"/>
              <a:gd name="connsiteX5" fmla="*/ 599518 w 599518"/>
              <a:gd name="connsiteY5" fmla="*/ 712040 h 1019050"/>
              <a:gd name="connsiteX6" fmla="*/ 596829 w 599518"/>
              <a:gd name="connsiteY6" fmla="*/ 712040 h 1019050"/>
              <a:gd name="connsiteX7" fmla="*/ 599518 w 599518"/>
              <a:gd name="connsiteY7" fmla="*/ 737131 h 1019050"/>
              <a:gd name="connsiteX8" fmla="*/ 299759 w 599518"/>
              <a:gd name="connsiteY8" fmla="*/ 1019050 h 1019050"/>
              <a:gd name="connsiteX9" fmla="*/ 0 w 599518"/>
              <a:gd name="connsiteY9" fmla="*/ 737131 h 1019050"/>
              <a:gd name="connsiteX10" fmla="*/ 2689 w 599518"/>
              <a:gd name="connsiteY10" fmla="*/ 712040 h 1019050"/>
              <a:gd name="connsiteX11" fmla="*/ 0 w 599518"/>
              <a:gd name="connsiteY11" fmla="*/ 712040 h 1019050"/>
              <a:gd name="connsiteX12" fmla="*/ 0 w 599518"/>
              <a:gd name="connsiteY12" fmla="*/ 129252 h 1019050"/>
              <a:gd name="connsiteX13" fmla="*/ 11918 w 599518"/>
              <a:gd name="connsiteY13" fmla="*/ 129252 h 1019050"/>
              <a:gd name="connsiteX14" fmla="*/ 6090 w 599518"/>
              <a:gd name="connsiteY14" fmla="*/ 122849 h 1019050"/>
              <a:gd name="connsiteX15" fmla="*/ 0 w 599518"/>
              <a:gd name="connsiteY15" fmla="*/ 102243 h 1019050"/>
              <a:gd name="connsiteX16" fmla="*/ 299759 w 599518"/>
              <a:gd name="connsiteY16" fmla="*/ 0 h 10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99518" h="1019050">
                <a:moveTo>
                  <a:pt x="299759" y="0"/>
                </a:moveTo>
                <a:cubicBezTo>
                  <a:pt x="465311" y="0"/>
                  <a:pt x="599518" y="45776"/>
                  <a:pt x="599518" y="102243"/>
                </a:cubicBezTo>
                <a:cubicBezTo>
                  <a:pt x="599518" y="109302"/>
                  <a:pt x="597421" y="116193"/>
                  <a:pt x="593428" y="122849"/>
                </a:cubicBezTo>
                <a:lnTo>
                  <a:pt x="587600" y="129252"/>
                </a:lnTo>
                <a:lnTo>
                  <a:pt x="599518" y="129252"/>
                </a:lnTo>
                <a:lnTo>
                  <a:pt x="599518" y="712040"/>
                </a:lnTo>
                <a:lnTo>
                  <a:pt x="596829" y="712040"/>
                </a:lnTo>
                <a:lnTo>
                  <a:pt x="599518" y="737131"/>
                </a:lnTo>
                <a:cubicBezTo>
                  <a:pt x="599518" y="892831"/>
                  <a:pt x="465311" y="1019050"/>
                  <a:pt x="299759" y="1019050"/>
                </a:cubicBezTo>
                <a:cubicBezTo>
                  <a:pt x="134207" y="1019050"/>
                  <a:pt x="0" y="892831"/>
                  <a:pt x="0" y="737131"/>
                </a:cubicBezTo>
                <a:lnTo>
                  <a:pt x="2689" y="712040"/>
                </a:lnTo>
                <a:lnTo>
                  <a:pt x="0" y="712040"/>
                </a:lnTo>
                <a:lnTo>
                  <a:pt x="0" y="129252"/>
                </a:lnTo>
                <a:lnTo>
                  <a:pt x="11918" y="129252"/>
                </a:lnTo>
                <a:lnTo>
                  <a:pt x="6090" y="122849"/>
                </a:lnTo>
                <a:cubicBezTo>
                  <a:pt x="2097" y="116193"/>
                  <a:pt x="0" y="109302"/>
                  <a:pt x="0" y="102243"/>
                </a:cubicBezTo>
                <a:cubicBezTo>
                  <a:pt x="0" y="45776"/>
                  <a:pt x="134207" y="0"/>
                  <a:pt x="299759" y="0"/>
                </a:cubicBezTo>
                <a:close/>
              </a:path>
            </a:pathLst>
          </a:custGeom>
          <a:solidFill>
            <a:srgbClr val="FFFFA3">
              <a:alpha val="5000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40A34A5-D77C-4980-A404-159C60FA0431}"/>
              </a:ext>
            </a:extLst>
          </p:cNvPr>
          <p:cNvSpPr/>
          <p:nvPr/>
        </p:nvSpPr>
        <p:spPr>
          <a:xfrm>
            <a:off x="2092573" y="4159534"/>
            <a:ext cx="576064" cy="198597"/>
          </a:xfrm>
          <a:prstGeom prst="ellipse">
            <a:avLst/>
          </a:prstGeom>
          <a:solidFill>
            <a:srgbClr val="FFFFD1"/>
          </a:solidFill>
          <a:ln>
            <a:solidFill>
              <a:srgbClr val="FFFF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54FD04-4892-44BF-82E1-99355784F26B}"/>
              </a:ext>
            </a:extLst>
          </p:cNvPr>
          <p:cNvSpPr txBox="1"/>
          <p:nvPr/>
        </p:nvSpPr>
        <p:spPr>
          <a:xfrm>
            <a:off x="321947" y="4195069"/>
            <a:ext cx="18484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4</a:t>
            </a:r>
            <a:r>
              <a:rPr lang="x-none" dirty="0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2 kapi </a:t>
            </a:r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AgNO</a:t>
            </a:r>
            <a:r>
              <a:rPr lang="sr-Latn-RS" sz="1200" b="1" dirty="0">
                <a:solidFill>
                  <a:srgbClr val="9D5618"/>
                </a:solidFill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A3F0771-9E5A-4F9C-A47C-0FC65B522278}"/>
              </a:ext>
            </a:extLst>
          </p:cNvPr>
          <p:cNvSpPr txBox="1"/>
          <p:nvPr/>
        </p:nvSpPr>
        <p:spPr>
          <a:xfrm>
            <a:off x="1165609" y="5263713"/>
            <a:ext cx="2429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7AB655"/>
                </a:solidFill>
                <a:latin typeface="Garamond" panose="02020404030301010803" pitchFamily="18" charset="0"/>
              </a:rPr>
              <a:t>Beli talog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92ED8A-63E2-4D2E-AFD7-4331C923DA35}"/>
              </a:ext>
            </a:extLst>
          </p:cNvPr>
          <p:cNvSpPr/>
          <p:nvPr/>
        </p:nvSpPr>
        <p:spPr>
          <a:xfrm>
            <a:off x="2037703" y="5865042"/>
            <a:ext cx="685800" cy="633729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400" b="1" dirty="0"/>
              <a:t>+</a:t>
            </a:r>
            <a:endParaRPr lang="en-US" sz="4400" b="1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2A7D894-6E9C-4DF9-AABD-CB95651AC64E}"/>
              </a:ext>
            </a:extLst>
          </p:cNvPr>
          <p:cNvSpPr/>
          <p:nvPr/>
        </p:nvSpPr>
        <p:spPr>
          <a:xfrm>
            <a:off x="2131764" y="4841913"/>
            <a:ext cx="487496" cy="3234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FCA3B9-09AD-4105-9371-4A57876D4A0D}"/>
              </a:ext>
            </a:extLst>
          </p:cNvPr>
          <p:cNvGrpSpPr/>
          <p:nvPr/>
        </p:nvGrpSpPr>
        <p:grpSpPr>
          <a:xfrm>
            <a:off x="2080847" y="2243156"/>
            <a:ext cx="599519" cy="2925373"/>
            <a:chOff x="1043522" y="2263585"/>
            <a:chExt cx="599519" cy="3206350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59954935-2E11-45AA-A9CB-B35A1D18C292}"/>
                </a:ext>
              </a:extLst>
            </p:cNvPr>
            <p:cNvSpPr/>
            <p:nvPr/>
          </p:nvSpPr>
          <p:spPr>
            <a:xfrm>
              <a:off x="1043523" y="2375648"/>
              <a:ext cx="599518" cy="3094287"/>
            </a:xfrm>
            <a:custGeom>
              <a:avLst/>
              <a:gdLst>
                <a:gd name="connsiteX0" fmla="*/ 0 w 599518"/>
                <a:gd name="connsiteY0" fmla="*/ 0 h 3094287"/>
                <a:gd name="connsiteX1" fmla="*/ 599517 w 599518"/>
                <a:gd name="connsiteY1" fmla="*/ 0 h 3094287"/>
                <a:gd name="connsiteX2" fmla="*/ 599517 w 599518"/>
                <a:gd name="connsiteY2" fmla="*/ 2786029 h 3094287"/>
                <a:gd name="connsiteX3" fmla="*/ 599518 w 599518"/>
                <a:gd name="connsiteY3" fmla="*/ 2786039 h 3094287"/>
                <a:gd name="connsiteX4" fmla="*/ 599517 w 599518"/>
                <a:gd name="connsiteY4" fmla="*/ 2786049 h 3094287"/>
                <a:gd name="connsiteX5" fmla="*/ 599517 w 599518"/>
                <a:gd name="connsiteY5" fmla="*/ 2794230 h 3094287"/>
                <a:gd name="connsiteX6" fmla="*/ 598715 w 599518"/>
                <a:gd name="connsiteY6" fmla="*/ 2794230 h 3094287"/>
                <a:gd name="connsiteX7" fmla="*/ 593428 w 599518"/>
                <a:gd name="connsiteY7" fmla="*/ 2848162 h 3094287"/>
                <a:gd name="connsiteX8" fmla="*/ 299759 w 599518"/>
                <a:gd name="connsiteY8" fmla="*/ 3094287 h 3094287"/>
                <a:gd name="connsiteX9" fmla="*/ 6090 w 599518"/>
                <a:gd name="connsiteY9" fmla="*/ 2848162 h 3094287"/>
                <a:gd name="connsiteX10" fmla="*/ 803 w 599518"/>
                <a:gd name="connsiteY10" fmla="*/ 2794230 h 3094287"/>
                <a:gd name="connsiteX11" fmla="*/ 0 w 599518"/>
                <a:gd name="connsiteY11" fmla="*/ 2794230 h 3094287"/>
                <a:gd name="connsiteX12" fmla="*/ 0 w 599518"/>
                <a:gd name="connsiteY12" fmla="*/ 2786039 h 309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9518" h="3094287">
                  <a:moveTo>
                    <a:pt x="0" y="0"/>
                  </a:moveTo>
                  <a:lnTo>
                    <a:pt x="599517" y="0"/>
                  </a:lnTo>
                  <a:lnTo>
                    <a:pt x="599517" y="2786029"/>
                  </a:lnTo>
                  <a:lnTo>
                    <a:pt x="599518" y="2786039"/>
                  </a:lnTo>
                  <a:lnTo>
                    <a:pt x="599517" y="2786049"/>
                  </a:lnTo>
                  <a:lnTo>
                    <a:pt x="599517" y="2794230"/>
                  </a:lnTo>
                  <a:lnTo>
                    <a:pt x="598715" y="2794230"/>
                  </a:lnTo>
                  <a:lnTo>
                    <a:pt x="593428" y="2848162"/>
                  </a:lnTo>
                  <a:cubicBezTo>
                    <a:pt x="565477" y="2988626"/>
                    <a:pt x="444617" y="3094287"/>
                    <a:pt x="299759" y="3094287"/>
                  </a:cubicBezTo>
                  <a:cubicBezTo>
                    <a:pt x="154901" y="3094287"/>
                    <a:pt x="34042" y="2988626"/>
                    <a:pt x="6090" y="2848162"/>
                  </a:cubicBezTo>
                  <a:lnTo>
                    <a:pt x="803" y="2794230"/>
                  </a:lnTo>
                  <a:lnTo>
                    <a:pt x="0" y="2794230"/>
                  </a:lnTo>
                  <a:lnTo>
                    <a:pt x="0" y="2786039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5EA3A62-3AF8-4B9E-A114-8F19862B850F}"/>
                </a:ext>
              </a:extLst>
            </p:cNvPr>
            <p:cNvSpPr/>
            <p:nvPr/>
          </p:nvSpPr>
          <p:spPr>
            <a:xfrm>
              <a:off x="1043522" y="2263585"/>
              <a:ext cx="599517" cy="2241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A17512-1670-41A1-A2EF-7D163D582002}"/>
              </a:ext>
            </a:extLst>
          </p:cNvPr>
          <p:cNvGrpSpPr/>
          <p:nvPr/>
        </p:nvGrpSpPr>
        <p:grpSpPr>
          <a:xfrm>
            <a:off x="3723785" y="4656734"/>
            <a:ext cx="4557658" cy="461665"/>
            <a:chOff x="3681056" y="3526131"/>
            <a:chExt cx="4557658" cy="46166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D39D93-9A90-4AD3-B501-DA1431A4E836}"/>
                </a:ext>
              </a:extLst>
            </p:cNvPr>
            <p:cNvSpPr txBox="1"/>
            <p:nvPr/>
          </p:nvSpPr>
          <p:spPr>
            <a:xfrm>
              <a:off x="3681056" y="3526131"/>
              <a:ext cx="4557658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sr-Latn-CS" sz="2400" dirty="0">
                  <a:latin typeface="Garamond" panose="02020404030301010803" pitchFamily="18" charset="0"/>
                </a:rPr>
                <a:t>AgNO</a:t>
              </a:r>
              <a:r>
                <a:rPr lang="sr-Latn-CS" sz="1600" dirty="0">
                  <a:latin typeface="Garamond" panose="02020404030301010803" pitchFamily="18" charset="0"/>
                </a:rPr>
                <a:t>3</a:t>
              </a:r>
              <a:r>
                <a:rPr lang="sr-Latn-CS" sz="2400" dirty="0">
                  <a:latin typeface="Garamond" panose="02020404030301010803" pitchFamily="18" charset="0"/>
                </a:rPr>
                <a:t>+NaCl        AgCl + NaNO</a:t>
              </a:r>
              <a:r>
                <a:rPr lang="sr-Latn-CS" sz="1600" dirty="0">
                  <a:latin typeface="Garamond" panose="02020404030301010803" pitchFamily="18" charset="0"/>
                </a:rPr>
                <a:t>3</a:t>
              </a:r>
              <a:endParaRPr lang="en-US" sz="2400" dirty="0">
                <a:latin typeface="Garamond" panose="02020404030301010803" pitchFamily="18" charset="0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1998D41B-3563-44D4-9750-3556DD2581C6}"/>
                </a:ext>
              </a:extLst>
            </p:cNvPr>
            <p:cNvCxnSpPr/>
            <p:nvPr/>
          </p:nvCxnSpPr>
          <p:spPr>
            <a:xfrm>
              <a:off x="5580404" y="3756963"/>
              <a:ext cx="46147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8D4DC75F-BA92-4B88-BE62-464D867BE520}"/>
              </a:ext>
            </a:extLst>
          </p:cNvPr>
          <p:cNvSpPr txBox="1"/>
          <p:nvPr/>
        </p:nvSpPr>
        <p:spPr>
          <a:xfrm>
            <a:off x="4810955" y="4027999"/>
            <a:ext cx="2085827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2400" dirty="0">
                <a:latin typeface="Garamond" panose="02020404030301010803" pitchFamily="18" charset="0"/>
              </a:rPr>
              <a:t>Princip reakcije: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857A750F-DCD7-41F4-8FA9-AE5042F5D2EB}"/>
              </a:ext>
            </a:extLst>
          </p:cNvPr>
          <p:cNvSpPr/>
          <p:nvPr/>
        </p:nvSpPr>
        <p:spPr>
          <a:xfrm>
            <a:off x="681135" y="228600"/>
            <a:ext cx="7772400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Kvalitativno dokazivanje hlorida u mokraći 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29" name="Rounded Rectangle 29">
            <a:extLst>
              <a:ext uri="{FF2B5EF4-FFF2-40B4-BE49-F238E27FC236}">
                <a16:creationId xmlns:a16="http://schemas.microsoft.com/office/drawing/2014/main" id="{88DD391F-12E0-45F2-AF29-7A14D4CFA0BF}"/>
              </a:ext>
            </a:extLst>
          </p:cNvPr>
          <p:cNvSpPr/>
          <p:nvPr/>
        </p:nvSpPr>
        <p:spPr>
          <a:xfrm>
            <a:off x="2982482" y="1071122"/>
            <a:ext cx="3102124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Proba sa srebro-nitratom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4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3BD773C7-1C45-478F-A46B-21E75BDC3AED}"/>
              </a:ext>
            </a:extLst>
          </p:cNvPr>
          <p:cNvGrpSpPr/>
          <p:nvPr/>
        </p:nvGrpSpPr>
        <p:grpSpPr>
          <a:xfrm>
            <a:off x="2121016" y="3255917"/>
            <a:ext cx="1607936" cy="2413399"/>
            <a:chOff x="2487102" y="3255917"/>
            <a:chExt cx="1607936" cy="241339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09C78AC-A181-41B7-93FD-B21A7F8BAD81}"/>
                </a:ext>
              </a:extLst>
            </p:cNvPr>
            <p:cNvGrpSpPr/>
            <p:nvPr/>
          </p:nvGrpSpPr>
          <p:grpSpPr>
            <a:xfrm>
              <a:off x="2544354" y="4407988"/>
              <a:ext cx="1493432" cy="1261328"/>
              <a:chOff x="2221809" y="4301749"/>
              <a:chExt cx="1493432" cy="1261328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4E18D57-B9F1-4A44-8F92-0E7A9F5EA7B5}"/>
                  </a:ext>
                </a:extLst>
              </p:cNvPr>
              <p:cNvSpPr/>
              <p:nvPr/>
            </p:nvSpPr>
            <p:spPr>
              <a:xfrm>
                <a:off x="2221809" y="4301749"/>
                <a:ext cx="1493432" cy="1261328"/>
              </a:xfrm>
              <a:custGeom>
                <a:avLst/>
                <a:gdLst>
                  <a:gd name="connsiteX0" fmla="*/ 746716 w 1493432"/>
                  <a:gd name="connsiteY0" fmla="*/ 0 h 1261328"/>
                  <a:gd name="connsiteX1" fmla="*/ 1493432 w 1493432"/>
                  <a:gd name="connsiteY1" fmla="*/ 188688 h 1261328"/>
                  <a:gd name="connsiteX2" fmla="*/ 1493432 w 1493432"/>
                  <a:gd name="connsiteY2" fmla="*/ 987806 h 1261328"/>
                  <a:gd name="connsiteX3" fmla="*/ 1491435 w 1493432"/>
                  <a:gd name="connsiteY3" fmla="*/ 987806 h 1261328"/>
                  <a:gd name="connsiteX4" fmla="*/ 1493432 w 1493432"/>
                  <a:gd name="connsiteY4" fmla="*/ 994874 h 1261328"/>
                  <a:gd name="connsiteX5" fmla="*/ 746716 w 1493432"/>
                  <a:gd name="connsiteY5" fmla="*/ 1261328 h 1261328"/>
                  <a:gd name="connsiteX6" fmla="*/ 0 w 1493432"/>
                  <a:gd name="connsiteY6" fmla="*/ 994874 h 1261328"/>
                  <a:gd name="connsiteX7" fmla="*/ 1997 w 1493432"/>
                  <a:gd name="connsiteY7" fmla="*/ 987806 h 1261328"/>
                  <a:gd name="connsiteX8" fmla="*/ 0 w 1493432"/>
                  <a:gd name="connsiteY8" fmla="*/ 987806 h 1261328"/>
                  <a:gd name="connsiteX9" fmla="*/ 0 w 1493432"/>
                  <a:gd name="connsiteY9" fmla="*/ 188688 h 1261328"/>
                  <a:gd name="connsiteX10" fmla="*/ 746716 w 1493432"/>
                  <a:gd name="connsiteY10" fmla="*/ 0 h 126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3432" h="1261328">
                    <a:moveTo>
                      <a:pt x="746716" y="0"/>
                    </a:moveTo>
                    <a:cubicBezTo>
                      <a:pt x="1159116" y="0"/>
                      <a:pt x="1493432" y="84478"/>
                      <a:pt x="1493432" y="188688"/>
                    </a:cubicBezTo>
                    <a:lnTo>
                      <a:pt x="1493432" y="987806"/>
                    </a:lnTo>
                    <a:lnTo>
                      <a:pt x="1491435" y="987806"/>
                    </a:lnTo>
                    <a:lnTo>
                      <a:pt x="1493432" y="994874"/>
                    </a:lnTo>
                    <a:cubicBezTo>
                      <a:pt x="1493432" y="1142032"/>
                      <a:pt x="1159116" y="1261328"/>
                      <a:pt x="746716" y="1261328"/>
                    </a:cubicBezTo>
                    <a:cubicBezTo>
                      <a:pt x="334316" y="1261328"/>
                      <a:pt x="0" y="1142032"/>
                      <a:pt x="0" y="994874"/>
                    </a:cubicBezTo>
                    <a:lnTo>
                      <a:pt x="1997" y="987806"/>
                    </a:lnTo>
                    <a:lnTo>
                      <a:pt x="0" y="987806"/>
                    </a:lnTo>
                    <a:lnTo>
                      <a:pt x="0" y="188688"/>
                    </a:lnTo>
                    <a:cubicBezTo>
                      <a:pt x="0" y="84478"/>
                      <a:pt x="334316" y="0"/>
                      <a:pt x="746716" y="0"/>
                    </a:cubicBezTo>
                    <a:close/>
                  </a:path>
                </a:pathLst>
              </a:custGeom>
              <a:solidFill>
                <a:srgbClr val="FFFFD1"/>
              </a:solidFill>
              <a:ln>
                <a:solidFill>
                  <a:srgbClr val="FFFFD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D4683CB-C211-4143-B95B-0E5DBD865D11}"/>
                  </a:ext>
                </a:extLst>
              </p:cNvPr>
              <p:cNvSpPr/>
              <p:nvPr/>
            </p:nvSpPr>
            <p:spPr>
              <a:xfrm>
                <a:off x="2221809" y="4301749"/>
                <a:ext cx="1493432" cy="377376"/>
              </a:xfrm>
              <a:prstGeom prst="ellipse">
                <a:avLst/>
              </a:prstGeom>
              <a:solidFill>
                <a:srgbClr val="FFFFD1"/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381CADD-78A9-42E2-945A-27A65564D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7102" y="3255917"/>
              <a:ext cx="1607936" cy="2413399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154FD04-4892-44BF-82E1-99355784F26B}"/>
              </a:ext>
            </a:extLst>
          </p:cNvPr>
          <p:cNvSpPr txBox="1"/>
          <p:nvPr/>
        </p:nvSpPr>
        <p:spPr>
          <a:xfrm>
            <a:off x="215267" y="4301749"/>
            <a:ext cx="1848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10</a:t>
            </a:r>
            <a:r>
              <a:rPr lang="x-none" dirty="0">
                <a:solidFill>
                  <a:srgbClr val="9D5618"/>
                </a:solidFill>
                <a:latin typeface="Garamond" panose="02020404030301010803" pitchFamily="18" charset="0"/>
              </a:rPr>
              <a:t> m</a:t>
            </a:r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L </a:t>
            </a:r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mokraće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+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1 mL </a:t>
            </a:r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K-hromata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(indikator)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C219FA-F9B3-456B-AC99-6580BCA41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85" y="-1020579"/>
            <a:ext cx="704496" cy="4183402"/>
          </a:xfrm>
          <a:prstGeom prst="rect">
            <a:avLst/>
          </a:prstGeom>
        </p:spPr>
      </p:pic>
      <p:sp>
        <p:nvSpPr>
          <p:cNvPr id="28" name="Rounded Rectangle 3">
            <a:extLst>
              <a:ext uri="{FF2B5EF4-FFF2-40B4-BE49-F238E27FC236}">
                <a16:creationId xmlns:a16="http://schemas.microsoft.com/office/drawing/2014/main" id="{857A750F-DCD7-41F4-8FA9-AE5042F5D2EB}"/>
              </a:ext>
            </a:extLst>
          </p:cNvPr>
          <p:cNvSpPr/>
          <p:nvPr/>
        </p:nvSpPr>
        <p:spPr>
          <a:xfrm>
            <a:off x="572568" y="228600"/>
            <a:ext cx="7981771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Kvantitativno dokazivanje hlorida u mokraći 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17" name="Rounded Rectangle 29">
            <a:extLst>
              <a:ext uri="{FF2B5EF4-FFF2-40B4-BE49-F238E27FC236}">
                <a16:creationId xmlns:a16="http://schemas.microsoft.com/office/drawing/2014/main" id="{6C56017D-5D41-457B-BB75-3C3088301E76}"/>
              </a:ext>
            </a:extLst>
          </p:cNvPr>
          <p:cNvSpPr/>
          <p:nvPr/>
        </p:nvSpPr>
        <p:spPr>
          <a:xfrm>
            <a:off x="5458182" y="1071122"/>
            <a:ext cx="3102124" cy="400110"/>
          </a:xfrm>
          <a:prstGeom prst="roundRect">
            <a:avLst/>
          </a:prstGeom>
          <a:solidFill>
            <a:srgbClr val="FFFFA3"/>
          </a:solidFill>
          <a:ln w="19050"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Titracija po Moohr-u</a:t>
            </a:r>
            <a:endParaRPr lang="en-US" sz="2000" b="1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19424E-1BEA-4CDB-AAFF-B46501D2A94A}"/>
              </a:ext>
            </a:extLst>
          </p:cNvPr>
          <p:cNvGrpSpPr/>
          <p:nvPr/>
        </p:nvGrpSpPr>
        <p:grpSpPr>
          <a:xfrm>
            <a:off x="2121016" y="3255916"/>
            <a:ext cx="1607936" cy="2413399"/>
            <a:chOff x="5173980" y="3255917"/>
            <a:chExt cx="1607936" cy="2413399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2318A4F4-1635-4E18-939F-F0D3E4F68062}"/>
                </a:ext>
              </a:extLst>
            </p:cNvPr>
            <p:cNvGrpSpPr/>
            <p:nvPr/>
          </p:nvGrpSpPr>
          <p:grpSpPr>
            <a:xfrm>
              <a:off x="5231232" y="4407987"/>
              <a:ext cx="1493432" cy="1261328"/>
              <a:chOff x="2221809" y="4301749"/>
              <a:chExt cx="1493432" cy="1261328"/>
            </a:xfrm>
          </p:grpSpPr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55DC57B3-6835-4B83-93D8-6B1285D7118A}"/>
                  </a:ext>
                </a:extLst>
              </p:cNvPr>
              <p:cNvSpPr/>
              <p:nvPr/>
            </p:nvSpPr>
            <p:spPr>
              <a:xfrm>
                <a:off x="2221809" y="4301749"/>
                <a:ext cx="1493432" cy="1261328"/>
              </a:xfrm>
              <a:custGeom>
                <a:avLst/>
                <a:gdLst>
                  <a:gd name="connsiteX0" fmla="*/ 746716 w 1493432"/>
                  <a:gd name="connsiteY0" fmla="*/ 0 h 1261328"/>
                  <a:gd name="connsiteX1" fmla="*/ 1493432 w 1493432"/>
                  <a:gd name="connsiteY1" fmla="*/ 188688 h 1261328"/>
                  <a:gd name="connsiteX2" fmla="*/ 1493432 w 1493432"/>
                  <a:gd name="connsiteY2" fmla="*/ 987806 h 1261328"/>
                  <a:gd name="connsiteX3" fmla="*/ 1491435 w 1493432"/>
                  <a:gd name="connsiteY3" fmla="*/ 987806 h 1261328"/>
                  <a:gd name="connsiteX4" fmla="*/ 1493432 w 1493432"/>
                  <a:gd name="connsiteY4" fmla="*/ 994874 h 1261328"/>
                  <a:gd name="connsiteX5" fmla="*/ 746716 w 1493432"/>
                  <a:gd name="connsiteY5" fmla="*/ 1261328 h 1261328"/>
                  <a:gd name="connsiteX6" fmla="*/ 0 w 1493432"/>
                  <a:gd name="connsiteY6" fmla="*/ 994874 h 1261328"/>
                  <a:gd name="connsiteX7" fmla="*/ 1997 w 1493432"/>
                  <a:gd name="connsiteY7" fmla="*/ 987806 h 1261328"/>
                  <a:gd name="connsiteX8" fmla="*/ 0 w 1493432"/>
                  <a:gd name="connsiteY8" fmla="*/ 987806 h 1261328"/>
                  <a:gd name="connsiteX9" fmla="*/ 0 w 1493432"/>
                  <a:gd name="connsiteY9" fmla="*/ 188688 h 1261328"/>
                  <a:gd name="connsiteX10" fmla="*/ 746716 w 1493432"/>
                  <a:gd name="connsiteY10" fmla="*/ 0 h 1261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93432" h="1261328">
                    <a:moveTo>
                      <a:pt x="746716" y="0"/>
                    </a:moveTo>
                    <a:cubicBezTo>
                      <a:pt x="1159116" y="0"/>
                      <a:pt x="1493432" y="84478"/>
                      <a:pt x="1493432" y="188688"/>
                    </a:cubicBezTo>
                    <a:lnTo>
                      <a:pt x="1493432" y="987806"/>
                    </a:lnTo>
                    <a:lnTo>
                      <a:pt x="1491435" y="987806"/>
                    </a:lnTo>
                    <a:lnTo>
                      <a:pt x="1493432" y="994874"/>
                    </a:lnTo>
                    <a:cubicBezTo>
                      <a:pt x="1493432" y="1142032"/>
                      <a:pt x="1159116" y="1261328"/>
                      <a:pt x="746716" y="1261328"/>
                    </a:cubicBezTo>
                    <a:cubicBezTo>
                      <a:pt x="334316" y="1261328"/>
                      <a:pt x="0" y="1142032"/>
                      <a:pt x="0" y="994874"/>
                    </a:cubicBezTo>
                    <a:lnTo>
                      <a:pt x="1997" y="987806"/>
                    </a:lnTo>
                    <a:lnTo>
                      <a:pt x="0" y="987806"/>
                    </a:lnTo>
                    <a:lnTo>
                      <a:pt x="0" y="188688"/>
                    </a:lnTo>
                    <a:cubicBezTo>
                      <a:pt x="0" y="84478"/>
                      <a:pt x="334316" y="0"/>
                      <a:pt x="746716" y="0"/>
                    </a:cubicBezTo>
                    <a:close/>
                  </a:path>
                </a:pathLst>
              </a:custGeom>
              <a:solidFill>
                <a:srgbClr val="FF8B8B"/>
              </a:solidFill>
              <a:ln>
                <a:solidFill>
                  <a:srgbClr val="FF8B8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689BFB8-0351-4DBC-AD71-37323C876BE3}"/>
                  </a:ext>
                </a:extLst>
              </p:cNvPr>
              <p:cNvSpPr/>
              <p:nvPr/>
            </p:nvSpPr>
            <p:spPr>
              <a:xfrm>
                <a:off x="2221809" y="4301749"/>
                <a:ext cx="1493432" cy="377376"/>
              </a:xfrm>
              <a:prstGeom prst="ellipse">
                <a:avLst/>
              </a:prstGeom>
              <a:solidFill>
                <a:srgbClr val="FF8B8B"/>
              </a:solidFill>
              <a:ln>
                <a:solidFill>
                  <a:srgbClr val="FF57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E5BCD9FA-F439-436C-BF54-9A83727C1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3980" y="3255917"/>
              <a:ext cx="1607936" cy="2413399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9991CF5D-0637-4BC9-A79A-93E3D6B0086E}"/>
              </a:ext>
            </a:extLst>
          </p:cNvPr>
          <p:cNvSpPr txBox="1"/>
          <p:nvPr/>
        </p:nvSpPr>
        <p:spPr>
          <a:xfrm>
            <a:off x="2924984" y="948011"/>
            <a:ext cx="129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b="1" dirty="0">
                <a:solidFill>
                  <a:srgbClr val="9D5618"/>
                </a:solidFill>
                <a:latin typeface="Garamond" panose="02020404030301010803" pitchFamily="18" charset="0"/>
              </a:rPr>
              <a:t>AgNO</a:t>
            </a:r>
            <a:r>
              <a:rPr lang="sr-Latn-RS" sz="1200" b="1" dirty="0">
                <a:solidFill>
                  <a:srgbClr val="9D5618"/>
                </a:solidFill>
                <a:latin typeface="Garamond" panose="02020404030301010803" pitchFamily="18" charset="0"/>
              </a:rPr>
              <a:t>3</a:t>
            </a:r>
          </a:p>
          <a:p>
            <a:pPr algn="ctr"/>
            <a:r>
              <a:rPr lang="sr-Latn-RS" dirty="0">
                <a:solidFill>
                  <a:srgbClr val="9D5618"/>
                </a:solidFill>
                <a:latin typeface="Garamond" panose="02020404030301010803" pitchFamily="18" charset="0"/>
              </a:rPr>
              <a:t>(0, 17 M)</a:t>
            </a:r>
            <a:endParaRPr lang="sr-Latn-RS" sz="2000" dirty="0">
              <a:solidFill>
                <a:srgbClr val="9D5618"/>
              </a:solidFill>
              <a:latin typeface="Garamond" panose="02020404030301010803" pitchFamily="18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95CDFB7-A928-49F3-8528-7D6F4C2ECEA2}"/>
              </a:ext>
            </a:extLst>
          </p:cNvPr>
          <p:cNvGrpSpPr/>
          <p:nvPr/>
        </p:nvGrpSpPr>
        <p:grpSpPr>
          <a:xfrm>
            <a:off x="4620361" y="1780353"/>
            <a:ext cx="3743332" cy="461665"/>
            <a:chOff x="3681056" y="3526131"/>
            <a:chExt cx="3743332" cy="46166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C789B65-652E-477D-AA39-1F8E49D8EA8B}"/>
                </a:ext>
              </a:extLst>
            </p:cNvPr>
            <p:cNvSpPr txBox="1"/>
            <p:nvPr/>
          </p:nvSpPr>
          <p:spPr>
            <a:xfrm>
              <a:off x="3681056" y="3526131"/>
              <a:ext cx="3743332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sr-Latn-CS" sz="2400" dirty="0">
                  <a:latin typeface="Garamond" panose="02020404030301010803" pitchFamily="18" charset="0"/>
                </a:rPr>
                <a:t>Ag + Cl        AgCl (beli talog)</a:t>
              </a:r>
              <a:endParaRPr lang="en-US" sz="2400" dirty="0">
                <a:latin typeface="Garamond" panose="02020404030301010803" pitchFamily="18" charset="0"/>
              </a:endParaRP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37D39C6-16B5-49FE-AE62-35BA5736A13D}"/>
                </a:ext>
              </a:extLst>
            </p:cNvPr>
            <p:cNvCxnSpPr/>
            <p:nvPr/>
          </p:nvCxnSpPr>
          <p:spPr>
            <a:xfrm>
              <a:off x="4819684" y="3756963"/>
              <a:ext cx="46147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170C84B-47BA-46AF-BB28-5DD0BC4DCCC2}"/>
              </a:ext>
            </a:extLst>
          </p:cNvPr>
          <p:cNvGrpSpPr/>
          <p:nvPr/>
        </p:nvGrpSpPr>
        <p:grpSpPr>
          <a:xfrm>
            <a:off x="4620361" y="2457040"/>
            <a:ext cx="3534942" cy="461665"/>
            <a:chOff x="3681056" y="3526131"/>
            <a:chExt cx="3534942" cy="46166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FC72197-EF25-47C4-AE15-C2D42AE0044C}"/>
                </a:ext>
              </a:extLst>
            </p:cNvPr>
            <p:cNvSpPr txBox="1"/>
            <p:nvPr/>
          </p:nvSpPr>
          <p:spPr>
            <a:xfrm>
              <a:off x="3681056" y="3526131"/>
              <a:ext cx="3534942" cy="46166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sr-Latn-CS" sz="2400" dirty="0">
                  <a:latin typeface="Garamond" panose="02020404030301010803" pitchFamily="18" charset="0"/>
                </a:rPr>
                <a:t>2 Ag + CrO</a:t>
              </a:r>
              <a:r>
                <a:rPr lang="sr-Latn-CS" sz="1600" dirty="0">
                  <a:latin typeface="Garamond" panose="02020404030301010803" pitchFamily="18" charset="0"/>
                </a:rPr>
                <a:t>4</a:t>
              </a:r>
              <a:r>
                <a:rPr lang="sr-Latn-CS" sz="2400" dirty="0">
                  <a:latin typeface="Garamond" panose="02020404030301010803" pitchFamily="18" charset="0"/>
                </a:rPr>
                <a:t>        </a:t>
              </a:r>
              <a:r>
                <a:rPr lang="sr-Latn-CS" sz="2400" dirty="0">
                  <a:solidFill>
                    <a:srgbClr val="FF8B8B"/>
                  </a:solidFill>
                  <a:latin typeface="Garamond" panose="02020404030301010803" pitchFamily="18" charset="0"/>
                </a:rPr>
                <a:t>Ag</a:t>
              </a:r>
              <a:r>
                <a:rPr lang="sr-Latn-CS" sz="1600" dirty="0">
                  <a:solidFill>
                    <a:srgbClr val="FF8B8B"/>
                  </a:solidFill>
                  <a:latin typeface="Garamond" panose="02020404030301010803" pitchFamily="18" charset="0"/>
                </a:rPr>
                <a:t>2</a:t>
              </a:r>
              <a:r>
                <a:rPr lang="sr-Latn-CS" sz="2400" dirty="0">
                  <a:solidFill>
                    <a:srgbClr val="FF8B8B"/>
                  </a:solidFill>
                  <a:latin typeface="Garamond" panose="02020404030301010803" pitchFamily="18" charset="0"/>
                </a:rPr>
                <a:t>CrO</a:t>
              </a:r>
              <a:r>
                <a:rPr lang="sr-Latn-CS" sz="1600" dirty="0">
                  <a:solidFill>
                    <a:srgbClr val="FF8B8B"/>
                  </a:solidFill>
                  <a:latin typeface="Garamond" panose="02020404030301010803" pitchFamily="18" charset="0"/>
                </a:rPr>
                <a:t>4</a:t>
              </a:r>
              <a:endParaRPr lang="en-US" sz="2400" dirty="0">
                <a:solidFill>
                  <a:srgbClr val="FF8B8B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543C783-EE13-484A-94DF-A9C970DE925A}"/>
                </a:ext>
              </a:extLst>
            </p:cNvPr>
            <p:cNvCxnSpPr/>
            <p:nvPr/>
          </p:nvCxnSpPr>
          <p:spPr>
            <a:xfrm>
              <a:off x="5388303" y="3756963"/>
              <a:ext cx="461473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9E5ED25E-0B47-4E5C-8255-993CAD33AB4D}"/>
              </a:ext>
            </a:extLst>
          </p:cNvPr>
          <p:cNvSpPr txBox="1"/>
          <p:nvPr/>
        </p:nvSpPr>
        <p:spPr>
          <a:xfrm>
            <a:off x="4620361" y="3523289"/>
            <a:ext cx="3643946" cy="46166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2400" dirty="0">
                <a:latin typeface="Garamond" panose="02020404030301010803" pitchFamily="18" charset="0"/>
              </a:rPr>
              <a:t>1 mL AgNO</a:t>
            </a:r>
            <a:r>
              <a:rPr lang="sr-Latn-CS" sz="1600" dirty="0">
                <a:latin typeface="Garamond" panose="02020404030301010803" pitchFamily="18" charset="0"/>
              </a:rPr>
              <a:t>3</a:t>
            </a:r>
            <a:r>
              <a:rPr lang="sr-Latn-CS" sz="2400" dirty="0">
                <a:latin typeface="Garamond" panose="02020404030301010803" pitchFamily="18" charset="0"/>
              </a:rPr>
              <a:t> ~ 0,01 g NaCl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E7A772F-0D4E-4211-A00A-100FF41C12FC}"/>
              </a:ext>
            </a:extLst>
          </p:cNvPr>
          <p:cNvSpPr txBox="1"/>
          <p:nvPr/>
        </p:nvSpPr>
        <p:spPr>
          <a:xfrm>
            <a:off x="4150278" y="4314871"/>
            <a:ext cx="458330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2400" dirty="0">
                <a:latin typeface="Garamond" panose="02020404030301010803" pitchFamily="18" charset="0"/>
              </a:rPr>
              <a:t>Broj utrošenih mL AgNO3 × 0,01= </a:t>
            </a:r>
          </a:p>
          <a:p>
            <a:r>
              <a:rPr lang="sr-Latn-CS" sz="2400" dirty="0">
                <a:latin typeface="Garamond" panose="02020404030301010803" pitchFamily="18" charset="0"/>
              </a:rPr>
              <a:t>= g NaCl/</a:t>
            </a:r>
            <a:r>
              <a:rPr lang="sr-Latn-CS" sz="2400" b="1" dirty="0">
                <a:latin typeface="Garamond" panose="02020404030301010803" pitchFamily="18" charset="0"/>
              </a:rPr>
              <a:t>10 mL </a:t>
            </a:r>
            <a:r>
              <a:rPr lang="sr-Latn-CS" sz="2400" dirty="0">
                <a:latin typeface="Garamond" panose="02020404030301010803" pitchFamily="18" charset="0"/>
              </a:rPr>
              <a:t>mokraće</a:t>
            </a:r>
            <a:endParaRPr lang="en-US" sz="2400" dirty="0">
              <a:latin typeface="Garamond" panose="02020404030301010803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A33D221-4DCC-42F9-82F0-8E0CBD66A5DE}"/>
              </a:ext>
            </a:extLst>
          </p:cNvPr>
          <p:cNvSpPr txBox="1"/>
          <p:nvPr/>
        </p:nvSpPr>
        <p:spPr>
          <a:xfrm>
            <a:off x="3683804" y="5511727"/>
            <a:ext cx="5516254" cy="4001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Latn-CS" sz="2000" dirty="0">
                <a:latin typeface="Garamond" panose="02020404030301010803" pitchFamily="18" charset="0"/>
              </a:rPr>
              <a:t>g NaCl/10 ml mokraće × 100 = g NaCl/</a:t>
            </a:r>
            <a:r>
              <a:rPr lang="sr-Latn-CS" sz="2000" b="1" dirty="0">
                <a:latin typeface="Garamond" panose="02020404030301010803" pitchFamily="18" charset="0"/>
              </a:rPr>
              <a:t>L mokraće </a:t>
            </a:r>
            <a:endParaRPr lang="en-US" sz="2000" b="1" dirty="0">
              <a:latin typeface="Garamond" panose="02020404030301010803" pitchFamily="18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B668893-44A9-4B6C-8322-2D7D47D43355}"/>
              </a:ext>
            </a:extLst>
          </p:cNvPr>
          <p:cNvCxnSpPr>
            <a:stCxn id="43" idx="2"/>
          </p:cNvCxnSpPr>
          <p:nvPr/>
        </p:nvCxnSpPr>
        <p:spPr>
          <a:xfrm flipH="1">
            <a:off x="6441931" y="3984954"/>
            <a:ext cx="403" cy="3299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5DC3D2C-B227-40E8-8995-5DBE132B4FA3}"/>
              </a:ext>
            </a:extLst>
          </p:cNvPr>
          <p:cNvCxnSpPr/>
          <p:nvPr/>
        </p:nvCxnSpPr>
        <p:spPr>
          <a:xfrm flipH="1">
            <a:off x="6441931" y="5172161"/>
            <a:ext cx="403" cy="32991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77ED1316-F334-4FF7-A654-DBC2B280144C}"/>
              </a:ext>
            </a:extLst>
          </p:cNvPr>
          <p:cNvSpPr txBox="1"/>
          <p:nvPr/>
        </p:nvSpPr>
        <p:spPr>
          <a:xfrm>
            <a:off x="3045017" y="6035173"/>
            <a:ext cx="621168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Latn-CS" sz="2000" dirty="0">
                <a:solidFill>
                  <a:srgbClr val="C00000"/>
                </a:solidFill>
                <a:latin typeface="Garamond" panose="02020404030301010803" pitchFamily="18" charset="0"/>
              </a:rPr>
              <a:t>Dobijeni rezultat se množi sa korekcionim faktorom: </a:t>
            </a:r>
            <a:r>
              <a:rPr lang="sr-Latn-CS" sz="2000" b="1" dirty="0">
                <a:solidFill>
                  <a:srgbClr val="C00000"/>
                </a:solidFill>
                <a:latin typeface="Garamond" panose="02020404030301010803" pitchFamily="18" charset="0"/>
              </a:rPr>
              <a:t>0,607</a:t>
            </a:r>
          </a:p>
          <a:p>
            <a:r>
              <a:rPr lang="sr-Latn-CS" sz="2000" dirty="0">
                <a:solidFill>
                  <a:srgbClr val="C00000"/>
                </a:solidFill>
                <a:latin typeface="Garamond" panose="02020404030301010803" pitchFamily="18" charset="0"/>
              </a:rPr>
              <a:t>(ksantin i mokraćna kiselina)</a:t>
            </a:r>
            <a:endParaRPr lang="en-US" sz="2000" dirty="0">
              <a:solidFill>
                <a:srgbClr val="C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4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4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6" grpId="0"/>
      <p:bldP spid="4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11FC92C-4B39-43AC-9DF8-0D51B7AACD09}"/>
              </a:ext>
            </a:extLst>
          </p:cNvPr>
          <p:cNvSpPr/>
          <p:nvPr/>
        </p:nvSpPr>
        <p:spPr>
          <a:xfrm>
            <a:off x="3492138" y="228600"/>
            <a:ext cx="2490651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 dirty="0">
                <a:latin typeface="Garamond" pitchFamily="18" charset="0"/>
              </a:rPr>
              <a:t>Sulfati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391C58E6-16D4-4CE9-867D-E3767DE6420E}"/>
              </a:ext>
            </a:extLst>
          </p:cNvPr>
          <p:cNvSpPr/>
          <p:nvPr/>
        </p:nvSpPr>
        <p:spPr>
          <a:xfrm>
            <a:off x="986630" y="1356359"/>
            <a:ext cx="3217817" cy="409687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latin typeface="Garamond" pitchFamily="18" charset="0"/>
              </a:rPr>
              <a:t>Slobodni (neorganski)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4B78D473-EF80-405C-9ED3-C809A0884244}"/>
              </a:ext>
            </a:extLst>
          </p:cNvPr>
          <p:cNvSpPr/>
          <p:nvPr/>
        </p:nvSpPr>
        <p:spPr>
          <a:xfrm>
            <a:off x="4939555" y="1356359"/>
            <a:ext cx="3217815" cy="409687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 dirty="0">
                <a:latin typeface="Garamond" pitchFamily="18" charset="0"/>
              </a:rPr>
              <a:t>Vezani</a:t>
            </a:r>
            <a:endParaRPr lang="en-US" sz="3200" b="1" dirty="0">
              <a:latin typeface="Garamond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43F849F-A4B8-4410-923C-2ED50597FD45}"/>
              </a:ext>
            </a:extLst>
          </p:cNvPr>
          <p:cNvSpPr txBox="1"/>
          <p:nvPr/>
        </p:nvSpPr>
        <p:spPr>
          <a:xfrm>
            <a:off x="645095" y="2051140"/>
            <a:ext cx="3900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Jedinjenja sa </a:t>
            </a:r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Na,</a:t>
            </a:r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K, Ca, Mg i NH</a:t>
            </a:r>
            <a:r>
              <a:rPr lang="sr-Latn-RS" sz="1400" b="1" dirty="0">
                <a:solidFill>
                  <a:srgbClr val="9D5618"/>
                </a:solidFill>
                <a:latin typeface="Garamond" panose="02020404030301010803" pitchFamily="18" charset="0"/>
              </a:rPr>
              <a:t>3</a:t>
            </a:r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.</a:t>
            </a: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B95C58-3127-46B3-AD76-E36C48395ECF}"/>
              </a:ext>
            </a:extLst>
          </p:cNvPr>
          <p:cNvSpPr txBox="1"/>
          <p:nvPr/>
        </p:nvSpPr>
        <p:spPr>
          <a:xfrm>
            <a:off x="645095" y="2593521"/>
            <a:ext cx="39008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400" b="1" dirty="0">
                <a:solidFill>
                  <a:srgbClr val="9D5618"/>
                </a:solidFill>
                <a:latin typeface="Garamond" panose="02020404030301010803" pitchFamily="18" charset="0"/>
              </a:rPr>
              <a:t>80 – 90 %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DC1388-3F47-44BD-8E7A-A05660BA3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1013" y="3215355"/>
            <a:ext cx="3505201" cy="35052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6CBCCB-447C-41B5-9AC2-131A55E69EF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50" y="4954125"/>
            <a:ext cx="1766431" cy="17664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F57E851-2A3C-4371-8613-6E79B05AC3FA}"/>
              </a:ext>
            </a:extLst>
          </p:cNvPr>
          <p:cNvSpPr txBox="1"/>
          <p:nvPr/>
        </p:nvSpPr>
        <p:spPr>
          <a:xfrm>
            <a:off x="4863354" y="2051140"/>
            <a:ext cx="3370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Estarski</a:t>
            </a:r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vezana</a:t>
            </a:r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 </a:t>
            </a:r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H</a:t>
            </a:r>
            <a:r>
              <a:rPr lang="sr-Latn-RS" sz="1600" b="1" dirty="0">
                <a:solidFill>
                  <a:srgbClr val="9D5618"/>
                </a:solidFill>
                <a:latin typeface="Garamond" panose="02020404030301010803" pitchFamily="18" charset="0"/>
              </a:rPr>
              <a:t>2</a:t>
            </a:r>
            <a:r>
              <a:rPr lang="sr-Latn-RS" sz="2000" b="1" dirty="0">
                <a:solidFill>
                  <a:srgbClr val="9D5618"/>
                </a:solidFill>
                <a:latin typeface="Garamond" panose="02020404030301010803" pitchFamily="18" charset="0"/>
              </a:rPr>
              <a:t>SO</a:t>
            </a:r>
            <a:r>
              <a:rPr lang="sr-Latn-RS" sz="1600" b="1" dirty="0">
                <a:solidFill>
                  <a:srgbClr val="9D5618"/>
                </a:solidFill>
                <a:latin typeface="Garamond" panose="02020404030301010803" pitchFamily="18" charset="0"/>
              </a:rPr>
              <a:t>4</a:t>
            </a:r>
            <a:r>
              <a:rPr lang="sr-Latn-RS" sz="2000" dirty="0">
                <a:solidFill>
                  <a:srgbClr val="9D5618"/>
                </a:solidFill>
                <a:latin typeface="Garamond" panose="02020404030301010803" pitchFamily="18" charset="0"/>
              </a:rPr>
              <a:t> za aromatične alkohole.</a:t>
            </a:r>
            <a:endParaRPr kumimoji="0" lang="sr-Latn-RS" sz="2000" i="0" u="none" strike="noStrike" kern="1200" cap="none" spc="0" normalizeH="0" baseline="0" noProof="0" dirty="0">
              <a:ln>
                <a:noFill/>
              </a:ln>
              <a:solidFill>
                <a:srgbClr val="9D5618"/>
              </a:solidFill>
              <a:effectLst/>
              <a:uLnTx/>
              <a:uFillTx/>
              <a:latin typeface="Garamond" panose="02020404030301010803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A28080-8E1A-4C4B-B71C-63FE5FF8B362}"/>
              </a:ext>
            </a:extLst>
          </p:cNvPr>
          <p:cNvSpPr txBox="1"/>
          <p:nvPr/>
        </p:nvSpPr>
        <p:spPr>
          <a:xfrm>
            <a:off x="7942976" y="2191692"/>
            <a:ext cx="743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r-Latn-RS" sz="9600" b="1" dirty="0">
                <a:solidFill>
                  <a:srgbClr val="C00000"/>
                </a:solidFill>
                <a:latin typeface="Harrington" panose="04040505050A02020702" pitchFamily="82" charset="0"/>
              </a:rPr>
              <a:t>?</a:t>
            </a:r>
            <a:endParaRPr kumimoji="0" lang="sr-Latn-RS" sz="96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arrington" panose="04040505050A02020702" pitchFamily="8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9DA0F8D-970F-4108-8C35-07CD72E9C1F9}"/>
              </a:ext>
            </a:extLst>
          </p:cNvPr>
          <p:cNvGrpSpPr/>
          <p:nvPr/>
        </p:nvGrpSpPr>
        <p:grpSpPr>
          <a:xfrm>
            <a:off x="4939555" y="3837658"/>
            <a:ext cx="1608832" cy="1077218"/>
            <a:chOff x="4939555" y="3837658"/>
            <a:chExt cx="1608832" cy="107721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E24815B-FF1A-40D8-95EB-4893EA14E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9555" y="3837658"/>
              <a:ext cx="1608832" cy="707886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4F82803-3D2D-4B66-9032-B441762B7FB7}"/>
                </a:ext>
              </a:extLst>
            </p:cNvPr>
            <p:cNvSpPr txBox="1"/>
            <p:nvPr/>
          </p:nvSpPr>
          <p:spPr>
            <a:xfrm>
              <a:off x="4947061" y="4545544"/>
              <a:ext cx="1285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dirty="0">
                  <a:latin typeface="Garamond" panose="02020404030301010803" pitchFamily="18" charset="0"/>
                </a:rPr>
                <a:t>p-krezol</a:t>
              </a:r>
              <a:endParaRPr kumimoji="0" lang="sr-Latn-R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88667C9-CAD5-4CC0-BC06-68D2A8AF91A8}"/>
              </a:ext>
            </a:extLst>
          </p:cNvPr>
          <p:cNvGrpSpPr/>
          <p:nvPr/>
        </p:nvGrpSpPr>
        <p:grpSpPr>
          <a:xfrm>
            <a:off x="4981083" y="5061702"/>
            <a:ext cx="1567304" cy="1593355"/>
            <a:chOff x="4981083" y="5061702"/>
            <a:chExt cx="1567304" cy="159335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022D634-0589-4CFE-A66D-34F3F5B09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4151" y="5061702"/>
              <a:ext cx="1514236" cy="126186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8D0D36-6998-40AB-A1BE-C16198AEA845}"/>
                </a:ext>
              </a:extLst>
            </p:cNvPr>
            <p:cNvSpPr txBox="1"/>
            <p:nvPr/>
          </p:nvSpPr>
          <p:spPr>
            <a:xfrm>
              <a:off x="4981083" y="6285725"/>
              <a:ext cx="1285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dirty="0">
                  <a:latin typeface="Garamond" panose="02020404030301010803" pitchFamily="18" charset="0"/>
                </a:rPr>
                <a:t>Skatol</a:t>
              </a:r>
              <a:endParaRPr kumimoji="0" lang="sr-Latn-R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A6828D3-5E35-4FD6-81A5-59036FA22397}"/>
              </a:ext>
            </a:extLst>
          </p:cNvPr>
          <p:cNvGrpSpPr/>
          <p:nvPr/>
        </p:nvGrpSpPr>
        <p:grpSpPr>
          <a:xfrm>
            <a:off x="6840086" y="3761352"/>
            <a:ext cx="1952521" cy="1153524"/>
            <a:chOff x="6777333" y="3761352"/>
            <a:chExt cx="1952521" cy="115352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6EFE783-58DC-47C5-9474-0E5AEF47E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63972" y="3761352"/>
              <a:ext cx="1779244" cy="860498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EC3334-3732-4530-AB9A-768F2A615B33}"/>
                </a:ext>
              </a:extLst>
            </p:cNvPr>
            <p:cNvSpPr txBox="1"/>
            <p:nvPr/>
          </p:nvSpPr>
          <p:spPr>
            <a:xfrm>
              <a:off x="6777333" y="4545544"/>
              <a:ext cx="19525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dirty="0">
                  <a:latin typeface="Garamond" panose="02020404030301010803" pitchFamily="18" charset="0"/>
                </a:rPr>
                <a:t>p-krezol-</a:t>
              </a:r>
              <a:r>
                <a:rPr lang="sr-Latn-RS" dirty="0">
                  <a:solidFill>
                    <a:srgbClr val="C00000"/>
                  </a:solidFill>
                  <a:latin typeface="Garamond" panose="02020404030301010803" pitchFamily="18" charset="0"/>
                </a:rPr>
                <a:t>sulfat</a:t>
              </a:r>
              <a:endParaRPr kumimoji="0" lang="sr-Latn-RS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1AF0634-990D-4F17-A320-1816F56631C3}"/>
              </a:ext>
            </a:extLst>
          </p:cNvPr>
          <p:cNvGrpSpPr/>
          <p:nvPr/>
        </p:nvGrpSpPr>
        <p:grpSpPr>
          <a:xfrm>
            <a:off x="6393686" y="5167209"/>
            <a:ext cx="2574990" cy="1553347"/>
            <a:chOff x="6393686" y="5167209"/>
            <a:chExt cx="2574990" cy="1553347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B1912C8-022A-464A-9269-630D53270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1417" y="5167209"/>
              <a:ext cx="1807259" cy="155334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6EF6E2C-B637-463E-8335-B394BAC0F437}"/>
                </a:ext>
              </a:extLst>
            </p:cNvPr>
            <p:cNvSpPr txBox="1"/>
            <p:nvPr/>
          </p:nvSpPr>
          <p:spPr>
            <a:xfrm>
              <a:off x="6393686" y="6285725"/>
              <a:ext cx="1839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sr-Latn-RS" dirty="0">
                  <a:latin typeface="Garamond" panose="02020404030301010803" pitchFamily="18" charset="0"/>
                </a:rPr>
                <a:t>Skatol-</a:t>
              </a:r>
              <a:r>
                <a:rPr lang="sr-Latn-RS" dirty="0">
                  <a:solidFill>
                    <a:srgbClr val="C00000"/>
                  </a:solidFill>
                  <a:latin typeface="Garamond" panose="02020404030301010803" pitchFamily="18" charset="0"/>
                </a:rPr>
                <a:t>sulfat</a:t>
              </a:r>
              <a:endParaRPr kumimoji="0" lang="sr-Latn-RS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858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0620">
            <a:off x="1549229" y="2306773"/>
            <a:ext cx="2934829" cy="19183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37" y="2681575"/>
            <a:ext cx="1471486" cy="199208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2733869" y="228600"/>
            <a:ext cx="3685592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Poreklo sulfata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8" name="Freeform: Shape 30">
            <a:extLst>
              <a:ext uri="{FF2B5EF4-FFF2-40B4-BE49-F238E27FC236}">
                <a16:creationId xmlns:a16="http://schemas.microsoft.com/office/drawing/2014/main" id="{61251E21-9564-4141-8704-074767B156E8}"/>
              </a:ext>
            </a:extLst>
          </p:cNvPr>
          <p:cNvSpPr/>
          <p:nvPr/>
        </p:nvSpPr>
        <p:spPr>
          <a:xfrm rot="1681112">
            <a:off x="-11018" y="3599697"/>
            <a:ext cx="6092515" cy="4006194"/>
          </a:xfrm>
          <a:custGeom>
            <a:avLst/>
            <a:gdLst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782064 w 6092515"/>
              <a:gd name="connsiteY43" fmla="*/ 2828181 h 4006194"/>
              <a:gd name="connsiteX44" fmla="*/ 2746109 w 6092515"/>
              <a:gd name="connsiteY44" fmla="*/ 2799038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782064 w 6092515"/>
              <a:gd name="connsiteY43" fmla="*/ 2828181 h 4006194"/>
              <a:gd name="connsiteX44" fmla="*/ 2718171 w 6092515"/>
              <a:gd name="connsiteY44" fmla="*/ 2849527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70777 w 6092515"/>
              <a:gd name="connsiteY43" fmla="*/ 2912505 h 4006194"/>
              <a:gd name="connsiteX44" fmla="*/ 2718171 w 6092515"/>
              <a:gd name="connsiteY44" fmla="*/ 2849527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70777 w 6092515"/>
              <a:gd name="connsiteY43" fmla="*/ 2912505 h 4006194"/>
              <a:gd name="connsiteX44" fmla="*/ 2718171 w 6092515"/>
              <a:gd name="connsiteY44" fmla="*/ 2849527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70777 w 6092515"/>
              <a:gd name="connsiteY43" fmla="*/ 2912505 h 4006194"/>
              <a:gd name="connsiteX44" fmla="*/ 2730319 w 6092515"/>
              <a:gd name="connsiteY44" fmla="*/ 2944451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18427 w 6092515"/>
              <a:gd name="connsiteY43" fmla="*/ 2896518 h 4006194"/>
              <a:gd name="connsiteX44" fmla="*/ 2730319 w 6092515"/>
              <a:gd name="connsiteY44" fmla="*/ 2944451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18427 w 6092515"/>
              <a:gd name="connsiteY43" fmla="*/ 2896518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18427 w 6092515"/>
              <a:gd name="connsiteY43" fmla="*/ 2896518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18427 w 6092515"/>
              <a:gd name="connsiteY43" fmla="*/ 2896518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18427 w 6092515"/>
              <a:gd name="connsiteY43" fmla="*/ 2896518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268560 w 6092515"/>
              <a:gd name="connsiteY47" fmla="*/ 1901600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073091 w 6092515"/>
              <a:gd name="connsiteY47" fmla="*/ 2002872 h 4006194"/>
              <a:gd name="connsiteX48" fmla="*/ 2264476 w 6092515"/>
              <a:gd name="connsiteY48" fmla="*/ 1855498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073091 w 6092515"/>
              <a:gd name="connsiteY47" fmla="*/ 2002872 h 4006194"/>
              <a:gd name="connsiteX48" fmla="*/ 2230346 w 6092515"/>
              <a:gd name="connsiteY48" fmla="*/ 1832557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073091 w 6092515"/>
              <a:gd name="connsiteY47" fmla="*/ 2002872 h 4006194"/>
              <a:gd name="connsiteX48" fmla="*/ 2230346 w 6092515"/>
              <a:gd name="connsiteY48" fmla="*/ 1832557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073091 w 6092515"/>
              <a:gd name="connsiteY47" fmla="*/ 2002872 h 4006194"/>
              <a:gd name="connsiteX48" fmla="*/ 2230346 w 6092515"/>
              <a:gd name="connsiteY48" fmla="*/ 1832557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073091 w 6092515"/>
              <a:gd name="connsiteY47" fmla="*/ 2002872 h 4006194"/>
              <a:gd name="connsiteX48" fmla="*/ 2230346 w 6092515"/>
              <a:gd name="connsiteY48" fmla="*/ 1832557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073091 w 6092515"/>
              <a:gd name="connsiteY47" fmla="*/ 2002872 h 4006194"/>
              <a:gd name="connsiteX48" fmla="*/ 2230346 w 6092515"/>
              <a:gd name="connsiteY48" fmla="*/ 1832557 h 4006194"/>
              <a:gd name="connsiteX49" fmla="*/ 2406958 w 6092515"/>
              <a:gd name="connsiteY49" fmla="*/ 1521188 h 4006194"/>
              <a:gd name="connsiteX0" fmla="*/ 2406958 w 6092515"/>
              <a:gd name="connsiteY0" fmla="*/ 1521188 h 4006194"/>
              <a:gd name="connsiteX1" fmla="*/ 2763833 w 6092515"/>
              <a:gd name="connsiteY1" fmla="*/ 1589778 h 4006194"/>
              <a:gd name="connsiteX2" fmla="*/ 2834731 w 6092515"/>
              <a:gd name="connsiteY2" fmla="*/ 1647241 h 4006194"/>
              <a:gd name="connsiteX3" fmla="*/ 2826678 w 6092515"/>
              <a:gd name="connsiteY3" fmla="*/ 1556336 h 4006194"/>
              <a:gd name="connsiteX4" fmla="*/ 2969160 w 6092515"/>
              <a:gd name="connsiteY4" fmla="*/ 1222027 h 4006194"/>
              <a:gd name="connsiteX5" fmla="*/ 3326035 w 6092515"/>
              <a:gd name="connsiteY5" fmla="*/ 1290616 h 4006194"/>
              <a:gd name="connsiteX6" fmla="*/ 3396933 w 6092515"/>
              <a:gd name="connsiteY6" fmla="*/ 1348079 h 4006194"/>
              <a:gd name="connsiteX7" fmla="*/ 3388881 w 6092515"/>
              <a:gd name="connsiteY7" fmla="*/ 1257174 h 4006194"/>
              <a:gd name="connsiteX8" fmla="*/ 3531363 w 6092515"/>
              <a:gd name="connsiteY8" fmla="*/ 922865 h 4006194"/>
              <a:gd name="connsiteX9" fmla="*/ 3888238 w 6092515"/>
              <a:gd name="connsiteY9" fmla="*/ 991454 h 4006194"/>
              <a:gd name="connsiteX10" fmla="*/ 3959136 w 6092515"/>
              <a:gd name="connsiteY10" fmla="*/ 1048917 h 4006194"/>
              <a:gd name="connsiteX11" fmla="*/ 3951084 w 6092515"/>
              <a:gd name="connsiteY11" fmla="*/ 958013 h 4006194"/>
              <a:gd name="connsiteX12" fmla="*/ 4093566 w 6092515"/>
              <a:gd name="connsiteY12" fmla="*/ 623703 h 4006194"/>
              <a:gd name="connsiteX13" fmla="*/ 4450440 w 6092515"/>
              <a:gd name="connsiteY13" fmla="*/ 692293 h 4006194"/>
              <a:gd name="connsiteX14" fmla="*/ 4521338 w 6092515"/>
              <a:gd name="connsiteY14" fmla="*/ 749757 h 4006194"/>
              <a:gd name="connsiteX15" fmla="*/ 4513286 w 6092515"/>
              <a:gd name="connsiteY15" fmla="*/ 658851 h 4006194"/>
              <a:gd name="connsiteX16" fmla="*/ 4655768 w 6092515"/>
              <a:gd name="connsiteY16" fmla="*/ 324541 h 4006194"/>
              <a:gd name="connsiteX17" fmla="*/ 5012643 w 6092515"/>
              <a:gd name="connsiteY17" fmla="*/ 393131 h 4006194"/>
              <a:gd name="connsiteX18" fmla="*/ 5083541 w 6092515"/>
              <a:gd name="connsiteY18" fmla="*/ 450594 h 4006194"/>
              <a:gd name="connsiteX19" fmla="*/ 5075489 w 6092515"/>
              <a:gd name="connsiteY19" fmla="*/ 359690 h 4006194"/>
              <a:gd name="connsiteX20" fmla="*/ 5217971 w 6092515"/>
              <a:gd name="connsiteY20" fmla="*/ 25381 h 4006194"/>
              <a:gd name="connsiteX21" fmla="*/ 5937059 w 6092515"/>
              <a:gd name="connsiteY21" fmla="*/ 525280 h 4006194"/>
              <a:gd name="connsiteX22" fmla="*/ 5949951 w 6092515"/>
              <a:gd name="connsiteY22" fmla="*/ 1400963 h 4006194"/>
              <a:gd name="connsiteX23" fmla="*/ 5593077 w 6092515"/>
              <a:gd name="connsiteY23" fmla="*/ 1332373 h 4006194"/>
              <a:gd name="connsiteX24" fmla="*/ 5522179 w 6092515"/>
              <a:gd name="connsiteY24" fmla="*/ 1274910 h 4006194"/>
              <a:gd name="connsiteX25" fmla="*/ 5530231 w 6092515"/>
              <a:gd name="connsiteY25" fmla="*/ 1365814 h 4006194"/>
              <a:gd name="connsiteX26" fmla="*/ 5387749 w 6092515"/>
              <a:gd name="connsiteY26" fmla="*/ 1700123 h 4006194"/>
              <a:gd name="connsiteX27" fmla="*/ 5030874 w 6092515"/>
              <a:gd name="connsiteY27" fmla="*/ 1631534 h 4006194"/>
              <a:gd name="connsiteX28" fmla="*/ 4959976 w 6092515"/>
              <a:gd name="connsiteY28" fmla="*/ 1574071 h 4006194"/>
              <a:gd name="connsiteX29" fmla="*/ 4968028 w 6092515"/>
              <a:gd name="connsiteY29" fmla="*/ 1664976 h 4006194"/>
              <a:gd name="connsiteX30" fmla="*/ 4825546 w 6092515"/>
              <a:gd name="connsiteY30" fmla="*/ 1999285 h 4006194"/>
              <a:gd name="connsiteX31" fmla="*/ 4468672 w 6092515"/>
              <a:gd name="connsiteY31" fmla="*/ 1930695 h 4006194"/>
              <a:gd name="connsiteX32" fmla="*/ 4397774 w 6092515"/>
              <a:gd name="connsiteY32" fmla="*/ 1873232 h 4006194"/>
              <a:gd name="connsiteX33" fmla="*/ 4405826 w 6092515"/>
              <a:gd name="connsiteY33" fmla="*/ 1964137 h 4006194"/>
              <a:gd name="connsiteX34" fmla="*/ 4263344 w 6092515"/>
              <a:gd name="connsiteY34" fmla="*/ 2298447 h 4006194"/>
              <a:gd name="connsiteX35" fmla="*/ 3906469 w 6092515"/>
              <a:gd name="connsiteY35" fmla="*/ 2229857 h 4006194"/>
              <a:gd name="connsiteX36" fmla="*/ 3835571 w 6092515"/>
              <a:gd name="connsiteY36" fmla="*/ 2172394 h 4006194"/>
              <a:gd name="connsiteX37" fmla="*/ 3843623 w 6092515"/>
              <a:gd name="connsiteY37" fmla="*/ 2263299 h 4006194"/>
              <a:gd name="connsiteX38" fmla="*/ 3701141 w 6092515"/>
              <a:gd name="connsiteY38" fmla="*/ 2597609 h 4006194"/>
              <a:gd name="connsiteX39" fmla="*/ 3344267 w 6092515"/>
              <a:gd name="connsiteY39" fmla="*/ 2529019 h 4006194"/>
              <a:gd name="connsiteX40" fmla="*/ 3273369 w 6092515"/>
              <a:gd name="connsiteY40" fmla="*/ 2471556 h 4006194"/>
              <a:gd name="connsiteX41" fmla="*/ 3281421 w 6092515"/>
              <a:gd name="connsiteY41" fmla="*/ 2562461 h 4006194"/>
              <a:gd name="connsiteX42" fmla="*/ 3138939 w 6092515"/>
              <a:gd name="connsiteY42" fmla="*/ 2896770 h 4006194"/>
              <a:gd name="connsiteX43" fmla="*/ 2863784 w 6092515"/>
              <a:gd name="connsiteY43" fmla="*/ 2935407 h 4006194"/>
              <a:gd name="connsiteX44" fmla="*/ 2670563 w 6092515"/>
              <a:gd name="connsiteY44" fmla="*/ 2935146 h 4006194"/>
              <a:gd name="connsiteX45" fmla="*/ 477549 w 6092515"/>
              <a:gd name="connsiteY45" fmla="*/ 4006194 h 4006194"/>
              <a:gd name="connsiteX46" fmla="*/ 0 w 6092515"/>
              <a:gd name="connsiteY46" fmla="*/ 3108756 h 4006194"/>
              <a:gd name="connsiteX47" fmla="*/ 2073091 w 6092515"/>
              <a:gd name="connsiteY47" fmla="*/ 2002872 h 4006194"/>
              <a:gd name="connsiteX48" fmla="*/ 2230346 w 6092515"/>
              <a:gd name="connsiteY48" fmla="*/ 1832557 h 4006194"/>
              <a:gd name="connsiteX49" fmla="*/ 2406958 w 6092515"/>
              <a:gd name="connsiteY49" fmla="*/ 1521188 h 400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092515" h="4006194">
                <a:moveTo>
                  <a:pt x="2406958" y="1521188"/>
                </a:moveTo>
                <a:cubicBezTo>
                  <a:pt x="2495872" y="1480725"/>
                  <a:pt x="2633703" y="1499314"/>
                  <a:pt x="2763833" y="1589778"/>
                </a:cubicBezTo>
                <a:lnTo>
                  <a:pt x="2834731" y="1647241"/>
                </a:lnTo>
                <a:lnTo>
                  <a:pt x="2826678" y="1556336"/>
                </a:lnTo>
                <a:cubicBezTo>
                  <a:pt x="2824345" y="1397868"/>
                  <a:pt x="2871655" y="1273912"/>
                  <a:pt x="2969160" y="1222027"/>
                </a:cubicBezTo>
                <a:cubicBezTo>
                  <a:pt x="3066666" y="1170142"/>
                  <a:pt x="3195905" y="1200152"/>
                  <a:pt x="3326035" y="1290616"/>
                </a:cubicBezTo>
                <a:lnTo>
                  <a:pt x="3396933" y="1348079"/>
                </a:lnTo>
                <a:lnTo>
                  <a:pt x="3388881" y="1257174"/>
                </a:lnTo>
                <a:cubicBezTo>
                  <a:pt x="3386548" y="1098707"/>
                  <a:pt x="3433858" y="974750"/>
                  <a:pt x="3531363" y="922865"/>
                </a:cubicBezTo>
                <a:cubicBezTo>
                  <a:pt x="3628869" y="870980"/>
                  <a:pt x="3758108" y="900990"/>
                  <a:pt x="3888238" y="991454"/>
                </a:cubicBezTo>
                <a:lnTo>
                  <a:pt x="3959136" y="1048917"/>
                </a:lnTo>
                <a:lnTo>
                  <a:pt x="3951084" y="958013"/>
                </a:lnTo>
                <a:cubicBezTo>
                  <a:pt x="3948751" y="799545"/>
                  <a:pt x="3996060" y="675588"/>
                  <a:pt x="4093566" y="623703"/>
                </a:cubicBezTo>
                <a:cubicBezTo>
                  <a:pt x="4191071" y="571818"/>
                  <a:pt x="4320310" y="601829"/>
                  <a:pt x="4450440" y="692293"/>
                </a:cubicBezTo>
                <a:lnTo>
                  <a:pt x="4521338" y="749757"/>
                </a:lnTo>
                <a:lnTo>
                  <a:pt x="4513286" y="658851"/>
                </a:lnTo>
                <a:cubicBezTo>
                  <a:pt x="4510952" y="500384"/>
                  <a:pt x="4558263" y="376427"/>
                  <a:pt x="4655768" y="324541"/>
                </a:cubicBezTo>
                <a:cubicBezTo>
                  <a:pt x="4753273" y="272656"/>
                  <a:pt x="4882513" y="302667"/>
                  <a:pt x="5012643" y="393131"/>
                </a:cubicBezTo>
                <a:lnTo>
                  <a:pt x="5083541" y="450594"/>
                </a:lnTo>
                <a:lnTo>
                  <a:pt x="5075489" y="359690"/>
                </a:lnTo>
                <a:cubicBezTo>
                  <a:pt x="5073156" y="201223"/>
                  <a:pt x="5120465" y="77266"/>
                  <a:pt x="5217971" y="25381"/>
                </a:cubicBezTo>
                <a:cubicBezTo>
                  <a:pt x="5412981" y="-78389"/>
                  <a:pt x="5734928" y="145423"/>
                  <a:pt x="5937059" y="525280"/>
                </a:cubicBezTo>
                <a:cubicBezTo>
                  <a:pt x="6139190" y="905136"/>
                  <a:pt x="6144962" y="1297193"/>
                  <a:pt x="5949951" y="1400963"/>
                </a:cubicBezTo>
                <a:cubicBezTo>
                  <a:pt x="5852446" y="1452848"/>
                  <a:pt x="5723207" y="1422838"/>
                  <a:pt x="5593077" y="1332373"/>
                </a:cubicBezTo>
                <a:lnTo>
                  <a:pt x="5522179" y="1274910"/>
                </a:lnTo>
                <a:lnTo>
                  <a:pt x="5530231" y="1365814"/>
                </a:lnTo>
                <a:cubicBezTo>
                  <a:pt x="5532564" y="1524282"/>
                  <a:pt x="5485254" y="1648238"/>
                  <a:pt x="5387749" y="1700123"/>
                </a:cubicBezTo>
                <a:cubicBezTo>
                  <a:pt x="5290243" y="1752008"/>
                  <a:pt x="5161004" y="1721999"/>
                  <a:pt x="5030874" y="1631534"/>
                </a:cubicBezTo>
                <a:lnTo>
                  <a:pt x="4959976" y="1574071"/>
                </a:lnTo>
                <a:lnTo>
                  <a:pt x="4968028" y="1664976"/>
                </a:lnTo>
                <a:cubicBezTo>
                  <a:pt x="4970362" y="1823444"/>
                  <a:pt x="4923052" y="1947400"/>
                  <a:pt x="4825546" y="1999285"/>
                </a:cubicBezTo>
                <a:cubicBezTo>
                  <a:pt x="4728041" y="2051170"/>
                  <a:pt x="4598802" y="2021160"/>
                  <a:pt x="4468672" y="1930695"/>
                </a:cubicBezTo>
                <a:lnTo>
                  <a:pt x="4397774" y="1873232"/>
                </a:lnTo>
                <a:lnTo>
                  <a:pt x="4405826" y="1964137"/>
                </a:lnTo>
                <a:cubicBezTo>
                  <a:pt x="4408160" y="2122606"/>
                  <a:pt x="4360849" y="2246562"/>
                  <a:pt x="4263344" y="2298447"/>
                </a:cubicBezTo>
                <a:cubicBezTo>
                  <a:pt x="4165838" y="2350332"/>
                  <a:pt x="4036599" y="2320322"/>
                  <a:pt x="3906469" y="2229857"/>
                </a:cubicBezTo>
                <a:lnTo>
                  <a:pt x="3835571" y="2172394"/>
                </a:lnTo>
                <a:lnTo>
                  <a:pt x="3843623" y="2263299"/>
                </a:lnTo>
                <a:cubicBezTo>
                  <a:pt x="3845957" y="2421768"/>
                  <a:pt x="3798647" y="2545724"/>
                  <a:pt x="3701141" y="2597609"/>
                </a:cubicBezTo>
                <a:cubicBezTo>
                  <a:pt x="3603636" y="2649494"/>
                  <a:pt x="3474397" y="2619484"/>
                  <a:pt x="3344267" y="2529019"/>
                </a:cubicBezTo>
                <a:lnTo>
                  <a:pt x="3273369" y="2471556"/>
                </a:lnTo>
                <a:lnTo>
                  <a:pt x="3281421" y="2562461"/>
                </a:lnTo>
                <a:cubicBezTo>
                  <a:pt x="3283755" y="2720929"/>
                  <a:pt x="3208545" y="2834612"/>
                  <a:pt x="3138939" y="2896770"/>
                </a:cubicBezTo>
                <a:cubicBezTo>
                  <a:pt x="3069333" y="2958928"/>
                  <a:pt x="2933649" y="2953812"/>
                  <a:pt x="2863784" y="2935407"/>
                </a:cubicBezTo>
                <a:cubicBezTo>
                  <a:pt x="2775822" y="2916799"/>
                  <a:pt x="2784465" y="2909810"/>
                  <a:pt x="2670563" y="2935146"/>
                </a:cubicBezTo>
                <a:cubicBezTo>
                  <a:pt x="2409863" y="2976136"/>
                  <a:pt x="1208554" y="3649178"/>
                  <a:pt x="477549" y="4006194"/>
                </a:cubicBezTo>
                <a:lnTo>
                  <a:pt x="0" y="3108756"/>
                </a:lnTo>
                <a:cubicBezTo>
                  <a:pt x="691030" y="2740128"/>
                  <a:pt x="1870058" y="2155668"/>
                  <a:pt x="2073091" y="2002872"/>
                </a:cubicBezTo>
                <a:cubicBezTo>
                  <a:pt x="2147138" y="1945551"/>
                  <a:pt x="2181160" y="1931452"/>
                  <a:pt x="2230346" y="1832557"/>
                </a:cubicBezTo>
                <a:cubicBezTo>
                  <a:pt x="2287769" y="1683394"/>
                  <a:pt x="2318044" y="1561651"/>
                  <a:pt x="2406958" y="1521188"/>
                </a:cubicBezTo>
                <a:close/>
              </a:path>
            </a:pathLst>
          </a:custGeom>
          <a:solidFill>
            <a:srgbClr val="FF898B"/>
          </a:solidFill>
          <a:ln w="28575">
            <a:solidFill>
              <a:srgbClr val="D45A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309280" y="6435264"/>
            <a:ext cx="171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>
                <a:ln>
                  <a:noFill/>
                </a:ln>
                <a:solidFill>
                  <a:srgbClr val="B7423A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Tanko crevo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B7423A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3433068" y="6446577"/>
            <a:ext cx="1712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>
                <a:ln>
                  <a:noFill/>
                </a:ln>
                <a:solidFill>
                  <a:srgbClr val="B7423A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Debelo crevo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B7423A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328258" y="5276920"/>
            <a:ext cx="706981" cy="291351"/>
            <a:chOff x="2599398" y="5391267"/>
            <a:chExt cx="706981" cy="291351"/>
          </a:xfrm>
        </p:grpSpPr>
        <p:sp>
          <p:nvSpPr>
            <p:cNvPr id="21" name="Oval 20"/>
            <p:cNvSpPr/>
            <p:nvPr/>
          </p:nvSpPr>
          <p:spPr>
            <a:xfrm>
              <a:off x="2599398" y="5391267"/>
              <a:ext cx="134471" cy="116541"/>
            </a:xfrm>
            <a:prstGeom prst="ellipse">
              <a:avLst/>
            </a:prstGeom>
            <a:solidFill>
              <a:srgbClr val="532401"/>
            </a:solidFill>
            <a:ln>
              <a:solidFill>
                <a:srgbClr val="532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713900" y="5449537"/>
              <a:ext cx="134471" cy="116541"/>
            </a:xfrm>
            <a:prstGeom prst="ellipse">
              <a:avLst/>
            </a:prstGeom>
            <a:solidFill>
              <a:srgbClr val="532401"/>
            </a:solidFill>
            <a:ln>
              <a:solidFill>
                <a:srgbClr val="532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828402" y="5507807"/>
              <a:ext cx="134471" cy="116541"/>
            </a:xfrm>
            <a:prstGeom prst="ellipse">
              <a:avLst/>
            </a:prstGeom>
            <a:solidFill>
              <a:srgbClr val="532401"/>
            </a:solidFill>
            <a:ln>
              <a:solidFill>
                <a:srgbClr val="532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942904" y="5566077"/>
              <a:ext cx="134471" cy="116541"/>
            </a:xfrm>
            <a:prstGeom prst="ellipse">
              <a:avLst/>
            </a:prstGeom>
            <a:solidFill>
              <a:srgbClr val="532401"/>
            </a:solidFill>
            <a:ln>
              <a:solidFill>
                <a:srgbClr val="532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077375" y="5544523"/>
              <a:ext cx="134471" cy="116541"/>
            </a:xfrm>
            <a:prstGeom prst="ellipse">
              <a:avLst/>
            </a:prstGeom>
            <a:solidFill>
              <a:srgbClr val="532401"/>
            </a:solidFill>
            <a:ln>
              <a:solidFill>
                <a:srgbClr val="532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171908" y="5464698"/>
              <a:ext cx="134471" cy="116541"/>
            </a:xfrm>
            <a:prstGeom prst="ellipse">
              <a:avLst/>
            </a:prstGeom>
            <a:solidFill>
              <a:srgbClr val="532401"/>
            </a:solidFill>
            <a:ln>
              <a:solidFill>
                <a:srgbClr val="5324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2180975" y="5594529"/>
            <a:ext cx="1005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srgbClr val="53240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Proteini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0" i="0" u="none" strike="noStrike" kern="1200" cap="none" spc="0" normalizeH="0" baseline="0" noProof="0">
                <a:ln>
                  <a:noFill/>
                </a:ln>
                <a:solidFill>
                  <a:srgbClr val="53240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(AK)</a:t>
            </a:r>
            <a:endParaRPr kumimoji="0" lang="sr-Latn-RS" sz="1800" b="0" i="0" u="none" strike="noStrike" kern="1200" cap="none" spc="0" normalizeH="0" baseline="0" noProof="0" dirty="0">
              <a:ln>
                <a:noFill/>
              </a:ln>
              <a:solidFill>
                <a:srgbClr val="53240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163045" y="5599169"/>
            <a:ext cx="425745" cy="0"/>
          </a:xfrm>
          <a:prstGeom prst="straightConnector1">
            <a:avLst/>
          </a:prstGeom>
          <a:ln w="28575">
            <a:solidFill>
              <a:srgbClr val="5324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9426">
            <a:off x="4806179" y="5278112"/>
            <a:ext cx="609447" cy="50787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3645940" y="5107643"/>
            <a:ext cx="100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>
                <a:ln>
                  <a:noFill/>
                </a:ln>
                <a:solidFill>
                  <a:srgbClr val="53240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Indol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53240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3645940" y="5329246"/>
            <a:ext cx="100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>
                <a:ln>
                  <a:noFill/>
                </a:ln>
                <a:solidFill>
                  <a:srgbClr val="53240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Fenol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53240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3645939" y="5562044"/>
            <a:ext cx="10055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>
                <a:ln>
                  <a:noFill/>
                </a:ln>
                <a:solidFill>
                  <a:srgbClr val="53240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Krezol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53240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3645939" y="5794585"/>
            <a:ext cx="9529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1" i="0" u="none" strike="noStrike" kern="1200" cap="none" spc="0" normalizeH="0" baseline="0" noProof="0">
                <a:ln>
                  <a:noFill/>
                </a:ln>
                <a:solidFill>
                  <a:srgbClr val="53240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Skatol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53240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3234">
            <a:off x="4468868" y="5838110"/>
            <a:ext cx="260127" cy="475599"/>
          </a:xfrm>
          <a:prstGeom prst="rect">
            <a:avLst/>
          </a:prstGeom>
        </p:spPr>
      </p:pic>
      <p:sp>
        <p:nvSpPr>
          <p:cNvPr id="39" name="Arc 38"/>
          <p:cNvSpPr/>
          <p:nvPr/>
        </p:nvSpPr>
        <p:spPr>
          <a:xfrm rot="2455527">
            <a:off x="1828051" y="2913869"/>
            <a:ext cx="3095731" cy="3312368"/>
          </a:xfrm>
          <a:prstGeom prst="arc">
            <a:avLst/>
          </a:prstGeom>
          <a:ln w="38100">
            <a:solidFill>
              <a:schemeClr val="accent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3070498" y="2654613"/>
            <a:ext cx="11508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Vezivanje za </a:t>
            </a:r>
            <a:r>
              <a:rPr kumimoji="0" lang="sr-Latn-R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</a:t>
            </a:r>
            <a:r>
              <a:rPr kumimoji="0" lang="sr-Latn-R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2</a:t>
            </a:r>
            <a:r>
              <a:rPr kumimoji="0" lang="sr-Latn-R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SO</a:t>
            </a:r>
            <a:r>
              <a:rPr kumimoji="0" lang="sr-Latn-RS" sz="1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4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1690612" y="2681575"/>
            <a:ext cx="1150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Vezani sulfati</a:t>
            </a:r>
            <a:endParaRPr kumimoji="0" lang="sr-Latn-R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cxnSp>
        <p:nvCxnSpPr>
          <p:cNvPr id="43" name="Straight Arrow Connector 42"/>
          <p:cNvCxnSpPr>
            <a:stCxn id="40" idx="1"/>
          </p:cNvCxnSpPr>
          <p:nvPr/>
        </p:nvCxnSpPr>
        <p:spPr>
          <a:xfrm flipH="1">
            <a:off x="2683771" y="3008556"/>
            <a:ext cx="386727" cy="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Arc 43"/>
          <p:cNvSpPr/>
          <p:nvPr/>
        </p:nvSpPr>
        <p:spPr>
          <a:xfrm rot="2823366" flipH="1">
            <a:off x="1389670" y="1356478"/>
            <a:ext cx="6418707" cy="6984210"/>
          </a:xfrm>
          <a:prstGeom prst="arc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3634564" y="3924317"/>
            <a:ext cx="1309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Portalni krvotok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4221379" y="1614940"/>
            <a:ext cx="1309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Sistemski krvotok</a:t>
            </a:r>
            <a:endParaRPr kumimoji="0" lang="sr-Latn-R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8815186-8419-483C-B34B-2F1F3F1FE85B}"/>
              </a:ext>
            </a:extLst>
          </p:cNvPr>
          <p:cNvSpPr txBox="1"/>
          <p:nvPr/>
        </p:nvSpPr>
        <p:spPr>
          <a:xfrm>
            <a:off x="6717171" y="4824162"/>
            <a:ext cx="1826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000" b="1" i="0" u="none" strike="noStrike" kern="1200" cap="none" spc="0" normalizeH="0" baseline="0" noProof="0">
                <a:ln>
                  <a:noFill/>
                </a:ln>
                <a:solidFill>
                  <a:srgbClr val="532401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Vezani sulfati u mokraći</a:t>
            </a:r>
            <a:endParaRPr kumimoji="0" lang="sr-Latn-RS" sz="2000" b="1" i="0" u="none" strike="noStrike" kern="1200" cap="none" spc="0" normalizeH="0" baseline="0" noProof="0" dirty="0">
              <a:ln>
                <a:noFill/>
              </a:ln>
              <a:solidFill>
                <a:srgbClr val="532401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580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296377" y="2273050"/>
            <a:ext cx="6560576" cy="3123322"/>
            <a:chOff x="1189981" y="2535809"/>
            <a:chExt cx="6560576" cy="3123322"/>
          </a:xfrm>
        </p:grpSpPr>
        <p:pic>
          <p:nvPicPr>
            <p:cNvPr id="4" name="Picture 2" descr="D:\ljuba\das\FIZIOLOGIJA\hloridi i sulfati\ki2011504f1 (1)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89981" y="2535809"/>
              <a:ext cx="6489171" cy="3032163"/>
            </a:xfrm>
            <a:prstGeom prst="rect">
              <a:avLst/>
            </a:prstGeom>
            <a:noFill/>
          </p:spPr>
        </p:pic>
        <p:grpSp>
          <p:nvGrpSpPr>
            <p:cNvPr id="18" name="Group 17"/>
            <p:cNvGrpSpPr/>
            <p:nvPr/>
          </p:nvGrpSpPr>
          <p:grpSpPr>
            <a:xfrm>
              <a:off x="1261386" y="3748626"/>
              <a:ext cx="6489171" cy="1910505"/>
              <a:chOff x="1261386" y="3748626"/>
              <a:chExt cx="6489171" cy="1910505"/>
            </a:xfrm>
          </p:grpSpPr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815186-8419-483C-B34B-2F1F3F1FE85B}"/>
                  </a:ext>
                </a:extLst>
              </p:cNvPr>
              <p:cNvSpPr txBox="1"/>
              <p:nvPr/>
            </p:nvSpPr>
            <p:spPr>
              <a:xfrm>
                <a:off x="1261386" y="3748626"/>
                <a:ext cx="171257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532401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Triptofan</a:t>
                </a: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3240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815186-8419-483C-B34B-2F1F3F1FE85B}"/>
                  </a:ext>
                </a:extLst>
              </p:cNvPr>
              <p:cNvSpPr txBox="1"/>
              <p:nvPr/>
            </p:nvSpPr>
            <p:spPr>
              <a:xfrm>
                <a:off x="2827807" y="3750941"/>
                <a:ext cx="171257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532401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Indol</a:t>
                </a: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3240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815186-8419-483C-B34B-2F1F3F1FE85B}"/>
                  </a:ext>
                </a:extLst>
              </p:cNvPr>
              <p:cNvSpPr txBox="1"/>
              <p:nvPr/>
            </p:nvSpPr>
            <p:spPr>
              <a:xfrm>
                <a:off x="4260681" y="3748626"/>
                <a:ext cx="1712575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532401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Indoksil</a:t>
                </a: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3240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8815186-8419-483C-B34B-2F1F3F1FE85B}"/>
                  </a:ext>
                </a:extLst>
              </p:cNvPr>
              <p:cNvSpPr txBox="1"/>
              <p:nvPr/>
            </p:nvSpPr>
            <p:spPr>
              <a:xfrm>
                <a:off x="5973256" y="3748626"/>
                <a:ext cx="177730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532401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Indoksil-sulfat</a:t>
                </a: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3240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8815186-8419-483C-B34B-2F1F3F1FE85B}"/>
                  </a:ext>
                </a:extLst>
              </p:cNvPr>
              <p:cNvSpPr txBox="1"/>
              <p:nvPr/>
            </p:nvSpPr>
            <p:spPr>
              <a:xfrm>
                <a:off x="6292309" y="5284391"/>
                <a:ext cx="145502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532401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Krezol-sulfat</a:t>
                </a: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3240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815186-8419-483C-B34B-2F1F3F1FE85B}"/>
                  </a:ext>
                </a:extLst>
              </p:cNvPr>
              <p:cNvSpPr txBox="1"/>
              <p:nvPr/>
            </p:nvSpPr>
            <p:spPr>
              <a:xfrm>
                <a:off x="5116967" y="5289799"/>
                <a:ext cx="118517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532401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Krezol</a:t>
                </a: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3240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8815186-8419-483C-B34B-2F1F3F1FE85B}"/>
                  </a:ext>
                </a:extLst>
              </p:cNvPr>
              <p:cNvSpPr txBox="1"/>
              <p:nvPr/>
            </p:nvSpPr>
            <p:spPr>
              <a:xfrm>
                <a:off x="3337088" y="5289799"/>
                <a:ext cx="164351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532401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Fenolacetat</a:t>
                </a: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3240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8815186-8419-483C-B34B-2F1F3F1FE85B}"/>
                  </a:ext>
                </a:extLst>
              </p:cNvPr>
              <p:cNvSpPr txBox="1"/>
              <p:nvPr/>
            </p:nvSpPr>
            <p:spPr>
              <a:xfrm>
                <a:off x="1693569" y="5289799"/>
                <a:ext cx="164351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sr-Latn-RS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532401"/>
                    </a:solidFill>
                    <a:effectLst/>
                    <a:uLnTx/>
                    <a:uFillTx/>
                    <a:latin typeface="Garamond" panose="02020404030301010803" pitchFamily="18" charset="0"/>
                    <a:ea typeface="+mn-ea"/>
                    <a:cs typeface="+mn-cs"/>
                  </a:rPr>
                  <a:t>Tirozin</a:t>
                </a:r>
                <a:endParaRPr kumimoji="0" lang="sr-Latn-R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532401"/>
                  </a:solidFill>
                  <a:effectLst/>
                  <a:uLnTx/>
                  <a:uFillTx/>
                  <a:latin typeface="Garamond" panose="02020404030301010803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4EC89C4-03FF-4E48-B6CC-CB6C0CB7349A}"/>
              </a:ext>
            </a:extLst>
          </p:cNvPr>
          <p:cNvSpPr/>
          <p:nvPr/>
        </p:nvSpPr>
        <p:spPr>
          <a:xfrm>
            <a:off x="2733869" y="228600"/>
            <a:ext cx="3685592" cy="533400"/>
          </a:xfrm>
          <a:prstGeom prst="roundRect">
            <a:avLst/>
          </a:prstGeom>
          <a:solidFill>
            <a:srgbClr val="9D5618"/>
          </a:solidFill>
          <a:ln>
            <a:solidFill>
              <a:srgbClr val="9D56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Poreklo sulfata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218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1670</TotalTime>
  <Words>406</Words>
  <Application>Microsoft Office PowerPoint</Application>
  <PresentationFormat>On-screen Show (4:3)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Garamond</vt:lpstr>
      <vt:lpstr>Harrington</vt:lpstr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Bošnjaković</dc:creator>
  <cp:lastModifiedBy>Dušan Bošnjaković</cp:lastModifiedBy>
  <cp:revision>258</cp:revision>
  <dcterms:created xsi:type="dcterms:W3CDTF">2022-03-17T10:47:50Z</dcterms:created>
  <dcterms:modified xsi:type="dcterms:W3CDTF">2023-05-14T09:04:49Z</dcterms:modified>
</cp:coreProperties>
</file>