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5" r:id="rId5"/>
    <p:sldId id="258" r:id="rId6"/>
    <p:sldId id="286" r:id="rId7"/>
    <p:sldId id="287" r:id="rId8"/>
    <p:sldId id="306" r:id="rId9"/>
    <p:sldId id="288" r:id="rId10"/>
    <p:sldId id="289" r:id="rId11"/>
    <p:sldId id="307" r:id="rId12"/>
    <p:sldId id="290" r:id="rId13"/>
    <p:sldId id="293" r:id="rId14"/>
    <p:sldId id="294" r:id="rId15"/>
    <p:sldId id="292" r:id="rId16"/>
    <p:sldId id="308" r:id="rId17"/>
    <p:sldId id="295" r:id="rId18"/>
    <p:sldId id="291" r:id="rId19"/>
    <p:sldId id="296" r:id="rId20"/>
    <p:sldId id="297" r:id="rId21"/>
    <p:sldId id="298" r:id="rId22"/>
    <p:sldId id="309" r:id="rId23"/>
    <p:sldId id="299" r:id="rId24"/>
    <p:sldId id="300" r:id="rId25"/>
    <p:sldId id="301" r:id="rId26"/>
    <p:sldId id="302" r:id="rId27"/>
    <p:sldId id="303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A54"/>
    <a:srgbClr val="005377"/>
    <a:srgbClr val="ED1C24"/>
    <a:srgbClr val="44C49C"/>
    <a:srgbClr val="38B28C"/>
    <a:srgbClr val="2C8C6E"/>
    <a:srgbClr val="6AE683"/>
    <a:srgbClr val="A9F1B7"/>
    <a:srgbClr val="FF0000"/>
    <a:srgbClr val="9D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juba\das\chrom\tabele%20i%20grafikoni\konc%20glukoze%20k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juba\das\chrom\tabele%20i%20grafikoni\konc%20glukoze%20k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/>
              <a:t>Kretanje</a:t>
            </a:r>
            <a:r>
              <a:rPr lang="sr-Latn-CS" baseline="0"/>
              <a:t> koncentracije glukoze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kontrolna grupa teladi</c:v>
          </c:tx>
          <c:cat>
            <c:strRef>
              <c:f>'drugi test'!$B$3:$G$3</c:f>
              <c:strCache>
                <c:ptCount val="6"/>
                <c:pt idx="0">
                  <c:v>0.</c:v>
                </c:pt>
                <c:pt idx="1">
                  <c:v>15.</c:v>
                </c:pt>
                <c:pt idx="2">
                  <c:v>30.</c:v>
                </c:pt>
                <c:pt idx="3">
                  <c:v>60.</c:v>
                </c:pt>
                <c:pt idx="4">
                  <c:v>90.</c:v>
                </c:pt>
                <c:pt idx="5">
                  <c:v>120.</c:v>
                </c:pt>
              </c:strCache>
            </c:strRef>
          </c:cat>
          <c:val>
            <c:numRef>
              <c:f>'drugi test'!$B$7:$G$7</c:f>
              <c:numCache>
                <c:formatCode>General</c:formatCode>
                <c:ptCount val="6"/>
                <c:pt idx="0">
                  <c:v>4.3</c:v>
                </c:pt>
                <c:pt idx="1">
                  <c:v>11.8</c:v>
                </c:pt>
                <c:pt idx="2">
                  <c:v>9.4</c:v>
                </c:pt>
                <c:pt idx="3">
                  <c:v>8</c:v>
                </c:pt>
                <c:pt idx="4">
                  <c:v>6</c:v>
                </c:pt>
                <c:pt idx="5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F9-420C-8B8B-28C8D9745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88928"/>
        <c:axId val="138085888"/>
      </c:lineChart>
      <c:catAx>
        <c:axId val="17738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1" dirty="0"/>
                  <a:t>m</a:t>
                </a:r>
                <a:r>
                  <a:rPr lang="sr-Latn-CS" sz="2000" b="1" dirty="0"/>
                  <a:t>inut</a:t>
                </a:r>
                <a:endParaRPr lang="en-US" sz="20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8085888"/>
        <c:crosses val="autoZero"/>
        <c:auto val="1"/>
        <c:lblAlgn val="ctr"/>
        <c:lblOffset val="100"/>
        <c:noMultiLvlLbl val="0"/>
      </c:catAx>
      <c:valAx>
        <c:axId val="138085888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r-Latn-CS" sz="1600" baseline="0" dirty="0"/>
                  <a:t>koncentracija </a:t>
                </a:r>
              </a:p>
              <a:p>
                <a:pPr>
                  <a:defRPr/>
                </a:pPr>
                <a:r>
                  <a:rPr lang="sr-Latn-CS" sz="1600" baseline="0" dirty="0"/>
                  <a:t>glukioze mmol/l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738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/>
              <a:t>Kretanje</a:t>
            </a:r>
            <a:r>
              <a:rPr lang="sr-Latn-CS" baseline="0"/>
              <a:t> koncentracije insulina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kontrolna grupa teladi</c:v>
          </c:tx>
          <c:cat>
            <c:strRef>
              <c:f>'drugi test'!$B$3:$G$3</c:f>
              <c:strCache>
                <c:ptCount val="6"/>
                <c:pt idx="0">
                  <c:v>0.</c:v>
                </c:pt>
                <c:pt idx="1">
                  <c:v>15.</c:v>
                </c:pt>
                <c:pt idx="2">
                  <c:v>30.</c:v>
                </c:pt>
                <c:pt idx="3">
                  <c:v>60.</c:v>
                </c:pt>
                <c:pt idx="4">
                  <c:v>90.</c:v>
                </c:pt>
                <c:pt idx="5">
                  <c:v>120.</c:v>
                </c:pt>
              </c:strCache>
            </c:strRef>
          </c:cat>
          <c:val>
            <c:numRef>
              <c:f>'drugi test'!$B$8:$G$8</c:f>
              <c:numCache>
                <c:formatCode>General</c:formatCode>
                <c:ptCount val="6"/>
                <c:pt idx="0">
                  <c:v>18</c:v>
                </c:pt>
                <c:pt idx="1">
                  <c:v>71</c:v>
                </c:pt>
                <c:pt idx="2">
                  <c:v>62</c:v>
                </c:pt>
                <c:pt idx="3">
                  <c:v>51</c:v>
                </c:pt>
                <c:pt idx="4">
                  <c:v>52</c:v>
                </c:pt>
                <c:pt idx="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5D-4CD2-9F08-9CE04E8DA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4704"/>
        <c:axId val="9866624"/>
      </c:lineChart>
      <c:catAx>
        <c:axId val="986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r-Latn-CS" sz="2000" dirty="0"/>
                  <a:t>minut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66624"/>
        <c:crosses val="autoZero"/>
        <c:auto val="1"/>
        <c:lblAlgn val="ctr"/>
        <c:lblOffset val="100"/>
        <c:noMultiLvlLbl val="0"/>
      </c:catAx>
      <c:valAx>
        <c:axId val="9866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r-Latn-CS" sz="2000" dirty="0"/>
                  <a:t>Koncentracija</a:t>
                </a:r>
                <a:r>
                  <a:rPr lang="sr-Latn-CS" sz="2000" baseline="0" dirty="0"/>
                  <a:t> insulina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64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2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A96E-BB31-49C7-B7F5-39F588774AF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0C040-5C8C-43DF-BB9A-6928B686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79" y="4062484"/>
            <a:ext cx="4367809" cy="2911873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48609" y="2523141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65315" y="3205059"/>
            <a:ext cx="8957388" cy="1414865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Dokazivanje prisustva glukoze i ketonskih tela </a:t>
            </a:r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u </a:t>
            </a:r>
            <a:r>
              <a:rPr lang="sr-Latn-RS" sz="2800" b="1" smtClean="0">
                <a:solidFill>
                  <a:srgbClr val="9D5618"/>
                </a:solidFill>
                <a:latin typeface="Garamond" pitchFamily="18" charset="0"/>
              </a:rPr>
              <a:t>mokraći</a:t>
            </a:r>
            <a:endParaRPr lang="sr-Latn-RS" sz="2800" b="1">
              <a:solidFill>
                <a:srgbClr val="9D5618"/>
              </a:solidFill>
              <a:latin typeface="Garamond" pitchFamily="18" charset="0"/>
            </a:endParaRPr>
          </a:p>
          <a:p>
            <a:pPr algn="ctr"/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Dokazivanje prisustva žučnih kiselina, žučnih boja, urobilinogena i urobilina u mokraći.</a:t>
            </a:r>
            <a:endParaRPr lang="sr-Latn-RS" sz="28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ketona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96865" y="2763367"/>
            <a:ext cx="599520" cy="2925373"/>
            <a:chOff x="1384347" y="2749904"/>
            <a:chExt cx="599520" cy="292537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396625" y="1071122"/>
            <a:ext cx="232790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Jodoform reakcija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38013" y="4058164"/>
            <a:ext cx="2443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NaOH 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(50%)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 kapi Lugolovog rastv.</a:t>
            </a:r>
            <a:endParaRPr lang="sr-Latn-RS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24" y="5154746"/>
            <a:ext cx="2521242" cy="1680828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053724" y="599516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8149C8-CF63-4503-A5F2-ACC40ED5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8" y="3103770"/>
            <a:ext cx="2813712" cy="37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905069" y="2032222"/>
            <a:ext cx="73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Koje žučne boje razlikujemo?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905069" y="228600"/>
            <a:ext cx="732453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žučne boje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737129" y="1078115"/>
            <a:ext cx="766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Žučne boje –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stalni sastojak mokraće, ali u vrlo maloj količini.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875452" y="2032222"/>
            <a:ext cx="321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Biliverdin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105468" y="2032222"/>
            <a:ext cx="321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Bilirubin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327991" y="2555442"/>
            <a:ext cx="447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Vezani za mokraćne albumine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592491" y="3140217"/>
            <a:ext cx="794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rgbClr val="C00000"/>
                </a:solidFill>
                <a:latin typeface="Garamond" panose="02020404030301010803" pitchFamily="18" charset="0"/>
              </a:rPr>
              <a:t>Patološko povećanje koncentracije žučnih boja u mokraći?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7773" y="3920766"/>
            <a:ext cx="7949765" cy="2815857"/>
            <a:chOff x="447773" y="3920766"/>
            <a:chExt cx="7949765" cy="28158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9378">
              <a:off x="1500020" y="5474953"/>
              <a:ext cx="830652" cy="95258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237151" y="3920766"/>
              <a:ext cx="3160387" cy="2815857"/>
              <a:chOff x="4637314" y="3948758"/>
              <a:chExt cx="3160387" cy="281585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646" y="3948758"/>
                <a:ext cx="1982055" cy="270093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5228473" y="5477176"/>
                <a:ext cx="973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2000" noProof="0">
                    <a:solidFill>
                      <a:srgbClr val="1D82AC"/>
                    </a:solidFill>
                    <a:latin typeface="Garamond" panose="02020404030301010803" pitchFamily="18" charset="0"/>
                  </a:rPr>
                  <a:t>Holelit</a:t>
                </a:r>
                <a:endParaRPr kumimoji="0" lang="sr-Latn-R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D82AC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5329120" y="6364505"/>
                <a:ext cx="973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2000" noProof="0">
                    <a:solidFill>
                      <a:srgbClr val="1D82AC"/>
                    </a:solidFill>
                    <a:latin typeface="Garamond" panose="02020404030301010803" pitchFamily="18" charset="0"/>
                  </a:rPr>
                  <a:t>Holelit</a:t>
                </a:r>
                <a:endParaRPr kumimoji="0" lang="sr-Latn-R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D82AC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4637314" y="5930930"/>
                <a:ext cx="1371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2000" noProof="0">
                    <a:solidFill>
                      <a:srgbClr val="1D82AC"/>
                    </a:solidFill>
                    <a:latin typeface="Garamond" panose="02020404030301010803" pitchFamily="18" charset="0"/>
                  </a:rPr>
                  <a:t>Duodenum</a:t>
                </a:r>
                <a:endParaRPr kumimoji="0" lang="sr-Latn-R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D82AC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22" y="5247203"/>
              <a:ext cx="830652" cy="95258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447773" y="4110331"/>
              <a:ext cx="24353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000" noProof="0">
                  <a:solidFill>
                    <a:srgbClr val="C00000"/>
                  </a:solidFill>
                  <a:latin typeface="Garamond" panose="02020404030301010803" pitchFamily="18" charset="0"/>
                </a:rPr>
                <a:t>Intenzivna hemoliza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(hemolitički ikterus)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3865931" y="4110331"/>
              <a:ext cx="2885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000" noProof="0">
                  <a:solidFill>
                    <a:srgbClr val="5C4E33"/>
                  </a:solidFill>
                  <a:latin typeface="Garamond" panose="02020404030301010803" pitchFamily="18" charset="0"/>
                </a:rPr>
                <a:t>Opstrukcija žučnih puteva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>
                  <a:ln>
                    <a:noFill/>
                  </a:ln>
                  <a:solidFill>
                    <a:srgbClr val="5C4E33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(opstruktivni ikterus)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5C4E33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D:\ljuba\das\FIZIOLOGIJA\zuc spirometrija\mhYkf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606"/>
            <a:ext cx="1828800" cy="1828800"/>
          </a:xfrm>
          <a:prstGeom prst="rect">
            <a:avLst/>
          </a:prstGeom>
          <a:noFill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žučnih boja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8234-580E-4B3B-A1C9-ABE5DCB8BBBF}"/>
              </a:ext>
            </a:extLst>
          </p:cNvPr>
          <p:cNvSpPr txBox="1"/>
          <p:nvPr/>
        </p:nvSpPr>
        <p:spPr>
          <a:xfrm>
            <a:off x="2601971" y="6266162"/>
            <a:ext cx="141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x-none" b="1">
                <a:solidFill>
                  <a:srgbClr val="9D5618"/>
                </a:solidFill>
                <a:latin typeface="Garamond" panose="02020404030301010803" pitchFamily="18" charset="0"/>
              </a:rPr>
              <a:t>m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x-none" b="1">
                <a:solidFill>
                  <a:srgbClr val="9D5618"/>
                </a:solidFill>
                <a:latin typeface="Garamond" panose="02020404030301010803" pitchFamily="18" charset="0"/>
              </a:rPr>
              <a:t>HNO</a:t>
            </a:r>
            <a:r>
              <a:rPr lang="x-none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₃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1521386" y="3487003"/>
            <a:ext cx="14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niz</a:t>
            </a:r>
          </a:p>
          <a:p>
            <a:r>
              <a:rPr lang="sr-Latn-RS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BDA32-E056-4541-BC70-E4B97E51F07D}"/>
              </a:ext>
            </a:extLst>
          </p:cNvPr>
          <p:cNvSpPr txBox="1"/>
          <p:nvPr/>
        </p:nvSpPr>
        <p:spPr>
          <a:xfrm>
            <a:off x="1532719" y="485937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  <a:p>
            <a:r>
              <a:rPr lang="sr-Latn-RS" b="1" dirty="0">
                <a:solidFill>
                  <a:srgbClr val="0070C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0070C0"/>
                </a:solidFill>
                <a:latin typeface="Garamond" panose="02020404030301010803" pitchFamily="18" charset="0"/>
              </a:rPr>
              <a:t>ilifuscin</a:t>
            </a:r>
            <a:endParaRPr lang="sr-Latn-RS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ilirubin</a:t>
            </a:r>
          </a:p>
          <a:p>
            <a:r>
              <a:rPr lang="sr-Latn-RS" b="1" dirty="0">
                <a:solidFill>
                  <a:srgbClr val="FFC000"/>
                </a:solidFill>
                <a:latin typeface="Garamond" panose="02020404030301010803" pitchFamily="18" charset="0"/>
              </a:rPr>
              <a:t>H</a:t>
            </a:r>
            <a:r>
              <a:rPr lang="x-none" b="1" dirty="0">
                <a:solidFill>
                  <a:srgbClr val="FFC000"/>
                </a:solidFill>
                <a:latin typeface="Garamond" panose="02020404030301010803" pitchFamily="18" charset="0"/>
              </a:rPr>
              <a:t>oletelin</a:t>
            </a:r>
            <a:endParaRPr lang="en-US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646FD-4A88-4A79-A12F-E0AEFCD3A195}"/>
              </a:ext>
            </a:extLst>
          </p:cNvPr>
          <p:cNvGrpSpPr/>
          <p:nvPr/>
        </p:nvGrpSpPr>
        <p:grpSpPr>
          <a:xfrm>
            <a:off x="3045578" y="3173276"/>
            <a:ext cx="538918" cy="2929920"/>
            <a:chOff x="3524010" y="3225980"/>
            <a:chExt cx="538918" cy="29299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E3E7AE-FF67-4A44-9AA8-070FC5186FA9}"/>
                </a:ext>
              </a:extLst>
            </p:cNvPr>
            <p:cNvGrpSpPr/>
            <p:nvPr/>
          </p:nvGrpSpPr>
          <p:grpSpPr>
            <a:xfrm>
              <a:off x="3533390" y="5299011"/>
              <a:ext cx="529538" cy="552632"/>
              <a:chOff x="4600240" y="5084512"/>
              <a:chExt cx="529538" cy="552632"/>
            </a:xfrm>
          </p:grpSpPr>
          <p:sp>
            <p:nvSpPr>
              <p:cNvPr id="14" name="Flowchart: Magnetic Disk 13">
                <a:extLst>
                  <a:ext uri="{FF2B5EF4-FFF2-40B4-BE49-F238E27FC236}">
                    <a16:creationId xmlns:a16="http://schemas.microsoft.com/office/drawing/2014/main" id="{26AD3958-C9FA-4B4F-9AC8-6D737ACD386D}"/>
                  </a:ext>
                </a:extLst>
              </p:cNvPr>
              <p:cNvSpPr/>
              <p:nvPr/>
            </p:nvSpPr>
            <p:spPr>
              <a:xfrm>
                <a:off x="4600861" y="5448868"/>
                <a:ext cx="528917" cy="188276"/>
              </a:xfrm>
              <a:prstGeom prst="flowChartMagneticDisk">
                <a:avLst/>
              </a:prstGeom>
              <a:solidFill>
                <a:srgbClr val="FFFF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52F39C4D-09F3-4C47-B1AA-F2B0C9BF50BA}"/>
                  </a:ext>
                </a:extLst>
              </p:cNvPr>
              <p:cNvSpPr/>
              <p:nvPr/>
            </p:nvSpPr>
            <p:spPr>
              <a:xfrm>
                <a:off x="4600861" y="5329772"/>
                <a:ext cx="528917" cy="188276"/>
              </a:xfrm>
              <a:prstGeom prst="flowChartMagneticDisk">
                <a:avLst/>
              </a:prstGeom>
              <a:solidFill>
                <a:srgbClr val="C00000"/>
              </a:solidFill>
              <a:ln w="19050">
                <a:solidFill>
                  <a:srgbClr val="7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6" name="Flowchart: Magnetic Disk 15">
                <a:extLst>
                  <a:ext uri="{FF2B5EF4-FFF2-40B4-BE49-F238E27FC236}">
                    <a16:creationId xmlns:a16="http://schemas.microsoft.com/office/drawing/2014/main" id="{00C04FF1-67D5-4F7C-ABB4-8E6575B816B0}"/>
                  </a:ext>
                </a:extLst>
              </p:cNvPr>
              <p:cNvSpPr/>
              <p:nvPr/>
            </p:nvSpPr>
            <p:spPr>
              <a:xfrm>
                <a:off x="4600240" y="5203608"/>
                <a:ext cx="528917" cy="188276"/>
              </a:xfrm>
              <a:prstGeom prst="flowChartMagneticDisk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7" name="Flowchart: Magnetic Disk 16">
                <a:extLst>
                  <a:ext uri="{FF2B5EF4-FFF2-40B4-BE49-F238E27FC236}">
                    <a16:creationId xmlns:a16="http://schemas.microsoft.com/office/drawing/2014/main" id="{A7830F09-0C1A-485B-B8D9-6159421E12C2}"/>
                  </a:ext>
                </a:extLst>
              </p:cNvPr>
              <p:cNvSpPr/>
              <p:nvPr/>
            </p:nvSpPr>
            <p:spPr>
              <a:xfrm>
                <a:off x="4600861" y="5084512"/>
                <a:ext cx="528917" cy="188276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5AD4C6-B876-4716-8C6F-2C22F72FDE1A}"/>
                </a:ext>
              </a:extLst>
            </p:cNvPr>
            <p:cNvGrpSpPr/>
            <p:nvPr/>
          </p:nvGrpSpPr>
          <p:grpSpPr>
            <a:xfrm>
              <a:off x="3524232" y="4947586"/>
              <a:ext cx="535480" cy="1208314"/>
              <a:chOff x="6700441" y="4246654"/>
              <a:chExt cx="535480" cy="1208314"/>
            </a:xfrm>
            <a:noFill/>
          </p:grpSpPr>
          <p:sp>
            <p:nvSpPr>
              <p:cNvPr id="12" name="Freeform 36">
                <a:extLst>
                  <a:ext uri="{FF2B5EF4-FFF2-40B4-BE49-F238E27FC236}">
                    <a16:creationId xmlns:a16="http://schemas.microsoft.com/office/drawing/2014/main" id="{030E7209-F295-40C4-A778-154E11FBFFB8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CDB323-89F9-460D-90C6-1BBBE02EC045}"/>
                  </a:ext>
                </a:extLst>
              </p:cNvPr>
              <p:cNvSpPr/>
              <p:nvPr/>
            </p:nvSpPr>
            <p:spPr>
              <a:xfrm>
                <a:off x="6706870" y="4246654"/>
                <a:ext cx="529051" cy="182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8E4823-4801-4E89-8204-7D8E006F0263}"/>
                </a:ext>
              </a:extLst>
            </p:cNvPr>
            <p:cNvGrpSpPr/>
            <p:nvPr/>
          </p:nvGrpSpPr>
          <p:grpSpPr>
            <a:xfrm>
              <a:off x="3524010" y="3225980"/>
              <a:ext cx="535703" cy="2929920"/>
              <a:chOff x="1624147" y="2141438"/>
              <a:chExt cx="470264" cy="2368733"/>
            </a:xfrm>
          </p:grpSpPr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BD44FC6B-0DF6-49B8-A34A-011D7723CBAB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89680F-1D34-4754-AE12-7FD2C469A55B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1281068" y="1658762"/>
            <a:ext cx="539623" cy="2929920"/>
            <a:chOff x="6248400" y="1963076"/>
            <a:chExt cx="539623" cy="2929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23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1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C696D8-D212-45CC-8DE9-3D6B9B8D22D4}"/>
              </a:ext>
            </a:extLst>
          </p:cNvPr>
          <p:cNvSpPr txBox="1"/>
          <p:nvPr/>
        </p:nvSpPr>
        <p:spPr>
          <a:xfrm>
            <a:off x="348144" y="2339651"/>
            <a:ext cx="129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4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urina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323715-7BAF-4CC2-B867-D3883A1D7156}"/>
              </a:ext>
            </a:extLst>
          </p:cNvPr>
          <p:cNvGrpSpPr/>
          <p:nvPr/>
        </p:nvGrpSpPr>
        <p:grpSpPr>
          <a:xfrm>
            <a:off x="6105490" y="4894882"/>
            <a:ext cx="538918" cy="1208314"/>
            <a:chOff x="6697003" y="4246654"/>
            <a:chExt cx="538918" cy="1208314"/>
          </a:xfrm>
          <a:noFill/>
        </p:grpSpPr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CB70D1DB-280E-4340-A18A-6D5AA84008C0}"/>
                </a:ext>
              </a:extLst>
            </p:cNvPr>
            <p:cNvSpPr/>
            <p:nvPr/>
          </p:nvSpPr>
          <p:spPr>
            <a:xfrm>
              <a:off x="6700441" y="4306697"/>
              <a:ext cx="529051" cy="1148271"/>
            </a:xfrm>
            <a:custGeom>
              <a:avLst/>
              <a:gdLst>
                <a:gd name="connsiteX0" fmla="*/ 0 w 448465"/>
                <a:gd name="connsiteY0" fmla="*/ 0 h 928335"/>
                <a:gd name="connsiteX1" fmla="*/ 448463 w 448465"/>
                <a:gd name="connsiteY1" fmla="*/ 0 h 928335"/>
                <a:gd name="connsiteX2" fmla="*/ 448463 w 448465"/>
                <a:gd name="connsiteY2" fmla="*/ 678589 h 928335"/>
                <a:gd name="connsiteX3" fmla="*/ 448465 w 448465"/>
                <a:gd name="connsiteY3" fmla="*/ 678611 h 928335"/>
                <a:gd name="connsiteX4" fmla="*/ 448463 w 448465"/>
                <a:gd name="connsiteY4" fmla="*/ 678633 h 928335"/>
                <a:gd name="connsiteX5" fmla="*/ 448463 w 448465"/>
                <a:gd name="connsiteY5" fmla="*/ 684918 h 928335"/>
                <a:gd name="connsiteX6" fmla="*/ 447894 w 448465"/>
                <a:gd name="connsiteY6" fmla="*/ 684918 h 928335"/>
                <a:gd name="connsiteX7" fmla="*/ 443909 w 448465"/>
                <a:gd name="connsiteY7" fmla="*/ 728939 h 928335"/>
                <a:gd name="connsiteX8" fmla="*/ 224233 w 448465"/>
                <a:gd name="connsiteY8" fmla="*/ 928335 h 928335"/>
                <a:gd name="connsiteX9" fmla="*/ 4557 w 448465"/>
                <a:gd name="connsiteY9" fmla="*/ 728939 h 928335"/>
                <a:gd name="connsiteX10" fmla="*/ 572 w 448465"/>
                <a:gd name="connsiteY10" fmla="*/ 684918 h 928335"/>
                <a:gd name="connsiteX11" fmla="*/ 0 w 448465"/>
                <a:gd name="connsiteY11" fmla="*/ 684918 h 92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465" h="928335">
                  <a:moveTo>
                    <a:pt x="0" y="0"/>
                  </a:moveTo>
                  <a:lnTo>
                    <a:pt x="448463" y="0"/>
                  </a:lnTo>
                  <a:lnTo>
                    <a:pt x="448463" y="678589"/>
                  </a:lnTo>
                  <a:lnTo>
                    <a:pt x="448465" y="678611"/>
                  </a:lnTo>
                  <a:lnTo>
                    <a:pt x="448463" y="678633"/>
                  </a:lnTo>
                  <a:lnTo>
                    <a:pt x="448463" y="684918"/>
                  </a:lnTo>
                  <a:lnTo>
                    <a:pt x="447894" y="684918"/>
                  </a:lnTo>
                  <a:lnTo>
                    <a:pt x="443909" y="728939"/>
                  </a:lnTo>
                  <a:cubicBezTo>
                    <a:pt x="423001" y="842735"/>
                    <a:pt x="332593" y="928335"/>
                    <a:pt x="224233" y="928335"/>
                  </a:cubicBezTo>
                  <a:cubicBezTo>
                    <a:pt x="115873" y="928335"/>
                    <a:pt x="25465" y="842735"/>
                    <a:pt x="4557" y="728939"/>
                  </a:cubicBezTo>
                  <a:lnTo>
                    <a:pt x="572" y="684918"/>
                  </a:lnTo>
                  <a:lnTo>
                    <a:pt x="0" y="68491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8C29F6-2172-4D28-9D68-9E989EE54031}"/>
                </a:ext>
              </a:extLst>
            </p:cNvPr>
            <p:cNvSpPr/>
            <p:nvPr/>
          </p:nvSpPr>
          <p:spPr>
            <a:xfrm>
              <a:off x="6697003" y="4246654"/>
              <a:ext cx="538918" cy="182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0DB5F370-07B8-4BF8-8EFA-E4EA76AFA084}"/>
              </a:ext>
            </a:extLst>
          </p:cNvPr>
          <p:cNvSpPr/>
          <p:nvPr/>
        </p:nvSpPr>
        <p:spPr>
          <a:xfrm>
            <a:off x="6115491" y="4868148"/>
            <a:ext cx="528917" cy="25858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C2E44C-FBBD-4C18-B72C-B97A6A0FC992}"/>
              </a:ext>
            </a:extLst>
          </p:cNvPr>
          <p:cNvGrpSpPr/>
          <p:nvPr/>
        </p:nvGrpSpPr>
        <p:grpSpPr>
          <a:xfrm>
            <a:off x="6105490" y="3178013"/>
            <a:ext cx="538919" cy="2929920"/>
            <a:chOff x="1624147" y="2141438"/>
            <a:chExt cx="470264" cy="2368733"/>
          </a:xfrm>
        </p:grpSpPr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828D9942-EA18-4D12-9EAD-17CB4E9650BC}"/>
                </a:ext>
              </a:extLst>
            </p:cNvPr>
            <p:cNvSpPr/>
            <p:nvPr/>
          </p:nvSpPr>
          <p:spPr>
            <a:xfrm>
              <a:off x="1624147" y="2243764"/>
              <a:ext cx="470264" cy="2266407"/>
            </a:xfrm>
            <a:custGeom>
              <a:avLst/>
              <a:gdLst>
                <a:gd name="connsiteX0" fmla="*/ 0 w 470264"/>
                <a:gd name="connsiteY0" fmla="*/ 0 h 2266407"/>
                <a:gd name="connsiteX1" fmla="*/ 470263 w 470264"/>
                <a:gd name="connsiteY1" fmla="*/ 0 h 2266407"/>
                <a:gd name="connsiteX2" fmla="*/ 470263 w 470264"/>
                <a:gd name="connsiteY2" fmla="*/ 1985543 h 2266407"/>
                <a:gd name="connsiteX3" fmla="*/ 470264 w 470264"/>
                <a:gd name="connsiteY3" fmla="*/ 1985555 h 2266407"/>
                <a:gd name="connsiteX4" fmla="*/ 235132 w 470264"/>
                <a:gd name="connsiteY4" fmla="*/ 2266407 h 2266407"/>
                <a:gd name="connsiteX5" fmla="*/ 0 w 470264"/>
                <a:gd name="connsiteY5" fmla="*/ 1985555 h 22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264" h="2266407">
                  <a:moveTo>
                    <a:pt x="0" y="0"/>
                  </a:moveTo>
                  <a:lnTo>
                    <a:pt x="470263" y="0"/>
                  </a:lnTo>
                  <a:lnTo>
                    <a:pt x="470263" y="1985543"/>
                  </a:lnTo>
                  <a:lnTo>
                    <a:pt x="470264" y="1985555"/>
                  </a:lnTo>
                  <a:cubicBezTo>
                    <a:pt x="470264" y="2140665"/>
                    <a:pt x="364992" y="2266407"/>
                    <a:pt x="235132" y="2266407"/>
                  </a:cubicBezTo>
                  <a:cubicBezTo>
                    <a:pt x="105272" y="2266407"/>
                    <a:pt x="0" y="2140665"/>
                    <a:pt x="0" y="1985555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BD0E5D-0415-4632-950A-B1FE97224691}"/>
                </a:ext>
              </a:extLst>
            </p:cNvPr>
            <p:cNvSpPr/>
            <p:nvPr/>
          </p:nvSpPr>
          <p:spPr>
            <a:xfrm>
              <a:off x="1624147" y="2141438"/>
              <a:ext cx="470263" cy="2046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637979" y="4834418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4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urina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Nekoliko kapi </a:t>
            </a: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tinkture joda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FB79F-12E4-4053-A88E-42278551E579}"/>
              </a:ext>
            </a:extLst>
          </p:cNvPr>
          <p:cNvSpPr txBox="1"/>
          <p:nvPr/>
        </p:nvSpPr>
        <p:spPr>
          <a:xfrm>
            <a:off x="4894834" y="47849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</p:txBody>
      </p:sp>
      <p:sp>
        <p:nvSpPr>
          <p:cNvPr id="3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623239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Gmelin-ova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137274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jodom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382556" y="228600"/>
            <a:ext cx="839755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latin typeface="Garamond" pitchFamily="18" charset="0"/>
              </a:rPr>
              <a:t>Hemijski sastav </a:t>
            </a:r>
            <a:r>
              <a:rPr lang="sr-Latn-RS" sz="3000" b="1">
                <a:latin typeface="Garamond" pitchFamily="18" charset="0"/>
              </a:rPr>
              <a:t>mokraće – urobilinogen i urobilin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40315" y="964452"/>
            <a:ext cx="766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Urobilinogen i urobilin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– stalni sastojci mokraće, ali u niskim koncentracijama.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6ABFB-70D2-42B3-8B69-B0CEB6FBA64E}"/>
              </a:ext>
            </a:extLst>
          </p:cNvPr>
          <p:cNvGrpSpPr/>
          <p:nvPr/>
        </p:nvGrpSpPr>
        <p:grpSpPr>
          <a:xfrm>
            <a:off x="-138289" y="2235249"/>
            <a:ext cx="9105577" cy="5370642"/>
            <a:chOff x="-138289" y="2235249"/>
            <a:chExt cx="9105577" cy="537064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251E21-9564-4141-8704-074767B156E8}"/>
                </a:ext>
              </a:extLst>
            </p:cNvPr>
            <p:cNvSpPr/>
            <p:nvPr/>
          </p:nvSpPr>
          <p:spPr>
            <a:xfrm rot="1681112">
              <a:off x="-11018" y="3599697"/>
              <a:ext cx="6092515" cy="4006194"/>
            </a:xfrm>
            <a:custGeom>
              <a:avLst/>
              <a:gdLst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782064 w 6092515"/>
                <a:gd name="connsiteY43" fmla="*/ 2828181 h 4006194"/>
                <a:gd name="connsiteX44" fmla="*/ 2746109 w 6092515"/>
                <a:gd name="connsiteY44" fmla="*/ 2799038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782064 w 6092515"/>
                <a:gd name="connsiteY43" fmla="*/ 2828181 h 4006194"/>
                <a:gd name="connsiteX44" fmla="*/ 2718171 w 6092515"/>
                <a:gd name="connsiteY44" fmla="*/ 2849527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70777 w 6092515"/>
                <a:gd name="connsiteY43" fmla="*/ 2912505 h 4006194"/>
                <a:gd name="connsiteX44" fmla="*/ 2718171 w 6092515"/>
                <a:gd name="connsiteY44" fmla="*/ 2849527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70777 w 6092515"/>
                <a:gd name="connsiteY43" fmla="*/ 2912505 h 4006194"/>
                <a:gd name="connsiteX44" fmla="*/ 2718171 w 6092515"/>
                <a:gd name="connsiteY44" fmla="*/ 2849527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70777 w 6092515"/>
                <a:gd name="connsiteY43" fmla="*/ 2912505 h 4006194"/>
                <a:gd name="connsiteX44" fmla="*/ 2730319 w 6092515"/>
                <a:gd name="connsiteY44" fmla="*/ 2944451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730319 w 6092515"/>
                <a:gd name="connsiteY44" fmla="*/ 2944451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92515" h="4006194">
                  <a:moveTo>
                    <a:pt x="2406958" y="1521188"/>
                  </a:moveTo>
                  <a:cubicBezTo>
                    <a:pt x="2495872" y="1480725"/>
                    <a:pt x="2633703" y="1499314"/>
                    <a:pt x="2763833" y="1589778"/>
                  </a:cubicBezTo>
                  <a:lnTo>
                    <a:pt x="2834731" y="1647241"/>
                  </a:lnTo>
                  <a:lnTo>
                    <a:pt x="2826678" y="1556336"/>
                  </a:lnTo>
                  <a:cubicBezTo>
                    <a:pt x="2824345" y="1397868"/>
                    <a:pt x="2871655" y="1273912"/>
                    <a:pt x="2969160" y="1222027"/>
                  </a:cubicBezTo>
                  <a:cubicBezTo>
                    <a:pt x="3066666" y="1170142"/>
                    <a:pt x="3195905" y="1200152"/>
                    <a:pt x="3326035" y="1290616"/>
                  </a:cubicBezTo>
                  <a:lnTo>
                    <a:pt x="3396933" y="1348079"/>
                  </a:lnTo>
                  <a:lnTo>
                    <a:pt x="3388881" y="1257174"/>
                  </a:lnTo>
                  <a:cubicBezTo>
                    <a:pt x="3386548" y="1098707"/>
                    <a:pt x="3433858" y="974750"/>
                    <a:pt x="3531363" y="922865"/>
                  </a:cubicBezTo>
                  <a:cubicBezTo>
                    <a:pt x="3628869" y="870980"/>
                    <a:pt x="3758108" y="900990"/>
                    <a:pt x="3888238" y="991454"/>
                  </a:cubicBezTo>
                  <a:lnTo>
                    <a:pt x="3959136" y="1048917"/>
                  </a:lnTo>
                  <a:lnTo>
                    <a:pt x="3951084" y="958013"/>
                  </a:lnTo>
                  <a:cubicBezTo>
                    <a:pt x="3948751" y="799545"/>
                    <a:pt x="3996060" y="675588"/>
                    <a:pt x="4093566" y="623703"/>
                  </a:cubicBezTo>
                  <a:cubicBezTo>
                    <a:pt x="4191071" y="571818"/>
                    <a:pt x="4320310" y="601829"/>
                    <a:pt x="4450440" y="692293"/>
                  </a:cubicBezTo>
                  <a:lnTo>
                    <a:pt x="4521338" y="749757"/>
                  </a:lnTo>
                  <a:lnTo>
                    <a:pt x="4513286" y="658851"/>
                  </a:lnTo>
                  <a:cubicBezTo>
                    <a:pt x="4510952" y="500384"/>
                    <a:pt x="4558263" y="376427"/>
                    <a:pt x="4655768" y="324541"/>
                  </a:cubicBezTo>
                  <a:cubicBezTo>
                    <a:pt x="4753273" y="272656"/>
                    <a:pt x="4882513" y="302667"/>
                    <a:pt x="5012643" y="393131"/>
                  </a:cubicBezTo>
                  <a:lnTo>
                    <a:pt x="5083541" y="450594"/>
                  </a:lnTo>
                  <a:lnTo>
                    <a:pt x="5075489" y="359690"/>
                  </a:lnTo>
                  <a:cubicBezTo>
                    <a:pt x="5073156" y="201223"/>
                    <a:pt x="5120465" y="77266"/>
                    <a:pt x="5217971" y="25381"/>
                  </a:cubicBezTo>
                  <a:cubicBezTo>
                    <a:pt x="5412981" y="-78389"/>
                    <a:pt x="5734928" y="145423"/>
                    <a:pt x="5937059" y="525280"/>
                  </a:cubicBezTo>
                  <a:cubicBezTo>
                    <a:pt x="6139190" y="905136"/>
                    <a:pt x="6144962" y="1297193"/>
                    <a:pt x="5949951" y="1400963"/>
                  </a:cubicBezTo>
                  <a:cubicBezTo>
                    <a:pt x="5852446" y="1452848"/>
                    <a:pt x="5723207" y="1422838"/>
                    <a:pt x="5593077" y="1332373"/>
                  </a:cubicBezTo>
                  <a:lnTo>
                    <a:pt x="5522179" y="1274910"/>
                  </a:lnTo>
                  <a:lnTo>
                    <a:pt x="5530231" y="1365814"/>
                  </a:lnTo>
                  <a:cubicBezTo>
                    <a:pt x="5532564" y="1524282"/>
                    <a:pt x="5485254" y="1648238"/>
                    <a:pt x="5387749" y="1700123"/>
                  </a:cubicBezTo>
                  <a:cubicBezTo>
                    <a:pt x="5290243" y="1752008"/>
                    <a:pt x="5161004" y="1721999"/>
                    <a:pt x="5030874" y="1631534"/>
                  </a:cubicBezTo>
                  <a:lnTo>
                    <a:pt x="4959976" y="1574071"/>
                  </a:lnTo>
                  <a:lnTo>
                    <a:pt x="4968028" y="1664976"/>
                  </a:lnTo>
                  <a:cubicBezTo>
                    <a:pt x="4970362" y="1823444"/>
                    <a:pt x="4923052" y="1947400"/>
                    <a:pt x="4825546" y="1999285"/>
                  </a:cubicBezTo>
                  <a:cubicBezTo>
                    <a:pt x="4728041" y="2051170"/>
                    <a:pt x="4598802" y="2021160"/>
                    <a:pt x="4468672" y="1930695"/>
                  </a:cubicBezTo>
                  <a:lnTo>
                    <a:pt x="4397774" y="1873232"/>
                  </a:lnTo>
                  <a:lnTo>
                    <a:pt x="4405826" y="1964137"/>
                  </a:lnTo>
                  <a:cubicBezTo>
                    <a:pt x="4408160" y="2122606"/>
                    <a:pt x="4360849" y="2246562"/>
                    <a:pt x="4263344" y="2298447"/>
                  </a:cubicBezTo>
                  <a:cubicBezTo>
                    <a:pt x="4165838" y="2350332"/>
                    <a:pt x="4036599" y="2320322"/>
                    <a:pt x="3906469" y="2229857"/>
                  </a:cubicBezTo>
                  <a:lnTo>
                    <a:pt x="3835571" y="2172394"/>
                  </a:lnTo>
                  <a:lnTo>
                    <a:pt x="3843623" y="2263299"/>
                  </a:lnTo>
                  <a:cubicBezTo>
                    <a:pt x="3845957" y="2421768"/>
                    <a:pt x="3798647" y="2545724"/>
                    <a:pt x="3701141" y="2597609"/>
                  </a:cubicBezTo>
                  <a:cubicBezTo>
                    <a:pt x="3603636" y="2649494"/>
                    <a:pt x="3474397" y="2619484"/>
                    <a:pt x="3344267" y="2529019"/>
                  </a:cubicBezTo>
                  <a:lnTo>
                    <a:pt x="3273369" y="2471556"/>
                  </a:lnTo>
                  <a:lnTo>
                    <a:pt x="3281421" y="2562461"/>
                  </a:lnTo>
                  <a:cubicBezTo>
                    <a:pt x="3283755" y="2720929"/>
                    <a:pt x="3208545" y="2834612"/>
                    <a:pt x="3138939" y="2896770"/>
                  </a:cubicBezTo>
                  <a:cubicBezTo>
                    <a:pt x="3069333" y="2958928"/>
                    <a:pt x="2933649" y="2953812"/>
                    <a:pt x="2863784" y="2935407"/>
                  </a:cubicBezTo>
                  <a:cubicBezTo>
                    <a:pt x="2775822" y="2916799"/>
                    <a:pt x="2784465" y="2909810"/>
                    <a:pt x="2670563" y="2935146"/>
                  </a:cubicBezTo>
                  <a:cubicBezTo>
                    <a:pt x="2409863" y="2976136"/>
                    <a:pt x="1208554" y="3649178"/>
                    <a:pt x="477549" y="4006194"/>
                  </a:cubicBezTo>
                  <a:lnTo>
                    <a:pt x="0" y="3108756"/>
                  </a:lnTo>
                  <a:cubicBezTo>
                    <a:pt x="691030" y="2740128"/>
                    <a:pt x="1870058" y="2155668"/>
                    <a:pt x="2073091" y="2002872"/>
                  </a:cubicBezTo>
                  <a:cubicBezTo>
                    <a:pt x="2147138" y="1945551"/>
                    <a:pt x="2181160" y="1931452"/>
                    <a:pt x="2230346" y="1832557"/>
                  </a:cubicBezTo>
                  <a:cubicBezTo>
                    <a:pt x="2287769" y="1683394"/>
                    <a:pt x="2318044" y="1561651"/>
                    <a:pt x="2406958" y="1521188"/>
                  </a:cubicBezTo>
                  <a:close/>
                </a:path>
              </a:pathLst>
            </a:custGeom>
            <a:solidFill>
              <a:srgbClr val="FF898B"/>
            </a:solidFill>
            <a:ln w="28575">
              <a:solidFill>
                <a:srgbClr val="D45A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6C048A-C89E-4D5A-A56E-337E631BF240}"/>
                </a:ext>
              </a:extLst>
            </p:cNvPr>
            <p:cNvGrpSpPr/>
            <p:nvPr/>
          </p:nvGrpSpPr>
          <p:grpSpPr>
            <a:xfrm>
              <a:off x="-138289" y="2235249"/>
              <a:ext cx="9105577" cy="5185212"/>
              <a:chOff x="-138289" y="2235249"/>
              <a:chExt cx="9105577" cy="5185212"/>
            </a:xfrm>
          </p:grpSpPr>
          <p:sp>
            <p:nvSpPr>
              <p:cNvPr id="29" name="Arc 28"/>
              <p:cNvSpPr/>
              <p:nvPr/>
            </p:nvSpPr>
            <p:spPr>
              <a:xfrm rot="3113513" flipH="1">
                <a:off x="2553036" y="2178164"/>
                <a:ext cx="5185212" cy="5299381"/>
              </a:xfrm>
              <a:prstGeom prst="arc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B719A30-7813-4FE4-9B2B-832DDA43EB9F}"/>
                  </a:ext>
                </a:extLst>
              </p:cNvPr>
              <p:cNvGrpSpPr/>
              <p:nvPr/>
            </p:nvGrpSpPr>
            <p:grpSpPr>
              <a:xfrm>
                <a:off x="-138289" y="2303122"/>
                <a:ext cx="9105577" cy="4543565"/>
                <a:chOff x="-138289" y="2303122"/>
                <a:chExt cx="9105577" cy="454356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20620">
                  <a:off x="1269736" y="2625124"/>
                  <a:ext cx="2934829" cy="1918376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81949" y="3359020"/>
                  <a:ext cx="1471486" cy="1992085"/>
                </a:xfrm>
                <a:prstGeom prst="rect">
                  <a:avLst/>
                </a:prstGeom>
              </p:spPr>
            </p:pic>
            <p:sp>
              <p:nvSpPr>
                <p:cNvPr id="15" name="Arc 14"/>
                <p:cNvSpPr/>
                <p:nvPr/>
              </p:nvSpPr>
              <p:spPr>
                <a:xfrm rot="14361560">
                  <a:off x="527668" y="2926675"/>
                  <a:ext cx="3095731" cy="331236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309280" y="6435264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Tanko crevo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3433068" y="6446577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Debelo crevo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-138289" y="5418651"/>
                  <a:ext cx="16524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400" b="1" noProof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aramond" panose="02020404030301010803" pitchFamily="18" charset="0"/>
                    </a:rPr>
                    <a:t>Bilirubin</a:t>
                  </a:r>
                  <a:endPara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2678219" y="5418651"/>
                  <a:ext cx="2037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400" b="1" noProof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aramond" panose="02020404030301010803" pitchFamily="18" charset="0"/>
                    </a:rPr>
                    <a:t>Urobilinogen</a:t>
                  </a:r>
                  <a:endPara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rot="2128774">
                  <a:off x="1952690" y="3013341"/>
                  <a:ext cx="3095731" cy="3312368"/>
                </a:xfrm>
                <a:prstGeom prst="arc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2432806" y="2996209"/>
                  <a:ext cx="2037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b="1" noProof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aramond" panose="02020404030301010803" pitchFamily="18" charset="0"/>
                    </a:rPr>
                    <a:t>Urobilinogen</a:t>
                  </a:r>
                  <a:endParaRPr kumimoji="0" lang="sr-Latn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6694182" y="5418650"/>
                  <a:ext cx="203771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400" b="1" noProof="0">
                      <a:solidFill>
                        <a:schemeClr val="accent4">
                          <a:lumMod val="75000"/>
                        </a:schemeClr>
                      </a:solidFill>
                      <a:latin typeface="Garamond" panose="02020404030301010803" pitchFamily="18" charset="0"/>
                    </a:rPr>
                    <a:t>Urobilin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2400" i="0" u="none" strike="noStrike" kern="1200" cap="none" spc="0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uLnTx/>
                      <a:uFillTx/>
                      <a:latin typeface="Garamond" panose="02020404030301010803" pitchFamily="18" charset="0"/>
                    </a:rPr>
                    <a:t>(O</a:t>
                  </a:r>
                  <a:r>
                    <a:rPr kumimoji="0" lang="sr-Latn-RS" sz="1600" i="0" u="none" strike="noStrike" kern="1200" cap="none" spc="0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uLnTx/>
                      <a:uFillTx/>
                      <a:latin typeface="Garamond" panose="02020404030301010803" pitchFamily="18" charset="0"/>
                    </a:rPr>
                    <a:t>2</a:t>
                  </a:r>
                  <a:r>
                    <a:rPr kumimoji="0" lang="sr-Latn-RS" sz="2400" i="0" u="none" strike="noStrike" kern="1200" cap="none" spc="0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uLnTx/>
                      <a:uFillTx/>
                      <a:latin typeface="Garamond" panose="02020404030301010803" pitchFamily="18" charset="0"/>
                    </a:rPr>
                    <a:t> iz vazduha)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7254713" y="3499645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Bubreg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242600" y="2483347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Jetra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147119" y="4382804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chemeClr val="accent6">
                          <a:lumMod val="75000"/>
                        </a:schemeClr>
                      </a:solidFill>
                      <a:latin typeface="Garamond" panose="02020404030301010803" pitchFamily="18" charset="0"/>
                    </a:rPr>
                    <a:t>Žučovod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3602225" y="4035785"/>
                  <a:ext cx="17125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chemeClr val="accent1">
                          <a:lumMod val="75000"/>
                        </a:schemeClr>
                      </a:solidFill>
                      <a:latin typeface="Garamond" panose="02020404030301010803" pitchFamily="18" charset="0"/>
                    </a:rPr>
                    <a:t>Portalni krvotok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4372040" y="2303122"/>
                  <a:ext cx="17125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Sistemski krvotok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cxnSp>
              <p:nvCxnSpPr>
                <p:cNvPr id="39" name="Straight Arrow Connector 38"/>
                <p:cNvCxnSpPr>
                  <a:stCxn id="16" idx="3"/>
                  <a:endCxn id="27" idx="1"/>
                </p:cNvCxnSpPr>
                <p:nvPr/>
              </p:nvCxnSpPr>
              <p:spPr>
                <a:xfrm>
                  <a:off x="1514190" y="5649484"/>
                  <a:ext cx="1164029" cy="0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673518" y="2135499"/>
            <a:ext cx="379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Poreklo?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Kvalitativno dokazivanje urobilinogena u mokraći 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181349" y="1071122"/>
            <a:ext cx="275272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Erlich-ova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5402816" y="860554"/>
            <a:ext cx="535703" cy="2929920"/>
            <a:chOff x="6248400" y="1963076"/>
            <a:chExt cx="535703" cy="2929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790271" y="2382367"/>
            <a:ext cx="599520" cy="2925373"/>
            <a:chOff x="1384347" y="2749904"/>
            <a:chExt cx="599520" cy="29253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306104" y="461216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20" y="5381469"/>
            <a:ext cx="1292470" cy="14965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90269" y="2382367"/>
            <a:ext cx="599520" cy="2925373"/>
            <a:chOff x="1384347" y="2749904"/>
            <a:chExt cx="599520" cy="292537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47128" y="605231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594347" y="291293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Erlich-ov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81078" y="5337807"/>
            <a:ext cx="24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FF0000"/>
                </a:solidFill>
                <a:latin typeface="Garamond" panose="02020404030301010803" pitchFamily="18" charset="0"/>
              </a:rPr>
              <a:t>Crveno prebojavanje</a:t>
            </a:r>
          </a:p>
          <a:p>
            <a:pPr algn="ctr"/>
            <a:r>
              <a:rPr lang="sr-Latn-RS" b="1">
                <a:solidFill>
                  <a:srgbClr val="FF0000"/>
                </a:solidFill>
                <a:latin typeface="Garamond" panose="02020404030301010803" pitchFamily="18" charset="0"/>
              </a:rPr>
              <a:t>odmah po dodavanju</a:t>
            </a:r>
            <a:endParaRPr lang="sr-Latn-R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81078" y="5326357"/>
            <a:ext cx="24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FF0000"/>
                </a:solidFill>
                <a:latin typeface="Garamond" panose="02020404030301010803" pitchFamily="18" charset="0"/>
              </a:rPr>
              <a:t>Crveno prebojavanje</a:t>
            </a:r>
          </a:p>
          <a:p>
            <a:pPr algn="ctr"/>
            <a:r>
              <a:rPr lang="sr-Latn-RS" b="1">
                <a:solidFill>
                  <a:srgbClr val="FF0000"/>
                </a:solidFill>
                <a:latin typeface="Garamond" panose="02020404030301010803" pitchFamily="18" charset="0"/>
              </a:rPr>
              <a:t>tek nakon kuvanja</a:t>
            </a:r>
            <a:endParaRPr lang="sr-Latn-R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53172" y="6052310"/>
            <a:ext cx="685800" cy="63372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/>
              <a:t>-</a:t>
            </a:r>
            <a:endParaRPr lang="en-US" sz="4400" b="1" dirty="0"/>
          </a:p>
        </p:txBody>
      </p:sp>
      <p:sp>
        <p:nvSpPr>
          <p:cNvPr id="30" name="Rectangle 29"/>
          <p:cNvSpPr/>
          <p:nvPr/>
        </p:nvSpPr>
        <p:spPr>
          <a:xfrm>
            <a:off x="4557711" y="3060921"/>
            <a:ext cx="460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Urobilinogen sa dimetilparaaminobenzaledhidom </a:t>
            </a:r>
          </a:p>
          <a:p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daje crveni kondenzovani proizvod.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6" grpId="1"/>
      <p:bldP spid="26" grpId="2"/>
      <p:bldP spid="27" grpId="0"/>
      <p:bldP spid="27" grpId="1"/>
      <p:bldP spid="28" grpId="0"/>
      <p:bldP spid="29" grpId="0" animBg="1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urobilina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181349" y="1071122"/>
            <a:ext cx="275272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Schlezinger-ova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3519586" y="860554"/>
            <a:ext cx="535703" cy="2929920"/>
            <a:chOff x="6248400" y="1963076"/>
            <a:chExt cx="535703" cy="2929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907041" y="2382367"/>
            <a:ext cx="599520" cy="2925373"/>
            <a:chOff x="1384347" y="2749904"/>
            <a:chExt cx="599520" cy="29253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0" y="4204914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 – 2 kapi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Lugolovog rast.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6222829" y="6139396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711117" y="2912932"/>
            <a:ext cx="19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Schlezinger-ov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4551511" y="739811"/>
            <a:ext cx="535703" cy="2929920"/>
            <a:chOff x="6248400" y="1963076"/>
            <a:chExt cx="535703" cy="29299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228670" y="3034655"/>
            <a:ext cx="599520" cy="2925373"/>
            <a:chOff x="1384347" y="2749904"/>
            <a:chExt cx="599520" cy="2925373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A9F1B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A9F1B7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30" y="2184085"/>
            <a:ext cx="975451" cy="16586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21649" y="4854524"/>
            <a:ext cx="361930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Urobilin </a:t>
            </a:r>
            <a:r>
              <a:rPr lang="sr-Latn-CS" sz="240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 Zn iz Schlezinger-ovog reagensa </a:t>
            </a:r>
            <a:r>
              <a:rPr lang="sr-Latn-C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daju so koja </a:t>
            </a:r>
            <a:r>
              <a:rPr lang="sr-Latn-CS" sz="240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opalescira zeleno.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6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450673" y="2035619"/>
            <a:ext cx="35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Henodezoksiholna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828675" y="228600"/>
            <a:ext cx="75057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žučne kiseline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905069" y="2032222"/>
            <a:ext cx="73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Koje žučne </a:t>
            </a:r>
            <a:r>
              <a:rPr lang="sr-Latn-RS" sz="2800" b="1" smtClean="0">
                <a:solidFill>
                  <a:srgbClr val="FF0000"/>
                </a:solidFill>
                <a:latin typeface="Garamond" panose="02020404030301010803" pitchFamily="18" charset="0"/>
              </a:rPr>
              <a:t>kiseline </a:t>
            </a:r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razlikujemo?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737129" y="1078115"/>
            <a:ext cx="766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Žučne kiseline – </a:t>
            </a: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patološki sastojak mokraće!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41854" y="2026094"/>
            <a:ext cx="13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788991" y="2026094"/>
            <a:ext cx="2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Litoholna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726442" y="2035286"/>
            <a:ext cx="2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Dezoksiholna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20902" y="3061472"/>
            <a:ext cx="5716118" cy="3719482"/>
            <a:chOff x="2820902" y="3061472"/>
            <a:chExt cx="5716118" cy="37194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482" y="3061472"/>
              <a:ext cx="2682538" cy="365547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2820902" y="3205456"/>
              <a:ext cx="3521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5C4E33"/>
                  </a:solidFill>
                  <a:latin typeface="Garamond" panose="02020404030301010803" pitchFamily="18" charset="0"/>
                </a:rPr>
                <a:t>Opstrukcija žučnih puteva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i="0" u="none" strike="noStrike" kern="1200" cap="none" spc="0" normalizeH="0" baseline="0">
                  <a:ln>
                    <a:noFill/>
                  </a:ln>
                  <a:solidFill>
                    <a:srgbClr val="5C4E33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(opstruktivni ikterus)</a:t>
              </a:r>
              <a:endPara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srgbClr val="5C4E33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5210175" y="5230109"/>
              <a:ext cx="1080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1D82AC"/>
                  </a:solidFill>
                  <a:latin typeface="Garamond" panose="02020404030301010803" pitchFamily="18" charset="0"/>
                </a:rPr>
                <a:t>Holelit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1D82AC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5317601" y="6319289"/>
              <a:ext cx="1178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1D82AC"/>
                  </a:solidFill>
                  <a:latin typeface="Garamond" panose="02020404030301010803" pitchFamily="18" charset="0"/>
                </a:rPr>
                <a:t>Holelit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1D82AC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4567333" y="5746940"/>
              <a:ext cx="1564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1D82AC"/>
                  </a:solidFill>
                  <a:latin typeface="Garamond" panose="02020404030301010803" pitchFamily="18" charset="0"/>
                </a:rPr>
                <a:t>Duodenum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1D82AC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83342" y="4537611"/>
            <a:ext cx="3957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>
                <a:solidFill>
                  <a:srgbClr val="C00000"/>
                </a:solidFill>
                <a:latin typeface="Garamond" panose="02020404030301010803" pitchFamily="18" charset="0"/>
              </a:rPr>
              <a:t>Kada se pojavljuju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>
                <a:solidFill>
                  <a:srgbClr val="C00000"/>
                </a:solidFill>
                <a:latin typeface="Garamond" panose="02020404030301010803" pitchFamily="18" charset="0"/>
              </a:rPr>
              <a:t>žučne kiseline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>
                <a:solidFill>
                  <a:srgbClr val="C00000"/>
                </a:solidFill>
                <a:latin typeface="Garamond" panose="02020404030301010803" pitchFamily="18" charset="0"/>
              </a:rPr>
              <a:t> u mokraći?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10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žučnih kis.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2761569" y="1046131"/>
            <a:ext cx="3668486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sumpornim cvetom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778" y="1553716"/>
            <a:ext cx="36193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Žučne kiseline smanjuju površinski napon tečnosti.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D3E9-18DE-4719-B1BD-7A82B426F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0" y="2492189"/>
            <a:ext cx="3687760" cy="42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828675" y="228600"/>
            <a:ext cx="75057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hemoglobin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40315" y="964452"/>
            <a:ext cx="78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Hemoglobinurija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– prisustvo hemoglobina u mokraći.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34881" y="1976826"/>
            <a:ext cx="709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Patološki nalaz!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9378">
            <a:off x="1717917" y="4768371"/>
            <a:ext cx="1337688" cy="153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809053"/>
            <a:ext cx="1348124" cy="1546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00411" y="3512421"/>
            <a:ext cx="307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>
                <a:solidFill>
                  <a:srgbClr val="C00000"/>
                </a:solidFill>
                <a:latin typeface="Garamond" panose="02020404030301010803" pitchFamily="18" charset="0"/>
              </a:rPr>
              <a:t>Intenzivna hemoliza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2" y="3893269"/>
            <a:ext cx="3324780" cy="2647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15159" y="3706316"/>
            <a:ext cx="4854169" cy="2648751"/>
            <a:chOff x="4345228" y="3927919"/>
            <a:chExt cx="4854169" cy="2648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226" y="4486058"/>
              <a:ext cx="3524174" cy="20906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87822E-A669-4014-A4C6-E857CD797400}"/>
                </a:ext>
              </a:extLst>
            </p:cNvPr>
            <p:cNvSpPr txBox="1"/>
            <p:nvPr/>
          </p:nvSpPr>
          <p:spPr>
            <a:xfrm>
              <a:off x="4345228" y="3927919"/>
              <a:ext cx="4854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>
                  <a:solidFill>
                    <a:srgbClr val="761300"/>
                  </a:solidFill>
                  <a:latin typeface="Garamond" panose="02020404030301010803" pitchFamily="18" charset="0"/>
                </a:rPr>
                <a:t>Babezioza pasa</a:t>
              </a:r>
              <a:endParaRPr lang="sr-Latn-RS" sz="2400" dirty="0">
                <a:solidFill>
                  <a:srgbClr val="7613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8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Kvalitativno dokazivanje hemoglobina u mokraći 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2198914" y="1071122"/>
            <a:ext cx="471351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Castle-Mayer-ovim reagensom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0271" y="2382367"/>
            <a:ext cx="599520" cy="2925373"/>
            <a:chOff x="1384347" y="2749904"/>
            <a:chExt cx="599520" cy="292537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555671" y="3557156"/>
            <a:ext cx="2730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 – 6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 – 2 mL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H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O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Nekoliko kapi 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Castle-Mayer-ovog reagensa</a:t>
            </a:r>
          </a:p>
          <a:p>
            <a:pPr algn="ctr"/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90269" y="2382367"/>
            <a:ext cx="599520" cy="2925373"/>
            <a:chOff x="1384347" y="2749904"/>
            <a:chExt cx="599520" cy="29253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75034" y="5402924"/>
            <a:ext cx="24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FF0000"/>
                </a:solidFill>
                <a:latin typeface="Garamond" panose="02020404030301010803" pitchFamily="18" charset="0"/>
              </a:rPr>
              <a:t>Crveno prebojavanje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47128" y="6004253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533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mokraće - glukoza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02948-A8E1-4370-A22D-B994469C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44" y="2722544"/>
            <a:ext cx="5504491" cy="4065558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097CC63A-DD62-496D-A822-FA8C0F0959E3}"/>
              </a:ext>
            </a:extLst>
          </p:cNvPr>
          <p:cNvSpPr/>
          <p:nvPr/>
        </p:nvSpPr>
        <p:spPr>
          <a:xfrm>
            <a:off x="5347642" y="5671540"/>
            <a:ext cx="179294" cy="788894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91D42-7E20-411B-997B-3B9ADA966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" y="4679105"/>
            <a:ext cx="3263002" cy="2178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D755C2-1C31-4E44-A45C-7DA84D389A8F}"/>
              </a:ext>
            </a:extLst>
          </p:cNvPr>
          <p:cNvSpPr txBox="1"/>
          <p:nvPr/>
        </p:nvSpPr>
        <p:spPr>
          <a:xfrm>
            <a:off x="436931" y="1264502"/>
            <a:ext cx="518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Visok prag za reapsorpciju glukoze!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(psi: 10 – 12 mmol/L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; svinje: 8 mmol/L)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633137" y="2591788"/>
            <a:ext cx="191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Glikemija?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565FB-C0F4-435A-9C6E-22A8C214352F}"/>
              </a:ext>
            </a:extLst>
          </p:cNvPr>
          <p:cNvSpPr txBox="1"/>
          <p:nvPr/>
        </p:nvSpPr>
        <p:spPr>
          <a:xfrm>
            <a:off x="633137" y="3053453"/>
            <a:ext cx="326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Psi: 4,4 – 6,7 mmol/L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Kvalitativno dokazivanje hemoglobina u mokraći 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222171" y="1071122"/>
            <a:ext cx="274320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Benzidinska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3929956" y="1120643"/>
            <a:ext cx="535703" cy="2929920"/>
            <a:chOff x="6248400" y="1963076"/>
            <a:chExt cx="535703" cy="29299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10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1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8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262772" y="2678497"/>
            <a:ext cx="599520" cy="2925373"/>
            <a:chOff x="1384347" y="2749904"/>
            <a:chExt cx="599520" cy="292537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30297" y="4775203"/>
            <a:ext cx="144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56339" y="2658279"/>
            <a:ext cx="599520" cy="2925373"/>
            <a:chOff x="1384347" y="2749904"/>
            <a:chExt cx="599520" cy="292537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167035" y="5969268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058082" y="3887593"/>
            <a:ext cx="1826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3 mL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konc. sirćetne kis.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Benzidin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3 mL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H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O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endParaRPr lang="sr-Latn-RS" sz="1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431466" y="5408392"/>
            <a:ext cx="216386" cy="161293"/>
            <a:chOff x="6431466" y="5408392"/>
            <a:chExt cx="216386" cy="161293"/>
          </a:xfrm>
        </p:grpSpPr>
        <p:sp>
          <p:nvSpPr>
            <p:cNvPr id="49" name="Oval 48"/>
            <p:cNvSpPr/>
            <p:nvPr/>
          </p:nvSpPr>
          <p:spPr>
            <a:xfrm>
              <a:off x="6431466" y="5440727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539659" y="5453307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85562" y="5453307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485562" y="5408392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62770" y="2677110"/>
            <a:ext cx="599520" cy="2925373"/>
            <a:chOff x="1384347" y="2749904"/>
            <a:chExt cx="599520" cy="2925373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44C4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44C49C"/>
            </a:solidFill>
            <a:ln w="19050">
              <a:solidFill>
                <a:srgbClr val="38B2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303598" y="5599823"/>
            <a:ext cx="253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44C49C"/>
                </a:solidFill>
                <a:latin typeface="Garamond" panose="02020404030301010803" pitchFamily="18" charset="0"/>
              </a:rPr>
              <a:t>Plavo-zeleno prebojavanje</a:t>
            </a:r>
          </a:p>
        </p:txBody>
      </p:sp>
    </p:spTree>
    <p:extLst>
      <p:ext uri="{BB962C8B-B14F-4D97-AF65-F5344CB8AC3E}">
        <p14:creationId xmlns:p14="http://schemas.microsoft.com/office/powerpoint/2010/main" val="18793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3439487" y="228600"/>
            <a:ext cx="232375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Napomena</a:t>
            </a:r>
            <a:endParaRPr lang="en-US" sz="30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" y="1271517"/>
            <a:ext cx="4866139" cy="4690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972" y="1722351"/>
            <a:ext cx="40971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800" dirty="0">
                <a:solidFill>
                  <a:srgbClr val="ED1C24"/>
                </a:solidFill>
                <a:latin typeface="Garamond" panose="02020404030301010803" pitchFamily="18" charset="0"/>
              </a:rPr>
              <a:t>Probe za hemoglobin pozitivne i </a:t>
            </a:r>
            <a:r>
              <a:rPr lang="sr-Latn-CS" sz="2800">
                <a:solidFill>
                  <a:srgbClr val="ED1C24"/>
                </a:solidFill>
                <a:latin typeface="Garamond" panose="02020404030301010803" pitchFamily="18" charset="0"/>
              </a:rPr>
              <a:t>kod hematrutije!</a:t>
            </a:r>
            <a:endParaRPr lang="en-US" sz="2800" dirty="0">
              <a:solidFill>
                <a:srgbClr val="ED1C24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098" y="3127292"/>
            <a:ext cx="40971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3200" b="1">
                <a:solidFill>
                  <a:srgbClr val="ED1C24"/>
                </a:solidFill>
                <a:latin typeface="Garamond" panose="02020404030301010803" pitchFamily="18" charset="0"/>
              </a:rPr>
              <a:t>Rešenje?</a:t>
            </a:r>
            <a:endParaRPr lang="en-US" sz="3200" b="1" dirty="0">
              <a:solidFill>
                <a:srgbClr val="ED1C24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1" y="3616908"/>
            <a:ext cx="2891933" cy="28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09699" y="228600"/>
            <a:ext cx="6353176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Glikemija – mehanizmi regulacije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75" y="3905250"/>
            <a:ext cx="4051757" cy="2519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4" y="3905250"/>
            <a:ext cx="4000501" cy="2519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14381" y="2386602"/>
            <a:ext cx="2918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Resorptivna faza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(nakon</a:t>
            </a:r>
            <a:r>
              <a:rPr kumimoji="0" lang="sr-Latn-RS" sz="2400" i="0" u="none" strike="noStrike" kern="1200" cap="none" spc="0" normalizeH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 obroka</a:t>
            </a:r>
            <a:r>
              <a:rPr kumimoji="0" lang="sr-Latn-RS" sz="240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5103002" y="2386602"/>
            <a:ext cx="33004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Postresorptivna faza</a:t>
            </a:r>
          </a:p>
          <a:p>
            <a:pPr algn="ctr">
              <a:defRPr/>
            </a:pP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(između dva obroka)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1919013" y="929509"/>
            <a:ext cx="191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Glikemija?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565FB-C0F4-435A-9C6E-22A8C214352F}"/>
              </a:ext>
            </a:extLst>
          </p:cNvPr>
          <p:cNvSpPr txBox="1"/>
          <p:nvPr/>
        </p:nvSpPr>
        <p:spPr>
          <a:xfrm>
            <a:off x="1919012" y="1391174"/>
            <a:ext cx="584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4,4 </a:t>
            </a:r>
            <a:r>
              <a:rPr lang="sr-Latn-RS" sz="24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– </a:t>
            </a: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6,7 mmol/L – monogastrične životinje </a:t>
            </a:r>
          </a:p>
          <a:p>
            <a:pPr>
              <a:defRPr/>
            </a:pP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2,2 – 3,3 mmol/L – odrasli preživari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1652313" y="3344022"/>
            <a:ext cx="181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Glikemija?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5845830" y="3344022"/>
            <a:ext cx="181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Glikemija?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1652312" y="3337855"/>
            <a:ext cx="181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Glikemija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5845830" y="3337854"/>
            <a:ext cx="181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Glikemija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510948" y="3410130"/>
            <a:ext cx="141363" cy="317109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flipV="1">
            <a:off x="5704466" y="3410131"/>
            <a:ext cx="141363" cy="317109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09699" y="228600"/>
            <a:ext cx="6353176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Glikemija – mehanizmi regulacije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flipH="1">
            <a:off x="1617168" y="1892949"/>
            <a:ext cx="5527467" cy="4965051"/>
            <a:chOff x="1752600" y="1892949"/>
            <a:chExt cx="5527467" cy="49650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854" y="1892949"/>
              <a:ext cx="3902149" cy="48126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9057" y="2810435"/>
              <a:ext cx="108472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Pad nivoa</a:t>
              </a:r>
            </a:p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glukoze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1941" y="2810436"/>
              <a:ext cx="119678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Porast nivoa</a:t>
              </a:r>
            </a:p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glukoze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8257" y="3859305"/>
              <a:ext cx="108472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Pankreas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4240" y="3905471"/>
              <a:ext cx="12540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Alfa ćelije</a:t>
              </a:r>
            </a:p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(</a:t>
              </a:r>
              <a:r>
                <a:rPr lang="sr-Latn-RS" sz="1600" b="1">
                  <a:latin typeface="Garamond" panose="02020404030301010803" pitchFamily="18" charset="0"/>
                </a:rPr>
                <a:t>glukagon</a:t>
              </a:r>
              <a:r>
                <a:rPr lang="sr-Latn-RS" sz="1600">
                  <a:latin typeface="Garamond" panose="02020404030301010803" pitchFamily="18" charset="0"/>
                </a:rPr>
                <a:t>)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4712" y="3905470"/>
              <a:ext cx="12540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Beta ćelije</a:t>
              </a:r>
            </a:p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(</a:t>
              </a:r>
              <a:r>
                <a:rPr lang="sr-Latn-RS" sz="1600" b="1">
                  <a:latin typeface="Garamond" panose="02020404030301010803" pitchFamily="18" charset="0"/>
                </a:rPr>
                <a:t>insulin</a:t>
              </a:r>
              <a:r>
                <a:rPr lang="sr-Latn-RS" sz="1600">
                  <a:latin typeface="Garamond" panose="02020404030301010803" pitchFamily="18" charset="0"/>
                </a:rPr>
                <a:t>)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35306" y="5858435"/>
              <a:ext cx="977153" cy="779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5858435"/>
              <a:ext cx="15598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1600">
                  <a:latin typeface="Garamond" panose="02020404030301010803" pitchFamily="18" charset="0"/>
                </a:rPr>
                <a:t>Glikogenoliza</a:t>
              </a:r>
            </a:p>
            <a:p>
              <a:pPr algn="r"/>
              <a:r>
                <a:rPr lang="sr-Latn-RS" sz="1600">
                  <a:latin typeface="Garamond" panose="02020404030301010803" pitchFamily="18" charset="0"/>
                </a:rPr>
                <a:t>Glukoneogeneza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7918" y="6519446"/>
              <a:ext cx="23254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>
                  <a:latin typeface="Garamond" panose="02020404030301010803" pitchFamily="18" charset="0"/>
                </a:rPr>
                <a:t>Održavanje glikemije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20208" y="5857726"/>
              <a:ext cx="155985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1600">
                  <a:latin typeface="Garamond" panose="02020404030301010803" pitchFamily="18" charset="0"/>
                </a:rPr>
                <a:t>Ulazak glukoze </a:t>
              </a:r>
            </a:p>
            <a:p>
              <a:r>
                <a:rPr lang="sr-Latn-RS" sz="1600">
                  <a:latin typeface="Garamond" panose="02020404030301010803" pitchFamily="18" charset="0"/>
                </a:rPr>
                <a:t>u periferna tkiva</a:t>
              </a:r>
            </a:p>
            <a:p>
              <a:pPr algn="r"/>
              <a:endParaRPr lang="en-US" sz="1600">
                <a:latin typeface="Garamond" panose="02020404030301010803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22812" y="1261067"/>
            <a:ext cx="2918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Resorptivna faza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(nakon</a:t>
            </a:r>
            <a:r>
              <a:rPr kumimoji="0" lang="sr-Latn-RS" sz="2400" i="0" u="none" strike="noStrike" kern="1200" cap="none" spc="0" normalizeH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 obroka</a:t>
            </a:r>
            <a:r>
              <a:rPr kumimoji="0" lang="sr-Latn-RS" sz="240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5720208" y="1261067"/>
            <a:ext cx="33004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Postresorptivna faza</a:t>
            </a:r>
          </a:p>
          <a:p>
            <a:pPr algn="ctr">
              <a:defRPr/>
            </a:pP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(između dva obroka)</a:t>
            </a:r>
          </a:p>
        </p:txBody>
      </p:sp>
    </p:spTree>
    <p:extLst>
      <p:ext uri="{BB962C8B-B14F-4D97-AF65-F5344CB8AC3E}">
        <p14:creationId xmlns:p14="http://schemas.microsoft.com/office/powerpoint/2010/main" val="27647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09699" y="228600"/>
            <a:ext cx="6353176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Glikemija – mehanizmi regulacije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9" y="1118917"/>
            <a:ext cx="6127135" cy="5739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143744" y="4365413"/>
            <a:ext cx="291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Insulin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5110485" y="4365413"/>
            <a:ext cx="291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Glukagon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127114" y="1872826"/>
            <a:ext cx="291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bg1"/>
                </a:solidFill>
                <a:latin typeface="Garamond" panose="02020404030301010803" pitchFamily="18" charset="0"/>
              </a:rPr>
              <a:t>Glikemija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5482129" y="5529505"/>
            <a:ext cx="216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Kortizol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Adrenalin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Hormon rasta</a:t>
            </a:r>
            <a:endParaRPr kumimoji="0" lang="sr-Latn-RS" sz="24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ljuba\das\chrom\ogled_cr_tabela\test opterećenja 9.5\io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553520"/>
            <a:ext cx="3429024" cy="2428988"/>
          </a:xfrm>
          <a:prstGeom prst="rect">
            <a:avLst/>
          </a:prstGeom>
          <a:noFill/>
        </p:spPr>
      </p:pic>
      <p:pic>
        <p:nvPicPr>
          <p:cNvPr id="3" name="Picture 5" descr="D:\ljuba\das\chrom\ogled_cr_tabela\test opterećenja 9.5\DSCN3719cf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760" y="2932761"/>
            <a:ext cx="2928958" cy="3781136"/>
          </a:xfrm>
          <a:prstGeom prst="rect">
            <a:avLst/>
          </a:prstGeom>
          <a:noFill/>
        </p:spPr>
      </p:pic>
      <p:pic>
        <p:nvPicPr>
          <p:cNvPr id="4" name="Picture 6" descr="D:\ljuba\das\chrom\ogled_cr_tabela\test opterećenja 9.5\DSCN3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4142129"/>
            <a:ext cx="3429024" cy="2571768"/>
          </a:xfrm>
          <a:prstGeom prst="rect">
            <a:avLst/>
          </a:prstGeom>
          <a:noFill/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314325" y="228600"/>
            <a:ext cx="8553449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Intravenski test opterećenja glukozom (IGTT)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024" y="1621067"/>
            <a:ext cx="354052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Uzorkovanje krvi</a:t>
            </a:r>
            <a:r>
              <a:rPr lang="sr-Latn-C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: </a:t>
            </a:r>
          </a:p>
          <a:p>
            <a:r>
              <a:rPr lang="sr-Latn-CS" sz="240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0, 15, 30, 60, 90, 120 </a:t>
            </a:r>
            <a:r>
              <a:rPr lang="sr-Latn-CS" sz="24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minuta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314325" y="228600"/>
            <a:ext cx="8553449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Intravenski test opterećenja glukozom (IGTT)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85720" y="1142984"/>
          <a:ext cx="421484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643306" y="3714752"/>
          <a:ext cx="48577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162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926" y="0"/>
            <a:ext cx="12110937" cy="6858000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16528" y="104775"/>
            <a:ext cx="5653189" cy="1352550"/>
          </a:xfrm>
          <a:prstGeom prst="roundRect">
            <a:avLst>
              <a:gd name="adj" fmla="val 892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eometr415 Blk BT" panose="020B0802020204020303" pitchFamily="34" charset="0"/>
              </a:rPr>
              <a:t>Glukoze nema u sekundarnoj (konačnoj) mokraći.</a:t>
            </a:r>
            <a:endParaRPr lang="en-US" sz="3200" b="1" dirty="0">
              <a:latin typeface="Geometr415 Blk BT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4610100" y="558003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Njena koncentracija </a:t>
            </a:r>
          </a:p>
          <a:p>
            <a:pPr algn="ctr"/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je ispod limita detekcije.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767062" y="4756104"/>
            <a:ext cx="1200253" cy="1168446"/>
          </a:xfrm>
          <a:prstGeom prst="noSmoking">
            <a:avLst>
              <a:gd name="adj" fmla="val 78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AE6C91-5754-497C-8D0A-D355868A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3477678"/>
            <a:ext cx="3720353" cy="3380322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mokraće - glukoza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5BB26-A8D4-4068-9938-ED612C36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4616823"/>
            <a:ext cx="2108885" cy="2151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598446" y="1539942"/>
            <a:ext cx="59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Alimentarna (fiziološka) glukozurija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79BEE-C942-4465-81B3-111778E08B0B}"/>
              </a:ext>
            </a:extLst>
          </p:cNvPr>
          <p:cNvSpPr txBox="1"/>
          <p:nvPr/>
        </p:nvSpPr>
        <p:spPr>
          <a:xfrm>
            <a:off x="859350" y="2079203"/>
            <a:ext cx="754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Nakon obroka bogatog ugljenim hidratima (svinje, psi, čovek)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38" y="4506485"/>
            <a:ext cx="2885395" cy="23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57" y="0"/>
            <a:ext cx="4714286" cy="4800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mokraće - glukoza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51124" y="1581967"/>
            <a:ext cx="59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Patološka </a:t>
            </a:r>
            <a:r>
              <a:rPr lang="sr-Latn-R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glukozurija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79BEE-C942-4465-81B3-111778E08B0B}"/>
              </a:ext>
            </a:extLst>
          </p:cNvPr>
          <p:cNvSpPr txBox="1"/>
          <p:nvPr/>
        </p:nvSpPr>
        <p:spPr>
          <a:xfrm>
            <a:off x="249234" y="2269951"/>
            <a:ext cx="615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C00000"/>
                </a:solidFill>
                <a:latin typeface="Garamond" panose="02020404030301010803" pitchFamily="18" charset="0"/>
              </a:rPr>
              <a:t>Diabetes mellitus, poremećaji funkcije hipofize,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C00000"/>
                </a:solidFill>
                <a:latin typeface="Garamond" panose="02020404030301010803" pitchFamily="18" charset="0"/>
              </a:rPr>
              <a:t>kore nadbubrega i štitasta žlezde.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9819"/>
            <a:ext cx="4071019" cy="3058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03" y="4927706"/>
            <a:ext cx="2442997" cy="18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glukoze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5871501" y="871925"/>
            <a:ext cx="535703" cy="2929920"/>
            <a:chOff x="6248400" y="1963076"/>
            <a:chExt cx="535703" cy="29299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6373"/>
              <a:ext cx="261104" cy="2595582"/>
              <a:chOff x="6519672" y="2296373"/>
              <a:chExt cx="261104" cy="2595582"/>
            </a:xfrm>
          </p:grpSpPr>
          <p:sp>
            <p:nvSpPr>
              <p:cNvPr id="13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005377"/>
              </a:solidFill>
              <a:ln w="19050">
                <a:solidFill>
                  <a:srgbClr val="0053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 dirty="0"/>
              </a:p>
            </p:txBody>
          </p:sp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595270" y="2296373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005377"/>
              </a:solidFill>
              <a:ln w="19050">
                <a:solidFill>
                  <a:srgbClr val="0053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11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58792" y="2382367"/>
            <a:ext cx="599520" cy="2925373"/>
            <a:chOff x="1384347" y="2749904"/>
            <a:chExt cx="599520" cy="292537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89" y="5361456"/>
            <a:ext cx="1292470" cy="1496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5560749" y="4635304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2687325" y="860554"/>
            <a:ext cx="535703" cy="2929920"/>
            <a:chOff x="6248400" y="1963076"/>
            <a:chExt cx="535703" cy="29299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074780" y="2382367"/>
            <a:ext cx="599520" cy="2925373"/>
            <a:chOff x="1384347" y="2749904"/>
            <a:chExt cx="599520" cy="2925373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590613" y="461216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5" y="5361456"/>
            <a:ext cx="1292470" cy="1496544"/>
          </a:xfrm>
          <a:prstGeom prst="rect">
            <a:avLst/>
          </a:prstGeom>
        </p:spPr>
      </p:pic>
      <p:sp>
        <p:nvSpPr>
          <p:cNvPr id="4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681136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Feling-ova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6058095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Benedict-ova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74778" y="2382367"/>
            <a:ext cx="599520" cy="2925373"/>
            <a:chOff x="1384347" y="2749904"/>
            <a:chExt cx="599520" cy="2925373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BF3D0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BF3D09"/>
            </a:solidFill>
            <a:ln w="19050">
              <a:solidFill>
                <a:srgbClr val="932F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458790" y="2382367"/>
            <a:ext cx="599520" cy="2925373"/>
            <a:chOff x="1384347" y="2749904"/>
            <a:chExt cx="599520" cy="292537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8A361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8A3614"/>
            </a:solidFill>
            <a:ln w="19050">
              <a:solidFill>
                <a:srgbClr val="742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6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031637" y="605231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878856" y="291293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Feling-ov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5089236" y="2912732"/>
            <a:ext cx="201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013B6B"/>
                </a:solidFill>
                <a:latin typeface="Garamond" panose="02020404030301010803" pitchFamily="18" charset="0"/>
              </a:rPr>
              <a:t>Benedict-ov reagens</a:t>
            </a:r>
            <a:endParaRPr lang="sr-Latn-RS" b="1" dirty="0">
              <a:solidFill>
                <a:srgbClr val="013B6B"/>
              </a:solidFill>
              <a:latin typeface="Garamond" panose="02020404030301010803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1050" y="5405112"/>
            <a:ext cx="209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BF3D09"/>
                </a:solidFill>
                <a:latin typeface="Garamond" panose="02020404030301010803" pitchFamily="18" charset="0"/>
              </a:rPr>
              <a:t>Crveno prebojavanje</a:t>
            </a:r>
            <a:endParaRPr lang="sr-Latn-RS" b="1" dirty="0">
              <a:solidFill>
                <a:srgbClr val="BF3D09"/>
              </a:solidFill>
              <a:latin typeface="Garamond" panose="02020404030301010803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665504" y="5405112"/>
            <a:ext cx="209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8A3614"/>
                </a:solidFill>
                <a:latin typeface="Garamond" panose="02020404030301010803" pitchFamily="18" charset="0"/>
              </a:rPr>
              <a:t>Crveno prebojavanje</a:t>
            </a:r>
            <a:endParaRPr lang="sr-Latn-RS" b="1" dirty="0">
              <a:solidFill>
                <a:srgbClr val="8A3614"/>
              </a:solidFill>
              <a:latin typeface="Garamond" panose="02020404030301010803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434961" y="6052309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963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73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glukoze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5402816" y="860554"/>
            <a:ext cx="535703" cy="2929920"/>
            <a:chOff x="6248400" y="1963076"/>
            <a:chExt cx="535703" cy="29299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24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2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790271" y="2382367"/>
            <a:ext cx="599520" cy="2925373"/>
            <a:chOff x="1384347" y="2749904"/>
            <a:chExt cx="599520" cy="2925373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306104" y="461216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26" y="5361456"/>
            <a:ext cx="1292470" cy="1496544"/>
          </a:xfrm>
          <a:prstGeom prst="rect">
            <a:avLst/>
          </a:prstGeom>
        </p:spPr>
      </p:pic>
      <p:sp>
        <p:nvSpPr>
          <p:cNvPr id="4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396627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Nylander-ova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790269" y="2382367"/>
            <a:ext cx="599520" cy="2925373"/>
            <a:chOff x="1384347" y="2749904"/>
            <a:chExt cx="599520" cy="2925373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4D586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4D586A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47128" y="605231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594347" y="2912932"/>
            <a:ext cx="19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Nylander-ov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81078" y="5432795"/>
            <a:ext cx="24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4D586A"/>
                </a:solidFill>
                <a:latin typeface="Garamond" panose="02020404030301010803" pitchFamily="18" charset="0"/>
              </a:rPr>
              <a:t>Sivo-mrko prebojavanje</a:t>
            </a:r>
            <a:endParaRPr lang="sr-Latn-RS" b="1" dirty="0">
              <a:solidFill>
                <a:srgbClr val="4D586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905069" y="228600"/>
            <a:ext cx="732453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ketonska tela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13" y="4125212"/>
            <a:ext cx="4443427" cy="334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16" y="4608240"/>
            <a:ext cx="2522153" cy="2249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895762" y="1124767"/>
            <a:ext cx="709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Ketonurija –</a:t>
            </a: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prisustvo ketonskih tela u mokraći.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6779" y="2780596"/>
            <a:ext cx="7093288" cy="2440294"/>
            <a:chOff x="895762" y="1738150"/>
            <a:chExt cx="7093288" cy="2440294"/>
          </a:xfrm>
        </p:grpSpPr>
        <p:pic>
          <p:nvPicPr>
            <p:cNvPr id="8" name="Picture 2" descr="D:\ljuba\das\FIZIOLOGIJA\mokraca2\Ketone-figures-1-645x23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5618" y="1738150"/>
              <a:ext cx="6843432" cy="2440294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895762" y="3366190"/>
              <a:ext cx="2220662" cy="53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  <a:latin typeface="Garamond" panose="02020404030301010803" pitchFamily="18" charset="0"/>
                </a:rPr>
                <a:t>Aceton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11758" y="3366190"/>
              <a:ext cx="2220662" cy="53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  <a:latin typeface="Garamond" panose="02020404030301010803" pitchFamily="18" charset="0"/>
                </a:rPr>
                <a:t>Acetoacetat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98367" y="3369283"/>
              <a:ext cx="2390683" cy="53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  <a:latin typeface="Garamond" panose="02020404030301010803" pitchFamily="18" charset="0"/>
                </a:rPr>
                <a:t>Beta-hidroksibutirat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20690" y="2145033"/>
            <a:ext cx="709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Patološki nalaz!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0483" y="5502386"/>
            <a:ext cx="2363517" cy="1775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62706" y="3737473"/>
            <a:ext cx="15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9D5618"/>
                </a:solidFill>
                <a:latin typeface="Garamond" panose="02020404030301010803" pitchFamily="18" charset="0"/>
              </a:rPr>
              <a:t>Gladovanje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180513" y="3737473"/>
            <a:ext cx="15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9D5618"/>
                </a:solidFill>
                <a:latin typeface="Garamond" panose="02020404030301010803" pitchFamily="18" charset="0"/>
              </a:rPr>
              <a:t>Ketoza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780483" y="3737472"/>
            <a:ext cx="199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i="1">
                <a:solidFill>
                  <a:srgbClr val="9D5618"/>
                </a:solidFill>
                <a:latin typeface="Garamond" panose="02020404030301010803" pitchFamily="18" charset="0"/>
              </a:rPr>
              <a:t>Diabetes mellitus</a:t>
            </a:r>
            <a:endParaRPr kumimoji="0" lang="sr-Latn-RS" sz="2400" i="1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988" flipH="1">
            <a:off x="1580314" y="-762867"/>
            <a:ext cx="500981" cy="335484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ketona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3929956" y="1120643"/>
            <a:ext cx="535703" cy="2929920"/>
            <a:chOff x="6248400" y="1963076"/>
            <a:chExt cx="535703" cy="29299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10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1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8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262772" y="2678497"/>
            <a:ext cx="599520" cy="2925373"/>
            <a:chOff x="1384347" y="2749904"/>
            <a:chExt cx="599520" cy="292537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97658" y="4405415"/>
            <a:ext cx="1443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NaOH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73976" y="2682473"/>
            <a:ext cx="599520" cy="2925373"/>
            <a:chOff x="1384347" y="2749904"/>
            <a:chExt cx="599520" cy="292537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167035" y="5969268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2509935" y="1071122"/>
            <a:ext cx="411480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natrijum-nitroprusidom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101840"/>
            <a:ext cx="3724275" cy="5238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104086" y="2585604"/>
            <a:ext cx="1826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Na-nitroprusid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na vrh kašike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Destilovana voda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62770" y="2685687"/>
            <a:ext cx="599520" cy="2925373"/>
            <a:chOff x="1384347" y="2749904"/>
            <a:chExt cx="599520" cy="2925373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535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5353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97374" y="1369233"/>
            <a:ext cx="1741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koncentrovane sirćetne kis.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59058" y="2684300"/>
            <a:ext cx="599520" cy="2925373"/>
            <a:chOff x="1384347" y="2749904"/>
            <a:chExt cx="599520" cy="292537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0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255344" y="2684300"/>
            <a:ext cx="599520" cy="2925373"/>
            <a:chOff x="1384347" y="2749904"/>
            <a:chExt cx="599520" cy="2925373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161049" y="5975071"/>
            <a:ext cx="685800" cy="63372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/>
              <a:t>-</a:t>
            </a:r>
            <a:endParaRPr lang="en-US" sz="4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622841" y="4492793"/>
            <a:ext cx="530226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rgbClr val="FF0000"/>
                </a:solidFill>
                <a:latin typeface="Garamond" panose="02020404030301010803" pitchFamily="18" charset="0"/>
              </a:rPr>
              <a:t>U toku reakcije </a:t>
            </a:r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Na-nitropursid i </a:t>
            </a:r>
            <a:r>
              <a:rPr lang="sr-Latn-CS" sz="2400" dirty="0">
                <a:solidFill>
                  <a:srgbClr val="FF0000"/>
                </a:solidFill>
                <a:latin typeface="Garamond" panose="02020404030301010803" pitchFamily="18" charset="0"/>
              </a:rPr>
              <a:t>aceton u baznoj sredini daju </a:t>
            </a:r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obojeni kondenzovani proizvod.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/>
      <p:bldP spid="45" grpId="0"/>
      <p:bldP spid="45" grpId="1"/>
      <p:bldP spid="58" grpId="0" animBg="1"/>
      <p:bldP spid="59" grpId="0"/>
      <p:bldP spid="59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754</Words>
  <Application>Microsoft Office PowerPoint</Application>
  <PresentationFormat>On-screen Show (4:3)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Geometr415 Blk BT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177</cp:revision>
  <dcterms:created xsi:type="dcterms:W3CDTF">2022-03-17T10:47:50Z</dcterms:created>
  <dcterms:modified xsi:type="dcterms:W3CDTF">2023-05-06T07:19:28Z</dcterms:modified>
</cp:coreProperties>
</file>