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3" r:id="rId4"/>
    <p:sldId id="276" r:id="rId5"/>
    <p:sldId id="277" r:id="rId6"/>
    <p:sldId id="280" r:id="rId7"/>
    <p:sldId id="291" r:id="rId8"/>
    <p:sldId id="260" r:id="rId9"/>
    <p:sldId id="284" r:id="rId10"/>
    <p:sldId id="294" r:id="rId11"/>
    <p:sldId id="281" r:id="rId12"/>
    <p:sldId id="274" r:id="rId13"/>
    <p:sldId id="289" r:id="rId14"/>
    <p:sldId id="295" r:id="rId15"/>
    <p:sldId id="282" r:id="rId16"/>
    <p:sldId id="290" r:id="rId17"/>
    <p:sldId id="296" r:id="rId18"/>
    <p:sldId id="283" r:id="rId19"/>
    <p:sldId id="293" r:id="rId20"/>
    <p:sldId id="292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660"/>
  </p:normalViewPr>
  <p:slideViewPr>
    <p:cSldViewPr>
      <p:cViewPr varScale="1">
        <p:scale>
          <a:sx n="87" d="100"/>
          <a:sy n="87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15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45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4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86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8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77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6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EA75-0591-49CC-9444-01ED5C77E100}" type="datetimeFigureOut">
              <a:rPr lang="sr-Latn-CS" smtClean="0"/>
              <a:pPr/>
              <a:t>8.4.2023.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D8FD-DFE7-4A40-8894-A6867E667340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97151"/>
            <a:ext cx="2304256" cy="2029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35" y="4458036"/>
            <a:ext cx="3620507" cy="2715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09964"/>
            <a:ext cx="1517786" cy="14127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 descr="FV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28600"/>
            <a:ext cx="1542189" cy="15421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2133600"/>
            <a:ext cx="2590800" cy="685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VII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819400"/>
            <a:ext cx="8628789" cy="1977752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Ispitivanje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uslova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aktivaciju i delovanje pepsina</a:t>
            </a:r>
          </a:p>
          <a:p>
            <a:pPr algn="ctr"/>
            <a:endParaRPr lang="sr-Latn-RS" sz="16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Ispitivanje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uslova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aktivaciju i delovanje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tripsina</a:t>
            </a:r>
          </a:p>
          <a:p>
            <a:pPr algn="ctr"/>
            <a:endParaRPr lang="sr-Latn-RS" sz="16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Ispitivanje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uslova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aktivaciju i delovanje </a:t>
            </a:r>
            <a:r>
              <a:rPr lang="sr-Latn-RS" sz="2400" b="1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pankreasne amilaze</a:t>
            </a:r>
            <a:endParaRPr lang="sr-Latn-RS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Pankreasni sok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796">
            <a:off x="4466431" y="1399013"/>
            <a:ext cx="4751387" cy="36529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3528" y="6111050"/>
            <a:ext cx="6840760" cy="4320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Glavni proteolitički enzimi pankreasa su tripsin i himotripsin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1279683"/>
            <a:ext cx="5485725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Proizvod lučenja egzokrinog dela pankreasa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1812430"/>
            <a:ext cx="4752529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Neorganski sastojci (voda, </a:t>
            </a:r>
            <a:r>
              <a:rPr lang="sr-Latn-RS" sz="2400" b="1" dirty="0" smtClean="0">
                <a:solidFill>
                  <a:srgbClr val="FF0000"/>
                </a:solidFill>
                <a:latin typeface="Garamond" pitchFamily="18" charset="0"/>
              </a:rPr>
              <a:t>NaHCO</a:t>
            </a:r>
            <a:r>
              <a:rPr lang="sr-Latn-RS" b="1" dirty="0" smtClean="0">
                <a:solidFill>
                  <a:srgbClr val="FF0000"/>
                </a:solidFill>
                <a:latin typeface="Garamond" pitchFamily="18" charset="0"/>
              </a:rPr>
              <a:t>3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)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9" y="2345177"/>
            <a:ext cx="3384376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Organski </a:t>
            </a:r>
            <a:r>
              <a:rPr lang="sr-Latn-RS" sz="24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sastojci (</a:t>
            </a:r>
            <a:r>
              <a:rPr lang="sr-Latn-RS" sz="2400" b="1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enzimi</a:t>
            </a:r>
            <a:r>
              <a:rPr lang="sr-Latn-RS" sz="24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)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5" y="5398194"/>
            <a:ext cx="8550369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Bezbojna, prozirna, sluzava tečnost </a:t>
            </a:r>
            <a:r>
              <a:rPr lang="sr-Latn-RS" sz="2000" b="1" dirty="0" smtClean="0">
                <a:solidFill>
                  <a:srgbClr val="FF0000"/>
                </a:solidFill>
                <a:latin typeface="Garamond" pitchFamily="18" charset="0"/>
              </a:rPr>
              <a:t>alkalne</a:t>
            </a:r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elektrohemijske reakcije (</a:t>
            </a:r>
            <a:r>
              <a:rPr lang="sr-Latn-RS" sz="2000" b="1" dirty="0" smtClean="0">
                <a:solidFill>
                  <a:srgbClr val="FF0000"/>
                </a:solidFill>
                <a:latin typeface="Garamond" pitchFamily="18" charset="0"/>
              </a:rPr>
              <a:t>pH – 8</a:t>
            </a:r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11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796">
            <a:off x="-22215" y="-792411"/>
            <a:ext cx="10011639" cy="737444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43200" y="228600"/>
            <a:ext cx="3505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Tripsin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07986" y="3255558"/>
            <a:ext cx="2253455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Pankreas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36982" y="2504286"/>
            <a:ext cx="2253455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Duodenum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3056" y="5995698"/>
            <a:ext cx="216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Tripsinogen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905" y="4408236"/>
            <a:ext cx="175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Tripsin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1002596" y="5258440"/>
            <a:ext cx="1676402" cy="303522"/>
          </a:xfrm>
          <a:prstGeom prst="curvedConnector3">
            <a:avLst>
              <a:gd name="adj1" fmla="val 100413"/>
            </a:avLst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3957166" y="4942334"/>
            <a:ext cx="1616389" cy="1362143"/>
          </a:xfrm>
          <a:prstGeom prst="curvedConnector2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568015">
            <a:off x="3919902" y="5477454"/>
            <a:ext cx="1753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Enterokinaza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1" name="Curved Connector 10"/>
          <p:cNvCxnSpPr>
            <a:endCxn id="10" idx="0"/>
          </p:cNvCxnSpPr>
          <p:nvPr/>
        </p:nvCxnSpPr>
        <p:spPr>
          <a:xfrm>
            <a:off x="3554809" y="5165988"/>
            <a:ext cx="1130339" cy="345407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868144" y="5165988"/>
            <a:ext cx="3168970" cy="155252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Crevni enzim enterokinaza aktivira neaktivni tripsinogen u tripsin!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48236" y="996533"/>
            <a:ext cx="5870093" cy="372502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b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Razlaže </a:t>
            </a:r>
            <a:r>
              <a:rPr lang="sr-Latn-RS" sz="2800" b="1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proteine do </a:t>
            </a:r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nižih peptida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48236" y="1433015"/>
            <a:ext cx="5870093" cy="362521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Optimalan </a:t>
            </a:r>
            <a:r>
              <a:rPr lang="sr-Latn-R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pH</a:t>
            </a:r>
            <a:r>
              <a:rPr lang="sr-Latn-R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od </a:t>
            </a:r>
            <a:r>
              <a:rPr lang="sr-Latn-R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7,5 – 9,0</a:t>
            </a:r>
          </a:p>
        </p:txBody>
      </p:sp>
    </p:spTree>
    <p:extLst>
      <p:ext uri="{BB962C8B-B14F-4D97-AF65-F5344CB8AC3E}">
        <p14:creationId xmlns:p14="http://schemas.microsoft.com/office/powerpoint/2010/main" val="10275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7BA1ED0-AEFD-419B-8D3A-F6DCC833F489}"/>
              </a:ext>
            </a:extLst>
          </p:cNvPr>
          <p:cNvGrpSpPr/>
          <p:nvPr/>
        </p:nvGrpSpPr>
        <p:grpSpPr>
          <a:xfrm>
            <a:off x="0" y="1941323"/>
            <a:ext cx="9047922" cy="4233651"/>
            <a:chOff x="5021179" y="2157663"/>
            <a:chExt cx="3112168" cy="1941095"/>
          </a:xfrm>
        </p:grpSpPr>
        <p:sp>
          <p:nvSpPr>
            <p:cNvPr id="136" name="Rounded Rectangle 7">
              <a:extLst>
                <a:ext uri="{FF2B5EF4-FFF2-40B4-BE49-F238E27FC236}">
                  <a16:creationId xmlns:a16="http://schemas.microsoft.com/office/drawing/2014/main" id="{09346CC3-4A95-4ACC-AA4B-0AE1AD0F3BBD}"/>
                </a:ext>
              </a:extLst>
            </p:cNvPr>
            <p:cNvSpPr/>
            <p:nvPr/>
          </p:nvSpPr>
          <p:spPr>
            <a:xfrm>
              <a:off x="5188854" y="2422358"/>
              <a:ext cx="2807369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70505A5-06BE-4D2D-BC1A-EB68527662AF}"/>
                </a:ext>
              </a:extLst>
            </p:cNvPr>
            <p:cNvSpPr/>
            <p:nvPr/>
          </p:nvSpPr>
          <p:spPr>
            <a:xfrm>
              <a:off x="5021179" y="2157663"/>
              <a:ext cx="3112168" cy="713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</a:t>
            </a:r>
            <a:r>
              <a:rPr lang="sr-Latn-RS" sz="3200" b="1">
                <a:latin typeface="Garamond" pitchFamily="18" charset="0"/>
              </a:rPr>
              <a:t>delovanja </a:t>
            </a:r>
            <a:r>
              <a:rPr lang="sr-Latn-RS" sz="3200" b="1" smtClean="0">
                <a:latin typeface="Garamond" pitchFamily="18" charset="0"/>
              </a:rPr>
              <a:t>tripsina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1127912" y="539866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7" name="Cube 36"/>
          <p:cNvSpPr/>
          <p:nvPr/>
        </p:nvSpPr>
        <p:spPr>
          <a:xfrm>
            <a:off x="1052920" y="554053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8" name="Cube 37"/>
          <p:cNvSpPr/>
          <p:nvPr/>
        </p:nvSpPr>
        <p:spPr>
          <a:xfrm>
            <a:off x="1213829" y="552173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899592" y="2842478"/>
            <a:ext cx="599519" cy="2925373"/>
            <a:chOff x="855745" y="2377885"/>
            <a:chExt cx="599519" cy="320635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979686" y="3082955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1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48" name="Cube 47"/>
          <p:cNvSpPr/>
          <p:nvPr/>
        </p:nvSpPr>
        <p:spPr>
          <a:xfrm>
            <a:off x="7853360" y="539866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49" name="Cube 48"/>
          <p:cNvSpPr/>
          <p:nvPr/>
        </p:nvSpPr>
        <p:spPr>
          <a:xfrm>
            <a:off x="7778368" y="554053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0" name="Cube 49"/>
          <p:cNvSpPr/>
          <p:nvPr/>
        </p:nvSpPr>
        <p:spPr>
          <a:xfrm>
            <a:off x="7939277" y="552173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7625040" y="2842478"/>
            <a:ext cx="599519" cy="2925373"/>
            <a:chOff x="855745" y="2377885"/>
            <a:chExt cx="599519" cy="320635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5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7705134" y="3082955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5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4492054" y="539992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1" name="Cube 60"/>
          <p:cNvSpPr/>
          <p:nvPr/>
        </p:nvSpPr>
        <p:spPr>
          <a:xfrm>
            <a:off x="4417062" y="554179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2" name="Cube 61"/>
          <p:cNvSpPr/>
          <p:nvPr/>
        </p:nvSpPr>
        <p:spPr>
          <a:xfrm>
            <a:off x="4577971" y="552299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4263734" y="2843738"/>
            <a:ext cx="599519" cy="2925373"/>
            <a:chOff x="855745" y="2377885"/>
            <a:chExt cx="599519" cy="320635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6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4343828" y="3084215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3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72" name="Cube 71"/>
          <p:cNvSpPr/>
          <p:nvPr/>
        </p:nvSpPr>
        <p:spPr>
          <a:xfrm>
            <a:off x="2811400" y="539337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3" name="Cube 72"/>
          <p:cNvSpPr/>
          <p:nvPr/>
        </p:nvSpPr>
        <p:spPr>
          <a:xfrm>
            <a:off x="2736408" y="553524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4" name="Cube 73"/>
          <p:cNvSpPr/>
          <p:nvPr/>
        </p:nvSpPr>
        <p:spPr>
          <a:xfrm>
            <a:off x="2897317" y="551644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2583080" y="2837188"/>
            <a:ext cx="599519" cy="2925373"/>
            <a:chOff x="855745" y="2377885"/>
            <a:chExt cx="599519" cy="320635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7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2663174" y="3077665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2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84" name="Cube 83"/>
          <p:cNvSpPr/>
          <p:nvPr/>
        </p:nvSpPr>
        <p:spPr>
          <a:xfrm>
            <a:off x="6228184" y="5368891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5" name="Cube 84"/>
          <p:cNvSpPr/>
          <p:nvPr/>
        </p:nvSpPr>
        <p:spPr>
          <a:xfrm>
            <a:off x="6153192" y="5510765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6" name="Cube 85"/>
          <p:cNvSpPr/>
          <p:nvPr/>
        </p:nvSpPr>
        <p:spPr>
          <a:xfrm>
            <a:off x="6314101" y="5491960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5999864" y="2812704"/>
            <a:ext cx="599519" cy="2925373"/>
            <a:chOff x="855745" y="2377885"/>
            <a:chExt cx="599519" cy="320635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90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6079958" y="3053181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4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422219" y="1147405"/>
            <a:ext cx="1633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>
                <a:solidFill>
                  <a:srgbClr val="17375E"/>
                </a:solidFill>
                <a:latin typeface="Garamond" panose="02020404030301010803" pitchFamily="18" charset="0"/>
              </a:rPr>
              <a:t>Na</a:t>
            </a:r>
            <a:r>
              <a:rPr lang="sr-Latn-RS" sz="1400" b="1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b="1">
                <a:solidFill>
                  <a:srgbClr val="17375E"/>
                </a:solidFill>
                <a:latin typeface="Garamond" panose="02020404030301010803" pitchFamily="18" charset="0"/>
              </a:rPr>
              <a:t>CO</a:t>
            </a:r>
            <a:r>
              <a:rPr lang="sr-Latn-RS" sz="1400" b="1">
                <a:solidFill>
                  <a:srgbClr val="17375E"/>
                </a:solidFill>
                <a:latin typeface="Garamond" panose="02020404030301010803" pitchFamily="18" charset="0"/>
              </a:rPr>
              <a:t>3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PE i CE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  <a:endParaRPr lang="sr-Latn-RS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5382681" y="1165380"/>
            <a:ext cx="1826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Na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3</a:t>
            </a:r>
            <a:endParaRPr lang="sr-Latn-RS" sz="1400" b="1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endParaRPr lang="sr-Latn-RS" smtClean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p.PE</a:t>
            </a:r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 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7111457" y="1167778"/>
            <a:ext cx="1633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 smtClean="0">
                <a:solidFill>
                  <a:srgbClr val="C00000"/>
                </a:solidFill>
                <a:latin typeface="Garamond" panose="02020404030301010803" pitchFamily="18" charset="0"/>
              </a:rPr>
              <a:t>HCl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PE i 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3653339" y="1165380"/>
            <a:ext cx="1826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Na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3</a:t>
            </a:r>
            <a:endParaRPr lang="sr-Latn-RS" sz="1400" b="1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2055368" y="1159015"/>
            <a:ext cx="1826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5 mL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Na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2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CO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3</a:t>
            </a:r>
            <a:endParaRPr lang="sr-Latn-RS" sz="1400" b="1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PE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belance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694" y="595371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PE </a:t>
            </a:r>
            <a:r>
              <a:rPr lang="sr-Latn-CS" dirty="0" smtClean="0">
                <a:latin typeface="Garamond" panose="02020404030301010803" pitchFamily="18" charset="0"/>
              </a:rPr>
              <a:t>– ekstrakt pankreasa </a:t>
            </a:r>
          </a:p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CE </a:t>
            </a:r>
            <a:r>
              <a:rPr lang="sr-Latn-CS" dirty="0" smtClean="0">
                <a:latin typeface="Garamond" panose="02020404030301010803" pitchFamily="18" charset="0"/>
              </a:rPr>
              <a:t>– ekstrakt crevne sluzokože</a:t>
            </a:r>
          </a:p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p.PE </a:t>
            </a:r>
            <a:r>
              <a:rPr lang="sr-Latn-CS" dirty="0" smtClean="0">
                <a:latin typeface="Garamond" panose="02020404030301010803" pitchFamily="18" charset="0"/>
              </a:rPr>
              <a:t>– prokuvani </a:t>
            </a:r>
            <a:r>
              <a:rPr lang="sr-Latn-CS" smtClean="0">
                <a:latin typeface="Garamond" panose="02020404030301010803" pitchFamily="18" charset="0"/>
              </a:rPr>
              <a:t>ekstrakt pankreasa</a:t>
            </a:r>
            <a:endParaRPr lang="sr-Latn-CS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898572" y="2837188"/>
            <a:ext cx="599520" cy="2925373"/>
            <a:chOff x="121399" y="2558986"/>
            <a:chExt cx="599520" cy="2925373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21399" y="4463922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33126" y="4464913"/>
              <a:ext cx="576064" cy="198597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21400" y="2558986"/>
              <a:ext cx="599519" cy="2925373"/>
              <a:chOff x="1043522" y="2263585"/>
              <a:chExt cx="599519" cy="3206350"/>
            </a:xfrm>
          </p:grpSpPr>
          <p:sp>
            <p:nvSpPr>
              <p:cNvPr id="10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2586312" y="2844485"/>
            <a:ext cx="599520" cy="2925373"/>
            <a:chOff x="2183149" y="2765627"/>
            <a:chExt cx="599520" cy="2925373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1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273353" y="2837188"/>
            <a:ext cx="599520" cy="2925373"/>
            <a:chOff x="2183149" y="2765627"/>
            <a:chExt cx="599520" cy="2925373"/>
          </a:xfrm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21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5996307" y="2810675"/>
            <a:ext cx="599520" cy="2925373"/>
            <a:chOff x="2183149" y="2765627"/>
            <a:chExt cx="599520" cy="2925373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27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7628271" y="2843738"/>
            <a:ext cx="599520" cy="2925373"/>
            <a:chOff x="2183149" y="2765627"/>
            <a:chExt cx="599520" cy="2925373"/>
          </a:xfrm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457687D3-0E60-4A02-AC82-EDAF77322C57}"/>
              </a:ext>
            </a:extLst>
          </p:cNvPr>
          <p:cNvSpPr txBox="1"/>
          <p:nvPr/>
        </p:nvSpPr>
        <p:spPr>
          <a:xfrm>
            <a:off x="750694" y="6349212"/>
            <a:ext cx="666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Inkubacija: </a:t>
            </a:r>
            <a:r>
              <a:rPr lang="sr-Latn-RS" sz="2000" dirty="0">
                <a:solidFill>
                  <a:srgbClr val="17375E"/>
                </a:solidFill>
                <a:latin typeface="Garamond" panose="02020404030301010803" pitchFamily="18" charset="0"/>
              </a:rPr>
              <a:t>vodeno kupatilo – 37 °C/20 minuta.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6A5479E-164E-4152-AAFB-6EF4DECEA57A}"/>
              </a:ext>
            </a:extLst>
          </p:cNvPr>
          <p:cNvSpPr txBox="1"/>
          <p:nvPr/>
        </p:nvSpPr>
        <p:spPr>
          <a:xfrm>
            <a:off x="455509" y="633004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Biuretska </a:t>
            </a:r>
            <a:r>
              <a:rPr lang="sr-Latn-RS" sz="2000" b="1">
                <a:solidFill>
                  <a:srgbClr val="17375E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(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2 mL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1,25 M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NaOH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 i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nekoliko kapi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0,01 M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CuSO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4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)</a:t>
            </a:r>
            <a:endParaRPr lang="sr-Latn-RS" sz="2000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781458" y="6040745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2536384" y="6073744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4217038" y="6096425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5953166" y="6098704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7578344" y="6068726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260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38" grpId="0"/>
      <p:bldP spid="138" grpId="1"/>
      <p:bldP spid="139" grpId="0"/>
      <p:bldP spid="139" grpId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</a:t>
            </a:r>
            <a:r>
              <a:rPr lang="sr-Latn-RS" sz="3200" b="1">
                <a:latin typeface="Garamond" pitchFamily="18" charset="0"/>
              </a:rPr>
              <a:t>delovanja </a:t>
            </a:r>
            <a:r>
              <a:rPr lang="sr-Latn-RS" sz="3200" b="1" smtClean="0">
                <a:latin typeface="Garamond" pitchFamily="18" charset="0"/>
              </a:rPr>
              <a:t>tripsina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Pankreasna amilaza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92760"/>
            <a:ext cx="3169606" cy="19326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1640" y="1246570"/>
            <a:ext cx="4752528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Spada u grupu enzima hidrolaza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66429" y="1833729"/>
            <a:ext cx="4752528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Razlaže skrob do maltoze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1840" y="2420888"/>
            <a:ext cx="4752528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Optimalan pH je 5,5 – 6,7 </a:t>
            </a:r>
            <a:endParaRPr lang="sr-Latn-RS" sz="2400" b="1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7591" y="3068960"/>
            <a:ext cx="4802481" cy="3600032"/>
            <a:chOff x="198766" y="3429000"/>
            <a:chExt cx="4442441" cy="33067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66" y="3429000"/>
              <a:ext cx="4442441" cy="3306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331640" y="494116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b="1" smtClean="0">
                  <a:latin typeface="Garamond" panose="02020404030301010803" pitchFamily="18" charset="0"/>
                </a:rPr>
                <a:t>Amilaza</a:t>
              </a:r>
              <a:endParaRPr lang="en-US" b="1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2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E7BA1ED0-AEFD-419B-8D3A-F6DCC833F489}"/>
              </a:ext>
            </a:extLst>
          </p:cNvPr>
          <p:cNvGrpSpPr/>
          <p:nvPr/>
        </p:nvGrpSpPr>
        <p:grpSpPr>
          <a:xfrm>
            <a:off x="1619672" y="1941323"/>
            <a:ext cx="5832648" cy="4233651"/>
            <a:chOff x="5021179" y="2157663"/>
            <a:chExt cx="3112168" cy="1941095"/>
          </a:xfrm>
        </p:grpSpPr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09346CC3-4A95-4ACC-AA4B-0AE1AD0F3BBD}"/>
                </a:ext>
              </a:extLst>
            </p:cNvPr>
            <p:cNvSpPr/>
            <p:nvPr/>
          </p:nvSpPr>
          <p:spPr>
            <a:xfrm>
              <a:off x="5188854" y="2422358"/>
              <a:ext cx="2807369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70505A5-06BE-4D2D-BC1A-EB68527662AF}"/>
                </a:ext>
              </a:extLst>
            </p:cNvPr>
            <p:cNvSpPr/>
            <p:nvPr/>
          </p:nvSpPr>
          <p:spPr>
            <a:xfrm>
              <a:off x="5021179" y="2157663"/>
              <a:ext cx="3112168" cy="713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871345" y="228600"/>
            <a:ext cx="747084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delovanja </a:t>
            </a: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pankreasne</a:t>
            </a:r>
            <a:r>
              <a:rPr kumimoji="0" lang="sr-Latn-R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amilaze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ECE67-15F5-4554-BF28-1087216BE849}"/>
              </a:ext>
            </a:extLst>
          </p:cNvPr>
          <p:cNvSpPr txBox="1"/>
          <p:nvPr/>
        </p:nvSpPr>
        <p:spPr>
          <a:xfrm>
            <a:off x="2999084" y="3129430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2A135-1B28-4622-8642-2F7EDFB0731A}"/>
              </a:ext>
            </a:extLst>
          </p:cNvPr>
          <p:cNvSpPr txBox="1"/>
          <p:nvPr/>
        </p:nvSpPr>
        <p:spPr>
          <a:xfrm>
            <a:off x="5731765" y="3085974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3AA31A-0CBE-4CC9-9014-876B59C35F99}"/>
              </a:ext>
            </a:extLst>
          </p:cNvPr>
          <p:cNvGrpSpPr/>
          <p:nvPr/>
        </p:nvGrpSpPr>
        <p:grpSpPr>
          <a:xfrm>
            <a:off x="2918993" y="2883592"/>
            <a:ext cx="599519" cy="2925377"/>
            <a:chOff x="6039150" y="2935511"/>
            <a:chExt cx="599519" cy="292537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6BB24FD-2F1B-4A0E-AD18-67070FD7754B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96E252-D758-415C-B2DB-4164E3754308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5EE165-F4D0-432B-A551-B45FCD101D38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07168F-1EE5-4A2F-BF5B-895FA1102B8B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321FFF55-DCF5-4285-B15A-FE9613F0C1E7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4203C07-F69C-4C10-8DE1-A17B8175584C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9BB149-3C12-472D-AC4C-FAE71EA40DA8}"/>
              </a:ext>
            </a:extLst>
          </p:cNvPr>
          <p:cNvGrpSpPr/>
          <p:nvPr/>
        </p:nvGrpSpPr>
        <p:grpSpPr>
          <a:xfrm>
            <a:off x="5652122" y="2838747"/>
            <a:ext cx="599519" cy="2925377"/>
            <a:chOff x="6039150" y="2935511"/>
            <a:chExt cx="599519" cy="29253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AFCAAF-1CAE-4050-BAFC-56B683650D81}"/>
                </a:ext>
              </a:extLst>
            </p:cNvPr>
            <p:cNvSpPr/>
            <p:nvPr/>
          </p:nvSpPr>
          <p:spPr>
            <a:xfrm>
              <a:off x="6039150" y="5295662"/>
              <a:ext cx="599517" cy="563837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371E44-763C-4ABE-B216-F144BA4224FC}"/>
                </a:ext>
              </a:extLst>
            </p:cNvPr>
            <p:cNvSpPr/>
            <p:nvPr/>
          </p:nvSpPr>
          <p:spPr>
            <a:xfrm>
              <a:off x="6058828" y="4969700"/>
              <a:ext cx="566629" cy="5827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AB3CE0-EB04-4543-AB52-3B0913EF7283}"/>
                </a:ext>
              </a:extLst>
            </p:cNvPr>
            <p:cNvSpPr/>
            <p:nvPr/>
          </p:nvSpPr>
          <p:spPr>
            <a:xfrm>
              <a:off x="6039150" y="4840439"/>
              <a:ext cx="599517" cy="2044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8C3507A-D214-4D21-B41B-F5A492DFDEB7}"/>
                </a:ext>
              </a:extLst>
            </p:cNvPr>
            <p:cNvGrpSpPr/>
            <p:nvPr/>
          </p:nvGrpSpPr>
          <p:grpSpPr>
            <a:xfrm>
              <a:off x="6039150" y="2935511"/>
              <a:ext cx="599519" cy="2925377"/>
              <a:chOff x="1043522" y="2263585"/>
              <a:chExt cx="599519" cy="3206361"/>
            </a:xfrm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id="{BD894FB5-D205-41E8-9834-D7F16DA3A460}"/>
                  </a:ext>
                </a:extLst>
              </p:cNvPr>
              <p:cNvSpPr/>
              <p:nvPr/>
            </p:nvSpPr>
            <p:spPr>
              <a:xfrm>
                <a:off x="1043523" y="2375653"/>
                <a:ext cx="599518" cy="3094293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F26DC3-BA8B-431E-828F-3004E2254085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76E136-EDCE-4CDF-8D23-4B18237CB3FE}"/>
              </a:ext>
            </a:extLst>
          </p:cNvPr>
          <p:cNvGrpSpPr/>
          <p:nvPr/>
        </p:nvGrpSpPr>
        <p:grpSpPr>
          <a:xfrm>
            <a:off x="2917797" y="2880645"/>
            <a:ext cx="599519" cy="2925373"/>
            <a:chOff x="855745" y="2377885"/>
            <a:chExt cx="599519" cy="320635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9058AB7-98EA-42C3-8673-E9366A1334C9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97FBE42-5F2D-4D68-8DE0-F53198D402CE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DE4E36"/>
              </a:solidFill>
              <a:ln w="19050">
                <a:solidFill>
                  <a:srgbClr val="DE4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2556F6-EED7-400E-AD84-0011701D1686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DE4E36"/>
              </a:solidFill>
              <a:ln>
                <a:solidFill>
                  <a:srgbClr val="DE4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F882345-F2BE-4C72-9A48-A4C9A6524374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DE4E36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B3A7F-3135-4094-86E5-7BEB2506A294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6568F05D-D5E9-482F-9CBC-01DE67FB7312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AA8C6C3-5D3E-4325-AF54-848CD05F8A5B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551EC7-230F-470C-B3D9-4BEC3E300132}"/>
              </a:ext>
            </a:extLst>
          </p:cNvPr>
          <p:cNvGrpSpPr/>
          <p:nvPr/>
        </p:nvGrpSpPr>
        <p:grpSpPr>
          <a:xfrm>
            <a:off x="5652120" y="2835801"/>
            <a:ext cx="599519" cy="2925373"/>
            <a:chOff x="855745" y="2377885"/>
            <a:chExt cx="599519" cy="320635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3CFF38-8098-42AF-B9A6-7A87A1A167F1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AF9754B-B0F4-430F-9354-2B9B97E0B4DC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solidFill>
                <a:srgbClr val="1E497C"/>
              </a:solidFill>
              <a:ln w="19050">
                <a:solidFill>
                  <a:srgbClr val="1E49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873FFAC-2799-4B3D-9957-379AFF352372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solidFill>
                <a:srgbClr val="1E497C"/>
              </a:solidFill>
              <a:ln>
                <a:solidFill>
                  <a:srgbClr val="1E49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9734746-364A-4007-8760-A2EB56B4FDB4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solidFill>
                <a:srgbClr val="1E497C"/>
              </a:solidFill>
              <a:ln w="19050">
                <a:solidFill>
                  <a:srgbClr val="1737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09D8D23-7B32-46A4-B442-B4DB2B5AA98A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id="{0DA4AF49-A0B6-4AA5-BE0C-D60042CD14AE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4BE690-97DE-4E92-A22B-6873A67B5D76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2FC8C52-5DD5-428B-9DF6-B13A745D33F9}"/>
              </a:ext>
            </a:extLst>
          </p:cNvPr>
          <p:cNvSpPr txBox="1"/>
          <p:nvPr/>
        </p:nvSpPr>
        <p:spPr>
          <a:xfrm>
            <a:off x="2510192" y="1463608"/>
            <a:ext cx="141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 mL 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skroba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srgbClr val="17375E"/>
                </a:solidFill>
                <a:latin typeface="Garamond" panose="02020404030301010803" pitchFamily="18" charset="0"/>
              </a:rPr>
              <a:t>PE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FC8C52-5DD5-428B-9DF6-B13A745D33F9}"/>
              </a:ext>
            </a:extLst>
          </p:cNvPr>
          <p:cNvSpPr txBox="1"/>
          <p:nvPr/>
        </p:nvSpPr>
        <p:spPr>
          <a:xfrm>
            <a:off x="5244068" y="1463608"/>
            <a:ext cx="141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 mL 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skroba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srgbClr val="17375E"/>
                </a:solidFill>
                <a:latin typeface="Garamond" panose="02020404030301010803" pitchFamily="18" charset="0"/>
              </a:rPr>
              <a:t>p. PE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057" y="5870379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PE </a:t>
            </a:r>
            <a:r>
              <a:rPr lang="sr-Latn-CS" dirty="0" smtClean="0">
                <a:latin typeface="Garamond" panose="02020404030301010803" pitchFamily="18" charset="0"/>
              </a:rPr>
              <a:t>– ekstrakt pankreasa </a:t>
            </a:r>
          </a:p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CE </a:t>
            </a:r>
            <a:r>
              <a:rPr lang="sr-Latn-CS" dirty="0" smtClean="0">
                <a:latin typeface="Garamond" panose="02020404030301010803" pitchFamily="18" charset="0"/>
              </a:rPr>
              <a:t>– ekstrakt crevne sluzokože</a:t>
            </a:r>
          </a:p>
          <a:p>
            <a:r>
              <a:rPr lang="sr-Latn-C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p.PE </a:t>
            </a:r>
            <a:r>
              <a:rPr lang="sr-Latn-CS" dirty="0" smtClean="0">
                <a:latin typeface="Garamond" panose="02020404030301010803" pitchFamily="18" charset="0"/>
              </a:rPr>
              <a:t>– prokuvani </a:t>
            </a:r>
            <a:r>
              <a:rPr lang="sr-Latn-CS" smtClean="0">
                <a:latin typeface="Garamond" panose="02020404030301010803" pitchFamily="18" charset="0"/>
              </a:rPr>
              <a:t>ekstrakt pankreasa</a:t>
            </a:r>
            <a:endParaRPr lang="sr-Latn-CS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7687D3-0E60-4A02-AC82-EDAF77322C57}"/>
              </a:ext>
            </a:extLst>
          </p:cNvPr>
          <p:cNvSpPr txBox="1"/>
          <p:nvPr/>
        </p:nvSpPr>
        <p:spPr>
          <a:xfrm>
            <a:off x="460929" y="6330044"/>
            <a:ext cx="666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Inkubacija: 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vodeno kupatilo – 37 °C/20 minuta.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A5479E-164E-4152-AAFB-6EF4DECEA57A}"/>
              </a:ext>
            </a:extLst>
          </p:cNvPr>
          <p:cNvSpPr txBox="1"/>
          <p:nvPr/>
        </p:nvSpPr>
        <p:spPr>
          <a:xfrm>
            <a:off x="3554797" y="6330044"/>
            <a:ext cx="2432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Felingova </a:t>
            </a:r>
            <a:r>
              <a:rPr kumimoji="0" lang="sr-Latn-RS" sz="2000" b="1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proba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893802" y="6060120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42CD04F-F98F-480F-8D49-9052ADBAE1C0}"/>
              </a:ext>
            </a:extLst>
          </p:cNvPr>
          <p:cNvSpPr/>
          <p:nvPr/>
        </p:nvSpPr>
        <p:spPr>
          <a:xfrm>
            <a:off x="5607621" y="6056421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053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1" grpId="1"/>
      <p:bldP spid="52" grpId="0"/>
      <p:bldP spid="52" grpId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871345" y="228600"/>
            <a:ext cx="747084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delovanja </a:t>
            </a: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pankreasne</a:t>
            </a:r>
            <a:r>
              <a:rPr kumimoji="0" lang="sr-Latn-R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amilaze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0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Garamond" pitchFamily="18" charset="0"/>
              </a:rPr>
              <a:t>Klini</a:t>
            </a:r>
            <a:r>
              <a:rPr lang="sr-Latn-RS" sz="3200" b="1" dirty="0" smtClean="0">
                <a:latin typeface="Garamond" pitchFamily="18" charset="0"/>
              </a:rPr>
              <a:t>čki značaj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1840" y="6309320"/>
            <a:ext cx="5870093" cy="444510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Sindrom maldigestije i malapsorpcije</a:t>
            </a:r>
            <a:endParaRPr lang="sr-Latn-RS" sz="2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24">
            <a:off x="2390196" y="3803677"/>
            <a:ext cx="5002913" cy="335363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Ključna pitanja i zadaci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7896" y="1124744"/>
            <a:ext cx="36724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Enzimi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želudačnog soka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3696" y="1124744"/>
            <a:ext cx="3672408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Enzim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pankreasa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7526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Tripsin –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aktivacija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7526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Pepsin -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aktivacija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343944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Pepsin –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način delovanja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963156"/>
            <a:ext cx="4191000" cy="781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Pepsin –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optimalni uslovi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 delovanje,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otpornost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31520" y="2343944"/>
            <a:ext cx="4191000" cy="766331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Tripsin –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optimalni uslovi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za delovanje?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9021" y="3251915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Pankreasna amilaza?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058" y="1103094"/>
            <a:ext cx="8730963" cy="5609563"/>
          </a:xfrm>
          <a:prstGeom prst="roundRect">
            <a:avLst>
              <a:gd name="adj" fmla="val 600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delovanja pepsina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Zaključak (objašnjenje reakcija u epruvetama)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 </a:t>
            </a:r>
            <a:endParaRPr kumimoji="0" lang="sr-Latn-R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delovanja tripsina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Zaključak (objašnjenje reakcija u epruvetama)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 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delovanja pankreasne amilaze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Zaključak (objašnjenje reakcija u epruvetama)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 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3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24">
            <a:off x="2390196" y="3803677"/>
            <a:ext cx="5002913" cy="335363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09800" y="228600"/>
            <a:ext cx="48006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Ključna pitanja i zadaci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7896" y="1124744"/>
            <a:ext cx="36724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Garamond" pitchFamily="18" charset="0"/>
              </a:rPr>
              <a:t>Enzimi </a:t>
            </a:r>
            <a:r>
              <a:rPr lang="sr-Latn-RS" sz="2400" b="1" dirty="0" smtClean="0">
                <a:latin typeface="Garamond" pitchFamily="18" charset="0"/>
              </a:rPr>
              <a:t>želudačnog soka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3696" y="1124744"/>
            <a:ext cx="3672408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latin typeface="Garamond" pitchFamily="18" charset="0"/>
              </a:rPr>
              <a:t>Enzim</a:t>
            </a:r>
            <a:r>
              <a:rPr lang="en-US" sz="2400" b="1" smtClean="0">
                <a:latin typeface="Garamond" pitchFamily="18" charset="0"/>
              </a:rPr>
              <a:t>i </a:t>
            </a:r>
            <a:r>
              <a:rPr lang="sr-Latn-RS" sz="2400" b="1" dirty="0" smtClean="0">
                <a:latin typeface="Garamond" pitchFamily="18" charset="0"/>
              </a:rPr>
              <a:t>pankreasa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752600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Tripsin – </a:t>
            </a:r>
            <a:r>
              <a:rPr lang="sr-Latn-RS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aktivacija</a:t>
            </a:r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752600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 -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aktivacija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343944"/>
            <a:ext cx="4191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 –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način delovanja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2963156"/>
            <a:ext cx="4191000" cy="781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Pepsin –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optimalni uslovi 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 delovanje, </a:t>
            </a:r>
            <a:r>
              <a:rPr lang="sr-Latn-RS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otpornost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31520" y="2343944"/>
            <a:ext cx="4191000" cy="766331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Tripsin – </a:t>
            </a:r>
            <a:r>
              <a:rPr lang="sr-Latn-RS" sz="2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optimalni uslovi</a:t>
            </a:r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za delovanje?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9021" y="3251915"/>
            <a:ext cx="4191000" cy="4572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Pankreasna amilaza?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058" y="1103094"/>
            <a:ext cx="8730963" cy="5609563"/>
          </a:xfrm>
          <a:prstGeom prst="roundRect">
            <a:avLst>
              <a:gd name="adj" fmla="val 600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Zadaci</a:t>
            </a:r>
          </a:p>
          <a:p>
            <a:pPr algn="ctr"/>
            <a:endParaRPr lang="sr-Latn-RS" sz="1100" b="1" dirty="0" smtClean="0">
              <a:latin typeface="Garamond" pitchFamily="18" charset="0"/>
            </a:endParaRPr>
          </a:p>
          <a:p>
            <a:pPr marL="514350" indent="-514350" algn="just">
              <a:buAutoNum type="arabicPeriod"/>
            </a:pPr>
            <a:r>
              <a:rPr lang="sr-Latn-RS" sz="2800" b="1" dirty="0" smtClean="0">
                <a:latin typeface="Garamond" pitchFamily="18" charset="0"/>
              </a:rPr>
              <a:t>Ispitivanje delovanja pepsina</a:t>
            </a:r>
          </a:p>
          <a:p>
            <a:pPr marL="514350" indent="-514350" algn="just"/>
            <a:r>
              <a:rPr lang="sr-Latn-RS" sz="2800" b="1" dirty="0" smtClean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 smtClean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  <a:endParaRPr lang="sr-Latn-RS" sz="16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/>
            <a:endParaRPr lang="sr-Latn-RS" sz="16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Ispitivanje delovanja tripsina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  <a:endParaRPr lang="sr-Latn-RS" sz="1600" b="1" dirty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/>
            <a:endParaRPr lang="sr-Latn-RS" sz="16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>
              <a:buAutoNum type="arabicPeriod" startAt="3"/>
            </a:pPr>
            <a:r>
              <a:rPr lang="sr-Latn-RS" sz="2800" b="1" dirty="0" smtClean="0">
                <a:solidFill>
                  <a:schemeClr val="bg1"/>
                </a:solidFill>
                <a:latin typeface="Garamond" pitchFamily="18" charset="0"/>
              </a:rPr>
              <a:t>Ispitivanje delovanja pankreasne amilaze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Zaključak (objašnjenje reakcija u epruvetama)</a:t>
            </a:r>
          </a:p>
          <a:p>
            <a:pPr marL="514350" indent="-514350" algn="just"/>
            <a:r>
              <a:rPr lang="sr-Latn-RS" sz="2800" b="1" dirty="0">
                <a:solidFill>
                  <a:srgbClr val="FFFF00"/>
                </a:solidFill>
                <a:latin typeface="Garamond" pitchFamily="18" charset="0"/>
              </a:rPr>
              <a:t>Obavezan rezultat u svesci! </a:t>
            </a:r>
            <a:endParaRPr lang="sr-Latn-RS" sz="1600" b="1" dirty="0">
              <a:solidFill>
                <a:srgbClr val="FFFF00"/>
              </a:solidFill>
              <a:latin typeface="Garamond" pitchFamily="18" charset="0"/>
            </a:endParaRPr>
          </a:p>
          <a:p>
            <a:pPr algn="just"/>
            <a:endParaRPr lang="sr-Latn-R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just"/>
            <a:endParaRPr lang="sr-Latn-RS" sz="2800" b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marL="514350" indent="-514350" algn="just"/>
            <a:endParaRPr lang="sr-Latn-RS" sz="2800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514350" indent="-514350" algn="just"/>
            <a:endParaRPr lang="sr-Latn-RS" sz="3200" b="1" dirty="0" smtClean="0">
              <a:latin typeface="Garamond" pitchFamily="18" charset="0"/>
            </a:endParaRPr>
          </a:p>
          <a:p>
            <a:pPr algn="just"/>
            <a:r>
              <a:rPr lang="sr-Latn-RS" sz="3200" b="1" dirty="0" smtClean="0">
                <a:latin typeface="Garamond" pitchFamily="18" charset="0"/>
              </a:rPr>
              <a:t> </a:t>
            </a:r>
          </a:p>
          <a:p>
            <a:pPr algn="just"/>
            <a:r>
              <a:rPr lang="sr-Latn-RS" sz="3200" b="1" dirty="0" smtClean="0">
                <a:latin typeface="Garamond" pitchFamily="18" charset="0"/>
              </a:rPr>
              <a:t> </a:t>
            </a:r>
          </a:p>
          <a:p>
            <a:pPr algn="just"/>
            <a:endParaRPr lang="sr-Latn-RS" sz="2800" b="1" dirty="0" smtClean="0">
              <a:latin typeface="Garamond" pitchFamily="18" charset="0"/>
            </a:endParaRPr>
          </a:p>
          <a:p>
            <a:pPr algn="just"/>
            <a:r>
              <a:rPr lang="sr-Latn-RS" sz="2800" b="1" dirty="0" smtClean="0">
                <a:latin typeface="Garamond" pitchFamily="18" charset="0"/>
              </a:rPr>
              <a:t> </a:t>
            </a:r>
          </a:p>
          <a:p>
            <a:pPr algn="just"/>
            <a:endParaRPr lang="en-US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5880">
            <a:off x="-3472" y="-61995"/>
            <a:ext cx="1870317" cy="18100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Enzimi </a:t>
            </a:r>
            <a:r>
              <a:rPr lang="sr-Latn-RS" sz="3200" b="1" dirty="0" smtClean="0">
                <a:latin typeface="Garamond" pitchFamily="18" charset="0"/>
              </a:rPr>
              <a:t>želudačnog soka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696" y="908720"/>
            <a:ext cx="144016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Pepsin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68470" y="908720"/>
            <a:ext cx="172819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Lab ferment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9276" y="908720"/>
            <a:ext cx="211902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Želudačna lipaza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3192" y="1945758"/>
            <a:ext cx="3024336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Lab ferment (himozin)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3192" y="2453352"/>
            <a:ext cx="482453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Stvara se u sirištu preživara kod mladih jedinki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3608" y="2978312"/>
            <a:ext cx="4824536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Optimalan pH je 5 – 6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800" y="406732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Kazein mleka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174984" y="4267377"/>
            <a:ext cx="1368152" cy="713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6576" y="39570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Lab ferment</a:t>
            </a:r>
            <a:endParaRPr lang="en-US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9198" y="4057359"/>
            <a:ext cx="137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Parakazein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02124" y="4270944"/>
            <a:ext cx="1368152" cy="713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0276" y="4074456"/>
            <a:ext cx="245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Ca-parakazeinat (sir)</a:t>
            </a:r>
            <a:endParaRPr lang="en-US" sz="2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78451" y="4093184"/>
            <a:ext cx="268941" cy="174812"/>
          </a:xfrm>
          <a:custGeom>
            <a:avLst/>
            <a:gdLst>
              <a:gd name="connsiteX0" fmla="*/ 0 w 268941"/>
              <a:gd name="connsiteY0" fmla="*/ 0 h 174812"/>
              <a:gd name="connsiteX1" fmla="*/ 107576 w 268941"/>
              <a:gd name="connsiteY1" fmla="*/ 94130 h 174812"/>
              <a:gd name="connsiteX2" fmla="*/ 268941 w 268941"/>
              <a:gd name="connsiteY2" fmla="*/ 174812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174812">
                <a:moveTo>
                  <a:pt x="0" y="0"/>
                </a:moveTo>
                <a:cubicBezTo>
                  <a:pt x="31376" y="32497"/>
                  <a:pt x="62753" y="64995"/>
                  <a:pt x="107576" y="94130"/>
                </a:cubicBezTo>
                <a:cubicBezTo>
                  <a:pt x="152399" y="123265"/>
                  <a:pt x="233082" y="159124"/>
                  <a:pt x="268941" y="174812"/>
                </a:cubicBezTo>
              </a:path>
            </a:pathLst>
          </a:cu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6246" y="3707971"/>
            <a:ext cx="77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Ca</a:t>
            </a:r>
            <a:r>
              <a:rPr lang="sr-Latn-RS" sz="11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++</a:t>
            </a:r>
            <a:endParaRPr lang="en-US" sz="11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23192" y="5213390"/>
            <a:ext cx="3024336" cy="4320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Želudačna lipaza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3192" y="5745155"/>
            <a:ext cx="554855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Razlaže emulgovane masti mleka kod mladih životinja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23192" y="6276920"/>
            <a:ext cx="554855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Manje značajna od pankreasne lipaze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87" y="2158737"/>
            <a:ext cx="2664414" cy="17020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289665" y="4107681"/>
            <a:ext cx="2457436" cy="366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228600"/>
            <a:ext cx="3505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Pepsin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9534" y="902948"/>
            <a:ext cx="6512532" cy="50405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Neaktivan oblik </a:t>
            </a:r>
            <a:r>
              <a:rPr lang="sr-Latn-RS" sz="24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(proenzim) 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pepsina je </a:t>
            </a:r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pepsinogen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0396" y="1923967"/>
            <a:ext cx="1849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Pepsinogen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9465" y="2147665"/>
            <a:ext cx="1368152" cy="713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80112" y="1916832"/>
            <a:ext cx="110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Pepsin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4308" y="1754689"/>
            <a:ext cx="1445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H</a:t>
            </a:r>
            <a:r>
              <a:rPr lang="sr-Latn-CS" sz="2000" dirty="0" smtClean="0">
                <a:solidFill>
                  <a:srgbClr val="FF0000"/>
                </a:solidFill>
              </a:rPr>
              <a:t>⁺</a:t>
            </a:r>
            <a:r>
              <a:rPr lang="sr-Latn-RS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(HCl)</a:t>
            </a:r>
            <a:endParaRPr lang="en-US" sz="11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916" y="5310265"/>
            <a:ext cx="3901549" cy="42464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Spada u grupu </a:t>
            </a:r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hidrolaza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7916" y="5836332"/>
            <a:ext cx="6564324" cy="39542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Endopeptidaza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(prema mestu delovanja na peptide)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7916" y="6321303"/>
            <a:ext cx="8364524" cy="4276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Razlaže </a:t>
            </a:r>
            <a:r>
              <a:rPr lang="sr-Latn-RS" sz="240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potporne proteine </a:t>
            </a:r>
            <a:r>
              <a:rPr lang="sr-Latn-RS" sz="240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vezivno-tkivnih opni (kolagene i elastine)</a:t>
            </a:r>
          </a:p>
        </p:txBody>
      </p:sp>
      <p:sp>
        <p:nvSpPr>
          <p:cNvPr id="14" name="Freeform 13"/>
          <p:cNvSpPr/>
          <p:nvPr/>
        </p:nvSpPr>
        <p:spPr>
          <a:xfrm>
            <a:off x="2806685" y="2765161"/>
            <a:ext cx="1547648" cy="1836683"/>
          </a:xfrm>
          <a:custGeom>
            <a:avLst/>
            <a:gdLst>
              <a:gd name="connsiteX0" fmla="*/ 1158766 w 1547648"/>
              <a:gd name="connsiteY0" fmla="*/ 1011621 h 1836683"/>
              <a:gd name="connsiteX1" fmla="*/ 859221 w 1547648"/>
              <a:gd name="connsiteY1" fmla="*/ 838200 h 1836683"/>
              <a:gd name="connsiteX2" fmla="*/ 843455 w 1547648"/>
              <a:gd name="connsiteY2" fmla="*/ 507124 h 1836683"/>
              <a:gd name="connsiteX3" fmla="*/ 827690 w 1547648"/>
              <a:gd name="connsiteY3" fmla="*/ 254876 h 1836683"/>
              <a:gd name="connsiteX4" fmla="*/ 670035 w 1547648"/>
              <a:gd name="connsiteY4" fmla="*/ 49924 h 1836683"/>
              <a:gd name="connsiteX5" fmla="*/ 307428 w 1547648"/>
              <a:gd name="connsiteY5" fmla="*/ 65690 h 1836683"/>
              <a:gd name="connsiteX6" fmla="*/ 55179 w 1547648"/>
              <a:gd name="connsiteY6" fmla="*/ 444062 h 1836683"/>
              <a:gd name="connsiteX7" fmla="*/ 23648 w 1547648"/>
              <a:gd name="connsiteY7" fmla="*/ 1011621 h 1836683"/>
              <a:gd name="connsiteX8" fmla="*/ 197069 w 1547648"/>
              <a:gd name="connsiteY8" fmla="*/ 1531883 h 1836683"/>
              <a:gd name="connsiteX9" fmla="*/ 1064172 w 1547648"/>
              <a:gd name="connsiteY9" fmla="*/ 1831428 h 1836683"/>
              <a:gd name="connsiteX10" fmla="*/ 1474076 w 1547648"/>
              <a:gd name="connsiteY10" fmla="*/ 1563414 h 1836683"/>
              <a:gd name="connsiteX11" fmla="*/ 1505607 w 1547648"/>
              <a:gd name="connsiteY11" fmla="*/ 1311166 h 1836683"/>
              <a:gd name="connsiteX12" fmla="*/ 1426779 w 1547648"/>
              <a:gd name="connsiteY12" fmla="*/ 1043152 h 1836683"/>
              <a:gd name="connsiteX13" fmla="*/ 1158766 w 1547648"/>
              <a:gd name="connsiteY13" fmla="*/ 1011621 h 18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7648" h="1836683">
                <a:moveTo>
                  <a:pt x="1158766" y="1011621"/>
                </a:moveTo>
                <a:cubicBezTo>
                  <a:pt x="1064173" y="977462"/>
                  <a:pt x="911773" y="922283"/>
                  <a:pt x="859221" y="838200"/>
                </a:cubicBezTo>
                <a:cubicBezTo>
                  <a:pt x="806669" y="754117"/>
                  <a:pt x="848710" y="604345"/>
                  <a:pt x="843455" y="507124"/>
                </a:cubicBezTo>
                <a:cubicBezTo>
                  <a:pt x="838200" y="409903"/>
                  <a:pt x="856593" y="331076"/>
                  <a:pt x="827690" y="254876"/>
                </a:cubicBezTo>
                <a:cubicBezTo>
                  <a:pt x="798787" y="178676"/>
                  <a:pt x="756745" y="81455"/>
                  <a:pt x="670035" y="49924"/>
                </a:cubicBezTo>
                <a:cubicBezTo>
                  <a:pt x="583325" y="18393"/>
                  <a:pt x="409904" y="0"/>
                  <a:pt x="307428" y="65690"/>
                </a:cubicBezTo>
                <a:cubicBezTo>
                  <a:pt x="204952" y="131380"/>
                  <a:pt x="102476" y="286407"/>
                  <a:pt x="55179" y="444062"/>
                </a:cubicBezTo>
                <a:cubicBezTo>
                  <a:pt x="7882" y="601717"/>
                  <a:pt x="0" y="830318"/>
                  <a:pt x="23648" y="1011621"/>
                </a:cubicBezTo>
                <a:cubicBezTo>
                  <a:pt x="47296" y="1192924"/>
                  <a:pt x="23648" y="1395249"/>
                  <a:pt x="197069" y="1531883"/>
                </a:cubicBezTo>
                <a:cubicBezTo>
                  <a:pt x="370490" y="1668517"/>
                  <a:pt x="851338" y="1826173"/>
                  <a:pt x="1064172" y="1831428"/>
                </a:cubicBezTo>
                <a:cubicBezTo>
                  <a:pt x="1277006" y="1836683"/>
                  <a:pt x="1400504" y="1650124"/>
                  <a:pt x="1474076" y="1563414"/>
                </a:cubicBezTo>
                <a:cubicBezTo>
                  <a:pt x="1547648" y="1476704"/>
                  <a:pt x="1513490" y="1397876"/>
                  <a:pt x="1505607" y="1311166"/>
                </a:cubicBezTo>
                <a:cubicBezTo>
                  <a:pt x="1497724" y="1224456"/>
                  <a:pt x="1484586" y="1093076"/>
                  <a:pt x="1426779" y="1043152"/>
                </a:cubicBezTo>
                <a:cubicBezTo>
                  <a:pt x="1368972" y="993228"/>
                  <a:pt x="1253359" y="1045780"/>
                  <a:pt x="1158766" y="10116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sr-Latn-R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Pepsinogen</a:t>
            </a:r>
          </a:p>
        </p:txBody>
      </p:sp>
      <p:sp>
        <p:nvSpPr>
          <p:cNvPr id="15" name="Freeform 14"/>
          <p:cNvSpPr/>
          <p:nvPr/>
        </p:nvSpPr>
        <p:spPr>
          <a:xfrm>
            <a:off x="5321284" y="3146161"/>
            <a:ext cx="834891" cy="699820"/>
          </a:xfrm>
          <a:custGeom>
            <a:avLst/>
            <a:gdLst>
              <a:gd name="connsiteX0" fmla="*/ 25603 w 727862"/>
              <a:gd name="connsiteY0" fmla="*/ 142646 h 699820"/>
              <a:gd name="connsiteX1" fmla="*/ 18288 w 727862"/>
              <a:gd name="connsiteY1" fmla="*/ 405993 h 699820"/>
              <a:gd name="connsiteX2" fmla="*/ 47549 w 727862"/>
              <a:gd name="connsiteY2" fmla="*/ 523037 h 699820"/>
              <a:gd name="connsiteX3" fmla="*/ 128016 w 727862"/>
              <a:gd name="connsiteY3" fmla="*/ 596189 h 699820"/>
              <a:gd name="connsiteX4" fmla="*/ 274320 w 727862"/>
              <a:gd name="connsiteY4" fmla="*/ 669341 h 699820"/>
              <a:gd name="connsiteX5" fmla="*/ 384048 w 727862"/>
              <a:gd name="connsiteY5" fmla="*/ 691286 h 699820"/>
              <a:gd name="connsiteX6" fmla="*/ 486461 w 727862"/>
              <a:gd name="connsiteY6" fmla="*/ 691286 h 699820"/>
              <a:gd name="connsiteX7" fmla="*/ 588874 w 727862"/>
              <a:gd name="connsiteY7" fmla="*/ 691286 h 699820"/>
              <a:gd name="connsiteX8" fmla="*/ 676656 w 727862"/>
              <a:gd name="connsiteY8" fmla="*/ 640080 h 699820"/>
              <a:gd name="connsiteX9" fmla="*/ 705917 w 727862"/>
              <a:gd name="connsiteY9" fmla="*/ 435254 h 699820"/>
              <a:gd name="connsiteX10" fmla="*/ 676656 w 727862"/>
              <a:gd name="connsiteY10" fmla="*/ 186537 h 699820"/>
              <a:gd name="connsiteX11" fmla="*/ 398679 w 727862"/>
              <a:gd name="connsiteY11" fmla="*/ 32918 h 699820"/>
              <a:gd name="connsiteX12" fmla="*/ 171907 w 727862"/>
              <a:gd name="connsiteY12" fmla="*/ 18288 h 699820"/>
              <a:gd name="connsiteX13" fmla="*/ 25603 w 727862"/>
              <a:gd name="connsiteY13" fmla="*/ 142646 h 6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862" h="699820">
                <a:moveTo>
                  <a:pt x="25603" y="142646"/>
                </a:moveTo>
                <a:cubicBezTo>
                  <a:pt x="0" y="207264"/>
                  <a:pt x="14630" y="342595"/>
                  <a:pt x="18288" y="405993"/>
                </a:cubicBezTo>
                <a:cubicBezTo>
                  <a:pt x="21946" y="469391"/>
                  <a:pt x="29261" y="491338"/>
                  <a:pt x="47549" y="523037"/>
                </a:cubicBezTo>
                <a:cubicBezTo>
                  <a:pt x="65837" y="554736"/>
                  <a:pt x="90221" y="571805"/>
                  <a:pt x="128016" y="596189"/>
                </a:cubicBezTo>
                <a:cubicBezTo>
                  <a:pt x="165811" y="620573"/>
                  <a:pt x="231648" y="653492"/>
                  <a:pt x="274320" y="669341"/>
                </a:cubicBezTo>
                <a:cubicBezTo>
                  <a:pt x="316992" y="685190"/>
                  <a:pt x="348691" y="687629"/>
                  <a:pt x="384048" y="691286"/>
                </a:cubicBezTo>
                <a:cubicBezTo>
                  <a:pt x="419405" y="694943"/>
                  <a:pt x="486461" y="691286"/>
                  <a:pt x="486461" y="691286"/>
                </a:cubicBezTo>
                <a:cubicBezTo>
                  <a:pt x="520599" y="691286"/>
                  <a:pt x="557175" y="699820"/>
                  <a:pt x="588874" y="691286"/>
                </a:cubicBezTo>
                <a:cubicBezTo>
                  <a:pt x="620573" y="682752"/>
                  <a:pt x="657149" y="682752"/>
                  <a:pt x="676656" y="640080"/>
                </a:cubicBezTo>
                <a:cubicBezTo>
                  <a:pt x="696163" y="597408"/>
                  <a:pt x="705917" y="510844"/>
                  <a:pt x="705917" y="435254"/>
                </a:cubicBezTo>
                <a:cubicBezTo>
                  <a:pt x="705917" y="359664"/>
                  <a:pt x="727862" y="253593"/>
                  <a:pt x="676656" y="186537"/>
                </a:cubicBezTo>
                <a:cubicBezTo>
                  <a:pt x="625450" y="119481"/>
                  <a:pt x="482804" y="60959"/>
                  <a:pt x="398679" y="32918"/>
                </a:cubicBezTo>
                <a:cubicBezTo>
                  <a:pt x="314554" y="4877"/>
                  <a:pt x="234086" y="0"/>
                  <a:pt x="171907" y="18288"/>
                </a:cubicBezTo>
                <a:cubicBezTo>
                  <a:pt x="109728" y="36576"/>
                  <a:pt x="51206" y="78029"/>
                  <a:pt x="25603" y="1426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Peptid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2872300" flipV="1">
            <a:off x="3422971" y="3382884"/>
            <a:ext cx="609600" cy="2263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06685" y="2762982"/>
            <a:ext cx="1547648" cy="1836683"/>
          </a:xfrm>
          <a:custGeom>
            <a:avLst/>
            <a:gdLst>
              <a:gd name="connsiteX0" fmla="*/ 1158766 w 1547648"/>
              <a:gd name="connsiteY0" fmla="*/ 1011621 h 1836683"/>
              <a:gd name="connsiteX1" fmla="*/ 859221 w 1547648"/>
              <a:gd name="connsiteY1" fmla="*/ 838200 h 1836683"/>
              <a:gd name="connsiteX2" fmla="*/ 843455 w 1547648"/>
              <a:gd name="connsiteY2" fmla="*/ 507124 h 1836683"/>
              <a:gd name="connsiteX3" fmla="*/ 827690 w 1547648"/>
              <a:gd name="connsiteY3" fmla="*/ 254876 h 1836683"/>
              <a:gd name="connsiteX4" fmla="*/ 670035 w 1547648"/>
              <a:gd name="connsiteY4" fmla="*/ 49924 h 1836683"/>
              <a:gd name="connsiteX5" fmla="*/ 307428 w 1547648"/>
              <a:gd name="connsiteY5" fmla="*/ 65690 h 1836683"/>
              <a:gd name="connsiteX6" fmla="*/ 55179 w 1547648"/>
              <a:gd name="connsiteY6" fmla="*/ 444062 h 1836683"/>
              <a:gd name="connsiteX7" fmla="*/ 23648 w 1547648"/>
              <a:gd name="connsiteY7" fmla="*/ 1011621 h 1836683"/>
              <a:gd name="connsiteX8" fmla="*/ 197069 w 1547648"/>
              <a:gd name="connsiteY8" fmla="*/ 1531883 h 1836683"/>
              <a:gd name="connsiteX9" fmla="*/ 1064172 w 1547648"/>
              <a:gd name="connsiteY9" fmla="*/ 1831428 h 1836683"/>
              <a:gd name="connsiteX10" fmla="*/ 1474076 w 1547648"/>
              <a:gd name="connsiteY10" fmla="*/ 1563414 h 1836683"/>
              <a:gd name="connsiteX11" fmla="*/ 1505607 w 1547648"/>
              <a:gd name="connsiteY11" fmla="*/ 1311166 h 1836683"/>
              <a:gd name="connsiteX12" fmla="*/ 1426779 w 1547648"/>
              <a:gd name="connsiteY12" fmla="*/ 1043152 h 1836683"/>
              <a:gd name="connsiteX13" fmla="*/ 1158766 w 1547648"/>
              <a:gd name="connsiteY13" fmla="*/ 1011621 h 18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7648" h="1836683">
                <a:moveTo>
                  <a:pt x="1158766" y="1011621"/>
                </a:moveTo>
                <a:cubicBezTo>
                  <a:pt x="1064173" y="977462"/>
                  <a:pt x="911773" y="922283"/>
                  <a:pt x="859221" y="838200"/>
                </a:cubicBezTo>
                <a:cubicBezTo>
                  <a:pt x="806669" y="754117"/>
                  <a:pt x="848710" y="604345"/>
                  <a:pt x="843455" y="507124"/>
                </a:cubicBezTo>
                <a:cubicBezTo>
                  <a:pt x="838200" y="409903"/>
                  <a:pt x="856593" y="331076"/>
                  <a:pt x="827690" y="254876"/>
                </a:cubicBezTo>
                <a:cubicBezTo>
                  <a:pt x="798787" y="178676"/>
                  <a:pt x="756745" y="81455"/>
                  <a:pt x="670035" y="49924"/>
                </a:cubicBezTo>
                <a:cubicBezTo>
                  <a:pt x="583325" y="18393"/>
                  <a:pt x="409904" y="0"/>
                  <a:pt x="307428" y="65690"/>
                </a:cubicBezTo>
                <a:cubicBezTo>
                  <a:pt x="204952" y="131380"/>
                  <a:pt x="102476" y="286407"/>
                  <a:pt x="55179" y="444062"/>
                </a:cubicBezTo>
                <a:cubicBezTo>
                  <a:pt x="7882" y="601717"/>
                  <a:pt x="0" y="830318"/>
                  <a:pt x="23648" y="1011621"/>
                </a:cubicBezTo>
                <a:cubicBezTo>
                  <a:pt x="47296" y="1192924"/>
                  <a:pt x="23648" y="1395249"/>
                  <a:pt x="197069" y="1531883"/>
                </a:cubicBezTo>
                <a:cubicBezTo>
                  <a:pt x="370490" y="1668517"/>
                  <a:pt x="851338" y="1826173"/>
                  <a:pt x="1064172" y="1831428"/>
                </a:cubicBezTo>
                <a:cubicBezTo>
                  <a:pt x="1277006" y="1836683"/>
                  <a:pt x="1400504" y="1650124"/>
                  <a:pt x="1474076" y="1563414"/>
                </a:cubicBezTo>
                <a:cubicBezTo>
                  <a:pt x="1547648" y="1476704"/>
                  <a:pt x="1513490" y="1397876"/>
                  <a:pt x="1505607" y="1311166"/>
                </a:cubicBezTo>
                <a:cubicBezTo>
                  <a:pt x="1497724" y="1224456"/>
                  <a:pt x="1484586" y="1093076"/>
                  <a:pt x="1426779" y="1043152"/>
                </a:cubicBezTo>
                <a:cubicBezTo>
                  <a:pt x="1368972" y="993228"/>
                  <a:pt x="1253359" y="1045780"/>
                  <a:pt x="1158766" y="101162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endParaRPr lang="sr-Latn-R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Pepsin</a:t>
            </a:r>
            <a:r>
              <a:rPr lang="sr-Latn-RS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8" name="Oval 17"/>
          <p:cNvSpPr/>
          <p:nvPr/>
        </p:nvSpPr>
        <p:spPr>
          <a:xfrm rot="1475957">
            <a:off x="3655824" y="3583139"/>
            <a:ext cx="576802" cy="2106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06785" y="3071432"/>
            <a:ext cx="195803" cy="53904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313088" y="3146160"/>
            <a:ext cx="834891" cy="699820"/>
          </a:xfrm>
          <a:custGeom>
            <a:avLst/>
            <a:gdLst>
              <a:gd name="connsiteX0" fmla="*/ 25603 w 727862"/>
              <a:gd name="connsiteY0" fmla="*/ 142646 h 699820"/>
              <a:gd name="connsiteX1" fmla="*/ 18288 w 727862"/>
              <a:gd name="connsiteY1" fmla="*/ 405993 h 699820"/>
              <a:gd name="connsiteX2" fmla="*/ 47549 w 727862"/>
              <a:gd name="connsiteY2" fmla="*/ 523037 h 699820"/>
              <a:gd name="connsiteX3" fmla="*/ 128016 w 727862"/>
              <a:gd name="connsiteY3" fmla="*/ 596189 h 699820"/>
              <a:gd name="connsiteX4" fmla="*/ 274320 w 727862"/>
              <a:gd name="connsiteY4" fmla="*/ 669341 h 699820"/>
              <a:gd name="connsiteX5" fmla="*/ 384048 w 727862"/>
              <a:gd name="connsiteY5" fmla="*/ 691286 h 699820"/>
              <a:gd name="connsiteX6" fmla="*/ 486461 w 727862"/>
              <a:gd name="connsiteY6" fmla="*/ 691286 h 699820"/>
              <a:gd name="connsiteX7" fmla="*/ 588874 w 727862"/>
              <a:gd name="connsiteY7" fmla="*/ 691286 h 699820"/>
              <a:gd name="connsiteX8" fmla="*/ 676656 w 727862"/>
              <a:gd name="connsiteY8" fmla="*/ 640080 h 699820"/>
              <a:gd name="connsiteX9" fmla="*/ 705917 w 727862"/>
              <a:gd name="connsiteY9" fmla="*/ 435254 h 699820"/>
              <a:gd name="connsiteX10" fmla="*/ 676656 w 727862"/>
              <a:gd name="connsiteY10" fmla="*/ 186537 h 699820"/>
              <a:gd name="connsiteX11" fmla="*/ 398679 w 727862"/>
              <a:gd name="connsiteY11" fmla="*/ 32918 h 699820"/>
              <a:gd name="connsiteX12" fmla="*/ 171907 w 727862"/>
              <a:gd name="connsiteY12" fmla="*/ 18288 h 699820"/>
              <a:gd name="connsiteX13" fmla="*/ 25603 w 727862"/>
              <a:gd name="connsiteY13" fmla="*/ 142646 h 6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862" h="699820">
                <a:moveTo>
                  <a:pt x="25603" y="142646"/>
                </a:moveTo>
                <a:cubicBezTo>
                  <a:pt x="0" y="207264"/>
                  <a:pt x="14630" y="342595"/>
                  <a:pt x="18288" y="405993"/>
                </a:cubicBezTo>
                <a:cubicBezTo>
                  <a:pt x="21946" y="469391"/>
                  <a:pt x="29261" y="491338"/>
                  <a:pt x="47549" y="523037"/>
                </a:cubicBezTo>
                <a:cubicBezTo>
                  <a:pt x="65837" y="554736"/>
                  <a:pt x="90221" y="571805"/>
                  <a:pt x="128016" y="596189"/>
                </a:cubicBezTo>
                <a:cubicBezTo>
                  <a:pt x="165811" y="620573"/>
                  <a:pt x="231648" y="653492"/>
                  <a:pt x="274320" y="669341"/>
                </a:cubicBezTo>
                <a:cubicBezTo>
                  <a:pt x="316992" y="685190"/>
                  <a:pt x="348691" y="687629"/>
                  <a:pt x="384048" y="691286"/>
                </a:cubicBezTo>
                <a:cubicBezTo>
                  <a:pt x="419405" y="694943"/>
                  <a:pt x="486461" y="691286"/>
                  <a:pt x="486461" y="691286"/>
                </a:cubicBezTo>
                <a:cubicBezTo>
                  <a:pt x="520599" y="691286"/>
                  <a:pt x="557175" y="699820"/>
                  <a:pt x="588874" y="691286"/>
                </a:cubicBezTo>
                <a:cubicBezTo>
                  <a:pt x="620573" y="682752"/>
                  <a:pt x="657149" y="682752"/>
                  <a:pt x="676656" y="640080"/>
                </a:cubicBezTo>
                <a:cubicBezTo>
                  <a:pt x="696163" y="597408"/>
                  <a:pt x="705917" y="510844"/>
                  <a:pt x="705917" y="435254"/>
                </a:cubicBezTo>
                <a:cubicBezTo>
                  <a:pt x="705917" y="359664"/>
                  <a:pt x="727862" y="253593"/>
                  <a:pt x="676656" y="186537"/>
                </a:cubicBezTo>
                <a:cubicBezTo>
                  <a:pt x="625450" y="119481"/>
                  <a:pt x="482804" y="60959"/>
                  <a:pt x="398679" y="32918"/>
                </a:cubicBezTo>
                <a:cubicBezTo>
                  <a:pt x="314554" y="4877"/>
                  <a:pt x="234086" y="0"/>
                  <a:pt x="171907" y="18288"/>
                </a:cubicBezTo>
                <a:cubicBezTo>
                  <a:pt x="109728" y="36576"/>
                  <a:pt x="51206" y="78029"/>
                  <a:pt x="25603" y="142646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Peptid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-900608" y="1688044"/>
            <a:ext cx="757808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chemeClr val="bg1"/>
                </a:solidFill>
                <a:latin typeface="Garamond" pitchFamily="18" charset="0"/>
              </a:rPr>
              <a:t>H+</a:t>
            </a:r>
            <a:endParaRPr lang="en-US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200" y="289088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Cepa peptidni lanac po sredini</a:t>
            </a:r>
            <a:endParaRPr lang="en-US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2.22222E-6 L -0.15833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35312 0.1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18334 -0.00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repeatCount="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7691 -0.048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24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9601 -0.027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36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228600"/>
            <a:ext cx="3505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Pepsin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052736"/>
            <a:ext cx="12954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0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33736"/>
            <a:ext cx="12954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814736"/>
            <a:ext cx="12954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195736"/>
            <a:ext cx="12954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2576736"/>
            <a:ext cx="12954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2957736"/>
            <a:ext cx="1295400" cy="304800"/>
          </a:xfrm>
          <a:prstGeom prst="rect">
            <a:avLst/>
          </a:prstGeom>
          <a:solidFill>
            <a:srgbClr val="D5F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338736"/>
            <a:ext cx="12954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3719736"/>
            <a:ext cx="1295400" cy="304800"/>
          </a:xfrm>
          <a:prstGeom prst="rect">
            <a:avLst/>
          </a:prstGeom>
          <a:solidFill>
            <a:srgbClr val="68A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4100736"/>
            <a:ext cx="1295400" cy="304800"/>
          </a:xfrm>
          <a:prstGeom prst="rect">
            <a:avLst/>
          </a:prstGeom>
          <a:solidFill>
            <a:srgbClr val="56B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4862736"/>
            <a:ext cx="1295400" cy="304800"/>
          </a:xfrm>
          <a:prstGeom prst="rect">
            <a:avLst/>
          </a:prstGeom>
          <a:solidFill>
            <a:srgbClr val="62A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10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5243736"/>
            <a:ext cx="1295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11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4481736"/>
            <a:ext cx="1295400" cy="304800"/>
          </a:xfrm>
          <a:prstGeom prst="rect">
            <a:avLst/>
          </a:prstGeom>
          <a:solidFill>
            <a:srgbClr val="56B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9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5624736"/>
            <a:ext cx="12954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12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6005736"/>
            <a:ext cx="12954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13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6386736"/>
            <a:ext cx="1295400" cy="30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Latn-RS" sz="2000" b="1" dirty="0" smtClean="0">
                <a:solidFill>
                  <a:schemeClr val="bg1"/>
                </a:solidFill>
                <a:latin typeface="Garamond" pitchFamily="18" charset="0"/>
              </a:rPr>
              <a:t>14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1481808" y="1052355"/>
            <a:ext cx="432048" cy="2590800"/>
          </a:xfrm>
          <a:prstGeom prst="righ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1504020" y="4110735"/>
            <a:ext cx="432048" cy="2590800"/>
          </a:xfrm>
          <a:prstGeom prst="righ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51720" y="21195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Kiselo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890" y="517530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Bazno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6068" y="3643155"/>
            <a:ext cx="162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Neutralno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25" name="Straight Arrow Connector 24"/>
          <p:cNvCxnSpPr>
            <a:stCxn id="11" idx="3"/>
            <a:endCxn id="23" idx="1"/>
          </p:cNvCxnSpPr>
          <p:nvPr/>
        </p:nvCxnSpPr>
        <p:spPr>
          <a:xfrm>
            <a:off x="1474912" y="3872136"/>
            <a:ext cx="461156" cy="185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603993" y="1323673"/>
            <a:ext cx="4824536" cy="524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Optimalan pH je 1,5 – 2 (2,5)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62327" y="4371673"/>
            <a:ext cx="5307868" cy="524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Pepsin se denaturiše u baznoj sredini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51401"/>
            <a:ext cx="3802518" cy="210866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80112" y="5923855"/>
            <a:ext cx="317083" cy="16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80111" y="6228656"/>
            <a:ext cx="317083" cy="163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508104" y="6108945"/>
            <a:ext cx="648072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226" y="2221055"/>
            <a:ext cx="617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Garamond" panose="02020404030301010803" pitchFamily="18" charset="0"/>
              </a:rPr>
              <a:t>Isitnjena sluzokoža želuca svinje se homogenizuje u </a:t>
            </a:r>
            <a:r>
              <a:rPr lang="sr-Latn-CS">
                <a:latin typeface="Garamond" panose="02020404030301010803" pitchFamily="18" charset="0"/>
              </a:rPr>
              <a:t>rastvoru </a:t>
            </a:r>
            <a:r>
              <a:rPr lang="sr-Latn-CS" smtClean="0">
                <a:latin typeface="Garamond" panose="02020404030301010803" pitchFamily="18" charset="0"/>
              </a:rPr>
              <a:t>HCl</a:t>
            </a:r>
            <a:r>
              <a:rPr lang="en-US" smtClean="0">
                <a:latin typeface="Garamond" panose="02020404030301010803" pitchFamily="18" charset="0"/>
              </a:rPr>
              <a:t>.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1119" y="1763599"/>
            <a:ext cx="303288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743" y="3364396"/>
            <a:ext cx="440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Garamond" panose="02020404030301010803" pitchFamily="18" charset="0"/>
              </a:rPr>
              <a:t>Kiselom ekstraktu se dodaje Na₂CO₃ do </a:t>
            </a:r>
            <a:r>
              <a:rPr lang="sr-Latn-CS">
                <a:latin typeface="Garamond" panose="02020404030301010803" pitchFamily="18" charset="0"/>
              </a:rPr>
              <a:t>pH </a:t>
            </a:r>
            <a:r>
              <a:rPr lang="sr-Latn-CS" smtClean="0">
                <a:latin typeface="Garamond" panose="02020404030301010803" pitchFamily="18" charset="0"/>
              </a:rPr>
              <a:t>7</a:t>
            </a:r>
            <a:r>
              <a:rPr lang="en-US" smtClean="0">
                <a:latin typeface="Garamond" panose="02020404030301010803" pitchFamily="18" charset="0"/>
              </a:rPr>
              <a:t>.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743" y="4448967"/>
            <a:ext cx="661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Garamond" panose="02020404030301010803" pitchFamily="18" charset="0"/>
              </a:rPr>
              <a:t>Kiselom ekstraktu se dodaje Na₂CO₃ u višku dok pH ne </a:t>
            </a:r>
            <a:r>
              <a:rPr lang="sr-Latn-CS">
                <a:latin typeface="Garamond" panose="02020404030301010803" pitchFamily="18" charset="0"/>
              </a:rPr>
              <a:t>postane </a:t>
            </a:r>
            <a:r>
              <a:rPr lang="sr-Latn-CS" smtClean="0">
                <a:latin typeface="Garamond" panose="02020404030301010803" pitchFamily="18" charset="0"/>
              </a:rPr>
              <a:t>bazan</a:t>
            </a:r>
            <a:r>
              <a:rPr lang="en-US" smtClean="0">
                <a:latin typeface="Garamond" panose="02020404030301010803" pitchFamily="18" charset="0"/>
              </a:rPr>
              <a:t>.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743" y="5658321"/>
            <a:ext cx="726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>
                <a:latin typeface="Garamond" panose="02020404030301010803" pitchFamily="18" charset="0"/>
              </a:rPr>
              <a:t>Isitnjena sluzokoža želuca svinje se homogenizuje u rastvoru Na₂</a:t>
            </a:r>
            <a:r>
              <a:rPr lang="sr-Latn-CS">
                <a:latin typeface="Garamond" panose="02020404030301010803" pitchFamily="18" charset="0"/>
              </a:rPr>
              <a:t>CO</a:t>
            </a:r>
            <a:r>
              <a:rPr lang="sr-Latn-CS" smtClean="0">
                <a:latin typeface="Garamond" panose="02020404030301010803" pitchFamily="18" charset="0"/>
              </a:rPr>
              <a:t>₃</a:t>
            </a:r>
            <a:r>
              <a:rPr lang="en-US" smtClean="0">
                <a:latin typeface="Garamond" panose="02020404030301010803" pitchFamily="18" charset="0"/>
              </a:rPr>
              <a:t>.</a:t>
            </a:r>
            <a:r>
              <a:rPr lang="sr-Latn-CS" smtClean="0">
                <a:latin typeface="Garamond" panose="02020404030301010803" pitchFamily="18" charset="0"/>
              </a:rPr>
              <a:t> </a:t>
            </a:r>
            <a:endParaRPr lang="sr-Latn-CS" dirty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1364" flipH="1">
            <a:off x="6911998" y="-463905"/>
            <a:ext cx="3249187" cy="3521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0659" y="1784368"/>
            <a:ext cx="2191161" cy="3104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Kiseli ekstrakt (KE)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0659" y="2852936"/>
            <a:ext cx="2875237" cy="347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Neutralisani ekstrakt (NE)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7330" y="2849917"/>
            <a:ext cx="303288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0659" y="3974670"/>
            <a:ext cx="2892210" cy="350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Alkalizovani ekstrakt (AE)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5551" y="3974283"/>
            <a:ext cx="303288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P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296" y="4116307"/>
            <a:ext cx="193151" cy="220743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760659" y="5058525"/>
            <a:ext cx="2191161" cy="386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Bazni ekstrakt (BE)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7092" y="5080966"/>
            <a:ext cx="504056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sz="1500" b="1" dirty="0">
                <a:solidFill>
                  <a:srgbClr val="FF0000"/>
                </a:solidFill>
                <a:latin typeface="Garamond" panose="02020404030301010803" pitchFamily="18" charset="0"/>
              </a:rPr>
              <a:t>PG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35696" y="228600"/>
            <a:ext cx="5472608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latin typeface="Garamond" pitchFamily="18" charset="0"/>
              </a:rPr>
              <a:t>Priprema ekstrakta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607199"/>
            <a:ext cx="121444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sz="2000" dirty="0" smtClean="0">
                <a:latin typeface="Garamond" panose="02020404030301010803" pitchFamily="18" charset="0"/>
              </a:rPr>
              <a:t>Supstrat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14457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dirty="0" smtClean="0">
                <a:latin typeface="Garamond" panose="02020404030301010803" pitchFamily="18" charset="0"/>
              </a:rPr>
              <a:t> koagulisano belance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aramond" panose="02020404030301010803" pitchFamily="18" charset="0"/>
              </a:rPr>
              <a:t>proteini su nerastvorljivi</a:t>
            </a:r>
            <a:endParaRPr lang="sr-Latn-CS" dirty="0">
              <a:latin typeface="Garamond" panose="02020404030301010803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43240" y="200024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3372" y="17859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aramond" panose="02020404030301010803" pitchFamily="18" charset="0"/>
              </a:rPr>
              <a:t>nema </a:t>
            </a:r>
            <a:r>
              <a:rPr lang="en-GB" dirty="0" err="1" smtClean="0">
                <a:latin typeface="Garamond" panose="02020404030301010803" pitchFamily="18" charset="0"/>
              </a:rPr>
              <a:t>peptida</a:t>
            </a:r>
            <a:r>
              <a:rPr lang="sr-Latn-CS" dirty="0" smtClean="0">
                <a:latin typeface="Garamond" panose="02020404030301010803" pitchFamily="18" charset="0"/>
              </a:rPr>
              <a:t> u rastvoru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4288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aramond" panose="02020404030301010803" pitchFamily="18" charset="0"/>
              </a:rPr>
              <a:t>delovanjem enzima</a:t>
            </a:r>
            <a:endParaRPr lang="sr-Latn-CS" dirty="0">
              <a:latin typeface="Garamond" panose="02020404030301010803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1802" y="264318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3372" y="24288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latin typeface="Garamond" panose="02020404030301010803" pitchFamily="18" charset="0"/>
              </a:rPr>
              <a:t>peptidi u rastvoru</a:t>
            </a:r>
            <a:endParaRPr lang="sr-Latn-CS" dirty="0">
              <a:latin typeface="Garamond" panose="02020404030301010803" pitchFamily="18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6342737" y="2363501"/>
            <a:ext cx="500066" cy="500066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7" name="Minus 16"/>
          <p:cNvSpPr/>
          <p:nvPr/>
        </p:nvSpPr>
        <p:spPr>
          <a:xfrm>
            <a:off x="6715140" y="1720559"/>
            <a:ext cx="571504" cy="500066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99" y="3202544"/>
            <a:ext cx="5580112" cy="313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7BA1ED0-AEFD-419B-8D3A-F6DCC833F489}"/>
              </a:ext>
            </a:extLst>
          </p:cNvPr>
          <p:cNvGrpSpPr/>
          <p:nvPr/>
        </p:nvGrpSpPr>
        <p:grpSpPr>
          <a:xfrm>
            <a:off x="0" y="1941323"/>
            <a:ext cx="9047922" cy="4233651"/>
            <a:chOff x="5021179" y="2157663"/>
            <a:chExt cx="3112168" cy="1941095"/>
          </a:xfrm>
        </p:grpSpPr>
        <p:sp>
          <p:nvSpPr>
            <p:cNvPr id="216" name="Rounded Rectangle 7">
              <a:extLst>
                <a:ext uri="{FF2B5EF4-FFF2-40B4-BE49-F238E27FC236}">
                  <a16:creationId xmlns:a16="http://schemas.microsoft.com/office/drawing/2014/main" id="{09346CC3-4A95-4ACC-AA4B-0AE1AD0F3BBD}"/>
                </a:ext>
              </a:extLst>
            </p:cNvPr>
            <p:cNvSpPr/>
            <p:nvPr/>
          </p:nvSpPr>
          <p:spPr>
            <a:xfrm>
              <a:off x="5188854" y="2422358"/>
              <a:ext cx="2807369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770505A5-06BE-4D2D-BC1A-EB68527662AF}"/>
                </a:ext>
              </a:extLst>
            </p:cNvPr>
            <p:cNvSpPr/>
            <p:nvPr/>
          </p:nvSpPr>
          <p:spPr>
            <a:xfrm>
              <a:off x="5021179" y="2157663"/>
              <a:ext cx="3112168" cy="7138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</a:t>
            </a:r>
            <a:r>
              <a:rPr lang="sr-Latn-RS" sz="3200" b="1">
                <a:latin typeface="Garamond" pitchFamily="18" charset="0"/>
              </a:rPr>
              <a:t>delovanja </a:t>
            </a:r>
            <a:r>
              <a:rPr lang="sr-Latn-RS" sz="3200" b="1" smtClean="0">
                <a:latin typeface="Garamond" pitchFamily="18" charset="0"/>
              </a:rPr>
              <a:t>pepsina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1300160" y="5602764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8" name="Cube 87"/>
          <p:cNvSpPr/>
          <p:nvPr/>
        </p:nvSpPr>
        <p:spPr>
          <a:xfrm>
            <a:off x="1225168" y="5744638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7" name="Cube 86"/>
          <p:cNvSpPr/>
          <p:nvPr/>
        </p:nvSpPr>
        <p:spPr>
          <a:xfrm>
            <a:off x="1386077" y="5725833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1071840" y="3046577"/>
            <a:ext cx="599519" cy="2925373"/>
            <a:chOff x="855745" y="2377885"/>
            <a:chExt cx="599519" cy="320635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81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1151934" y="3287054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484723" y="1586018"/>
            <a:ext cx="176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3 – 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2 – 3 kockike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koag. belanca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FC8C52-5DD5-428B-9DF6-B13A745D33F9}"/>
              </a:ext>
            </a:extLst>
          </p:cNvPr>
          <p:cNvSpPr txBox="1"/>
          <p:nvPr/>
        </p:nvSpPr>
        <p:spPr>
          <a:xfrm>
            <a:off x="1301881" y="964838"/>
            <a:ext cx="6652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U sve epruvete sipati po 5 mL HCl.</a:t>
            </a:r>
            <a:endParaRPr lang="sr-Latn-RS" sz="2000" b="1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57687D3-0E60-4A02-AC82-EDAF77322C57}"/>
              </a:ext>
            </a:extLst>
          </p:cNvPr>
          <p:cNvSpPr txBox="1"/>
          <p:nvPr/>
        </p:nvSpPr>
        <p:spPr>
          <a:xfrm>
            <a:off x="460929" y="6330044"/>
            <a:ext cx="6661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17375E"/>
                </a:solidFill>
                <a:latin typeface="Garamond" panose="02020404030301010803" pitchFamily="18" charset="0"/>
              </a:rPr>
              <a:t>Inkubacija: </a:t>
            </a:r>
            <a:r>
              <a:rPr lang="sr-Latn-RS" sz="2000" dirty="0">
                <a:solidFill>
                  <a:srgbClr val="17375E"/>
                </a:solidFill>
                <a:latin typeface="Garamond" panose="02020404030301010803" pitchFamily="18" charset="0"/>
              </a:rPr>
              <a:t>vodeno kupatilo – 37 °C/20 minuta.</a:t>
            </a:r>
          </a:p>
        </p:txBody>
      </p:sp>
      <p:sp>
        <p:nvSpPr>
          <p:cNvPr id="90" name="Cube 89"/>
          <p:cNvSpPr/>
          <p:nvPr/>
        </p:nvSpPr>
        <p:spPr>
          <a:xfrm>
            <a:off x="3430574" y="5595079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1" name="Cube 90"/>
          <p:cNvSpPr/>
          <p:nvPr/>
        </p:nvSpPr>
        <p:spPr>
          <a:xfrm>
            <a:off x="3355582" y="5736953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2" name="Cube 91"/>
          <p:cNvSpPr/>
          <p:nvPr/>
        </p:nvSpPr>
        <p:spPr>
          <a:xfrm>
            <a:off x="3516491" y="5718148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3202254" y="3038892"/>
            <a:ext cx="599519" cy="2925373"/>
            <a:chOff x="855745" y="2377885"/>
            <a:chExt cx="599519" cy="320635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0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3282348" y="3279369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2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110" name="Cube 109"/>
          <p:cNvSpPr/>
          <p:nvPr/>
        </p:nvSpPr>
        <p:spPr>
          <a:xfrm>
            <a:off x="5560992" y="5541483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1" name="Cube 110"/>
          <p:cNvSpPr/>
          <p:nvPr/>
        </p:nvSpPr>
        <p:spPr>
          <a:xfrm>
            <a:off x="5486000" y="5683357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2" name="Cube 111"/>
          <p:cNvSpPr/>
          <p:nvPr/>
        </p:nvSpPr>
        <p:spPr>
          <a:xfrm>
            <a:off x="5646909" y="5664552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5332672" y="2985296"/>
            <a:ext cx="599519" cy="2925373"/>
            <a:chOff x="855745" y="2377885"/>
            <a:chExt cx="599519" cy="320635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17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5412766" y="322577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3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128" name="Cube 127"/>
          <p:cNvSpPr/>
          <p:nvPr/>
        </p:nvSpPr>
        <p:spPr>
          <a:xfrm>
            <a:off x="7691409" y="5577653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68" name="Cube 167"/>
          <p:cNvSpPr/>
          <p:nvPr/>
        </p:nvSpPr>
        <p:spPr>
          <a:xfrm>
            <a:off x="7616417" y="5719527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69" name="Cube 168"/>
          <p:cNvSpPr/>
          <p:nvPr/>
        </p:nvSpPr>
        <p:spPr>
          <a:xfrm>
            <a:off x="7777326" y="5700722"/>
            <a:ext cx="142876" cy="214314"/>
          </a:xfrm>
          <a:prstGeom prst="cube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6625D38-47D1-4135-9FB3-693900D98C01}"/>
              </a:ext>
            </a:extLst>
          </p:cNvPr>
          <p:cNvGrpSpPr/>
          <p:nvPr/>
        </p:nvGrpSpPr>
        <p:grpSpPr>
          <a:xfrm>
            <a:off x="7463089" y="3021466"/>
            <a:ext cx="599519" cy="2925373"/>
            <a:chOff x="855745" y="2377885"/>
            <a:chExt cx="599519" cy="320635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690CD8A-3750-4AA1-ABC8-B0A55F57DE8B}"/>
                </a:ext>
              </a:extLst>
            </p:cNvPr>
            <p:cNvGrpSpPr/>
            <p:nvPr/>
          </p:nvGrpSpPr>
          <p:grpSpPr>
            <a:xfrm>
              <a:off x="855745" y="4465787"/>
              <a:ext cx="599517" cy="1116927"/>
              <a:chOff x="1475033" y="4837470"/>
              <a:chExt cx="599517" cy="1116927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5A7D072A-AF72-4C80-B930-EAE7ACA556B7}"/>
                  </a:ext>
                </a:extLst>
              </p:cNvPr>
              <p:cNvSpPr/>
              <p:nvPr/>
            </p:nvSpPr>
            <p:spPr>
              <a:xfrm>
                <a:off x="1475033" y="5336404"/>
                <a:ext cx="599517" cy="617993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D8BEAD2-5883-4D06-ACA3-CD9721AF37DD}"/>
                  </a:ext>
                </a:extLst>
              </p:cNvPr>
              <p:cNvSpPr/>
              <p:nvPr/>
            </p:nvSpPr>
            <p:spPr>
              <a:xfrm>
                <a:off x="1494711" y="4979136"/>
                <a:ext cx="566629" cy="6387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53271910-945A-430E-A58A-87E6CA38D987}"/>
                  </a:ext>
                </a:extLst>
              </p:cNvPr>
              <p:cNvSpPr/>
              <p:nvPr/>
            </p:nvSpPr>
            <p:spPr>
              <a:xfrm>
                <a:off x="1475033" y="4837470"/>
                <a:ext cx="599517" cy="22412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855745" y="2377885"/>
              <a:ext cx="599519" cy="3206350"/>
              <a:chOff x="1043522" y="2263585"/>
              <a:chExt cx="599519" cy="3206350"/>
            </a:xfrm>
          </p:grpSpPr>
          <p:sp>
            <p:nvSpPr>
              <p:cNvPr id="17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2AD75E10-0FF0-4B10-8F73-324C82B42A1A}"/>
              </a:ext>
            </a:extLst>
          </p:cNvPr>
          <p:cNvSpPr txBox="1"/>
          <p:nvPr/>
        </p:nvSpPr>
        <p:spPr>
          <a:xfrm>
            <a:off x="7543183" y="3261943"/>
            <a:ext cx="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atin typeface="Garamond" panose="02020404030301010803" pitchFamily="18" charset="0"/>
              </a:rPr>
              <a:t>4</a:t>
            </a:r>
            <a:endParaRPr lang="sr-Latn-RS" sz="2400" b="1" dirty="0">
              <a:latin typeface="Garamond" panose="02020404030301010803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2621925" y="1571067"/>
            <a:ext cx="176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3 – 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NE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2 – 3 kockike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koag. belanca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4745555" y="1574957"/>
            <a:ext cx="176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3 – 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AE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2 – 3 kockike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koag. belanca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F3DE4F2-4529-4662-9CB0-CEAD4960B139}"/>
              </a:ext>
            </a:extLst>
          </p:cNvPr>
          <p:cNvSpPr txBox="1"/>
          <p:nvPr/>
        </p:nvSpPr>
        <p:spPr>
          <a:xfrm>
            <a:off x="6882760" y="1570411"/>
            <a:ext cx="1766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3 – 4 kapi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BE</a:t>
            </a:r>
            <a:endParaRPr lang="sr-Latn-RS" b="1" dirty="0">
              <a:solidFill>
                <a:srgbClr val="17375E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dirty="0">
                <a:solidFill>
                  <a:srgbClr val="17375E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smtClean="0">
                <a:solidFill>
                  <a:srgbClr val="17375E"/>
                </a:solidFill>
                <a:latin typeface="Garamond" panose="02020404030301010803" pitchFamily="18" charset="0"/>
              </a:rPr>
              <a:t>2 – 3 kockike </a:t>
            </a:r>
            <a:r>
              <a:rPr lang="sr-Latn-RS" b="1" smtClean="0">
                <a:solidFill>
                  <a:srgbClr val="17375E"/>
                </a:solidFill>
                <a:latin typeface="Garamond" panose="02020404030301010803" pitchFamily="18" charset="0"/>
              </a:rPr>
              <a:t>koag. belanca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29439" y="2981242"/>
            <a:ext cx="599520" cy="2925373"/>
            <a:chOff x="2183149" y="2765627"/>
            <a:chExt cx="599520" cy="2925373"/>
          </a:xfrm>
        </p:grpSpPr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2183149" y="467056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195736" y="4670563"/>
              <a:ext cx="576064" cy="19859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2183150" y="2765627"/>
              <a:ext cx="599519" cy="2925373"/>
              <a:chOff x="1043522" y="2263585"/>
              <a:chExt cx="599519" cy="3206350"/>
            </a:xfrm>
          </p:grpSpPr>
          <p:sp>
            <p:nvSpPr>
              <p:cNvPr id="19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3198698" y="3036417"/>
            <a:ext cx="599520" cy="2925373"/>
            <a:chOff x="121399" y="2558986"/>
            <a:chExt cx="599520" cy="2925373"/>
          </a:xfrm>
        </p:grpSpPr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21399" y="4463922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133126" y="4464913"/>
              <a:ext cx="576064" cy="198597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21400" y="2558986"/>
              <a:ext cx="599519" cy="2925373"/>
              <a:chOff x="1043522" y="2263585"/>
              <a:chExt cx="599519" cy="3206350"/>
            </a:xfrm>
          </p:grpSpPr>
          <p:sp>
            <p:nvSpPr>
              <p:cNvPr id="201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466321" y="3021466"/>
            <a:ext cx="599520" cy="2925373"/>
            <a:chOff x="121399" y="2558986"/>
            <a:chExt cx="599520" cy="2925373"/>
          </a:xfrm>
        </p:grpSpPr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21399" y="4463922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133126" y="4464913"/>
              <a:ext cx="576064" cy="198597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21400" y="2558986"/>
              <a:ext cx="599519" cy="2925373"/>
              <a:chOff x="1043522" y="2263585"/>
              <a:chExt cx="599519" cy="3206350"/>
            </a:xfrm>
          </p:grpSpPr>
          <p:sp>
            <p:nvSpPr>
              <p:cNvPr id="207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1074527" y="3045189"/>
            <a:ext cx="599520" cy="2925373"/>
            <a:chOff x="121399" y="2558986"/>
            <a:chExt cx="599520" cy="2925373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21399" y="4463922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133126" y="4464913"/>
              <a:ext cx="576064" cy="198597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21400" y="2558986"/>
              <a:ext cx="599519" cy="2925373"/>
              <a:chOff x="1043522" y="2263585"/>
              <a:chExt cx="599519" cy="3206350"/>
            </a:xfrm>
          </p:grpSpPr>
          <p:sp>
            <p:nvSpPr>
              <p:cNvPr id="213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A6A5479E-164E-4152-AAFB-6EF4DECEA57A}"/>
              </a:ext>
            </a:extLst>
          </p:cNvPr>
          <p:cNvSpPr txBox="1"/>
          <p:nvPr/>
        </p:nvSpPr>
        <p:spPr>
          <a:xfrm>
            <a:off x="455509" y="633004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Biuretska </a:t>
            </a:r>
            <a:r>
              <a:rPr lang="sr-Latn-RS" sz="2000" b="1">
                <a:solidFill>
                  <a:srgbClr val="17375E"/>
                </a:solidFill>
                <a:latin typeface="Garamond" panose="02020404030301010803" pitchFamily="18" charset="0"/>
              </a:rPr>
              <a:t>proba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(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2 mL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1,25 M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NaOH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 i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nekoliko kapi 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0,01 M </a:t>
            </a:r>
            <a:r>
              <a:rPr lang="sr-Latn-RS" sz="2000" b="1" smtClean="0">
                <a:solidFill>
                  <a:srgbClr val="17375E"/>
                </a:solidFill>
                <a:latin typeface="Garamond" panose="02020404030301010803" pitchFamily="18" charset="0"/>
              </a:rPr>
              <a:t>CuSO</a:t>
            </a:r>
            <a:r>
              <a:rPr lang="sr-Latn-RS" sz="1400" b="1" smtClean="0">
                <a:solidFill>
                  <a:srgbClr val="17375E"/>
                </a:solidFill>
                <a:latin typeface="Garamond" panose="02020404030301010803" pitchFamily="18" charset="0"/>
              </a:rPr>
              <a:t>4</a:t>
            </a:r>
            <a:r>
              <a:rPr lang="sr-Latn-RS" sz="2000" smtClean="0">
                <a:solidFill>
                  <a:srgbClr val="17375E"/>
                </a:solidFill>
                <a:latin typeface="Garamond" panose="02020404030301010803" pitchFamily="18" charset="0"/>
              </a:rPr>
              <a:t>)</a:t>
            </a:r>
            <a:endParaRPr lang="sr-Latn-RS" sz="2000" dirty="0">
              <a:solidFill>
                <a:srgbClr val="17375E"/>
              </a:solidFill>
              <a:latin typeface="Garamond" panose="02020404030301010803" pitchFamily="18" charset="0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1025144" y="6133941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155557" y="6166872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7416393" y="6185552"/>
            <a:ext cx="685800" cy="63372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A5DC8908-8C51-4EDD-9DCB-37DA8520E3BF}"/>
              </a:ext>
            </a:extLst>
          </p:cNvPr>
          <p:cNvSpPr/>
          <p:nvPr/>
        </p:nvSpPr>
        <p:spPr>
          <a:xfrm>
            <a:off x="5292764" y="6146177"/>
            <a:ext cx="685800" cy="63372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754945" y="5125166"/>
            <a:ext cx="2143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</a:t>
            </a:r>
            <a:endParaRPr lang="sr-Latn-CS" b="1" dirty="0">
              <a:solidFill>
                <a:srgbClr val="FF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901842" y="5125166"/>
            <a:ext cx="2143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</a:t>
            </a:r>
            <a:endParaRPr lang="sr-Latn-CS" b="1" dirty="0">
              <a:solidFill>
                <a:srgbClr val="FF000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49122" y="5589620"/>
            <a:ext cx="2143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</a:t>
            </a:r>
            <a:endParaRPr lang="sr-Latn-CS" b="1" dirty="0">
              <a:solidFill>
                <a:srgbClr val="FF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906246" y="4971333"/>
            <a:ext cx="5000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PG</a:t>
            </a:r>
            <a:endParaRPr lang="sr-Latn-C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226" idx="2"/>
            <a:endCxn id="225" idx="0"/>
          </p:cNvCxnSpPr>
          <p:nvPr/>
        </p:nvCxnSpPr>
        <p:spPr>
          <a:xfrm>
            <a:off x="7156279" y="5340665"/>
            <a:ext cx="0" cy="2489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5032282" y="5140941"/>
            <a:ext cx="2143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</a:rPr>
              <a:t>P</a:t>
            </a:r>
            <a:endParaRPr lang="sr-Latn-C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5796" y="5035672"/>
            <a:ext cx="47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  <p:bldP spid="218" grpId="0"/>
      <p:bldP spid="218" grpId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2032CA27-1968-4EA9-88A1-CC990AA65433}"/>
              </a:ext>
            </a:extLst>
          </p:cNvPr>
          <p:cNvSpPr/>
          <p:nvPr/>
        </p:nvSpPr>
        <p:spPr>
          <a:xfrm>
            <a:off x="1371600" y="228600"/>
            <a:ext cx="6553200" cy="533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Ispitivanje </a:t>
            </a:r>
            <a:r>
              <a:rPr lang="sr-Latn-RS" sz="3200" b="1">
                <a:latin typeface="Garamond" pitchFamily="18" charset="0"/>
              </a:rPr>
              <a:t>delovanja </a:t>
            </a:r>
            <a:r>
              <a:rPr lang="sr-Latn-RS" sz="3200" b="1" smtClean="0">
                <a:latin typeface="Garamond" pitchFamily="18" charset="0"/>
              </a:rPr>
              <a:t>pepsina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805</Words>
  <Application>Microsoft Office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br. 2  Ispitivanje uslova za aktivaciju i delovanje tripsina  Ispitivanje uslova za aktivaciju i delovanje pepsina  Ispitivanje uslova za aktivaciju i delovanje pankreasne amilaze</dc:title>
  <dc:creator>Compaq 8710w</dc:creator>
  <cp:lastModifiedBy>Dušan Bošnjaković</cp:lastModifiedBy>
  <cp:revision>158</cp:revision>
  <dcterms:created xsi:type="dcterms:W3CDTF">2014-02-28T11:43:53Z</dcterms:created>
  <dcterms:modified xsi:type="dcterms:W3CDTF">2023-04-08T17:52:36Z</dcterms:modified>
</cp:coreProperties>
</file>