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 r:id="rId2"/>
    <p:sldId id="257" r:id="rId3"/>
    <p:sldId id="258" r:id="rId4"/>
    <p:sldId id="266" r:id="rId5"/>
    <p:sldId id="267" r:id="rId6"/>
    <p:sldId id="268" r:id="rId7"/>
    <p:sldId id="269" r:id="rId8"/>
    <p:sldId id="271" r:id="rId9"/>
    <p:sldId id="259" r:id="rId10"/>
    <p:sldId id="272" r:id="rId11"/>
    <p:sldId id="273" r:id="rId12"/>
    <p:sldId id="260" r:id="rId13"/>
    <p:sldId id="274" r:id="rId14"/>
    <p:sldId id="351" r:id="rId15"/>
    <p:sldId id="275" r:id="rId16"/>
    <p:sldId id="270" r:id="rId17"/>
    <p:sldId id="261" r:id="rId18"/>
    <p:sldId id="350" r:id="rId19"/>
    <p:sldId id="262" r:id="rId20"/>
    <p:sldId id="349"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5723"/>
    <a:srgbClr val="A46150"/>
    <a:srgbClr val="D9251A"/>
    <a:srgbClr val="F47458"/>
    <a:srgbClr val="F47555"/>
    <a:srgbClr val="FF0000"/>
    <a:srgbClr val="3A759C"/>
    <a:srgbClr val="175276"/>
    <a:srgbClr val="8EB375"/>
    <a:srgbClr val="3168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274" autoAdjust="0"/>
  </p:normalViewPr>
  <p:slideViewPr>
    <p:cSldViewPr snapToGrid="0">
      <p:cViewPr>
        <p:scale>
          <a:sx n="70" d="100"/>
          <a:sy n="70" d="100"/>
        </p:scale>
        <p:origin x="1810" y="1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r-Latn-R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D6F2EA-12AC-4EA1-A209-BE95918D526B}" type="datetimeFigureOut">
              <a:rPr lang="sr-Latn-RS" smtClean="0"/>
              <a:t>16.3.2023.</a:t>
            </a:fld>
            <a:endParaRPr lang="sr-Latn-R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sr-Latn-R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r-Latn-R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0835A3-7479-46A5-B343-1484586C415C}" type="slidenum">
              <a:rPr lang="sr-Latn-RS" smtClean="0"/>
              <a:t>‹#›</a:t>
            </a:fld>
            <a:endParaRPr lang="sr-Latn-RS"/>
          </a:p>
        </p:txBody>
      </p:sp>
    </p:spTree>
    <p:extLst>
      <p:ext uri="{BB962C8B-B14F-4D97-AF65-F5344CB8AC3E}">
        <p14:creationId xmlns:p14="http://schemas.microsoft.com/office/powerpoint/2010/main" val="283122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Sr</a:t>
            </a:r>
            <a:r>
              <a:rPr lang="sr-Latn-RS" smtClean="0"/>
              <a:t>čani</a:t>
            </a:r>
            <a:r>
              <a:rPr lang="sr-Latn-RS" baseline="0" smtClean="0"/>
              <a:t> tonovi su zvučni fenomeni koji nastaju u toku srčanog rada ili srčane revolucije.</a:t>
            </a:r>
          </a:p>
          <a:p>
            <a:r>
              <a:rPr lang="sr-Latn-RS" baseline="0" smtClean="0"/>
              <a:t>Ovi tonovi nisu klasični tonovi u muzičkom smislu, ali se tako označavaju kako bismo ih razlikovali od srčanih šumova koji su patološki zvuci, a nastaju zbog različitih srčanih mana.</a:t>
            </a:r>
          </a:p>
        </p:txBody>
      </p:sp>
      <p:sp>
        <p:nvSpPr>
          <p:cNvPr id="4" name="Slide Number Placeholder 3"/>
          <p:cNvSpPr>
            <a:spLocks noGrp="1"/>
          </p:cNvSpPr>
          <p:nvPr>
            <p:ph type="sldNum" sz="quarter" idx="10"/>
          </p:nvPr>
        </p:nvSpPr>
        <p:spPr/>
        <p:txBody>
          <a:bodyPr/>
          <a:lstStyle/>
          <a:p>
            <a:fld id="{0D0835A3-7479-46A5-B343-1484586C415C}" type="slidenum">
              <a:rPr lang="sr-Latn-RS" smtClean="0"/>
              <a:t>2</a:t>
            </a:fld>
            <a:endParaRPr lang="sr-Latn-RS"/>
          </a:p>
        </p:txBody>
      </p:sp>
    </p:spTree>
    <p:extLst>
      <p:ext uri="{BB962C8B-B14F-4D97-AF65-F5344CB8AC3E}">
        <p14:creationId xmlns:p14="http://schemas.microsoft.com/office/powerpoint/2010/main" val="88797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RS" dirty="0"/>
              <a:t>Fonokardiograf je uređaj koji registruje i beleži srčane tonove, uključujući i one koje mi ne možemo čuti </a:t>
            </a:r>
            <a:r>
              <a:rPr lang="sr-Latn-RS"/>
              <a:t>stetoskopom</a:t>
            </a:r>
            <a:r>
              <a:rPr lang="sr-Latn-RS" smtClean="0"/>
              <a:t>.</a:t>
            </a:r>
          </a:p>
          <a:p>
            <a:r>
              <a:rPr lang="sr-Latn-RS" smtClean="0"/>
              <a:t>Svaki od ova četiri srčana tona ima</a:t>
            </a:r>
            <a:r>
              <a:rPr lang="sr-Latn-RS" baseline="0" smtClean="0"/>
              <a:t> svoj naziv. Taj naziv se odnosi na mehaničke događaje koji se javljaju na </a:t>
            </a:r>
            <a:r>
              <a:rPr lang="sr-Latn-RS" b="1" baseline="0" smtClean="0"/>
              <a:t>komorama</a:t>
            </a:r>
            <a:r>
              <a:rPr lang="sr-Latn-RS" baseline="0" smtClean="0"/>
              <a:t> tokom srčane revolucije.</a:t>
            </a:r>
          </a:p>
          <a:p>
            <a:r>
              <a:rPr lang="sr-Latn-RS" baseline="0" smtClean="0"/>
              <a:t>Sledstveno, S1 se naziva sistoličnim srčanim tonom jer se javlja tokom sistole komora. S2 se nazi dijastoličnim srčanim tonom jer se javlja tokom rane dijastole komora. S3 se naziva mezodijastoličnim srčanim tonom jer se javlja na sredini dijastole komora. Konačno, S4 se javlja tokom sistole pretkomora, ali bez obzira na to označen je kao presistolični srčani ton jer neposredno prethodi sistoli komora. Rekli smo da su nazivi srčanih tonova dati po mehaničkim događajima koji se javljaju na komorama tokom srčane revolucije.  </a:t>
            </a:r>
            <a:endParaRPr lang="sr-Latn-RS" dirty="0"/>
          </a:p>
        </p:txBody>
      </p:sp>
      <p:sp>
        <p:nvSpPr>
          <p:cNvPr id="4" name="Slide Number Placeholder 3"/>
          <p:cNvSpPr>
            <a:spLocks noGrp="1"/>
          </p:cNvSpPr>
          <p:nvPr>
            <p:ph type="sldNum" sz="quarter" idx="5"/>
          </p:nvPr>
        </p:nvSpPr>
        <p:spPr/>
        <p:txBody>
          <a:bodyPr/>
          <a:lstStyle/>
          <a:p>
            <a:fld id="{0D0835A3-7479-46A5-B343-1484586C415C}" type="slidenum">
              <a:rPr lang="sr-Latn-RS" smtClean="0"/>
              <a:t>3</a:t>
            </a:fld>
            <a:endParaRPr lang="sr-Latn-RS"/>
          </a:p>
        </p:txBody>
      </p:sp>
    </p:spTree>
    <p:extLst>
      <p:ext uri="{BB962C8B-B14F-4D97-AF65-F5344CB8AC3E}">
        <p14:creationId xmlns:p14="http://schemas.microsoft.com/office/powerpoint/2010/main" val="3292456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RS" smtClean="0"/>
              <a:t>Mesta najbolje čujnosti</a:t>
            </a:r>
            <a:r>
              <a:rPr lang="sr-Latn-RS" baseline="0" smtClean="0"/>
              <a:t> nisu mesta anatomskih projekcija srčanih zalistaka, već mesta na kojima se najbolje čuju zvučni fenomeni koje oni stvaraju.</a:t>
            </a:r>
          </a:p>
        </p:txBody>
      </p:sp>
      <p:sp>
        <p:nvSpPr>
          <p:cNvPr id="4" name="Slide Number Placeholder 3"/>
          <p:cNvSpPr>
            <a:spLocks noGrp="1"/>
          </p:cNvSpPr>
          <p:nvPr>
            <p:ph type="sldNum" sz="quarter" idx="10"/>
          </p:nvPr>
        </p:nvSpPr>
        <p:spPr/>
        <p:txBody>
          <a:bodyPr/>
          <a:lstStyle/>
          <a:p>
            <a:fld id="{0D0835A3-7479-46A5-B343-1484586C415C}" type="slidenum">
              <a:rPr lang="sr-Latn-RS" smtClean="0"/>
              <a:t>9</a:t>
            </a:fld>
            <a:endParaRPr lang="sr-Latn-RS"/>
          </a:p>
        </p:txBody>
      </p:sp>
    </p:spTree>
    <p:extLst>
      <p:ext uri="{BB962C8B-B14F-4D97-AF65-F5344CB8AC3E}">
        <p14:creationId xmlns:p14="http://schemas.microsoft.com/office/powerpoint/2010/main" val="3805956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RS" smtClean="0"/>
              <a:t>Srčani tonovi su zvučni</a:t>
            </a:r>
            <a:r>
              <a:rPr lang="sr-Latn-RS" baseline="0" smtClean="0"/>
              <a:t> fenomeni koji se normalno mogu registrovati tokom srčanog rada, dok su srčani šumovi zvučni fenomeni koji se javljaju u slučaju patoloških stanja srca i/ili srčanih zalistaka. </a:t>
            </a:r>
            <a:endParaRPr lang="en-US"/>
          </a:p>
        </p:txBody>
      </p:sp>
      <p:sp>
        <p:nvSpPr>
          <p:cNvPr id="4" name="Slide Number Placeholder 3"/>
          <p:cNvSpPr>
            <a:spLocks noGrp="1"/>
          </p:cNvSpPr>
          <p:nvPr>
            <p:ph type="sldNum" sz="quarter" idx="10"/>
          </p:nvPr>
        </p:nvSpPr>
        <p:spPr/>
        <p:txBody>
          <a:bodyPr/>
          <a:lstStyle/>
          <a:p>
            <a:fld id="{0D0835A3-7479-46A5-B343-1484586C415C}" type="slidenum">
              <a:rPr lang="sr-Latn-RS" smtClean="0"/>
              <a:t>11</a:t>
            </a:fld>
            <a:endParaRPr lang="sr-Latn-RS"/>
          </a:p>
        </p:txBody>
      </p:sp>
    </p:spTree>
    <p:extLst>
      <p:ext uri="{BB962C8B-B14F-4D97-AF65-F5344CB8AC3E}">
        <p14:creationId xmlns:p14="http://schemas.microsoft.com/office/powerpoint/2010/main" val="3360014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RS" smtClean="0"/>
              <a:t>Kod</a:t>
            </a:r>
            <a:r>
              <a:rPr lang="sr-Latn-RS" baseline="0" smtClean="0"/>
              <a:t> indirektne metode merenja pritiska služimo se auskultacionom ili palpacionom </a:t>
            </a:r>
            <a:r>
              <a:rPr lang="sr-Latn-RS" b="1" baseline="0" smtClean="0"/>
              <a:t>tehnikom</a:t>
            </a:r>
            <a:r>
              <a:rPr lang="sr-Latn-RS" baseline="0" smtClean="0"/>
              <a:t>.</a:t>
            </a:r>
            <a:endParaRPr lang="en-US"/>
          </a:p>
        </p:txBody>
      </p:sp>
      <p:sp>
        <p:nvSpPr>
          <p:cNvPr id="4" name="Slide Number Placeholder 3"/>
          <p:cNvSpPr>
            <a:spLocks noGrp="1"/>
          </p:cNvSpPr>
          <p:nvPr>
            <p:ph type="sldNum" sz="quarter" idx="10"/>
          </p:nvPr>
        </p:nvSpPr>
        <p:spPr/>
        <p:txBody>
          <a:bodyPr/>
          <a:lstStyle/>
          <a:p>
            <a:fld id="{0D0835A3-7479-46A5-B343-1484586C415C}" type="slidenum">
              <a:rPr lang="sr-Latn-RS" smtClean="0"/>
              <a:t>16</a:t>
            </a:fld>
            <a:endParaRPr lang="sr-Latn-RS"/>
          </a:p>
        </p:txBody>
      </p:sp>
    </p:spTree>
    <p:extLst>
      <p:ext uri="{BB962C8B-B14F-4D97-AF65-F5344CB8AC3E}">
        <p14:creationId xmlns:p14="http://schemas.microsoft.com/office/powerpoint/2010/main" val="3114274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RS" smtClean="0"/>
              <a:t>Kada se pritisak u manžetni izjednači ili za</a:t>
            </a:r>
            <a:r>
              <a:rPr lang="sr-Latn-RS" baseline="0" smtClean="0"/>
              <a:t> nijansu spusti ispod sistolnog pritiska, lumen brahijalne arterije se, u veoma maloj meri otvara i krv počinje da struji kroz nju munjevitom brzinom. S obzirom da se krv kreće munjevitom brzinom i to kroz suženi lumen arterije, dolazi do uspostavljanja turbulentno toka krvi, što se čuje kao Korotkovljev ton ili šum. </a:t>
            </a:r>
            <a:endParaRPr lang="en-US"/>
          </a:p>
        </p:txBody>
      </p:sp>
      <p:sp>
        <p:nvSpPr>
          <p:cNvPr id="4" name="Slide Number Placeholder 3"/>
          <p:cNvSpPr>
            <a:spLocks noGrp="1"/>
          </p:cNvSpPr>
          <p:nvPr>
            <p:ph type="sldNum" sz="quarter" idx="10"/>
          </p:nvPr>
        </p:nvSpPr>
        <p:spPr/>
        <p:txBody>
          <a:bodyPr/>
          <a:lstStyle/>
          <a:p>
            <a:fld id="{0D0835A3-7479-46A5-B343-1484586C415C}" type="slidenum">
              <a:rPr lang="sr-Latn-RS" smtClean="0"/>
              <a:t>17</a:t>
            </a:fld>
            <a:endParaRPr lang="sr-Latn-RS"/>
          </a:p>
        </p:txBody>
      </p:sp>
    </p:spTree>
    <p:extLst>
      <p:ext uri="{BB962C8B-B14F-4D97-AF65-F5344CB8AC3E}">
        <p14:creationId xmlns:p14="http://schemas.microsoft.com/office/powerpoint/2010/main" val="4055732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2F29EE8-AE7F-45DA-9C96-FD14BAEE6E30}" type="datetimeFigureOut">
              <a:rPr lang="sr-Latn-RS" smtClean="0"/>
              <a:t>16.3.2023.</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1B36516F-4B15-4751-9CCE-E21C65513931}" type="slidenum">
              <a:rPr lang="sr-Latn-RS" smtClean="0"/>
              <a:t>‹#›</a:t>
            </a:fld>
            <a:endParaRPr lang="sr-Latn-RS"/>
          </a:p>
        </p:txBody>
      </p:sp>
    </p:spTree>
    <p:extLst>
      <p:ext uri="{BB962C8B-B14F-4D97-AF65-F5344CB8AC3E}">
        <p14:creationId xmlns:p14="http://schemas.microsoft.com/office/powerpoint/2010/main" val="2069614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F29EE8-AE7F-45DA-9C96-FD14BAEE6E30}" type="datetimeFigureOut">
              <a:rPr lang="sr-Latn-RS" smtClean="0"/>
              <a:t>16.3.2023.</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1B36516F-4B15-4751-9CCE-E21C65513931}" type="slidenum">
              <a:rPr lang="sr-Latn-RS" smtClean="0"/>
              <a:t>‹#›</a:t>
            </a:fld>
            <a:endParaRPr lang="sr-Latn-RS"/>
          </a:p>
        </p:txBody>
      </p:sp>
    </p:spTree>
    <p:extLst>
      <p:ext uri="{BB962C8B-B14F-4D97-AF65-F5344CB8AC3E}">
        <p14:creationId xmlns:p14="http://schemas.microsoft.com/office/powerpoint/2010/main" val="2320779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F29EE8-AE7F-45DA-9C96-FD14BAEE6E30}" type="datetimeFigureOut">
              <a:rPr lang="sr-Latn-RS" smtClean="0"/>
              <a:t>16.3.2023.</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1B36516F-4B15-4751-9CCE-E21C65513931}" type="slidenum">
              <a:rPr lang="sr-Latn-RS" smtClean="0"/>
              <a:t>‹#›</a:t>
            </a:fld>
            <a:endParaRPr lang="sr-Latn-RS"/>
          </a:p>
        </p:txBody>
      </p:sp>
    </p:spTree>
    <p:extLst>
      <p:ext uri="{BB962C8B-B14F-4D97-AF65-F5344CB8AC3E}">
        <p14:creationId xmlns:p14="http://schemas.microsoft.com/office/powerpoint/2010/main" val="2766432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F29EE8-AE7F-45DA-9C96-FD14BAEE6E30}" type="datetimeFigureOut">
              <a:rPr lang="sr-Latn-RS" smtClean="0"/>
              <a:t>16.3.2023.</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1B36516F-4B15-4751-9CCE-E21C65513931}" type="slidenum">
              <a:rPr lang="sr-Latn-RS" smtClean="0"/>
              <a:t>‹#›</a:t>
            </a:fld>
            <a:endParaRPr lang="sr-Latn-RS"/>
          </a:p>
        </p:txBody>
      </p:sp>
    </p:spTree>
    <p:extLst>
      <p:ext uri="{BB962C8B-B14F-4D97-AF65-F5344CB8AC3E}">
        <p14:creationId xmlns:p14="http://schemas.microsoft.com/office/powerpoint/2010/main" val="977613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29EE8-AE7F-45DA-9C96-FD14BAEE6E30}" type="datetimeFigureOut">
              <a:rPr lang="sr-Latn-RS" smtClean="0"/>
              <a:t>16.3.2023.</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1B36516F-4B15-4751-9CCE-E21C65513931}" type="slidenum">
              <a:rPr lang="sr-Latn-RS" smtClean="0"/>
              <a:t>‹#›</a:t>
            </a:fld>
            <a:endParaRPr lang="sr-Latn-RS"/>
          </a:p>
        </p:txBody>
      </p:sp>
    </p:spTree>
    <p:extLst>
      <p:ext uri="{BB962C8B-B14F-4D97-AF65-F5344CB8AC3E}">
        <p14:creationId xmlns:p14="http://schemas.microsoft.com/office/powerpoint/2010/main" val="3092376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F29EE8-AE7F-45DA-9C96-FD14BAEE6E30}" type="datetimeFigureOut">
              <a:rPr lang="sr-Latn-RS" smtClean="0"/>
              <a:t>16.3.2023.</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1B36516F-4B15-4751-9CCE-E21C65513931}" type="slidenum">
              <a:rPr lang="sr-Latn-RS" smtClean="0"/>
              <a:t>‹#›</a:t>
            </a:fld>
            <a:endParaRPr lang="sr-Latn-RS"/>
          </a:p>
        </p:txBody>
      </p:sp>
    </p:spTree>
    <p:extLst>
      <p:ext uri="{BB962C8B-B14F-4D97-AF65-F5344CB8AC3E}">
        <p14:creationId xmlns:p14="http://schemas.microsoft.com/office/powerpoint/2010/main" val="2682244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2F29EE8-AE7F-45DA-9C96-FD14BAEE6E30}" type="datetimeFigureOut">
              <a:rPr lang="sr-Latn-RS" smtClean="0"/>
              <a:t>16.3.2023.</a:t>
            </a:fld>
            <a:endParaRPr lang="sr-Latn-RS"/>
          </a:p>
        </p:txBody>
      </p:sp>
      <p:sp>
        <p:nvSpPr>
          <p:cNvPr id="8" name="Footer Placeholder 7"/>
          <p:cNvSpPr>
            <a:spLocks noGrp="1"/>
          </p:cNvSpPr>
          <p:nvPr>
            <p:ph type="ftr" sz="quarter" idx="11"/>
          </p:nvPr>
        </p:nvSpPr>
        <p:spPr/>
        <p:txBody>
          <a:bodyPr/>
          <a:lstStyle/>
          <a:p>
            <a:endParaRPr lang="sr-Latn-RS"/>
          </a:p>
        </p:txBody>
      </p:sp>
      <p:sp>
        <p:nvSpPr>
          <p:cNvPr id="9" name="Slide Number Placeholder 8"/>
          <p:cNvSpPr>
            <a:spLocks noGrp="1"/>
          </p:cNvSpPr>
          <p:nvPr>
            <p:ph type="sldNum" sz="quarter" idx="12"/>
          </p:nvPr>
        </p:nvSpPr>
        <p:spPr/>
        <p:txBody>
          <a:bodyPr/>
          <a:lstStyle/>
          <a:p>
            <a:fld id="{1B36516F-4B15-4751-9CCE-E21C65513931}" type="slidenum">
              <a:rPr lang="sr-Latn-RS" smtClean="0"/>
              <a:t>‹#›</a:t>
            </a:fld>
            <a:endParaRPr lang="sr-Latn-RS"/>
          </a:p>
        </p:txBody>
      </p:sp>
    </p:spTree>
    <p:extLst>
      <p:ext uri="{BB962C8B-B14F-4D97-AF65-F5344CB8AC3E}">
        <p14:creationId xmlns:p14="http://schemas.microsoft.com/office/powerpoint/2010/main" val="2666482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2F29EE8-AE7F-45DA-9C96-FD14BAEE6E30}" type="datetimeFigureOut">
              <a:rPr lang="sr-Latn-RS" smtClean="0"/>
              <a:t>16.3.2023.</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1B36516F-4B15-4751-9CCE-E21C65513931}" type="slidenum">
              <a:rPr lang="sr-Latn-RS" smtClean="0"/>
              <a:t>‹#›</a:t>
            </a:fld>
            <a:endParaRPr lang="sr-Latn-RS"/>
          </a:p>
        </p:txBody>
      </p:sp>
    </p:spTree>
    <p:extLst>
      <p:ext uri="{BB962C8B-B14F-4D97-AF65-F5344CB8AC3E}">
        <p14:creationId xmlns:p14="http://schemas.microsoft.com/office/powerpoint/2010/main" val="150416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29EE8-AE7F-45DA-9C96-FD14BAEE6E30}" type="datetimeFigureOut">
              <a:rPr lang="sr-Latn-RS" smtClean="0"/>
              <a:t>16.3.2023.</a:t>
            </a:fld>
            <a:endParaRPr lang="sr-Latn-RS"/>
          </a:p>
        </p:txBody>
      </p:sp>
      <p:sp>
        <p:nvSpPr>
          <p:cNvPr id="3" name="Footer Placeholder 2"/>
          <p:cNvSpPr>
            <a:spLocks noGrp="1"/>
          </p:cNvSpPr>
          <p:nvPr>
            <p:ph type="ftr" sz="quarter" idx="11"/>
          </p:nvPr>
        </p:nvSpPr>
        <p:spPr/>
        <p:txBody>
          <a:bodyPr/>
          <a:lstStyle/>
          <a:p>
            <a:endParaRPr lang="sr-Latn-RS"/>
          </a:p>
        </p:txBody>
      </p:sp>
      <p:sp>
        <p:nvSpPr>
          <p:cNvPr id="4" name="Slide Number Placeholder 3"/>
          <p:cNvSpPr>
            <a:spLocks noGrp="1"/>
          </p:cNvSpPr>
          <p:nvPr>
            <p:ph type="sldNum" sz="quarter" idx="12"/>
          </p:nvPr>
        </p:nvSpPr>
        <p:spPr/>
        <p:txBody>
          <a:bodyPr/>
          <a:lstStyle/>
          <a:p>
            <a:fld id="{1B36516F-4B15-4751-9CCE-E21C65513931}" type="slidenum">
              <a:rPr lang="sr-Latn-RS" smtClean="0"/>
              <a:t>‹#›</a:t>
            </a:fld>
            <a:endParaRPr lang="sr-Latn-RS"/>
          </a:p>
        </p:txBody>
      </p:sp>
    </p:spTree>
    <p:extLst>
      <p:ext uri="{BB962C8B-B14F-4D97-AF65-F5344CB8AC3E}">
        <p14:creationId xmlns:p14="http://schemas.microsoft.com/office/powerpoint/2010/main" val="1331521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F29EE8-AE7F-45DA-9C96-FD14BAEE6E30}" type="datetimeFigureOut">
              <a:rPr lang="sr-Latn-RS" smtClean="0"/>
              <a:t>16.3.2023.</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1B36516F-4B15-4751-9CCE-E21C65513931}" type="slidenum">
              <a:rPr lang="sr-Latn-RS" smtClean="0"/>
              <a:t>‹#›</a:t>
            </a:fld>
            <a:endParaRPr lang="sr-Latn-RS"/>
          </a:p>
        </p:txBody>
      </p:sp>
    </p:spTree>
    <p:extLst>
      <p:ext uri="{BB962C8B-B14F-4D97-AF65-F5344CB8AC3E}">
        <p14:creationId xmlns:p14="http://schemas.microsoft.com/office/powerpoint/2010/main" val="1192815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F29EE8-AE7F-45DA-9C96-FD14BAEE6E30}" type="datetimeFigureOut">
              <a:rPr lang="sr-Latn-RS" smtClean="0"/>
              <a:t>16.3.2023.</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1B36516F-4B15-4751-9CCE-E21C65513931}" type="slidenum">
              <a:rPr lang="sr-Latn-RS" smtClean="0"/>
              <a:t>‹#›</a:t>
            </a:fld>
            <a:endParaRPr lang="sr-Latn-RS"/>
          </a:p>
        </p:txBody>
      </p:sp>
    </p:spTree>
    <p:extLst>
      <p:ext uri="{BB962C8B-B14F-4D97-AF65-F5344CB8AC3E}">
        <p14:creationId xmlns:p14="http://schemas.microsoft.com/office/powerpoint/2010/main" val="2596109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29EE8-AE7F-45DA-9C96-FD14BAEE6E30}" type="datetimeFigureOut">
              <a:rPr lang="sr-Latn-RS" smtClean="0"/>
              <a:t>16.3.2023.</a:t>
            </a:fld>
            <a:endParaRPr lang="sr-Latn-R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r-Latn-R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36516F-4B15-4751-9CCE-E21C65513931}" type="slidenum">
              <a:rPr lang="sr-Latn-RS" smtClean="0"/>
              <a:t>‹#›</a:t>
            </a:fld>
            <a:endParaRPr lang="sr-Latn-RS"/>
          </a:p>
        </p:txBody>
      </p:sp>
    </p:spTree>
    <p:extLst>
      <p:ext uri="{BB962C8B-B14F-4D97-AF65-F5344CB8AC3E}">
        <p14:creationId xmlns:p14="http://schemas.microsoft.com/office/powerpoint/2010/main" val="7584284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9.png"/><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10" Type="http://schemas.openxmlformats.org/officeDocument/2006/relationships/image" Target="../media/image40.jpeg"/><Relationship Id="rId4" Type="http://schemas.openxmlformats.org/officeDocument/2006/relationships/image" Target="../media/image34.jpg"/><Relationship Id="rId9"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gif"/><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gif"/><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0.g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0.gif"/></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D548635-A82E-40BC-B422-95B9833AA5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14" y="1615902"/>
            <a:ext cx="3862449" cy="5159648"/>
          </a:xfrm>
          <a:prstGeom prst="rect">
            <a:avLst/>
          </a:prstGeom>
        </p:spPr>
      </p:pic>
      <p:sp>
        <p:nvSpPr>
          <p:cNvPr id="4" name="Rounded Rectangle 3">
            <a:extLst>
              <a:ext uri="{FF2B5EF4-FFF2-40B4-BE49-F238E27FC236}">
                <a16:creationId xmlns:a16="http://schemas.microsoft.com/office/drawing/2014/main" id="{8A0EDE24-0E9C-494D-BBE8-658B55F4C6E2}"/>
              </a:ext>
            </a:extLst>
          </p:cNvPr>
          <p:cNvSpPr/>
          <p:nvPr/>
        </p:nvSpPr>
        <p:spPr>
          <a:xfrm>
            <a:off x="228600" y="228600"/>
            <a:ext cx="4648200" cy="1371600"/>
          </a:xfrm>
          <a:prstGeom prst="roundRect">
            <a:avLst/>
          </a:prstGeom>
          <a:solidFill>
            <a:schemeClr val="bg1"/>
          </a:solidFill>
          <a:ln w="28575">
            <a:solidFill>
              <a:srgbClr val="8EB37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sr-Latn-RS" sz="2400" b="1" dirty="0">
                <a:solidFill>
                  <a:srgbClr val="8EB375"/>
                </a:solidFill>
                <a:latin typeface="Garamond" pitchFamily="18" charset="0"/>
              </a:rPr>
              <a:t>Univerzitet u Beogradu </a:t>
            </a:r>
          </a:p>
          <a:p>
            <a:pPr algn="ctr"/>
            <a:r>
              <a:rPr lang="sr-Latn-RS" sz="2400" b="1" dirty="0">
                <a:solidFill>
                  <a:srgbClr val="8EB375"/>
                </a:solidFill>
                <a:latin typeface="Garamond" pitchFamily="18" charset="0"/>
              </a:rPr>
              <a:t>Fakultet veterinarske medicine</a:t>
            </a:r>
          </a:p>
          <a:p>
            <a:pPr algn="ctr"/>
            <a:r>
              <a:rPr lang="sr-Latn-RS" sz="2400" b="1" dirty="0">
                <a:solidFill>
                  <a:srgbClr val="8EB375"/>
                </a:solidFill>
                <a:latin typeface="Garamond" pitchFamily="18" charset="0"/>
              </a:rPr>
              <a:t>Katedra za fiziologiju i biohemiju</a:t>
            </a:r>
            <a:endParaRPr lang="en-US" sz="2400" b="1" dirty="0">
              <a:solidFill>
                <a:srgbClr val="8EB375"/>
              </a:solidFill>
              <a:latin typeface="Garamond" pitchFamily="18" charset="0"/>
            </a:endParaRPr>
          </a:p>
        </p:txBody>
      </p:sp>
      <p:pic>
        <p:nvPicPr>
          <p:cNvPr id="11" name="Picture 10">
            <a:extLst>
              <a:ext uri="{FF2B5EF4-FFF2-40B4-BE49-F238E27FC236}">
                <a16:creationId xmlns:a16="http://schemas.microsoft.com/office/drawing/2014/main" id="{59396B41-713D-422B-B403-03A1970089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2117" y="4161284"/>
            <a:ext cx="3153547" cy="3153547"/>
          </a:xfrm>
          <a:prstGeom prst="rect">
            <a:avLst/>
          </a:prstGeom>
        </p:spPr>
      </p:pic>
      <p:sp>
        <p:nvSpPr>
          <p:cNvPr id="7" name="Rounded Rectangle 6">
            <a:extLst>
              <a:ext uri="{FF2B5EF4-FFF2-40B4-BE49-F238E27FC236}">
                <a16:creationId xmlns:a16="http://schemas.microsoft.com/office/drawing/2014/main" id="{3A24E89F-F064-48AF-B6DA-EC88B4EDAE63}"/>
              </a:ext>
            </a:extLst>
          </p:cNvPr>
          <p:cNvSpPr/>
          <p:nvPr/>
        </p:nvSpPr>
        <p:spPr>
          <a:xfrm>
            <a:off x="3675355" y="2824579"/>
            <a:ext cx="5147821" cy="1219201"/>
          </a:xfrm>
          <a:prstGeom prst="roundRect">
            <a:avLst/>
          </a:prstGeom>
          <a:solidFill>
            <a:schemeClr val="bg1">
              <a:alpha val="54000"/>
            </a:scheme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3200" b="1" dirty="0">
                <a:solidFill>
                  <a:schemeClr val="accent6">
                    <a:lumMod val="50000"/>
                  </a:schemeClr>
                </a:solidFill>
                <a:latin typeface="Garamond" pitchFamily="18" charset="0"/>
              </a:rPr>
              <a:t>Auskultacija srčanih tonova</a:t>
            </a:r>
          </a:p>
          <a:p>
            <a:pPr algn="ctr"/>
            <a:r>
              <a:rPr lang="sr-Latn-RS" sz="3200" b="1" dirty="0">
                <a:solidFill>
                  <a:schemeClr val="accent6">
                    <a:lumMod val="50000"/>
                  </a:schemeClr>
                </a:solidFill>
                <a:latin typeface="Garamond" pitchFamily="18" charset="0"/>
              </a:rPr>
              <a:t>Merenje arterijskog pritiska</a:t>
            </a:r>
            <a:endParaRPr lang="en-US" sz="3200" b="1" dirty="0">
              <a:solidFill>
                <a:schemeClr val="accent6">
                  <a:lumMod val="50000"/>
                </a:schemeClr>
              </a:solidFill>
              <a:latin typeface="Garamond" pitchFamily="18" charset="0"/>
            </a:endParaRPr>
          </a:p>
        </p:txBody>
      </p:sp>
      <p:sp>
        <p:nvSpPr>
          <p:cNvPr id="6" name="Rounded Rectangle 5">
            <a:extLst>
              <a:ext uri="{FF2B5EF4-FFF2-40B4-BE49-F238E27FC236}">
                <a16:creationId xmlns:a16="http://schemas.microsoft.com/office/drawing/2014/main" id="{7EE02941-B961-451A-8323-99ACB9682744}"/>
              </a:ext>
            </a:extLst>
          </p:cNvPr>
          <p:cNvSpPr/>
          <p:nvPr/>
        </p:nvSpPr>
        <p:spPr>
          <a:xfrm>
            <a:off x="4953865" y="2138779"/>
            <a:ext cx="2590800" cy="685800"/>
          </a:xfrm>
          <a:prstGeom prst="round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3200" b="1">
                <a:solidFill>
                  <a:schemeClr val="bg1"/>
                </a:solidFill>
                <a:latin typeface="Garamond" pitchFamily="18" charset="0"/>
              </a:rPr>
              <a:t>Vežba </a:t>
            </a:r>
            <a:r>
              <a:rPr lang="sr-Latn-RS" sz="3200" b="1" smtClean="0">
                <a:solidFill>
                  <a:schemeClr val="bg1"/>
                </a:solidFill>
                <a:latin typeface="Garamond" pitchFamily="18" charset="0"/>
              </a:rPr>
              <a:t>I</a:t>
            </a:r>
            <a:r>
              <a:rPr lang="en-US" sz="3200" b="1">
                <a:solidFill>
                  <a:schemeClr val="bg1"/>
                </a:solidFill>
                <a:latin typeface="Garamond" pitchFamily="18" charset="0"/>
              </a:rPr>
              <a:t>V</a:t>
            </a:r>
            <a:endParaRPr lang="en-US" sz="3200" b="1" dirty="0">
              <a:solidFill>
                <a:schemeClr val="bg1"/>
              </a:solidFill>
              <a:latin typeface="Garamond" pitchFamily="18" charset="0"/>
            </a:endParaRPr>
          </a:p>
        </p:txBody>
      </p:sp>
      <p:pic>
        <p:nvPicPr>
          <p:cNvPr id="8" name="Picture 7"/>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451576" y="228600"/>
            <a:ext cx="1371600" cy="1371600"/>
          </a:xfrm>
          <a:prstGeom prst="rect">
            <a:avLst/>
          </a:prstGeom>
        </p:spPr>
      </p:pic>
    </p:spTree>
    <p:extLst>
      <p:ext uri="{BB962C8B-B14F-4D97-AF65-F5344CB8AC3E}">
        <p14:creationId xmlns:p14="http://schemas.microsoft.com/office/powerpoint/2010/main" val="37598992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03106A60-F0DB-40F1-86BB-3CCDBD49FBCB}"/>
              </a:ext>
            </a:extLst>
          </p:cNvPr>
          <p:cNvSpPr/>
          <p:nvPr/>
        </p:nvSpPr>
        <p:spPr>
          <a:xfrm>
            <a:off x="2542990" y="234015"/>
            <a:ext cx="4057094" cy="533400"/>
          </a:xfrm>
          <a:prstGeom prst="round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3200" i="1" dirty="0">
                <a:latin typeface="Garamond" pitchFamily="18" charset="0"/>
              </a:rPr>
              <a:t>Puncta optima seu maxima</a:t>
            </a:r>
            <a:endParaRPr lang="en-US" sz="3200" i="1" dirty="0">
              <a:latin typeface="Garamond" pitchFamily="18" charset="0"/>
            </a:endParaRPr>
          </a:p>
        </p:txBody>
      </p:sp>
      <p:pic>
        <p:nvPicPr>
          <p:cNvPr id="6" name="Picture 5">
            <a:extLst>
              <a:ext uri="{FF2B5EF4-FFF2-40B4-BE49-F238E27FC236}">
                <a16:creationId xmlns:a16="http://schemas.microsoft.com/office/drawing/2014/main" id="{6F0F0C23-DE82-4F22-A374-B9FE9E951F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83516"/>
            <a:ext cx="2542990" cy="3574484"/>
          </a:xfrm>
          <a:prstGeom prst="rect">
            <a:avLst/>
          </a:prstGeom>
        </p:spPr>
      </p:pic>
      <p:pic>
        <p:nvPicPr>
          <p:cNvPr id="8" name="Picture 7">
            <a:extLst>
              <a:ext uri="{FF2B5EF4-FFF2-40B4-BE49-F238E27FC236}">
                <a16:creationId xmlns:a16="http://schemas.microsoft.com/office/drawing/2014/main" id="{F8BD9FA7-FADD-49DE-AE90-6A2586F81A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6075" y="3284820"/>
            <a:ext cx="2447925" cy="3571875"/>
          </a:xfrm>
          <a:prstGeom prst="rect">
            <a:avLst/>
          </a:prstGeom>
        </p:spPr>
      </p:pic>
      <p:sp>
        <p:nvSpPr>
          <p:cNvPr id="9" name="Oval 8">
            <a:extLst>
              <a:ext uri="{FF2B5EF4-FFF2-40B4-BE49-F238E27FC236}">
                <a16:creationId xmlns:a16="http://schemas.microsoft.com/office/drawing/2014/main" id="{975D7D5D-9435-4EFF-93D9-8A9EEF49361A}"/>
              </a:ext>
            </a:extLst>
          </p:cNvPr>
          <p:cNvSpPr/>
          <p:nvPr/>
        </p:nvSpPr>
        <p:spPr>
          <a:xfrm>
            <a:off x="3177281" y="3876701"/>
            <a:ext cx="550416" cy="5334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3200" b="1" dirty="0">
                <a:solidFill>
                  <a:schemeClr val="accent6">
                    <a:lumMod val="50000"/>
                  </a:schemeClr>
                </a:solidFill>
                <a:latin typeface="Garamond" panose="02020404030301010803" pitchFamily="18" charset="0"/>
              </a:rPr>
              <a:t>A</a:t>
            </a:r>
          </a:p>
        </p:txBody>
      </p:sp>
      <p:sp>
        <p:nvSpPr>
          <p:cNvPr id="10" name="Oval 9">
            <a:extLst>
              <a:ext uri="{FF2B5EF4-FFF2-40B4-BE49-F238E27FC236}">
                <a16:creationId xmlns:a16="http://schemas.microsoft.com/office/drawing/2014/main" id="{21106396-F8F2-48D9-921B-F628DC63D904}"/>
              </a:ext>
            </a:extLst>
          </p:cNvPr>
          <p:cNvSpPr/>
          <p:nvPr/>
        </p:nvSpPr>
        <p:spPr>
          <a:xfrm>
            <a:off x="3177281" y="4579516"/>
            <a:ext cx="550416" cy="5334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3200" b="1" dirty="0">
                <a:solidFill>
                  <a:schemeClr val="accent6">
                    <a:lumMod val="50000"/>
                  </a:schemeClr>
                </a:solidFill>
                <a:latin typeface="Garamond" panose="02020404030301010803" pitchFamily="18" charset="0"/>
              </a:rPr>
              <a:t>P</a:t>
            </a:r>
          </a:p>
        </p:txBody>
      </p:sp>
      <p:sp>
        <p:nvSpPr>
          <p:cNvPr id="11" name="Oval 10">
            <a:extLst>
              <a:ext uri="{FF2B5EF4-FFF2-40B4-BE49-F238E27FC236}">
                <a16:creationId xmlns:a16="http://schemas.microsoft.com/office/drawing/2014/main" id="{6923D917-1496-4FB4-8E2F-01EC2676648F}"/>
              </a:ext>
            </a:extLst>
          </p:cNvPr>
          <p:cNvSpPr/>
          <p:nvPr/>
        </p:nvSpPr>
        <p:spPr>
          <a:xfrm>
            <a:off x="3177281" y="5282331"/>
            <a:ext cx="550416" cy="5334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3200" b="1" dirty="0">
                <a:solidFill>
                  <a:schemeClr val="accent6">
                    <a:lumMod val="50000"/>
                  </a:schemeClr>
                </a:solidFill>
                <a:latin typeface="Garamond" panose="02020404030301010803" pitchFamily="18" charset="0"/>
              </a:rPr>
              <a:t>T</a:t>
            </a:r>
          </a:p>
        </p:txBody>
      </p:sp>
      <p:sp>
        <p:nvSpPr>
          <p:cNvPr id="12" name="Oval 11">
            <a:extLst>
              <a:ext uri="{FF2B5EF4-FFF2-40B4-BE49-F238E27FC236}">
                <a16:creationId xmlns:a16="http://schemas.microsoft.com/office/drawing/2014/main" id="{DECDDA56-323E-4B81-8D3E-14A06F2514D3}"/>
              </a:ext>
            </a:extLst>
          </p:cNvPr>
          <p:cNvSpPr/>
          <p:nvPr/>
        </p:nvSpPr>
        <p:spPr>
          <a:xfrm>
            <a:off x="3177281" y="5985146"/>
            <a:ext cx="550416" cy="5334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3200" b="1" dirty="0">
                <a:solidFill>
                  <a:schemeClr val="accent6">
                    <a:lumMod val="50000"/>
                  </a:schemeClr>
                </a:solidFill>
                <a:latin typeface="Garamond" panose="02020404030301010803" pitchFamily="18" charset="0"/>
              </a:rPr>
              <a:t>M</a:t>
            </a:r>
          </a:p>
        </p:txBody>
      </p:sp>
      <p:sp>
        <p:nvSpPr>
          <p:cNvPr id="13" name="TextBox 12">
            <a:extLst>
              <a:ext uri="{FF2B5EF4-FFF2-40B4-BE49-F238E27FC236}">
                <a16:creationId xmlns:a16="http://schemas.microsoft.com/office/drawing/2014/main" id="{1D930A93-2FB1-4FB5-9BB0-1C5D37C8B144}"/>
              </a:ext>
            </a:extLst>
          </p:cNvPr>
          <p:cNvSpPr txBox="1"/>
          <p:nvPr/>
        </p:nvSpPr>
        <p:spPr>
          <a:xfrm>
            <a:off x="3727697" y="3883836"/>
            <a:ext cx="1998399" cy="461665"/>
          </a:xfrm>
          <a:prstGeom prst="rect">
            <a:avLst/>
          </a:prstGeom>
          <a:noFill/>
        </p:spPr>
        <p:txBody>
          <a:bodyPr wrap="square" rtlCol="0">
            <a:spAutoFit/>
          </a:bodyPr>
          <a:lstStyle/>
          <a:p>
            <a:r>
              <a:rPr lang="sr-Latn-RS" sz="2400" dirty="0">
                <a:solidFill>
                  <a:schemeClr val="accent6">
                    <a:lumMod val="50000"/>
                  </a:schemeClr>
                </a:solidFill>
                <a:latin typeface="Garamond" panose="02020404030301010803" pitchFamily="18" charset="0"/>
              </a:rPr>
              <a:t>- Aortno ušće</a:t>
            </a:r>
          </a:p>
        </p:txBody>
      </p:sp>
      <p:sp>
        <p:nvSpPr>
          <p:cNvPr id="14" name="TextBox 13">
            <a:extLst>
              <a:ext uri="{FF2B5EF4-FFF2-40B4-BE49-F238E27FC236}">
                <a16:creationId xmlns:a16="http://schemas.microsoft.com/office/drawing/2014/main" id="{07226AE4-0F3D-4150-8556-EFC9C0DE5B59}"/>
              </a:ext>
            </a:extLst>
          </p:cNvPr>
          <p:cNvSpPr txBox="1"/>
          <p:nvPr/>
        </p:nvSpPr>
        <p:spPr>
          <a:xfrm>
            <a:off x="3727696" y="4579516"/>
            <a:ext cx="2460040" cy="461665"/>
          </a:xfrm>
          <a:prstGeom prst="rect">
            <a:avLst/>
          </a:prstGeom>
          <a:noFill/>
        </p:spPr>
        <p:txBody>
          <a:bodyPr wrap="square" rtlCol="0">
            <a:spAutoFit/>
          </a:bodyPr>
          <a:lstStyle/>
          <a:p>
            <a:r>
              <a:rPr lang="sr-Latn-RS" sz="2400" dirty="0">
                <a:solidFill>
                  <a:schemeClr val="accent6">
                    <a:lumMod val="50000"/>
                  </a:schemeClr>
                </a:solidFill>
                <a:latin typeface="Garamond" panose="02020404030301010803" pitchFamily="18" charset="0"/>
              </a:rPr>
              <a:t>- Pulmonalno ušće</a:t>
            </a:r>
          </a:p>
        </p:txBody>
      </p:sp>
      <p:sp>
        <p:nvSpPr>
          <p:cNvPr id="15" name="TextBox 14">
            <a:extLst>
              <a:ext uri="{FF2B5EF4-FFF2-40B4-BE49-F238E27FC236}">
                <a16:creationId xmlns:a16="http://schemas.microsoft.com/office/drawing/2014/main" id="{D089471A-C48A-4690-A40D-14309F24A29B}"/>
              </a:ext>
            </a:extLst>
          </p:cNvPr>
          <p:cNvSpPr txBox="1"/>
          <p:nvPr/>
        </p:nvSpPr>
        <p:spPr>
          <a:xfrm>
            <a:off x="3727697" y="5318198"/>
            <a:ext cx="2628715" cy="461665"/>
          </a:xfrm>
          <a:prstGeom prst="rect">
            <a:avLst/>
          </a:prstGeom>
          <a:noFill/>
        </p:spPr>
        <p:txBody>
          <a:bodyPr wrap="square" rtlCol="0">
            <a:spAutoFit/>
          </a:bodyPr>
          <a:lstStyle/>
          <a:p>
            <a:r>
              <a:rPr lang="sr-Latn-RS" sz="2400" dirty="0">
                <a:solidFill>
                  <a:schemeClr val="accent6">
                    <a:lumMod val="50000"/>
                  </a:schemeClr>
                </a:solidFill>
                <a:latin typeface="Garamond" panose="02020404030301010803" pitchFamily="18" charset="0"/>
              </a:rPr>
              <a:t>- Trikuspidalno ušće</a:t>
            </a:r>
          </a:p>
        </p:txBody>
      </p:sp>
      <p:sp>
        <p:nvSpPr>
          <p:cNvPr id="16" name="TextBox 15">
            <a:extLst>
              <a:ext uri="{FF2B5EF4-FFF2-40B4-BE49-F238E27FC236}">
                <a16:creationId xmlns:a16="http://schemas.microsoft.com/office/drawing/2014/main" id="{A97FD036-5002-41BE-BFEA-64EC978F5B9E}"/>
              </a:ext>
            </a:extLst>
          </p:cNvPr>
          <p:cNvSpPr txBox="1"/>
          <p:nvPr/>
        </p:nvSpPr>
        <p:spPr>
          <a:xfrm>
            <a:off x="3718355" y="6014088"/>
            <a:ext cx="2460040" cy="461665"/>
          </a:xfrm>
          <a:prstGeom prst="rect">
            <a:avLst/>
          </a:prstGeom>
          <a:noFill/>
        </p:spPr>
        <p:txBody>
          <a:bodyPr wrap="square" rtlCol="0">
            <a:spAutoFit/>
          </a:bodyPr>
          <a:lstStyle/>
          <a:p>
            <a:r>
              <a:rPr lang="sr-Latn-RS" sz="2400" dirty="0">
                <a:solidFill>
                  <a:schemeClr val="accent6">
                    <a:lumMod val="50000"/>
                  </a:schemeClr>
                </a:solidFill>
                <a:latin typeface="Garamond" panose="02020404030301010803" pitchFamily="18" charset="0"/>
              </a:rPr>
              <a:t>- Mitralno ušće</a:t>
            </a:r>
          </a:p>
        </p:txBody>
      </p:sp>
      <p:sp>
        <p:nvSpPr>
          <p:cNvPr id="17" name="TextBox 16">
            <a:extLst>
              <a:ext uri="{FF2B5EF4-FFF2-40B4-BE49-F238E27FC236}">
                <a16:creationId xmlns:a16="http://schemas.microsoft.com/office/drawing/2014/main" id="{4A4CC816-A692-4E05-9A7E-5F6CF258CD43}"/>
              </a:ext>
            </a:extLst>
          </p:cNvPr>
          <p:cNvSpPr txBox="1"/>
          <p:nvPr/>
        </p:nvSpPr>
        <p:spPr>
          <a:xfrm>
            <a:off x="294026" y="2563207"/>
            <a:ext cx="2248964" cy="461665"/>
          </a:xfrm>
          <a:prstGeom prst="rect">
            <a:avLst/>
          </a:prstGeom>
          <a:noFill/>
        </p:spPr>
        <p:txBody>
          <a:bodyPr wrap="square" rtlCol="0">
            <a:spAutoFit/>
          </a:bodyPr>
          <a:lstStyle/>
          <a:p>
            <a:r>
              <a:rPr lang="sr-Latn-RS" sz="2400" smtClean="0">
                <a:solidFill>
                  <a:schemeClr val="accent6">
                    <a:lumMod val="50000"/>
                  </a:schemeClr>
                </a:solidFill>
                <a:latin typeface="Garamond" panose="02020404030301010803" pitchFamily="18" charset="0"/>
              </a:rPr>
              <a:t>Levi </a:t>
            </a:r>
            <a:r>
              <a:rPr lang="sr-Latn-RS" sz="2400" dirty="0">
                <a:solidFill>
                  <a:schemeClr val="accent6">
                    <a:lumMod val="50000"/>
                  </a:schemeClr>
                </a:solidFill>
                <a:latin typeface="Garamond" panose="02020404030301010803" pitchFamily="18" charset="0"/>
              </a:rPr>
              <a:t>zid toraksa</a:t>
            </a:r>
          </a:p>
        </p:txBody>
      </p:sp>
      <p:sp>
        <p:nvSpPr>
          <p:cNvPr id="18" name="TextBox 17">
            <a:extLst>
              <a:ext uri="{FF2B5EF4-FFF2-40B4-BE49-F238E27FC236}">
                <a16:creationId xmlns:a16="http://schemas.microsoft.com/office/drawing/2014/main" id="{54B6CA4F-1451-41AC-A2A1-1BBFBCD2BB24}"/>
              </a:ext>
            </a:extLst>
          </p:cNvPr>
          <p:cNvSpPr txBox="1"/>
          <p:nvPr/>
        </p:nvSpPr>
        <p:spPr>
          <a:xfrm>
            <a:off x="6601010" y="2563207"/>
            <a:ext cx="2248964" cy="461665"/>
          </a:xfrm>
          <a:prstGeom prst="rect">
            <a:avLst/>
          </a:prstGeom>
          <a:noFill/>
        </p:spPr>
        <p:txBody>
          <a:bodyPr wrap="square" rtlCol="0">
            <a:spAutoFit/>
          </a:bodyPr>
          <a:lstStyle/>
          <a:p>
            <a:r>
              <a:rPr lang="sr-Latn-RS" sz="2400" dirty="0">
                <a:solidFill>
                  <a:schemeClr val="accent6">
                    <a:lumMod val="50000"/>
                  </a:schemeClr>
                </a:solidFill>
                <a:latin typeface="Garamond" panose="02020404030301010803" pitchFamily="18" charset="0"/>
              </a:rPr>
              <a:t>Desni zid toraksa</a:t>
            </a:r>
          </a:p>
        </p:txBody>
      </p:sp>
      <p:sp>
        <p:nvSpPr>
          <p:cNvPr id="19" name="TextBox 18">
            <a:extLst>
              <a:ext uri="{FF2B5EF4-FFF2-40B4-BE49-F238E27FC236}">
                <a16:creationId xmlns:a16="http://schemas.microsoft.com/office/drawing/2014/main" id="{E653B5E1-7B3A-4AC3-B9C2-C57C2CA3BD92}"/>
              </a:ext>
            </a:extLst>
          </p:cNvPr>
          <p:cNvSpPr txBox="1"/>
          <p:nvPr/>
        </p:nvSpPr>
        <p:spPr>
          <a:xfrm>
            <a:off x="1293898" y="6030127"/>
            <a:ext cx="396443" cy="461665"/>
          </a:xfrm>
          <a:prstGeom prst="rect">
            <a:avLst/>
          </a:prstGeom>
          <a:noFill/>
        </p:spPr>
        <p:txBody>
          <a:bodyPr wrap="square" rtlCol="0">
            <a:spAutoFit/>
          </a:bodyPr>
          <a:lstStyle/>
          <a:p>
            <a:r>
              <a:rPr lang="sr-Latn-RS" sz="2400" b="1" dirty="0">
                <a:latin typeface="Garamond" panose="02020404030301010803" pitchFamily="18" charset="0"/>
              </a:rPr>
              <a:t>5</a:t>
            </a:r>
          </a:p>
        </p:txBody>
      </p:sp>
      <p:sp>
        <p:nvSpPr>
          <p:cNvPr id="20" name="TextBox 19">
            <a:extLst>
              <a:ext uri="{FF2B5EF4-FFF2-40B4-BE49-F238E27FC236}">
                <a16:creationId xmlns:a16="http://schemas.microsoft.com/office/drawing/2014/main" id="{52A9ABFA-4071-486C-A190-0677C17C9328}"/>
              </a:ext>
            </a:extLst>
          </p:cNvPr>
          <p:cNvSpPr txBox="1"/>
          <p:nvPr/>
        </p:nvSpPr>
        <p:spPr>
          <a:xfrm>
            <a:off x="7484339" y="5895273"/>
            <a:ext cx="396443" cy="461665"/>
          </a:xfrm>
          <a:prstGeom prst="rect">
            <a:avLst/>
          </a:prstGeom>
          <a:noFill/>
        </p:spPr>
        <p:txBody>
          <a:bodyPr wrap="square" rtlCol="0">
            <a:spAutoFit/>
          </a:bodyPr>
          <a:lstStyle/>
          <a:p>
            <a:r>
              <a:rPr lang="sr-Latn-RS" sz="2400" b="1" dirty="0">
                <a:latin typeface="Garamond" panose="02020404030301010803" pitchFamily="18" charset="0"/>
              </a:rPr>
              <a:t>5</a:t>
            </a:r>
          </a:p>
        </p:txBody>
      </p:sp>
      <p:sp>
        <p:nvSpPr>
          <p:cNvPr id="21" name="TextBox 20">
            <a:extLst>
              <a:ext uri="{FF2B5EF4-FFF2-40B4-BE49-F238E27FC236}">
                <a16:creationId xmlns:a16="http://schemas.microsoft.com/office/drawing/2014/main" id="{970C648A-2564-43CE-B94F-2C7228449F05}"/>
              </a:ext>
            </a:extLst>
          </p:cNvPr>
          <p:cNvSpPr txBox="1"/>
          <p:nvPr/>
        </p:nvSpPr>
        <p:spPr>
          <a:xfrm>
            <a:off x="704295" y="5584898"/>
            <a:ext cx="396443" cy="461665"/>
          </a:xfrm>
          <a:prstGeom prst="rect">
            <a:avLst/>
          </a:prstGeom>
          <a:noFill/>
        </p:spPr>
        <p:txBody>
          <a:bodyPr wrap="square" rtlCol="0">
            <a:spAutoFit/>
          </a:bodyPr>
          <a:lstStyle/>
          <a:p>
            <a:r>
              <a:rPr lang="sr-Latn-RS" sz="2400" b="1" dirty="0">
                <a:latin typeface="Garamond" panose="02020404030301010803" pitchFamily="18" charset="0"/>
              </a:rPr>
              <a:t>3</a:t>
            </a:r>
          </a:p>
        </p:txBody>
      </p:sp>
      <p:sp>
        <p:nvSpPr>
          <p:cNvPr id="22" name="TextBox 21">
            <a:extLst>
              <a:ext uri="{FF2B5EF4-FFF2-40B4-BE49-F238E27FC236}">
                <a16:creationId xmlns:a16="http://schemas.microsoft.com/office/drawing/2014/main" id="{39D1A77F-245C-462C-BDFD-6623F7608A73}"/>
              </a:ext>
            </a:extLst>
          </p:cNvPr>
          <p:cNvSpPr txBox="1"/>
          <p:nvPr/>
        </p:nvSpPr>
        <p:spPr>
          <a:xfrm>
            <a:off x="963134" y="5779862"/>
            <a:ext cx="396443" cy="461665"/>
          </a:xfrm>
          <a:prstGeom prst="rect">
            <a:avLst/>
          </a:prstGeom>
          <a:noFill/>
        </p:spPr>
        <p:txBody>
          <a:bodyPr wrap="square" rtlCol="0">
            <a:spAutoFit/>
          </a:bodyPr>
          <a:lstStyle/>
          <a:p>
            <a:r>
              <a:rPr lang="sr-Latn-RS" sz="2400" b="1" dirty="0">
                <a:latin typeface="Garamond" panose="02020404030301010803" pitchFamily="18" charset="0"/>
              </a:rPr>
              <a:t>4</a:t>
            </a:r>
          </a:p>
        </p:txBody>
      </p:sp>
    </p:spTree>
    <p:extLst>
      <p:ext uri="{BB962C8B-B14F-4D97-AF65-F5344CB8AC3E}">
        <p14:creationId xmlns:p14="http://schemas.microsoft.com/office/powerpoint/2010/main" val="31863552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DD4D8D16-16A9-4FB6-9454-7FB3D5CEE669}"/>
              </a:ext>
            </a:extLst>
          </p:cNvPr>
          <p:cNvSpPr/>
          <p:nvPr/>
        </p:nvSpPr>
        <p:spPr>
          <a:xfrm>
            <a:off x="1767840" y="234015"/>
            <a:ext cx="5738949" cy="533400"/>
          </a:xfrm>
          <a:prstGeom prst="round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3200" b="1" dirty="0">
                <a:latin typeface="Garamond" pitchFamily="18" charset="0"/>
              </a:rPr>
              <a:t>Srčani tonovi vs. srčani šumovi</a:t>
            </a:r>
            <a:endParaRPr lang="en-US" sz="3200" b="1" dirty="0">
              <a:latin typeface="Garamond" pitchFamily="18" charset="0"/>
            </a:endParaRPr>
          </a:p>
        </p:txBody>
      </p:sp>
      <p:pic>
        <p:nvPicPr>
          <p:cNvPr id="8" name="Picture 7">
            <a:extLst>
              <a:ext uri="{FF2B5EF4-FFF2-40B4-BE49-F238E27FC236}">
                <a16:creationId xmlns:a16="http://schemas.microsoft.com/office/drawing/2014/main" id="{787CA531-1089-408E-8725-AA554B5F30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811514" y="2123775"/>
            <a:ext cx="1918800" cy="4177044"/>
          </a:xfrm>
          <a:prstGeom prst="rect">
            <a:avLst/>
          </a:prstGeom>
        </p:spPr>
      </p:pic>
      <p:pic>
        <p:nvPicPr>
          <p:cNvPr id="10" name="Picture 9">
            <a:extLst>
              <a:ext uri="{FF2B5EF4-FFF2-40B4-BE49-F238E27FC236}">
                <a16:creationId xmlns:a16="http://schemas.microsoft.com/office/drawing/2014/main" id="{59C15201-7369-4BE8-BC57-1E41360A1B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418402" y="2123775"/>
            <a:ext cx="1914086" cy="4177044"/>
          </a:xfrm>
          <a:prstGeom prst="rect">
            <a:avLst/>
          </a:prstGeom>
        </p:spPr>
      </p:pic>
      <p:sp>
        <p:nvSpPr>
          <p:cNvPr id="12" name="TextBox 11">
            <a:extLst>
              <a:ext uri="{FF2B5EF4-FFF2-40B4-BE49-F238E27FC236}">
                <a16:creationId xmlns:a16="http://schemas.microsoft.com/office/drawing/2014/main" id="{32D3D4E9-598C-4C4A-927E-2EE281187542}"/>
              </a:ext>
            </a:extLst>
          </p:cNvPr>
          <p:cNvSpPr txBox="1"/>
          <p:nvPr/>
        </p:nvSpPr>
        <p:spPr>
          <a:xfrm>
            <a:off x="4506686" y="1140635"/>
            <a:ext cx="4528457" cy="769441"/>
          </a:xfrm>
          <a:prstGeom prst="rect">
            <a:avLst/>
          </a:prstGeom>
          <a:noFill/>
        </p:spPr>
        <p:txBody>
          <a:bodyPr wrap="square" rtlCol="0">
            <a:spAutoFit/>
          </a:bodyPr>
          <a:lstStyle/>
          <a:p>
            <a:pPr algn="ctr"/>
            <a:r>
              <a:rPr lang="sr-Latn-RS" sz="2400" b="1" dirty="0">
                <a:solidFill>
                  <a:schemeClr val="accent6">
                    <a:lumMod val="50000"/>
                  </a:schemeClr>
                </a:solidFill>
                <a:latin typeface="Garamond" panose="02020404030301010803" pitchFamily="18" charset="0"/>
              </a:rPr>
              <a:t>Srčani šumovi</a:t>
            </a:r>
          </a:p>
          <a:p>
            <a:pPr algn="ctr"/>
            <a:r>
              <a:rPr lang="sr-Latn-RS" sz="2000" dirty="0">
                <a:solidFill>
                  <a:schemeClr val="accent6">
                    <a:lumMod val="50000"/>
                  </a:schemeClr>
                </a:solidFill>
                <a:latin typeface="Garamond" panose="02020404030301010803" pitchFamily="18" charset="0"/>
              </a:rPr>
              <a:t>Zalisci poremećene strukture i funkcije.</a:t>
            </a:r>
          </a:p>
        </p:txBody>
      </p:sp>
      <p:sp>
        <p:nvSpPr>
          <p:cNvPr id="13" name="TextBox 12">
            <a:extLst>
              <a:ext uri="{FF2B5EF4-FFF2-40B4-BE49-F238E27FC236}">
                <a16:creationId xmlns:a16="http://schemas.microsoft.com/office/drawing/2014/main" id="{203004A6-9F7F-4F69-9C42-BFD9E3BBB3C8}"/>
              </a:ext>
            </a:extLst>
          </p:cNvPr>
          <p:cNvSpPr txBox="1"/>
          <p:nvPr/>
        </p:nvSpPr>
        <p:spPr>
          <a:xfrm>
            <a:off x="3888377" y="2782669"/>
            <a:ext cx="1236617" cy="646331"/>
          </a:xfrm>
          <a:prstGeom prst="rect">
            <a:avLst/>
          </a:prstGeom>
          <a:noFill/>
        </p:spPr>
        <p:txBody>
          <a:bodyPr wrap="square" rtlCol="0">
            <a:spAutoFit/>
          </a:bodyPr>
          <a:lstStyle/>
          <a:p>
            <a:pPr algn="ctr"/>
            <a:r>
              <a:rPr lang="sr-Latn-RS" b="1" dirty="0">
                <a:solidFill>
                  <a:schemeClr val="accent6">
                    <a:lumMod val="50000"/>
                  </a:schemeClr>
                </a:solidFill>
                <a:latin typeface="Garamond" panose="02020404030301010803" pitchFamily="18" charset="0"/>
              </a:rPr>
              <a:t>Otvoreni zalisci</a:t>
            </a:r>
          </a:p>
        </p:txBody>
      </p:sp>
      <p:sp>
        <p:nvSpPr>
          <p:cNvPr id="14" name="TextBox 13">
            <a:extLst>
              <a:ext uri="{FF2B5EF4-FFF2-40B4-BE49-F238E27FC236}">
                <a16:creationId xmlns:a16="http://schemas.microsoft.com/office/drawing/2014/main" id="{1C518665-19F8-4C5F-B371-FCF19A82766F}"/>
              </a:ext>
            </a:extLst>
          </p:cNvPr>
          <p:cNvSpPr txBox="1"/>
          <p:nvPr/>
        </p:nvSpPr>
        <p:spPr>
          <a:xfrm>
            <a:off x="3888377" y="5151121"/>
            <a:ext cx="1236617" cy="646331"/>
          </a:xfrm>
          <a:prstGeom prst="rect">
            <a:avLst/>
          </a:prstGeom>
          <a:noFill/>
        </p:spPr>
        <p:txBody>
          <a:bodyPr wrap="square" rtlCol="0">
            <a:spAutoFit/>
          </a:bodyPr>
          <a:lstStyle/>
          <a:p>
            <a:pPr algn="ctr"/>
            <a:r>
              <a:rPr lang="sr-Latn-RS" b="1" dirty="0">
                <a:solidFill>
                  <a:schemeClr val="accent6">
                    <a:lumMod val="50000"/>
                  </a:schemeClr>
                </a:solidFill>
                <a:latin typeface="Garamond" panose="02020404030301010803" pitchFamily="18" charset="0"/>
              </a:rPr>
              <a:t>Zatvoreni zalisci</a:t>
            </a:r>
          </a:p>
        </p:txBody>
      </p:sp>
      <p:sp>
        <p:nvSpPr>
          <p:cNvPr id="11" name="TextBox 10">
            <a:extLst>
              <a:ext uri="{FF2B5EF4-FFF2-40B4-BE49-F238E27FC236}">
                <a16:creationId xmlns:a16="http://schemas.microsoft.com/office/drawing/2014/main" id="{28284F77-B6D2-4A1C-8A61-1E231340F3B5}"/>
              </a:ext>
            </a:extLst>
          </p:cNvPr>
          <p:cNvSpPr txBox="1"/>
          <p:nvPr/>
        </p:nvSpPr>
        <p:spPr>
          <a:xfrm>
            <a:off x="108857" y="1140636"/>
            <a:ext cx="4528457" cy="769441"/>
          </a:xfrm>
          <a:prstGeom prst="rect">
            <a:avLst/>
          </a:prstGeom>
          <a:noFill/>
        </p:spPr>
        <p:txBody>
          <a:bodyPr wrap="square" rtlCol="0">
            <a:spAutoFit/>
          </a:bodyPr>
          <a:lstStyle/>
          <a:p>
            <a:pPr algn="ctr"/>
            <a:r>
              <a:rPr lang="sr-Latn-RS" sz="2400" b="1" dirty="0">
                <a:solidFill>
                  <a:schemeClr val="accent6">
                    <a:lumMod val="50000"/>
                  </a:schemeClr>
                </a:solidFill>
                <a:latin typeface="Garamond" panose="02020404030301010803" pitchFamily="18" charset="0"/>
              </a:rPr>
              <a:t>Srčani tonovi</a:t>
            </a:r>
          </a:p>
          <a:p>
            <a:pPr algn="ctr"/>
            <a:r>
              <a:rPr lang="sr-Latn-RS" sz="2000" dirty="0">
                <a:solidFill>
                  <a:schemeClr val="accent6">
                    <a:lumMod val="50000"/>
                  </a:schemeClr>
                </a:solidFill>
                <a:latin typeface="Garamond" panose="02020404030301010803" pitchFamily="18" charset="0"/>
              </a:rPr>
              <a:t>Zalisci normalne strukture i funkcije.</a:t>
            </a:r>
          </a:p>
        </p:txBody>
      </p:sp>
      <p:grpSp>
        <p:nvGrpSpPr>
          <p:cNvPr id="38" name="Group 37">
            <a:extLst>
              <a:ext uri="{FF2B5EF4-FFF2-40B4-BE49-F238E27FC236}">
                <a16:creationId xmlns:a16="http://schemas.microsoft.com/office/drawing/2014/main" id="{ABF154FF-637A-4984-B3FB-C46F449F1973}"/>
              </a:ext>
            </a:extLst>
          </p:cNvPr>
          <p:cNvGrpSpPr/>
          <p:nvPr/>
        </p:nvGrpSpPr>
        <p:grpSpPr>
          <a:xfrm>
            <a:off x="2032035" y="1055696"/>
            <a:ext cx="5210557" cy="5660402"/>
            <a:chOff x="2032035" y="1055696"/>
            <a:chExt cx="5210557" cy="5660402"/>
          </a:xfrm>
        </p:grpSpPr>
        <p:pic>
          <p:nvPicPr>
            <p:cNvPr id="16" name="Picture 15">
              <a:extLst>
                <a:ext uri="{FF2B5EF4-FFF2-40B4-BE49-F238E27FC236}">
                  <a16:creationId xmlns:a16="http://schemas.microsoft.com/office/drawing/2014/main" id="{D99B4A0B-E337-47B8-9AB3-FDFF3EB44B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331" y="1060548"/>
              <a:ext cx="4777965" cy="5655550"/>
            </a:xfrm>
            <a:prstGeom prst="rect">
              <a:avLst/>
            </a:prstGeom>
          </p:spPr>
        </p:pic>
        <p:sp>
          <p:nvSpPr>
            <p:cNvPr id="17" name="TextBox 16">
              <a:extLst>
                <a:ext uri="{FF2B5EF4-FFF2-40B4-BE49-F238E27FC236}">
                  <a16:creationId xmlns:a16="http://schemas.microsoft.com/office/drawing/2014/main" id="{1C525C18-7B98-416A-BBC9-7B510C34A964}"/>
                </a:ext>
              </a:extLst>
            </p:cNvPr>
            <p:cNvSpPr txBox="1"/>
            <p:nvPr/>
          </p:nvSpPr>
          <p:spPr>
            <a:xfrm>
              <a:off x="3097398" y="1077965"/>
              <a:ext cx="470180" cy="369332"/>
            </a:xfrm>
            <a:prstGeom prst="rect">
              <a:avLst/>
            </a:prstGeom>
            <a:noFill/>
          </p:spPr>
          <p:txBody>
            <a:bodyPr wrap="square" rtlCol="0">
              <a:spAutoFit/>
            </a:bodyPr>
            <a:lstStyle/>
            <a:p>
              <a:r>
                <a:rPr lang="sr-Latn-RS" b="1" dirty="0">
                  <a:latin typeface="Garamond" panose="02020404030301010803" pitchFamily="18" charset="0"/>
                </a:rPr>
                <a:t>S1</a:t>
              </a:r>
            </a:p>
          </p:txBody>
        </p:sp>
        <p:sp>
          <p:nvSpPr>
            <p:cNvPr id="18" name="TextBox 17">
              <a:extLst>
                <a:ext uri="{FF2B5EF4-FFF2-40B4-BE49-F238E27FC236}">
                  <a16:creationId xmlns:a16="http://schemas.microsoft.com/office/drawing/2014/main" id="{469487AB-EEBD-479C-8693-8E9AEE9D869D}"/>
                </a:ext>
              </a:extLst>
            </p:cNvPr>
            <p:cNvSpPr txBox="1"/>
            <p:nvPr/>
          </p:nvSpPr>
          <p:spPr>
            <a:xfrm>
              <a:off x="4246282" y="1062476"/>
              <a:ext cx="470180" cy="369332"/>
            </a:xfrm>
            <a:prstGeom prst="rect">
              <a:avLst/>
            </a:prstGeom>
            <a:noFill/>
          </p:spPr>
          <p:txBody>
            <a:bodyPr wrap="square" rtlCol="0">
              <a:spAutoFit/>
            </a:bodyPr>
            <a:lstStyle/>
            <a:p>
              <a:r>
                <a:rPr lang="sr-Latn-RS" b="1" dirty="0">
                  <a:latin typeface="Garamond" panose="02020404030301010803" pitchFamily="18" charset="0"/>
                </a:rPr>
                <a:t>S2</a:t>
              </a:r>
            </a:p>
          </p:txBody>
        </p:sp>
        <p:sp>
          <p:nvSpPr>
            <p:cNvPr id="19" name="TextBox 18">
              <a:extLst>
                <a:ext uri="{FF2B5EF4-FFF2-40B4-BE49-F238E27FC236}">
                  <a16:creationId xmlns:a16="http://schemas.microsoft.com/office/drawing/2014/main" id="{C806EC5E-87E8-4296-B216-29685DB58D68}"/>
                </a:ext>
              </a:extLst>
            </p:cNvPr>
            <p:cNvSpPr txBox="1"/>
            <p:nvPr/>
          </p:nvSpPr>
          <p:spPr>
            <a:xfrm>
              <a:off x="4754233" y="1055696"/>
              <a:ext cx="470180" cy="369332"/>
            </a:xfrm>
            <a:prstGeom prst="rect">
              <a:avLst/>
            </a:prstGeom>
            <a:noFill/>
          </p:spPr>
          <p:txBody>
            <a:bodyPr wrap="square" rtlCol="0">
              <a:spAutoFit/>
            </a:bodyPr>
            <a:lstStyle/>
            <a:p>
              <a:r>
                <a:rPr lang="sr-Latn-RS" b="1" dirty="0">
                  <a:latin typeface="Garamond" panose="02020404030301010803" pitchFamily="18" charset="0"/>
                </a:rPr>
                <a:t>S3</a:t>
              </a:r>
            </a:p>
          </p:txBody>
        </p:sp>
        <p:sp>
          <p:nvSpPr>
            <p:cNvPr id="20" name="TextBox 19">
              <a:extLst>
                <a:ext uri="{FF2B5EF4-FFF2-40B4-BE49-F238E27FC236}">
                  <a16:creationId xmlns:a16="http://schemas.microsoft.com/office/drawing/2014/main" id="{3EC041F9-2842-4A8C-A342-4E5E4FF4427D}"/>
                </a:ext>
              </a:extLst>
            </p:cNvPr>
            <p:cNvSpPr txBox="1"/>
            <p:nvPr/>
          </p:nvSpPr>
          <p:spPr>
            <a:xfrm>
              <a:off x="5557141" y="1055696"/>
              <a:ext cx="470180" cy="369332"/>
            </a:xfrm>
            <a:prstGeom prst="rect">
              <a:avLst/>
            </a:prstGeom>
            <a:noFill/>
          </p:spPr>
          <p:txBody>
            <a:bodyPr wrap="square" rtlCol="0">
              <a:spAutoFit/>
            </a:bodyPr>
            <a:lstStyle/>
            <a:p>
              <a:r>
                <a:rPr lang="sr-Latn-RS" b="1" dirty="0">
                  <a:latin typeface="Garamond" panose="02020404030301010803" pitchFamily="18" charset="0"/>
                </a:rPr>
                <a:t>S4</a:t>
              </a:r>
            </a:p>
          </p:txBody>
        </p:sp>
        <p:sp>
          <p:nvSpPr>
            <p:cNvPr id="22" name="TextBox 21">
              <a:extLst>
                <a:ext uri="{FF2B5EF4-FFF2-40B4-BE49-F238E27FC236}">
                  <a16:creationId xmlns:a16="http://schemas.microsoft.com/office/drawing/2014/main" id="{85AB44F9-3B52-4F87-88DC-07AA7A0EDAD3}"/>
                </a:ext>
              </a:extLst>
            </p:cNvPr>
            <p:cNvSpPr txBox="1"/>
            <p:nvPr/>
          </p:nvSpPr>
          <p:spPr>
            <a:xfrm>
              <a:off x="2231578" y="1397782"/>
              <a:ext cx="470180" cy="369332"/>
            </a:xfrm>
            <a:prstGeom prst="rect">
              <a:avLst/>
            </a:prstGeom>
            <a:noFill/>
          </p:spPr>
          <p:txBody>
            <a:bodyPr wrap="square" rtlCol="0">
              <a:spAutoFit/>
            </a:bodyPr>
            <a:lstStyle/>
            <a:p>
              <a:r>
                <a:rPr lang="sr-Latn-RS" b="1" dirty="0">
                  <a:latin typeface="Garamond" panose="02020404030301010803" pitchFamily="18" charset="0"/>
                </a:rPr>
                <a:t>A</a:t>
              </a:r>
            </a:p>
          </p:txBody>
        </p:sp>
        <p:sp>
          <p:nvSpPr>
            <p:cNvPr id="23" name="TextBox 22">
              <a:extLst>
                <a:ext uri="{FF2B5EF4-FFF2-40B4-BE49-F238E27FC236}">
                  <a16:creationId xmlns:a16="http://schemas.microsoft.com/office/drawing/2014/main" id="{17CBB0A6-3CA7-47C9-B888-D34234F1CF7B}"/>
                </a:ext>
              </a:extLst>
            </p:cNvPr>
            <p:cNvSpPr txBox="1"/>
            <p:nvPr/>
          </p:nvSpPr>
          <p:spPr>
            <a:xfrm>
              <a:off x="2248331" y="2161707"/>
              <a:ext cx="470180" cy="369332"/>
            </a:xfrm>
            <a:prstGeom prst="rect">
              <a:avLst/>
            </a:prstGeom>
            <a:noFill/>
          </p:spPr>
          <p:txBody>
            <a:bodyPr wrap="square" rtlCol="0">
              <a:spAutoFit/>
            </a:bodyPr>
            <a:lstStyle/>
            <a:p>
              <a:r>
                <a:rPr lang="sr-Latn-RS" b="1" dirty="0">
                  <a:latin typeface="Garamond" panose="02020404030301010803" pitchFamily="18" charset="0"/>
                </a:rPr>
                <a:t>B</a:t>
              </a:r>
            </a:p>
          </p:txBody>
        </p:sp>
        <p:sp>
          <p:nvSpPr>
            <p:cNvPr id="24" name="TextBox 23">
              <a:extLst>
                <a:ext uri="{FF2B5EF4-FFF2-40B4-BE49-F238E27FC236}">
                  <a16:creationId xmlns:a16="http://schemas.microsoft.com/office/drawing/2014/main" id="{C2F067C4-AFC0-431C-B8F0-62431079174A}"/>
                </a:ext>
              </a:extLst>
            </p:cNvPr>
            <p:cNvSpPr txBox="1"/>
            <p:nvPr/>
          </p:nvSpPr>
          <p:spPr>
            <a:xfrm>
              <a:off x="2248331" y="2976601"/>
              <a:ext cx="470180" cy="369332"/>
            </a:xfrm>
            <a:prstGeom prst="rect">
              <a:avLst/>
            </a:prstGeom>
            <a:noFill/>
          </p:spPr>
          <p:txBody>
            <a:bodyPr wrap="square" rtlCol="0">
              <a:spAutoFit/>
            </a:bodyPr>
            <a:lstStyle/>
            <a:p>
              <a:r>
                <a:rPr lang="sr-Latn-RS" b="1" dirty="0">
                  <a:latin typeface="Garamond" panose="02020404030301010803" pitchFamily="18" charset="0"/>
                </a:rPr>
                <a:t>C</a:t>
              </a:r>
            </a:p>
          </p:txBody>
        </p:sp>
        <p:sp>
          <p:nvSpPr>
            <p:cNvPr id="25" name="TextBox 24">
              <a:extLst>
                <a:ext uri="{FF2B5EF4-FFF2-40B4-BE49-F238E27FC236}">
                  <a16:creationId xmlns:a16="http://schemas.microsoft.com/office/drawing/2014/main" id="{5AAE53B6-3E14-46A7-8E3D-C790640A164A}"/>
                </a:ext>
              </a:extLst>
            </p:cNvPr>
            <p:cNvSpPr txBox="1"/>
            <p:nvPr/>
          </p:nvSpPr>
          <p:spPr>
            <a:xfrm>
              <a:off x="2248331" y="3734616"/>
              <a:ext cx="470180" cy="369332"/>
            </a:xfrm>
            <a:prstGeom prst="rect">
              <a:avLst/>
            </a:prstGeom>
            <a:noFill/>
          </p:spPr>
          <p:txBody>
            <a:bodyPr wrap="square" rtlCol="0">
              <a:spAutoFit/>
            </a:bodyPr>
            <a:lstStyle/>
            <a:p>
              <a:r>
                <a:rPr lang="sr-Latn-RS" b="1" dirty="0">
                  <a:latin typeface="Garamond" panose="02020404030301010803" pitchFamily="18" charset="0"/>
                </a:rPr>
                <a:t>D</a:t>
              </a:r>
            </a:p>
          </p:txBody>
        </p:sp>
        <p:sp>
          <p:nvSpPr>
            <p:cNvPr id="26" name="TextBox 25">
              <a:extLst>
                <a:ext uri="{FF2B5EF4-FFF2-40B4-BE49-F238E27FC236}">
                  <a16:creationId xmlns:a16="http://schemas.microsoft.com/office/drawing/2014/main" id="{FF9ACED1-1227-4FD1-958D-0F25C8BB734F}"/>
                </a:ext>
              </a:extLst>
            </p:cNvPr>
            <p:cNvSpPr txBox="1"/>
            <p:nvPr/>
          </p:nvSpPr>
          <p:spPr>
            <a:xfrm>
              <a:off x="2248331" y="4472562"/>
              <a:ext cx="470180" cy="369332"/>
            </a:xfrm>
            <a:prstGeom prst="rect">
              <a:avLst/>
            </a:prstGeom>
            <a:noFill/>
          </p:spPr>
          <p:txBody>
            <a:bodyPr wrap="square" rtlCol="0">
              <a:spAutoFit/>
            </a:bodyPr>
            <a:lstStyle/>
            <a:p>
              <a:r>
                <a:rPr lang="sr-Latn-RS" b="1" dirty="0">
                  <a:latin typeface="Garamond" panose="02020404030301010803" pitchFamily="18" charset="0"/>
                </a:rPr>
                <a:t>E</a:t>
              </a:r>
            </a:p>
          </p:txBody>
        </p:sp>
        <p:sp>
          <p:nvSpPr>
            <p:cNvPr id="27" name="TextBox 26">
              <a:extLst>
                <a:ext uri="{FF2B5EF4-FFF2-40B4-BE49-F238E27FC236}">
                  <a16:creationId xmlns:a16="http://schemas.microsoft.com/office/drawing/2014/main" id="{82B5325F-4BF7-4251-8D58-29C4596B9AD5}"/>
                </a:ext>
              </a:extLst>
            </p:cNvPr>
            <p:cNvSpPr txBox="1"/>
            <p:nvPr/>
          </p:nvSpPr>
          <p:spPr>
            <a:xfrm>
              <a:off x="2231578" y="5289620"/>
              <a:ext cx="470180" cy="369332"/>
            </a:xfrm>
            <a:prstGeom prst="rect">
              <a:avLst/>
            </a:prstGeom>
            <a:noFill/>
          </p:spPr>
          <p:txBody>
            <a:bodyPr wrap="square" rtlCol="0">
              <a:spAutoFit/>
            </a:bodyPr>
            <a:lstStyle/>
            <a:p>
              <a:r>
                <a:rPr lang="sr-Latn-RS" b="1" dirty="0">
                  <a:latin typeface="Garamond" panose="02020404030301010803" pitchFamily="18" charset="0"/>
                </a:rPr>
                <a:t>F</a:t>
              </a:r>
            </a:p>
          </p:txBody>
        </p:sp>
        <p:sp>
          <p:nvSpPr>
            <p:cNvPr id="28" name="TextBox 27">
              <a:extLst>
                <a:ext uri="{FF2B5EF4-FFF2-40B4-BE49-F238E27FC236}">
                  <a16:creationId xmlns:a16="http://schemas.microsoft.com/office/drawing/2014/main" id="{18B88FB8-8C86-455B-B891-2F061E91EFD1}"/>
                </a:ext>
              </a:extLst>
            </p:cNvPr>
            <p:cNvSpPr txBox="1"/>
            <p:nvPr/>
          </p:nvSpPr>
          <p:spPr>
            <a:xfrm>
              <a:off x="4246282" y="1588645"/>
              <a:ext cx="2041307" cy="369332"/>
            </a:xfrm>
            <a:prstGeom prst="rect">
              <a:avLst/>
            </a:prstGeom>
            <a:noFill/>
          </p:spPr>
          <p:txBody>
            <a:bodyPr wrap="square" rtlCol="0">
              <a:spAutoFit/>
            </a:bodyPr>
            <a:lstStyle/>
            <a:p>
              <a:pPr algn="ctr"/>
              <a:r>
                <a:rPr lang="sr-Latn-RS" dirty="0">
                  <a:latin typeface="Garamond" panose="02020404030301010803" pitchFamily="18" charset="0"/>
                </a:rPr>
                <a:t>Fiziološki</a:t>
              </a:r>
            </a:p>
          </p:txBody>
        </p:sp>
        <p:sp>
          <p:nvSpPr>
            <p:cNvPr id="29" name="TextBox 28">
              <a:extLst>
                <a:ext uri="{FF2B5EF4-FFF2-40B4-BE49-F238E27FC236}">
                  <a16:creationId xmlns:a16="http://schemas.microsoft.com/office/drawing/2014/main" id="{160B9248-0532-4C5A-9C6C-B1CA61D21D4E}"/>
                </a:ext>
              </a:extLst>
            </p:cNvPr>
            <p:cNvSpPr txBox="1"/>
            <p:nvPr/>
          </p:nvSpPr>
          <p:spPr>
            <a:xfrm>
              <a:off x="4246282" y="2367391"/>
              <a:ext cx="2041307" cy="369332"/>
            </a:xfrm>
            <a:prstGeom prst="rect">
              <a:avLst/>
            </a:prstGeom>
            <a:noFill/>
          </p:spPr>
          <p:txBody>
            <a:bodyPr wrap="square" rtlCol="0">
              <a:spAutoFit/>
            </a:bodyPr>
            <a:lstStyle/>
            <a:p>
              <a:pPr algn="ctr"/>
              <a:r>
                <a:rPr lang="sr-Latn-RS" dirty="0">
                  <a:latin typeface="Garamond" panose="02020404030301010803" pitchFamily="18" charset="0"/>
                </a:rPr>
                <a:t>Aortna stenoza</a:t>
              </a:r>
            </a:p>
          </p:txBody>
        </p:sp>
        <p:sp>
          <p:nvSpPr>
            <p:cNvPr id="30" name="TextBox 29">
              <a:extLst>
                <a:ext uri="{FF2B5EF4-FFF2-40B4-BE49-F238E27FC236}">
                  <a16:creationId xmlns:a16="http://schemas.microsoft.com/office/drawing/2014/main" id="{E479907C-9846-480C-974C-E2A5DB571B6F}"/>
                </a:ext>
              </a:extLst>
            </p:cNvPr>
            <p:cNvSpPr txBox="1"/>
            <p:nvPr/>
          </p:nvSpPr>
          <p:spPr>
            <a:xfrm>
              <a:off x="4246282" y="3146137"/>
              <a:ext cx="2110975" cy="369332"/>
            </a:xfrm>
            <a:prstGeom prst="rect">
              <a:avLst/>
            </a:prstGeom>
            <a:noFill/>
          </p:spPr>
          <p:txBody>
            <a:bodyPr wrap="square" rtlCol="0">
              <a:spAutoFit/>
            </a:bodyPr>
            <a:lstStyle/>
            <a:p>
              <a:pPr algn="ctr"/>
              <a:r>
                <a:rPr lang="sr-Latn-RS" dirty="0">
                  <a:latin typeface="Garamond" panose="02020404030301010803" pitchFamily="18" charset="0"/>
                </a:rPr>
                <a:t>Mitralna regurgitacija</a:t>
              </a:r>
            </a:p>
          </p:txBody>
        </p:sp>
        <p:sp>
          <p:nvSpPr>
            <p:cNvPr id="31" name="TextBox 30">
              <a:extLst>
                <a:ext uri="{FF2B5EF4-FFF2-40B4-BE49-F238E27FC236}">
                  <a16:creationId xmlns:a16="http://schemas.microsoft.com/office/drawing/2014/main" id="{8B089B26-586C-4002-9C81-1CBD423AD14E}"/>
                </a:ext>
              </a:extLst>
            </p:cNvPr>
            <p:cNvSpPr txBox="1"/>
            <p:nvPr/>
          </p:nvSpPr>
          <p:spPr>
            <a:xfrm>
              <a:off x="4246282" y="4022021"/>
              <a:ext cx="2054370" cy="369332"/>
            </a:xfrm>
            <a:prstGeom prst="rect">
              <a:avLst/>
            </a:prstGeom>
            <a:noFill/>
          </p:spPr>
          <p:txBody>
            <a:bodyPr wrap="square" rtlCol="0">
              <a:spAutoFit/>
            </a:bodyPr>
            <a:lstStyle/>
            <a:p>
              <a:pPr algn="ctr"/>
              <a:r>
                <a:rPr lang="sr-Latn-RS" dirty="0">
                  <a:latin typeface="Garamond" panose="02020404030301010803" pitchFamily="18" charset="0"/>
                </a:rPr>
                <a:t>Aortna regurgitacija</a:t>
              </a:r>
            </a:p>
          </p:txBody>
        </p:sp>
        <p:sp>
          <p:nvSpPr>
            <p:cNvPr id="32" name="TextBox 31">
              <a:extLst>
                <a:ext uri="{FF2B5EF4-FFF2-40B4-BE49-F238E27FC236}">
                  <a16:creationId xmlns:a16="http://schemas.microsoft.com/office/drawing/2014/main" id="{066FBB1B-9FC9-4CAA-A7E5-DF5A594AEDD7}"/>
                </a:ext>
              </a:extLst>
            </p:cNvPr>
            <p:cNvSpPr txBox="1"/>
            <p:nvPr/>
          </p:nvSpPr>
          <p:spPr>
            <a:xfrm>
              <a:off x="4239750" y="4770959"/>
              <a:ext cx="2054370" cy="369332"/>
            </a:xfrm>
            <a:prstGeom prst="rect">
              <a:avLst/>
            </a:prstGeom>
            <a:noFill/>
          </p:spPr>
          <p:txBody>
            <a:bodyPr wrap="square" rtlCol="0">
              <a:spAutoFit/>
            </a:bodyPr>
            <a:lstStyle/>
            <a:p>
              <a:pPr algn="ctr"/>
              <a:r>
                <a:rPr lang="sr-Latn-RS" dirty="0">
                  <a:latin typeface="Garamond" panose="02020404030301010803" pitchFamily="18" charset="0"/>
                </a:rPr>
                <a:t>Mitralna stenoza</a:t>
              </a:r>
            </a:p>
          </p:txBody>
        </p:sp>
        <p:sp>
          <p:nvSpPr>
            <p:cNvPr id="33" name="TextBox 32">
              <a:extLst>
                <a:ext uri="{FF2B5EF4-FFF2-40B4-BE49-F238E27FC236}">
                  <a16:creationId xmlns:a16="http://schemas.microsoft.com/office/drawing/2014/main" id="{9435339C-1DFD-43CC-B249-216F4C1BC365}"/>
                </a:ext>
              </a:extLst>
            </p:cNvPr>
            <p:cNvSpPr txBox="1"/>
            <p:nvPr/>
          </p:nvSpPr>
          <p:spPr>
            <a:xfrm>
              <a:off x="4226425" y="5627834"/>
              <a:ext cx="2054370" cy="646331"/>
            </a:xfrm>
            <a:prstGeom prst="rect">
              <a:avLst/>
            </a:prstGeom>
            <a:noFill/>
          </p:spPr>
          <p:txBody>
            <a:bodyPr wrap="square" rtlCol="0">
              <a:spAutoFit/>
            </a:bodyPr>
            <a:lstStyle/>
            <a:p>
              <a:pPr algn="ctr"/>
              <a:r>
                <a:rPr lang="sr-Latn-RS" i="1" dirty="0">
                  <a:latin typeface="Garamond" panose="02020404030301010803" pitchFamily="18" charset="0"/>
                </a:rPr>
                <a:t>Ductus arteriosus persistens</a:t>
              </a:r>
            </a:p>
          </p:txBody>
        </p:sp>
        <p:sp>
          <p:nvSpPr>
            <p:cNvPr id="34" name="TextBox 33">
              <a:extLst>
                <a:ext uri="{FF2B5EF4-FFF2-40B4-BE49-F238E27FC236}">
                  <a16:creationId xmlns:a16="http://schemas.microsoft.com/office/drawing/2014/main" id="{907D52B4-40A3-4FA0-B5FE-A2A817856ADB}"/>
                </a:ext>
              </a:extLst>
            </p:cNvPr>
            <p:cNvSpPr txBox="1"/>
            <p:nvPr/>
          </p:nvSpPr>
          <p:spPr>
            <a:xfrm>
              <a:off x="2032035" y="6332442"/>
              <a:ext cx="1169866" cy="338554"/>
            </a:xfrm>
            <a:prstGeom prst="rect">
              <a:avLst/>
            </a:prstGeom>
            <a:noFill/>
          </p:spPr>
          <p:txBody>
            <a:bodyPr wrap="square" rtlCol="0">
              <a:spAutoFit/>
            </a:bodyPr>
            <a:lstStyle/>
            <a:p>
              <a:pPr algn="ctr"/>
              <a:r>
                <a:rPr lang="sr-Latn-RS" sz="1600" b="1" dirty="0">
                  <a:latin typeface="Garamond" panose="02020404030301010803" pitchFamily="18" charset="0"/>
                </a:rPr>
                <a:t>Dijastola</a:t>
              </a:r>
            </a:p>
          </p:txBody>
        </p:sp>
        <p:sp>
          <p:nvSpPr>
            <p:cNvPr id="35" name="TextBox 34">
              <a:extLst>
                <a:ext uri="{FF2B5EF4-FFF2-40B4-BE49-F238E27FC236}">
                  <a16:creationId xmlns:a16="http://schemas.microsoft.com/office/drawing/2014/main" id="{2015110F-83F2-4BA8-94F7-D401843716A3}"/>
                </a:ext>
              </a:extLst>
            </p:cNvPr>
            <p:cNvSpPr txBox="1"/>
            <p:nvPr/>
          </p:nvSpPr>
          <p:spPr>
            <a:xfrm>
              <a:off x="4668677" y="6327242"/>
              <a:ext cx="1169866" cy="338554"/>
            </a:xfrm>
            <a:prstGeom prst="rect">
              <a:avLst/>
            </a:prstGeom>
            <a:noFill/>
          </p:spPr>
          <p:txBody>
            <a:bodyPr wrap="square" rtlCol="0">
              <a:spAutoFit/>
            </a:bodyPr>
            <a:lstStyle/>
            <a:p>
              <a:pPr algn="ctr"/>
              <a:r>
                <a:rPr lang="sr-Latn-RS" sz="1600" b="1" dirty="0">
                  <a:latin typeface="Garamond" panose="02020404030301010803" pitchFamily="18" charset="0"/>
                </a:rPr>
                <a:t>Dijastola</a:t>
              </a:r>
            </a:p>
          </p:txBody>
        </p:sp>
        <p:sp>
          <p:nvSpPr>
            <p:cNvPr id="36" name="TextBox 35">
              <a:extLst>
                <a:ext uri="{FF2B5EF4-FFF2-40B4-BE49-F238E27FC236}">
                  <a16:creationId xmlns:a16="http://schemas.microsoft.com/office/drawing/2014/main" id="{9F068017-9AE1-49CC-BD03-975B0770EE11}"/>
                </a:ext>
              </a:extLst>
            </p:cNvPr>
            <p:cNvSpPr txBox="1"/>
            <p:nvPr/>
          </p:nvSpPr>
          <p:spPr>
            <a:xfrm>
              <a:off x="3036458" y="6332442"/>
              <a:ext cx="1169866" cy="338554"/>
            </a:xfrm>
            <a:prstGeom prst="rect">
              <a:avLst/>
            </a:prstGeom>
            <a:noFill/>
          </p:spPr>
          <p:txBody>
            <a:bodyPr wrap="square" rtlCol="0">
              <a:spAutoFit/>
            </a:bodyPr>
            <a:lstStyle/>
            <a:p>
              <a:pPr algn="ctr"/>
              <a:r>
                <a:rPr lang="sr-Latn-RS" sz="1600" b="1" dirty="0">
                  <a:latin typeface="Garamond" panose="02020404030301010803" pitchFamily="18" charset="0"/>
                </a:rPr>
                <a:t>Sistola</a:t>
              </a:r>
            </a:p>
          </p:txBody>
        </p:sp>
        <p:sp>
          <p:nvSpPr>
            <p:cNvPr id="37" name="TextBox 36">
              <a:extLst>
                <a:ext uri="{FF2B5EF4-FFF2-40B4-BE49-F238E27FC236}">
                  <a16:creationId xmlns:a16="http://schemas.microsoft.com/office/drawing/2014/main" id="{C247F47B-FAE8-4C89-B220-D555D698FC71}"/>
                </a:ext>
              </a:extLst>
            </p:cNvPr>
            <p:cNvSpPr txBox="1"/>
            <p:nvPr/>
          </p:nvSpPr>
          <p:spPr>
            <a:xfrm>
              <a:off x="6072726" y="6321815"/>
              <a:ext cx="1169866" cy="338554"/>
            </a:xfrm>
            <a:prstGeom prst="rect">
              <a:avLst/>
            </a:prstGeom>
            <a:noFill/>
          </p:spPr>
          <p:txBody>
            <a:bodyPr wrap="square" rtlCol="0">
              <a:spAutoFit/>
            </a:bodyPr>
            <a:lstStyle/>
            <a:p>
              <a:pPr algn="ctr"/>
              <a:r>
                <a:rPr lang="sr-Latn-RS" sz="1600" b="1" dirty="0">
                  <a:latin typeface="Garamond" panose="02020404030301010803" pitchFamily="18" charset="0"/>
                </a:rPr>
                <a:t>Sistola</a:t>
              </a:r>
            </a:p>
          </p:txBody>
        </p:sp>
      </p:gr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0282" y="1962630"/>
            <a:ext cx="5614061" cy="3620102"/>
          </a:xfrm>
          <a:prstGeom prst="rect">
            <a:avLst/>
          </a:prstGeom>
        </p:spPr>
      </p:pic>
    </p:spTree>
    <p:extLst>
      <p:ext uri="{BB962C8B-B14F-4D97-AF65-F5344CB8AC3E}">
        <p14:creationId xmlns:p14="http://schemas.microsoft.com/office/powerpoint/2010/main" val="91989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1"/>
                                        </p:tgtEl>
                                      </p:cBhvr>
                                    </p:animEffect>
                                    <p:set>
                                      <p:cBhvr>
                                        <p:cTn id="7" dur="1" fill="hold">
                                          <p:stCondLst>
                                            <p:cond delay="999"/>
                                          </p:stCondLst>
                                        </p:cTn>
                                        <p:tgtEl>
                                          <p:spTgt spid="11"/>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13"/>
                                        </p:tgtEl>
                                      </p:cBhvr>
                                    </p:animEffect>
                                    <p:set>
                                      <p:cBhvr>
                                        <p:cTn id="13" dur="1" fill="hold">
                                          <p:stCondLst>
                                            <p:cond delay="999"/>
                                          </p:stCondLst>
                                        </p:cTn>
                                        <p:tgtEl>
                                          <p:spTgt spid="13"/>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12"/>
                                        </p:tgtEl>
                                      </p:cBhvr>
                                    </p:animEffect>
                                    <p:set>
                                      <p:cBhvr>
                                        <p:cTn id="16" dur="1" fill="hold">
                                          <p:stCondLst>
                                            <p:cond delay="999"/>
                                          </p:stCondLst>
                                        </p:cTn>
                                        <p:tgtEl>
                                          <p:spTgt spid="12"/>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14"/>
                                        </p:tgtEl>
                                      </p:cBhvr>
                                    </p:animEffect>
                                    <p:set>
                                      <p:cBhvr>
                                        <p:cTn id="19" dur="1" fill="hold">
                                          <p:stCondLst>
                                            <p:cond delay="999"/>
                                          </p:stCondLst>
                                        </p:cTn>
                                        <p:tgtEl>
                                          <p:spTgt spid="14"/>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1000"/>
                                        <p:tgtEl>
                                          <p:spTgt spid="8"/>
                                        </p:tgtEl>
                                      </p:cBhvr>
                                    </p:animEffect>
                                    <p:set>
                                      <p:cBhvr>
                                        <p:cTn id="22" dur="1" fill="hold">
                                          <p:stCondLst>
                                            <p:cond delay="999"/>
                                          </p:stCondLst>
                                        </p:cTn>
                                        <p:tgtEl>
                                          <p:spTgt spid="8"/>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2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8"/>
                                        </p:tgtEl>
                                      </p:cBhvr>
                                    </p:animEffect>
                                    <p:set>
                                      <p:cBhvr>
                                        <p:cTn id="30" dur="1" fill="hold">
                                          <p:stCondLst>
                                            <p:cond delay="499"/>
                                          </p:stCondLst>
                                        </p:cTn>
                                        <p:tgtEl>
                                          <p:spTgt spid="38"/>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7E49CDB2-3619-4E6A-8332-E96EDA3DC36A}"/>
              </a:ext>
            </a:extLst>
          </p:cNvPr>
          <p:cNvSpPr/>
          <p:nvPr/>
        </p:nvSpPr>
        <p:spPr>
          <a:xfrm>
            <a:off x="1908698" y="287281"/>
            <a:ext cx="5344357" cy="533400"/>
          </a:xfrm>
          <a:prstGeom prst="round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3200" b="1" dirty="0">
                <a:latin typeface="Garamond" pitchFamily="18" charset="0"/>
              </a:rPr>
              <a:t>Arterijski krvni pritisak (TA)</a:t>
            </a:r>
            <a:endParaRPr lang="en-US" sz="3200" b="1" dirty="0">
              <a:latin typeface="Garamond" pitchFamily="18" charset="0"/>
            </a:endParaRPr>
          </a:p>
        </p:txBody>
      </p:sp>
      <p:sp>
        <p:nvSpPr>
          <p:cNvPr id="11" name="Rounded Rectangle 5">
            <a:extLst>
              <a:ext uri="{FF2B5EF4-FFF2-40B4-BE49-F238E27FC236}">
                <a16:creationId xmlns:a16="http://schemas.microsoft.com/office/drawing/2014/main" id="{D8AACFA5-68FE-4043-BB55-6FB7DDF9F8DD}"/>
              </a:ext>
            </a:extLst>
          </p:cNvPr>
          <p:cNvSpPr/>
          <p:nvPr/>
        </p:nvSpPr>
        <p:spPr>
          <a:xfrm>
            <a:off x="603474" y="1220791"/>
            <a:ext cx="8279268" cy="80116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r-Latn-RS" sz="2400" b="1" dirty="0">
                <a:solidFill>
                  <a:schemeClr val="accent6">
                    <a:lumMod val="50000"/>
                  </a:schemeClr>
                </a:solidFill>
                <a:latin typeface="Garamond" panose="02020404030301010803" pitchFamily="18" charset="0"/>
              </a:rPr>
              <a:t>Sila kojom krv deluje na jedinicu površine zida arterijskog krvnog suda (Pa, mmHg).</a:t>
            </a:r>
            <a:endParaRPr lang="en-US" sz="2400" b="1" dirty="0">
              <a:solidFill>
                <a:schemeClr val="accent6">
                  <a:lumMod val="50000"/>
                </a:schemeClr>
              </a:solidFill>
              <a:latin typeface="Garamond" panose="02020404030301010803" pitchFamily="18" charset="0"/>
            </a:endParaRPr>
          </a:p>
        </p:txBody>
      </p:sp>
      <p:sp>
        <p:nvSpPr>
          <p:cNvPr id="12" name="Rounded Rectangle 5">
            <a:extLst>
              <a:ext uri="{FF2B5EF4-FFF2-40B4-BE49-F238E27FC236}">
                <a16:creationId xmlns:a16="http://schemas.microsoft.com/office/drawing/2014/main" id="{14CEFD55-12A6-4B5F-900C-C2D22E70ED54}"/>
              </a:ext>
            </a:extLst>
          </p:cNvPr>
          <p:cNvSpPr/>
          <p:nvPr/>
        </p:nvSpPr>
        <p:spPr>
          <a:xfrm>
            <a:off x="4381426" y="3919234"/>
            <a:ext cx="4293926" cy="17179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3200" b="1" dirty="0">
                <a:solidFill>
                  <a:schemeClr val="accent6">
                    <a:lumMod val="50000"/>
                  </a:schemeClr>
                </a:solidFill>
                <a:latin typeface="Garamond" panose="02020404030301010803" pitchFamily="18" charset="0"/>
              </a:rPr>
              <a:t>Srce kao pumpa</a:t>
            </a:r>
          </a:p>
          <a:p>
            <a:pPr algn="ctr"/>
            <a:r>
              <a:rPr lang="sr-Latn-RS" sz="3200" b="1" dirty="0">
                <a:solidFill>
                  <a:schemeClr val="accent6">
                    <a:lumMod val="50000"/>
                  </a:schemeClr>
                </a:solidFill>
                <a:latin typeface="Garamond" panose="02020404030301010803" pitchFamily="18" charset="0"/>
              </a:rPr>
              <a:t>+</a:t>
            </a:r>
          </a:p>
          <a:p>
            <a:pPr algn="ctr"/>
            <a:r>
              <a:rPr lang="sr-Latn-RS" sz="3200" b="1" dirty="0">
                <a:solidFill>
                  <a:schemeClr val="accent6">
                    <a:lumMod val="50000"/>
                  </a:schemeClr>
                </a:solidFill>
                <a:latin typeface="Garamond" panose="02020404030301010803" pitchFamily="18" charset="0"/>
              </a:rPr>
              <a:t>Elastičnost arterija</a:t>
            </a:r>
            <a:endParaRPr lang="en-US" sz="2400" b="1" dirty="0">
              <a:solidFill>
                <a:schemeClr val="accent6">
                  <a:lumMod val="50000"/>
                </a:schemeClr>
              </a:solidFill>
              <a:latin typeface="Garamond" panose="02020404030301010803" pitchFamily="18" charset="0"/>
            </a:endParaRPr>
          </a:p>
        </p:txBody>
      </p:sp>
      <p:grpSp>
        <p:nvGrpSpPr>
          <p:cNvPr id="3" name="Group 2">
            <a:extLst>
              <a:ext uri="{FF2B5EF4-FFF2-40B4-BE49-F238E27FC236}">
                <a16:creationId xmlns:a16="http://schemas.microsoft.com/office/drawing/2014/main" id="{7EE6BD30-AC72-4AEB-9515-CC86C4C60797}"/>
              </a:ext>
            </a:extLst>
          </p:cNvPr>
          <p:cNvGrpSpPr/>
          <p:nvPr/>
        </p:nvGrpSpPr>
        <p:grpSpPr>
          <a:xfrm>
            <a:off x="603474" y="2577122"/>
            <a:ext cx="3671978" cy="3828134"/>
            <a:chOff x="603474" y="2577122"/>
            <a:chExt cx="3671978" cy="3828134"/>
          </a:xfrm>
        </p:grpSpPr>
        <p:grpSp>
          <p:nvGrpSpPr>
            <p:cNvPr id="13" name="Group 12">
              <a:extLst>
                <a:ext uri="{FF2B5EF4-FFF2-40B4-BE49-F238E27FC236}">
                  <a16:creationId xmlns:a16="http://schemas.microsoft.com/office/drawing/2014/main" id="{94904B94-5BE3-4C89-9935-BDFE5BE4A7E9}"/>
                </a:ext>
              </a:extLst>
            </p:cNvPr>
            <p:cNvGrpSpPr/>
            <p:nvPr/>
          </p:nvGrpSpPr>
          <p:grpSpPr>
            <a:xfrm>
              <a:off x="603474" y="2577122"/>
              <a:ext cx="3671978" cy="3828134"/>
              <a:chOff x="98949" y="2742585"/>
              <a:chExt cx="3671978" cy="3828134"/>
            </a:xfrm>
          </p:grpSpPr>
          <p:grpSp>
            <p:nvGrpSpPr>
              <p:cNvPr id="8" name="Group 7">
                <a:extLst>
                  <a:ext uri="{FF2B5EF4-FFF2-40B4-BE49-F238E27FC236}">
                    <a16:creationId xmlns:a16="http://schemas.microsoft.com/office/drawing/2014/main" id="{625B3314-13BB-4497-AA3C-E6CCA5D9E6EB}"/>
                  </a:ext>
                </a:extLst>
              </p:cNvPr>
              <p:cNvGrpSpPr/>
              <p:nvPr/>
            </p:nvGrpSpPr>
            <p:grpSpPr>
              <a:xfrm>
                <a:off x="278372" y="3142695"/>
                <a:ext cx="3492555" cy="3428024"/>
                <a:chOff x="278372" y="3142695"/>
                <a:chExt cx="3492555" cy="3428024"/>
              </a:xfrm>
            </p:grpSpPr>
            <p:pic>
              <p:nvPicPr>
                <p:cNvPr id="4" name="Picture 3">
                  <a:extLst>
                    <a:ext uri="{FF2B5EF4-FFF2-40B4-BE49-F238E27FC236}">
                      <a16:creationId xmlns:a16="http://schemas.microsoft.com/office/drawing/2014/main" id="{1AB91548-D6B9-4F8D-891D-42D98A90DE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372" y="3329126"/>
                  <a:ext cx="3492555" cy="3241593"/>
                </a:xfrm>
                <a:prstGeom prst="rect">
                  <a:avLst/>
                </a:prstGeom>
              </p:spPr>
            </p:pic>
            <p:cxnSp>
              <p:nvCxnSpPr>
                <p:cNvPr id="6" name="Straight Connector 5">
                  <a:extLst>
                    <a:ext uri="{FF2B5EF4-FFF2-40B4-BE49-F238E27FC236}">
                      <a16:creationId xmlns:a16="http://schemas.microsoft.com/office/drawing/2014/main" id="{D85FD8DA-4D46-4F1A-9AC7-511B211BF1DF}"/>
                    </a:ext>
                  </a:extLst>
                </p:cNvPr>
                <p:cNvCxnSpPr/>
                <p:nvPr/>
              </p:nvCxnSpPr>
              <p:spPr>
                <a:xfrm>
                  <a:off x="793162" y="3142695"/>
                  <a:ext cx="0" cy="286305"/>
                </a:xfrm>
                <a:prstGeom prst="line">
                  <a:avLst/>
                </a:prstGeom>
                <a:ln w="19050">
                  <a:solidFill>
                    <a:srgbClr val="A4615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2A07AA3-577E-4064-BBA1-A0628482F7FA}"/>
                    </a:ext>
                  </a:extLst>
                </p:cNvPr>
                <p:cNvCxnSpPr/>
                <p:nvPr/>
              </p:nvCxnSpPr>
              <p:spPr>
                <a:xfrm>
                  <a:off x="2337040" y="3462072"/>
                  <a:ext cx="0" cy="286305"/>
                </a:xfrm>
                <a:prstGeom prst="line">
                  <a:avLst/>
                </a:prstGeom>
                <a:ln w="19050">
                  <a:solidFill>
                    <a:srgbClr val="A46150"/>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153CC50B-726A-47A9-8016-566074E21B3A}"/>
                  </a:ext>
                </a:extLst>
              </p:cNvPr>
              <p:cNvSpPr txBox="1"/>
              <p:nvPr/>
            </p:nvSpPr>
            <p:spPr>
              <a:xfrm>
                <a:off x="98949" y="2742585"/>
                <a:ext cx="1482202" cy="400110"/>
              </a:xfrm>
              <a:prstGeom prst="rect">
                <a:avLst/>
              </a:prstGeom>
              <a:noFill/>
            </p:spPr>
            <p:txBody>
              <a:bodyPr wrap="square" rtlCol="0">
                <a:spAutoFit/>
              </a:bodyPr>
              <a:lstStyle/>
              <a:p>
                <a:r>
                  <a:rPr lang="sr-Latn-RS" sz="2000" dirty="0">
                    <a:solidFill>
                      <a:srgbClr val="A46150"/>
                    </a:solidFill>
                    <a:latin typeface="Garamond" panose="02020404030301010803" pitchFamily="18" charset="0"/>
                  </a:rPr>
                  <a:t>Leva komora</a:t>
                </a:r>
              </a:p>
            </p:txBody>
          </p:sp>
          <p:sp>
            <p:nvSpPr>
              <p:cNvPr id="10" name="TextBox 9">
                <a:extLst>
                  <a:ext uri="{FF2B5EF4-FFF2-40B4-BE49-F238E27FC236}">
                    <a16:creationId xmlns:a16="http://schemas.microsoft.com/office/drawing/2014/main" id="{6AF4D0BA-1676-4AE8-A0A4-4B421A0FF5F2}"/>
                  </a:ext>
                </a:extLst>
              </p:cNvPr>
              <p:cNvSpPr txBox="1"/>
              <p:nvPr/>
            </p:nvSpPr>
            <p:spPr>
              <a:xfrm>
                <a:off x="1931685" y="3038077"/>
                <a:ext cx="810710" cy="400110"/>
              </a:xfrm>
              <a:prstGeom prst="rect">
                <a:avLst/>
              </a:prstGeom>
              <a:noFill/>
            </p:spPr>
            <p:txBody>
              <a:bodyPr wrap="square" rtlCol="0">
                <a:spAutoFit/>
              </a:bodyPr>
              <a:lstStyle/>
              <a:p>
                <a:r>
                  <a:rPr lang="sr-Latn-RS" sz="2000" dirty="0">
                    <a:solidFill>
                      <a:srgbClr val="A46150"/>
                    </a:solidFill>
                    <a:latin typeface="Garamond" panose="02020404030301010803" pitchFamily="18" charset="0"/>
                  </a:rPr>
                  <a:t>Aorta</a:t>
                </a:r>
              </a:p>
            </p:txBody>
          </p:sp>
        </p:grpSp>
        <p:sp>
          <p:nvSpPr>
            <p:cNvPr id="14" name="TextBox 13">
              <a:extLst>
                <a:ext uri="{FF2B5EF4-FFF2-40B4-BE49-F238E27FC236}">
                  <a16:creationId xmlns:a16="http://schemas.microsoft.com/office/drawing/2014/main" id="{01DCA578-744C-4CD4-B895-6301F435439B}"/>
                </a:ext>
              </a:extLst>
            </p:cNvPr>
            <p:cNvSpPr txBox="1"/>
            <p:nvPr/>
          </p:nvSpPr>
          <p:spPr>
            <a:xfrm>
              <a:off x="1234283" y="5267877"/>
              <a:ext cx="2098767" cy="369332"/>
            </a:xfrm>
            <a:prstGeom prst="rect">
              <a:avLst/>
            </a:prstGeom>
            <a:noFill/>
          </p:spPr>
          <p:txBody>
            <a:bodyPr wrap="square" rtlCol="0">
              <a:spAutoFit/>
            </a:bodyPr>
            <a:lstStyle/>
            <a:p>
              <a:pPr algn="ctr"/>
              <a:r>
                <a:rPr lang="sr-Latn-RS" dirty="0">
                  <a:solidFill>
                    <a:srgbClr val="A46150"/>
                  </a:solidFill>
                  <a:latin typeface="Garamond" panose="02020404030301010803" pitchFamily="18" charset="0"/>
                </a:rPr>
                <a:t>Elastična sila</a:t>
              </a:r>
            </a:p>
          </p:txBody>
        </p:sp>
      </p:grpSp>
    </p:spTree>
    <p:extLst>
      <p:ext uri="{BB962C8B-B14F-4D97-AF65-F5344CB8AC3E}">
        <p14:creationId xmlns:p14="http://schemas.microsoft.com/office/powerpoint/2010/main" val="9870783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0D8CAD08-1EFD-429D-A728-E08055EF7C25}"/>
              </a:ext>
            </a:extLst>
          </p:cNvPr>
          <p:cNvSpPr/>
          <p:nvPr/>
        </p:nvSpPr>
        <p:spPr>
          <a:xfrm>
            <a:off x="1908698" y="287281"/>
            <a:ext cx="5344357" cy="533400"/>
          </a:xfrm>
          <a:prstGeom prst="round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3200" b="1" dirty="0">
                <a:latin typeface="Garamond" pitchFamily="18" charset="0"/>
              </a:rPr>
              <a:t>Arterijski krvni pritisak (TA)</a:t>
            </a:r>
            <a:endParaRPr lang="en-US" sz="3200" b="1" dirty="0">
              <a:latin typeface="Garamond" pitchFamily="18" charset="0"/>
            </a:endParaRPr>
          </a:p>
        </p:txBody>
      </p:sp>
      <p:sp>
        <p:nvSpPr>
          <p:cNvPr id="32" name="Rectangle 31">
            <a:extLst>
              <a:ext uri="{FF2B5EF4-FFF2-40B4-BE49-F238E27FC236}">
                <a16:creationId xmlns:a16="http://schemas.microsoft.com/office/drawing/2014/main" id="{3CDE5D9F-264C-4AE2-9164-5DF7CAECE4E7}"/>
              </a:ext>
            </a:extLst>
          </p:cNvPr>
          <p:cNvSpPr/>
          <p:nvPr/>
        </p:nvSpPr>
        <p:spPr>
          <a:xfrm>
            <a:off x="1567237" y="5643253"/>
            <a:ext cx="1559140" cy="324166"/>
          </a:xfrm>
          <a:prstGeom prst="rect">
            <a:avLst/>
          </a:prstGeom>
          <a:solidFill>
            <a:schemeClr val="accent6">
              <a:lumMod val="75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dirty="0">
                <a:solidFill>
                  <a:schemeClr val="bg1"/>
                </a:solidFill>
                <a:latin typeface="Garamond" panose="02020404030301010803" pitchFamily="18" charset="0"/>
              </a:rPr>
              <a:t>Pulsni pritisak</a:t>
            </a:r>
          </a:p>
        </p:txBody>
      </p:sp>
      <p:sp>
        <p:nvSpPr>
          <p:cNvPr id="33" name="Rounded Rectangle 5">
            <a:extLst>
              <a:ext uri="{FF2B5EF4-FFF2-40B4-BE49-F238E27FC236}">
                <a16:creationId xmlns:a16="http://schemas.microsoft.com/office/drawing/2014/main" id="{A0CD183A-A2F8-4775-ACB2-75F1B0A1D906}"/>
              </a:ext>
            </a:extLst>
          </p:cNvPr>
          <p:cNvSpPr/>
          <p:nvPr/>
        </p:nvSpPr>
        <p:spPr>
          <a:xfrm>
            <a:off x="1209891" y="5542994"/>
            <a:ext cx="381409" cy="5246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3200" b="1" dirty="0">
                <a:solidFill>
                  <a:schemeClr val="accent6">
                    <a:lumMod val="50000"/>
                  </a:schemeClr>
                </a:solidFill>
                <a:latin typeface="Garamond" panose="02020404030301010803" pitchFamily="18" charset="0"/>
              </a:rPr>
              <a:t>?</a:t>
            </a:r>
            <a:endParaRPr lang="en-US" sz="2400" b="1" dirty="0">
              <a:solidFill>
                <a:schemeClr val="accent6">
                  <a:lumMod val="50000"/>
                </a:schemeClr>
              </a:solidFill>
              <a:latin typeface="Garamond" panose="02020404030301010803" pitchFamily="18" charset="0"/>
            </a:endParaRPr>
          </a:p>
        </p:txBody>
      </p:sp>
      <p:sp>
        <p:nvSpPr>
          <p:cNvPr id="34" name="TextBox 33">
            <a:extLst>
              <a:ext uri="{FF2B5EF4-FFF2-40B4-BE49-F238E27FC236}">
                <a16:creationId xmlns:a16="http://schemas.microsoft.com/office/drawing/2014/main" id="{1BBC79FB-885B-4F31-9C55-E6C94BAC9CC6}"/>
              </a:ext>
            </a:extLst>
          </p:cNvPr>
          <p:cNvSpPr txBox="1"/>
          <p:nvPr/>
        </p:nvSpPr>
        <p:spPr>
          <a:xfrm>
            <a:off x="3175738" y="5606101"/>
            <a:ext cx="4960555" cy="400110"/>
          </a:xfrm>
          <a:prstGeom prst="rect">
            <a:avLst/>
          </a:prstGeom>
          <a:noFill/>
        </p:spPr>
        <p:txBody>
          <a:bodyPr wrap="square" rtlCol="0">
            <a:spAutoFit/>
          </a:bodyPr>
          <a:lstStyle/>
          <a:p>
            <a:r>
              <a:rPr lang="sr-Latn-RS" sz="2000" dirty="0">
                <a:solidFill>
                  <a:schemeClr val="accent6">
                    <a:lumMod val="50000"/>
                  </a:schemeClr>
                </a:solidFill>
                <a:latin typeface="Garamond" panose="02020404030301010803" pitchFamily="18" charset="0"/>
              </a:rPr>
              <a:t>Odgovara razlici sistolnog i dijastolnog pritiska.</a:t>
            </a:r>
          </a:p>
        </p:txBody>
      </p:sp>
      <p:grpSp>
        <p:nvGrpSpPr>
          <p:cNvPr id="7" name="Group 6">
            <a:extLst>
              <a:ext uri="{FF2B5EF4-FFF2-40B4-BE49-F238E27FC236}">
                <a16:creationId xmlns:a16="http://schemas.microsoft.com/office/drawing/2014/main" id="{AA3860EE-3F03-4867-AD5D-114E94EFF9A8}"/>
              </a:ext>
            </a:extLst>
          </p:cNvPr>
          <p:cNvGrpSpPr/>
          <p:nvPr/>
        </p:nvGrpSpPr>
        <p:grpSpPr>
          <a:xfrm>
            <a:off x="1124976" y="1335220"/>
            <a:ext cx="6474886" cy="4049305"/>
            <a:chOff x="1124976" y="1335220"/>
            <a:chExt cx="6474886" cy="4049305"/>
          </a:xfrm>
        </p:grpSpPr>
        <p:grpSp>
          <p:nvGrpSpPr>
            <p:cNvPr id="31" name="Group 30">
              <a:extLst>
                <a:ext uri="{FF2B5EF4-FFF2-40B4-BE49-F238E27FC236}">
                  <a16:creationId xmlns:a16="http://schemas.microsoft.com/office/drawing/2014/main" id="{BC94943A-E315-4568-8383-B5E2268B77BD}"/>
                </a:ext>
              </a:extLst>
            </p:cNvPr>
            <p:cNvGrpSpPr/>
            <p:nvPr/>
          </p:nvGrpSpPr>
          <p:grpSpPr>
            <a:xfrm>
              <a:off x="1124976" y="1335220"/>
              <a:ext cx="6474886" cy="4049305"/>
              <a:chOff x="1119156" y="1857734"/>
              <a:chExt cx="6474886" cy="4049305"/>
            </a:xfrm>
          </p:grpSpPr>
          <p:pic>
            <p:nvPicPr>
              <p:cNvPr id="12" name="Picture 11">
                <a:extLst>
                  <a:ext uri="{FF2B5EF4-FFF2-40B4-BE49-F238E27FC236}">
                    <a16:creationId xmlns:a16="http://schemas.microsoft.com/office/drawing/2014/main" id="{1B203E04-BE55-40AF-AF27-5DDCBDEC65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7709" y="1870394"/>
                <a:ext cx="6026333" cy="3732419"/>
              </a:xfrm>
              <a:prstGeom prst="rect">
                <a:avLst/>
              </a:prstGeom>
            </p:spPr>
          </p:pic>
          <p:sp>
            <p:nvSpPr>
              <p:cNvPr id="13" name="Rectangle 12">
                <a:extLst>
                  <a:ext uri="{FF2B5EF4-FFF2-40B4-BE49-F238E27FC236}">
                    <a16:creationId xmlns:a16="http://schemas.microsoft.com/office/drawing/2014/main" id="{07F82AB7-8C83-491C-B49E-7EA817810BAC}"/>
                  </a:ext>
                </a:extLst>
              </p:cNvPr>
              <p:cNvSpPr/>
              <p:nvPr/>
            </p:nvSpPr>
            <p:spPr>
              <a:xfrm>
                <a:off x="4194419" y="1857734"/>
                <a:ext cx="1752691" cy="324166"/>
              </a:xfrm>
              <a:prstGeom prst="rect">
                <a:avLst/>
              </a:prstGeom>
              <a:solidFill>
                <a:schemeClr val="accent6">
                  <a:lumMod val="75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2000" dirty="0">
                    <a:solidFill>
                      <a:schemeClr val="bg1"/>
                    </a:solidFill>
                    <a:latin typeface="Garamond" panose="02020404030301010803" pitchFamily="18" charset="0"/>
                  </a:rPr>
                  <a:t>Sistolni pritisak</a:t>
                </a:r>
              </a:p>
            </p:txBody>
          </p:sp>
          <p:sp>
            <p:nvSpPr>
              <p:cNvPr id="14" name="Rectangle 13">
                <a:extLst>
                  <a:ext uri="{FF2B5EF4-FFF2-40B4-BE49-F238E27FC236}">
                    <a16:creationId xmlns:a16="http://schemas.microsoft.com/office/drawing/2014/main" id="{946C1FCC-09D2-46E8-BA9B-E17F9491351E}"/>
                  </a:ext>
                </a:extLst>
              </p:cNvPr>
              <p:cNvSpPr/>
              <p:nvPr/>
            </p:nvSpPr>
            <p:spPr>
              <a:xfrm>
                <a:off x="4194419" y="4672316"/>
                <a:ext cx="1939303" cy="324166"/>
              </a:xfrm>
              <a:prstGeom prst="rect">
                <a:avLst/>
              </a:prstGeom>
              <a:solidFill>
                <a:schemeClr val="accent6">
                  <a:lumMod val="75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2000" dirty="0">
                    <a:solidFill>
                      <a:schemeClr val="bg1"/>
                    </a:solidFill>
                    <a:latin typeface="Garamond" panose="02020404030301010803" pitchFamily="18" charset="0"/>
                  </a:rPr>
                  <a:t>Dijastolni pritisak</a:t>
                </a:r>
              </a:p>
            </p:txBody>
          </p:sp>
          <p:sp>
            <p:nvSpPr>
              <p:cNvPr id="15" name="Rectangle 14">
                <a:extLst>
                  <a:ext uri="{FF2B5EF4-FFF2-40B4-BE49-F238E27FC236}">
                    <a16:creationId xmlns:a16="http://schemas.microsoft.com/office/drawing/2014/main" id="{18BDC6AA-A8F5-4582-8C84-6C98AC6179D1}"/>
                  </a:ext>
                </a:extLst>
              </p:cNvPr>
              <p:cNvSpPr/>
              <p:nvPr/>
            </p:nvSpPr>
            <p:spPr>
              <a:xfrm>
                <a:off x="4194419" y="3751788"/>
                <a:ext cx="1659385" cy="324166"/>
              </a:xfrm>
              <a:prstGeom prst="rect">
                <a:avLst/>
              </a:prstGeom>
              <a:solidFill>
                <a:schemeClr val="accent6">
                  <a:lumMod val="75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2000" dirty="0">
                    <a:solidFill>
                      <a:schemeClr val="bg1"/>
                    </a:solidFill>
                    <a:latin typeface="Garamond" panose="02020404030301010803" pitchFamily="18" charset="0"/>
                  </a:rPr>
                  <a:t>Srednji pritisak</a:t>
                </a:r>
              </a:p>
            </p:txBody>
          </p:sp>
          <p:sp>
            <p:nvSpPr>
              <p:cNvPr id="16" name="Rectangle 15">
                <a:extLst>
                  <a:ext uri="{FF2B5EF4-FFF2-40B4-BE49-F238E27FC236}">
                    <a16:creationId xmlns:a16="http://schemas.microsoft.com/office/drawing/2014/main" id="{5C1A9020-490A-4204-951F-67C46FA76B26}"/>
                  </a:ext>
                </a:extLst>
              </p:cNvPr>
              <p:cNvSpPr/>
              <p:nvPr/>
            </p:nvSpPr>
            <p:spPr>
              <a:xfrm>
                <a:off x="3823889" y="5124068"/>
                <a:ext cx="2480288" cy="32416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2400" b="1" dirty="0">
                    <a:solidFill>
                      <a:schemeClr val="tx1"/>
                    </a:solidFill>
                    <a:latin typeface="Garamond" panose="02020404030301010803" pitchFamily="18" charset="0"/>
                  </a:rPr>
                  <a:t>Srčana revolucija</a:t>
                </a:r>
              </a:p>
            </p:txBody>
          </p:sp>
          <p:sp>
            <p:nvSpPr>
              <p:cNvPr id="17" name="Rectangle 16">
                <a:extLst>
                  <a:ext uri="{FF2B5EF4-FFF2-40B4-BE49-F238E27FC236}">
                    <a16:creationId xmlns:a16="http://schemas.microsoft.com/office/drawing/2014/main" id="{E5C0F813-B58E-4932-8CC7-E4FEEF9843E3}"/>
                  </a:ext>
                </a:extLst>
              </p:cNvPr>
              <p:cNvSpPr/>
              <p:nvPr/>
            </p:nvSpPr>
            <p:spPr>
              <a:xfrm>
                <a:off x="4123507" y="5582873"/>
                <a:ext cx="1576251" cy="324166"/>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2400" b="1" dirty="0">
                    <a:solidFill>
                      <a:schemeClr val="tx1"/>
                    </a:solidFill>
                    <a:latin typeface="Garamond" panose="02020404030301010803" pitchFamily="18" charset="0"/>
                  </a:rPr>
                  <a:t>Vreme</a:t>
                </a:r>
                <a:endParaRPr lang="sr-Latn-RS" b="1" dirty="0">
                  <a:solidFill>
                    <a:schemeClr val="tx1"/>
                  </a:solidFill>
                  <a:latin typeface="Garamond" panose="02020404030301010803" pitchFamily="18" charset="0"/>
                </a:endParaRPr>
              </a:p>
            </p:txBody>
          </p:sp>
          <p:sp>
            <p:nvSpPr>
              <p:cNvPr id="19" name="Rectangle 18">
                <a:extLst>
                  <a:ext uri="{FF2B5EF4-FFF2-40B4-BE49-F238E27FC236}">
                    <a16:creationId xmlns:a16="http://schemas.microsoft.com/office/drawing/2014/main" id="{33B3961F-66F2-4DA1-BDA5-A80C41C872EE}"/>
                  </a:ext>
                </a:extLst>
              </p:cNvPr>
              <p:cNvSpPr/>
              <p:nvPr/>
            </p:nvSpPr>
            <p:spPr>
              <a:xfrm>
                <a:off x="1549958" y="4682807"/>
                <a:ext cx="583475" cy="324166"/>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2400" b="1" dirty="0">
                    <a:solidFill>
                      <a:schemeClr val="tx1"/>
                    </a:solidFill>
                    <a:latin typeface="Garamond" panose="02020404030301010803" pitchFamily="18" charset="0"/>
                  </a:rPr>
                  <a:t>80</a:t>
                </a:r>
                <a:endParaRPr lang="sr-Latn-RS" b="1" dirty="0">
                  <a:solidFill>
                    <a:schemeClr val="tx1"/>
                  </a:solidFill>
                  <a:latin typeface="Garamond" panose="02020404030301010803" pitchFamily="18" charset="0"/>
                </a:endParaRPr>
              </a:p>
            </p:txBody>
          </p:sp>
          <p:sp>
            <p:nvSpPr>
              <p:cNvPr id="20" name="Rectangle 19">
                <a:extLst>
                  <a:ext uri="{FF2B5EF4-FFF2-40B4-BE49-F238E27FC236}">
                    <a16:creationId xmlns:a16="http://schemas.microsoft.com/office/drawing/2014/main" id="{1629C79F-4D7D-4884-9D50-C7663D5F883E}"/>
                  </a:ext>
                </a:extLst>
              </p:cNvPr>
              <p:cNvSpPr/>
              <p:nvPr/>
            </p:nvSpPr>
            <p:spPr>
              <a:xfrm>
                <a:off x="1510853" y="3266917"/>
                <a:ext cx="661683" cy="324166"/>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2400" b="1" dirty="0">
                    <a:solidFill>
                      <a:schemeClr val="tx1"/>
                    </a:solidFill>
                    <a:latin typeface="Garamond" panose="02020404030301010803" pitchFamily="18" charset="0"/>
                  </a:rPr>
                  <a:t>100</a:t>
                </a:r>
                <a:endParaRPr lang="sr-Latn-RS" b="1" dirty="0">
                  <a:solidFill>
                    <a:schemeClr val="tx1"/>
                  </a:solidFill>
                  <a:latin typeface="Garamond" panose="02020404030301010803" pitchFamily="18" charset="0"/>
                </a:endParaRPr>
              </a:p>
            </p:txBody>
          </p:sp>
          <p:sp>
            <p:nvSpPr>
              <p:cNvPr id="21" name="Rectangle 20">
                <a:extLst>
                  <a:ext uri="{FF2B5EF4-FFF2-40B4-BE49-F238E27FC236}">
                    <a16:creationId xmlns:a16="http://schemas.microsoft.com/office/drawing/2014/main" id="{7951CFEE-F281-4692-84D6-ED11A6C251EC}"/>
                  </a:ext>
                </a:extLst>
              </p:cNvPr>
              <p:cNvSpPr/>
              <p:nvPr/>
            </p:nvSpPr>
            <p:spPr>
              <a:xfrm>
                <a:off x="1471750" y="1871020"/>
                <a:ext cx="661683" cy="324166"/>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2400" b="1" dirty="0">
                    <a:solidFill>
                      <a:schemeClr val="tx1"/>
                    </a:solidFill>
                    <a:latin typeface="Garamond" panose="02020404030301010803" pitchFamily="18" charset="0"/>
                  </a:rPr>
                  <a:t>120</a:t>
                </a:r>
                <a:endParaRPr lang="sr-Latn-RS" b="1" dirty="0">
                  <a:solidFill>
                    <a:schemeClr val="tx1"/>
                  </a:solidFill>
                  <a:latin typeface="Garamond" panose="02020404030301010803" pitchFamily="18" charset="0"/>
                </a:endParaRPr>
              </a:p>
            </p:txBody>
          </p:sp>
          <p:sp>
            <p:nvSpPr>
              <p:cNvPr id="18" name="Rectangle 17">
                <a:extLst>
                  <a:ext uri="{FF2B5EF4-FFF2-40B4-BE49-F238E27FC236}">
                    <a16:creationId xmlns:a16="http://schemas.microsoft.com/office/drawing/2014/main" id="{5338B6C8-724C-4CBA-9B56-2D0B3D762BD7}"/>
                  </a:ext>
                </a:extLst>
              </p:cNvPr>
              <p:cNvSpPr/>
              <p:nvPr/>
            </p:nvSpPr>
            <p:spPr>
              <a:xfrm rot="16200000">
                <a:off x="-457583" y="3547329"/>
                <a:ext cx="3477644" cy="324166"/>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2400" b="1" dirty="0">
                    <a:solidFill>
                      <a:schemeClr val="tx1"/>
                    </a:solidFill>
                    <a:latin typeface="Garamond" panose="02020404030301010803" pitchFamily="18" charset="0"/>
                  </a:rPr>
                  <a:t>Pritisak u aorti (mmHg)</a:t>
                </a:r>
              </a:p>
            </p:txBody>
          </p:sp>
        </p:grpSp>
        <p:sp>
          <p:nvSpPr>
            <p:cNvPr id="6" name="TextBox 5">
              <a:extLst>
                <a:ext uri="{FF2B5EF4-FFF2-40B4-BE49-F238E27FC236}">
                  <a16:creationId xmlns:a16="http://schemas.microsoft.com/office/drawing/2014/main" id="{B18C4089-6B82-4EC7-8350-6D1E8A9215DC}"/>
                </a:ext>
              </a:extLst>
            </p:cNvPr>
            <p:cNvSpPr txBox="1"/>
            <p:nvPr/>
          </p:nvSpPr>
          <p:spPr>
            <a:xfrm>
              <a:off x="3859529" y="1763213"/>
              <a:ext cx="1963615" cy="338554"/>
            </a:xfrm>
            <a:prstGeom prst="rect">
              <a:avLst/>
            </a:prstGeom>
            <a:noFill/>
          </p:spPr>
          <p:txBody>
            <a:bodyPr wrap="square" rtlCol="0">
              <a:spAutoFit/>
            </a:bodyPr>
            <a:lstStyle/>
            <a:p>
              <a:pPr algn="ctr"/>
              <a:r>
                <a:rPr lang="sr-Latn-RS" sz="1600" b="1" dirty="0">
                  <a:solidFill>
                    <a:srgbClr val="FF0000"/>
                  </a:solidFill>
                  <a:latin typeface="Garamond" panose="02020404030301010803" pitchFamily="18" charset="0"/>
                </a:rPr>
                <a:t>Dikrotni zubac</a:t>
              </a:r>
            </a:p>
          </p:txBody>
        </p:sp>
      </p:grpSp>
      <p:sp>
        <p:nvSpPr>
          <p:cNvPr id="22" name="Rectangle 21">
            <a:extLst>
              <a:ext uri="{FF2B5EF4-FFF2-40B4-BE49-F238E27FC236}">
                <a16:creationId xmlns:a16="http://schemas.microsoft.com/office/drawing/2014/main" id="{AF1E5F56-4AC1-4230-B91E-6AE98CD74F81}"/>
              </a:ext>
            </a:extLst>
          </p:cNvPr>
          <p:cNvSpPr/>
          <p:nvPr/>
        </p:nvSpPr>
        <p:spPr>
          <a:xfrm>
            <a:off x="1567237" y="6206207"/>
            <a:ext cx="1559140" cy="324166"/>
          </a:xfrm>
          <a:prstGeom prst="rect">
            <a:avLst/>
          </a:prstGeom>
          <a:solidFill>
            <a:schemeClr val="accent6">
              <a:lumMod val="75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dirty="0">
                <a:solidFill>
                  <a:schemeClr val="bg1"/>
                </a:solidFill>
                <a:latin typeface="Garamond" panose="02020404030301010803" pitchFamily="18" charset="0"/>
              </a:rPr>
              <a:t>Srednji pritisak</a:t>
            </a:r>
          </a:p>
        </p:txBody>
      </p:sp>
      <p:sp>
        <p:nvSpPr>
          <p:cNvPr id="23" name="TextBox 22">
            <a:extLst>
              <a:ext uri="{FF2B5EF4-FFF2-40B4-BE49-F238E27FC236}">
                <a16:creationId xmlns:a16="http://schemas.microsoft.com/office/drawing/2014/main" id="{6C812BC2-EF6A-439A-904C-10CC9403C5F0}"/>
              </a:ext>
            </a:extLst>
          </p:cNvPr>
          <p:cNvSpPr txBox="1"/>
          <p:nvPr/>
        </p:nvSpPr>
        <p:spPr>
          <a:xfrm>
            <a:off x="3175739" y="6179588"/>
            <a:ext cx="5249804" cy="400110"/>
          </a:xfrm>
          <a:prstGeom prst="rect">
            <a:avLst/>
          </a:prstGeom>
          <a:noFill/>
        </p:spPr>
        <p:txBody>
          <a:bodyPr wrap="square" rtlCol="0">
            <a:spAutoFit/>
          </a:bodyPr>
          <a:lstStyle/>
          <a:p>
            <a:r>
              <a:rPr lang="sr-Latn-RS" sz="2000" dirty="0">
                <a:solidFill>
                  <a:schemeClr val="accent6">
                    <a:lumMod val="50000"/>
                  </a:schemeClr>
                </a:solidFill>
                <a:latin typeface="Garamond" panose="02020404030301010803" pitchFamily="18" charset="0"/>
              </a:rPr>
              <a:t>Odgovara zbiru dijastolnog i 1/3 pulsnog pritiska.</a:t>
            </a:r>
          </a:p>
        </p:txBody>
      </p:sp>
      <p:sp>
        <p:nvSpPr>
          <p:cNvPr id="24" name="Rounded Rectangle 5">
            <a:extLst>
              <a:ext uri="{FF2B5EF4-FFF2-40B4-BE49-F238E27FC236}">
                <a16:creationId xmlns:a16="http://schemas.microsoft.com/office/drawing/2014/main" id="{E4404BB3-C8B0-4719-A856-114D212EFF4C}"/>
              </a:ext>
            </a:extLst>
          </p:cNvPr>
          <p:cNvSpPr/>
          <p:nvPr/>
        </p:nvSpPr>
        <p:spPr>
          <a:xfrm>
            <a:off x="1172466" y="6101912"/>
            <a:ext cx="381409" cy="5246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3200" b="1" dirty="0">
                <a:solidFill>
                  <a:schemeClr val="accent6">
                    <a:lumMod val="50000"/>
                  </a:schemeClr>
                </a:solidFill>
                <a:latin typeface="Garamond" panose="02020404030301010803" pitchFamily="18" charset="0"/>
              </a:rPr>
              <a:t>?</a:t>
            </a:r>
            <a:endParaRPr lang="en-US" sz="2400" b="1" dirty="0">
              <a:solidFill>
                <a:schemeClr val="accent6">
                  <a:lumMod val="50000"/>
                </a:schemeClr>
              </a:solidFill>
              <a:latin typeface="Garamond" panose="02020404030301010803" pitchFamily="18" charset="0"/>
            </a:endParaRPr>
          </a:p>
        </p:txBody>
      </p:sp>
    </p:spTree>
    <p:extLst>
      <p:ext uri="{BB962C8B-B14F-4D97-AF65-F5344CB8AC3E}">
        <p14:creationId xmlns:p14="http://schemas.microsoft.com/office/powerpoint/2010/main" val="408239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p:bldP spid="22" grpId="0" animBg="1"/>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2AA86125-721A-4892-BA07-BBC0866705EC}"/>
              </a:ext>
            </a:extLst>
          </p:cNvPr>
          <p:cNvSpPr/>
          <p:nvPr/>
        </p:nvSpPr>
        <p:spPr>
          <a:xfrm>
            <a:off x="1908698" y="287281"/>
            <a:ext cx="5344357" cy="533400"/>
          </a:xfrm>
          <a:prstGeom prst="round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3200" b="1" dirty="0">
                <a:latin typeface="Garamond" pitchFamily="18" charset="0"/>
              </a:rPr>
              <a:t>Dikrotni zubac</a:t>
            </a:r>
            <a:endParaRPr lang="en-US" sz="3200" b="1" dirty="0">
              <a:latin typeface="Garamond" pitchFamily="18" charset="0"/>
            </a:endParaRPr>
          </a:p>
        </p:txBody>
      </p:sp>
      <p:grpSp>
        <p:nvGrpSpPr>
          <p:cNvPr id="71" name="Group 70">
            <a:extLst>
              <a:ext uri="{FF2B5EF4-FFF2-40B4-BE49-F238E27FC236}">
                <a16:creationId xmlns:a16="http://schemas.microsoft.com/office/drawing/2014/main" id="{9A0096A4-917E-4EE2-8503-942C1FEC3C27}"/>
              </a:ext>
            </a:extLst>
          </p:cNvPr>
          <p:cNvGrpSpPr/>
          <p:nvPr/>
        </p:nvGrpSpPr>
        <p:grpSpPr>
          <a:xfrm>
            <a:off x="1069335" y="1601289"/>
            <a:ext cx="7664862" cy="4867484"/>
            <a:chOff x="1573188" y="1591958"/>
            <a:chExt cx="7664862" cy="4867484"/>
          </a:xfrm>
        </p:grpSpPr>
        <p:grpSp>
          <p:nvGrpSpPr>
            <p:cNvPr id="69" name="Group 68">
              <a:extLst>
                <a:ext uri="{FF2B5EF4-FFF2-40B4-BE49-F238E27FC236}">
                  <a16:creationId xmlns:a16="http://schemas.microsoft.com/office/drawing/2014/main" id="{30332EA1-93B8-4BBD-9C76-76C2215B11F5}"/>
                </a:ext>
              </a:extLst>
            </p:cNvPr>
            <p:cNvGrpSpPr/>
            <p:nvPr/>
          </p:nvGrpSpPr>
          <p:grpSpPr>
            <a:xfrm>
              <a:off x="1573188" y="1591958"/>
              <a:ext cx="6280177" cy="4867484"/>
              <a:chOff x="1599314" y="1618084"/>
              <a:chExt cx="6280177" cy="4867484"/>
            </a:xfrm>
          </p:grpSpPr>
          <p:grpSp>
            <p:nvGrpSpPr>
              <p:cNvPr id="56" name="Group 55">
                <a:extLst>
                  <a:ext uri="{FF2B5EF4-FFF2-40B4-BE49-F238E27FC236}">
                    <a16:creationId xmlns:a16="http://schemas.microsoft.com/office/drawing/2014/main" id="{1901F61D-75D5-4489-AF7B-5D811FE94125}"/>
                  </a:ext>
                </a:extLst>
              </p:cNvPr>
              <p:cNvGrpSpPr/>
              <p:nvPr/>
            </p:nvGrpSpPr>
            <p:grpSpPr>
              <a:xfrm>
                <a:off x="1599314" y="1618084"/>
                <a:ext cx="6213824" cy="4434373"/>
                <a:chOff x="1599314" y="1618084"/>
                <a:chExt cx="6213824" cy="4434373"/>
              </a:xfrm>
            </p:grpSpPr>
            <p:grpSp>
              <p:nvGrpSpPr>
                <p:cNvPr id="53" name="Group 52">
                  <a:extLst>
                    <a:ext uri="{FF2B5EF4-FFF2-40B4-BE49-F238E27FC236}">
                      <a16:creationId xmlns:a16="http://schemas.microsoft.com/office/drawing/2014/main" id="{DBB5EC26-BE35-4D6B-8801-5FFF6AD66B10}"/>
                    </a:ext>
                  </a:extLst>
                </p:cNvPr>
                <p:cNvGrpSpPr/>
                <p:nvPr/>
              </p:nvGrpSpPr>
              <p:grpSpPr>
                <a:xfrm>
                  <a:off x="1599314" y="1618084"/>
                  <a:ext cx="3632855" cy="4211877"/>
                  <a:chOff x="1599314" y="1618084"/>
                  <a:chExt cx="3632855" cy="4211877"/>
                </a:xfrm>
              </p:grpSpPr>
              <p:grpSp>
                <p:nvGrpSpPr>
                  <p:cNvPr id="43" name="Group 42">
                    <a:extLst>
                      <a:ext uri="{FF2B5EF4-FFF2-40B4-BE49-F238E27FC236}">
                        <a16:creationId xmlns:a16="http://schemas.microsoft.com/office/drawing/2014/main" id="{AF1CE584-4361-4908-BAD6-EF6C201721FD}"/>
                      </a:ext>
                    </a:extLst>
                  </p:cNvPr>
                  <p:cNvGrpSpPr/>
                  <p:nvPr/>
                </p:nvGrpSpPr>
                <p:grpSpPr>
                  <a:xfrm>
                    <a:off x="3766065" y="1618084"/>
                    <a:ext cx="1466104" cy="4211877"/>
                    <a:chOff x="3475613" y="1618084"/>
                    <a:chExt cx="1466104" cy="4211877"/>
                  </a:xfrm>
                </p:grpSpPr>
                <p:grpSp>
                  <p:nvGrpSpPr>
                    <p:cNvPr id="33" name="Group 32">
                      <a:extLst>
                        <a:ext uri="{FF2B5EF4-FFF2-40B4-BE49-F238E27FC236}">
                          <a16:creationId xmlns:a16="http://schemas.microsoft.com/office/drawing/2014/main" id="{0142D9F4-D785-4443-A559-5AAECB01EC5A}"/>
                        </a:ext>
                      </a:extLst>
                    </p:cNvPr>
                    <p:cNvGrpSpPr/>
                    <p:nvPr/>
                  </p:nvGrpSpPr>
                  <p:grpSpPr>
                    <a:xfrm>
                      <a:off x="3475613" y="1618084"/>
                      <a:ext cx="1466104" cy="4211877"/>
                      <a:chOff x="3475613" y="1618084"/>
                      <a:chExt cx="1466104" cy="4211877"/>
                    </a:xfrm>
                  </p:grpSpPr>
                  <p:sp>
                    <p:nvSpPr>
                      <p:cNvPr id="25" name="Oval 24">
                        <a:extLst>
                          <a:ext uri="{FF2B5EF4-FFF2-40B4-BE49-F238E27FC236}">
                            <a16:creationId xmlns:a16="http://schemas.microsoft.com/office/drawing/2014/main" id="{68ACDF9B-6E9D-4895-9018-192FB8749FBB}"/>
                          </a:ext>
                        </a:extLst>
                      </p:cNvPr>
                      <p:cNvSpPr/>
                      <p:nvPr/>
                    </p:nvSpPr>
                    <p:spPr>
                      <a:xfrm>
                        <a:off x="3475613" y="4313814"/>
                        <a:ext cx="1466104" cy="1516147"/>
                      </a:xfrm>
                      <a:prstGeom prst="ellipse">
                        <a:avLst/>
                      </a:prstGeom>
                      <a:solidFill>
                        <a:srgbClr val="F47555"/>
                      </a:solidFill>
                      <a:ln w="57150">
                        <a:solidFill>
                          <a:srgbClr val="A46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dirty="0"/>
                      </a:p>
                    </p:txBody>
                  </p:sp>
                  <p:sp>
                    <p:nvSpPr>
                      <p:cNvPr id="29" name="Freeform: Shape 28">
                        <a:extLst>
                          <a:ext uri="{FF2B5EF4-FFF2-40B4-BE49-F238E27FC236}">
                            <a16:creationId xmlns:a16="http://schemas.microsoft.com/office/drawing/2014/main" id="{1ACE01BF-AD7B-47D8-9FB3-8D68CED4F225}"/>
                          </a:ext>
                        </a:extLst>
                      </p:cNvPr>
                      <p:cNvSpPr/>
                      <p:nvPr/>
                    </p:nvSpPr>
                    <p:spPr>
                      <a:xfrm rot="10800000">
                        <a:off x="3701349" y="1618084"/>
                        <a:ext cx="976892" cy="3416318"/>
                      </a:xfrm>
                      <a:custGeom>
                        <a:avLst/>
                        <a:gdLst>
                          <a:gd name="connsiteX0" fmla="*/ 893355 w 976892"/>
                          <a:gd name="connsiteY0" fmla="*/ 3416318 h 3416318"/>
                          <a:gd name="connsiteX1" fmla="*/ 83540 w 976892"/>
                          <a:gd name="connsiteY1" fmla="*/ 3416318 h 3416318"/>
                          <a:gd name="connsiteX2" fmla="*/ 83540 w 976892"/>
                          <a:gd name="connsiteY2" fmla="*/ 2535935 h 3416318"/>
                          <a:gd name="connsiteX3" fmla="*/ 83419 w 976892"/>
                          <a:gd name="connsiteY3" fmla="*/ 2535691 h 3416318"/>
                          <a:gd name="connsiteX4" fmla="*/ 0 w 976892"/>
                          <a:gd name="connsiteY4" fmla="*/ 2082631 h 3416318"/>
                          <a:gd name="connsiteX5" fmla="*/ 83419 w 976892"/>
                          <a:gd name="connsiteY5" fmla="*/ 1629571 h 3416318"/>
                          <a:gd name="connsiteX6" fmla="*/ 88611 w 976892"/>
                          <a:gd name="connsiteY6" fmla="*/ 1619131 h 3416318"/>
                          <a:gd name="connsiteX7" fmla="*/ 88611 w 976892"/>
                          <a:gd name="connsiteY7" fmla="*/ 0 h 3416318"/>
                          <a:gd name="connsiteX8" fmla="*/ 888279 w 976892"/>
                          <a:gd name="connsiteY8" fmla="*/ 0 h 3416318"/>
                          <a:gd name="connsiteX9" fmla="*/ 888279 w 976892"/>
                          <a:gd name="connsiteY9" fmla="*/ 1619127 h 3416318"/>
                          <a:gd name="connsiteX10" fmla="*/ 893473 w 976892"/>
                          <a:gd name="connsiteY10" fmla="*/ 1629571 h 3416318"/>
                          <a:gd name="connsiteX11" fmla="*/ 976892 w 976892"/>
                          <a:gd name="connsiteY11" fmla="*/ 2082631 h 3416318"/>
                          <a:gd name="connsiteX12" fmla="*/ 893473 w 976892"/>
                          <a:gd name="connsiteY12" fmla="*/ 2535691 h 3416318"/>
                          <a:gd name="connsiteX13" fmla="*/ 893355 w 976892"/>
                          <a:gd name="connsiteY13" fmla="*/ 2535929 h 341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6892" h="3416318">
                            <a:moveTo>
                              <a:pt x="893355" y="3416318"/>
                            </a:moveTo>
                            <a:lnTo>
                              <a:pt x="83540" y="3416318"/>
                            </a:lnTo>
                            <a:lnTo>
                              <a:pt x="83540" y="2535935"/>
                            </a:lnTo>
                            <a:lnTo>
                              <a:pt x="83419" y="2535691"/>
                            </a:lnTo>
                            <a:cubicBezTo>
                              <a:pt x="30752" y="2406363"/>
                              <a:pt x="0" y="2250455"/>
                              <a:pt x="0" y="2082631"/>
                            </a:cubicBezTo>
                            <a:cubicBezTo>
                              <a:pt x="0" y="1914807"/>
                              <a:pt x="30753" y="1758899"/>
                              <a:pt x="83419" y="1629571"/>
                            </a:cubicBezTo>
                            <a:lnTo>
                              <a:pt x="88611" y="1619131"/>
                            </a:lnTo>
                            <a:lnTo>
                              <a:pt x="88611" y="0"/>
                            </a:lnTo>
                            <a:lnTo>
                              <a:pt x="888279" y="0"/>
                            </a:lnTo>
                            <a:lnTo>
                              <a:pt x="888279" y="1619127"/>
                            </a:lnTo>
                            <a:lnTo>
                              <a:pt x="893473" y="1629571"/>
                            </a:lnTo>
                            <a:cubicBezTo>
                              <a:pt x="946140" y="1758899"/>
                              <a:pt x="976892" y="1914807"/>
                              <a:pt x="976892" y="2082631"/>
                            </a:cubicBezTo>
                            <a:cubicBezTo>
                              <a:pt x="976892" y="2250455"/>
                              <a:pt x="946139" y="2406363"/>
                              <a:pt x="893473" y="2535691"/>
                            </a:cubicBezTo>
                            <a:lnTo>
                              <a:pt x="893355" y="2535929"/>
                            </a:lnTo>
                            <a:close/>
                          </a:path>
                        </a:pathLst>
                      </a:custGeom>
                      <a:solidFill>
                        <a:srgbClr val="F47555"/>
                      </a:solidFill>
                      <a:ln w="38100">
                        <a:solidFill>
                          <a:srgbClr val="A461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r-Latn-RS" dirty="0"/>
                      </a:p>
                    </p:txBody>
                  </p:sp>
                  <p:sp>
                    <p:nvSpPr>
                      <p:cNvPr id="31" name="Oval 30">
                        <a:extLst>
                          <a:ext uri="{FF2B5EF4-FFF2-40B4-BE49-F238E27FC236}">
                            <a16:creationId xmlns:a16="http://schemas.microsoft.com/office/drawing/2014/main" id="{31F5AD99-C35F-4EF3-B295-EAA45F95F8E9}"/>
                          </a:ext>
                        </a:extLst>
                      </p:cNvPr>
                      <p:cNvSpPr/>
                      <p:nvPr/>
                    </p:nvSpPr>
                    <p:spPr>
                      <a:xfrm>
                        <a:off x="3763348" y="4411366"/>
                        <a:ext cx="892216" cy="224870"/>
                      </a:xfrm>
                      <a:prstGeom prst="ellipse">
                        <a:avLst/>
                      </a:prstGeom>
                      <a:solidFill>
                        <a:srgbClr val="F47555"/>
                      </a:solidFill>
                      <a:ln>
                        <a:solidFill>
                          <a:srgbClr val="F474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dirty="0">
                          <a:solidFill>
                            <a:srgbClr val="F47458"/>
                          </a:solidFill>
                        </a:endParaRPr>
                      </a:p>
                    </p:txBody>
                  </p:sp>
                  <p:sp>
                    <p:nvSpPr>
                      <p:cNvPr id="32" name="Rectangle 31">
                        <a:extLst>
                          <a:ext uri="{FF2B5EF4-FFF2-40B4-BE49-F238E27FC236}">
                            <a16:creationId xmlns:a16="http://schemas.microsoft.com/office/drawing/2014/main" id="{2A96AE02-555E-472F-9DED-B68D88D9E24B}"/>
                          </a:ext>
                        </a:extLst>
                      </p:cNvPr>
                      <p:cNvSpPr/>
                      <p:nvPr/>
                    </p:nvSpPr>
                    <p:spPr>
                      <a:xfrm>
                        <a:off x="3763348" y="4542398"/>
                        <a:ext cx="892216" cy="556183"/>
                      </a:xfrm>
                      <a:prstGeom prst="rect">
                        <a:avLst/>
                      </a:prstGeom>
                      <a:solidFill>
                        <a:srgbClr val="F47458"/>
                      </a:solidFill>
                      <a:ln>
                        <a:solidFill>
                          <a:srgbClr val="F474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grpSp>
                <p:sp>
                  <p:nvSpPr>
                    <p:cNvPr id="41" name="Block Arc 40">
                      <a:extLst>
                        <a:ext uri="{FF2B5EF4-FFF2-40B4-BE49-F238E27FC236}">
                          <a16:creationId xmlns:a16="http://schemas.microsoft.com/office/drawing/2014/main" id="{EB47E130-2747-497A-B693-6A1F483F9185}"/>
                        </a:ext>
                      </a:extLst>
                    </p:cNvPr>
                    <p:cNvSpPr/>
                    <p:nvPr/>
                  </p:nvSpPr>
                  <p:spPr>
                    <a:xfrm rot="10800000" flipH="1">
                      <a:off x="3784486" y="4334114"/>
                      <a:ext cx="431236" cy="194063"/>
                    </a:xfrm>
                    <a:prstGeom prst="blockArc">
                      <a:avLst/>
                    </a:prstGeom>
                    <a:solidFill>
                      <a:schemeClr val="bg1"/>
                    </a:solidFill>
                    <a:ln>
                      <a:solidFill>
                        <a:srgbClr val="A46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dirty="0">
                        <a:solidFill>
                          <a:schemeClr val="tx1"/>
                        </a:solidFill>
                      </a:endParaRPr>
                    </a:p>
                  </p:txBody>
                </p:sp>
                <p:sp>
                  <p:nvSpPr>
                    <p:cNvPr id="42" name="Block Arc 41">
                      <a:extLst>
                        <a:ext uri="{FF2B5EF4-FFF2-40B4-BE49-F238E27FC236}">
                          <a16:creationId xmlns:a16="http://schemas.microsoft.com/office/drawing/2014/main" id="{85D7507C-EBF2-4702-8311-ABF348B45295}"/>
                        </a:ext>
                      </a:extLst>
                    </p:cNvPr>
                    <p:cNvSpPr/>
                    <p:nvPr/>
                  </p:nvSpPr>
                  <p:spPr>
                    <a:xfrm rot="10800000" flipH="1">
                      <a:off x="4215723" y="4334114"/>
                      <a:ext cx="418130" cy="194063"/>
                    </a:xfrm>
                    <a:prstGeom prst="blockArc">
                      <a:avLst/>
                    </a:prstGeom>
                    <a:solidFill>
                      <a:schemeClr val="bg1"/>
                    </a:solidFill>
                    <a:ln>
                      <a:solidFill>
                        <a:srgbClr val="A46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solidFill>
                          <a:schemeClr val="tx1"/>
                        </a:solidFill>
                      </a:endParaRPr>
                    </a:p>
                  </p:txBody>
                </p:sp>
              </p:grpSp>
              <p:grpSp>
                <p:nvGrpSpPr>
                  <p:cNvPr id="52" name="Group 51">
                    <a:extLst>
                      <a:ext uri="{FF2B5EF4-FFF2-40B4-BE49-F238E27FC236}">
                        <a16:creationId xmlns:a16="http://schemas.microsoft.com/office/drawing/2014/main" id="{D781D86F-7250-47E2-9654-018D24EEFC3C}"/>
                      </a:ext>
                    </a:extLst>
                  </p:cNvPr>
                  <p:cNvGrpSpPr/>
                  <p:nvPr/>
                </p:nvGrpSpPr>
                <p:grpSpPr>
                  <a:xfrm>
                    <a:off x="1599314" y="1618084"/>
                    <a:ext cx="1466104" cy="4199242"/>
                    <a:chOff x="1599314" y="1618084"/>
                    <a:chExt cx="1466104" cy="4199242"/>
                  </a:xfrm>
                </p:grpSpPr>
                <p:grpSp>
                  <p:nvGrpSpPr>
                    <p:cNvPr id="27" name="Group 26">
                      <a:extLst>
                        <a:ext uri="{FF2B5EF4-FFF2-40B4-BE49-F238E27FC236}">
                          <a16:creationId xmlns:a16="http://schemas.microsoft.com/office/drawing/2014/main" id="{F8F64492-1AC4-498F-858A-3B61681553F4}"/>
                        </a:ext>
                      </a:extLst>
                    </p:cNvPr>
                    <p:cNvGrpSpPr/>
                    <p:nvPr/>
                  </p:nvGrpSpPr>
                  <p:grpSpPr>
                    <a:xfrm>
                      <a:off x="1599314" y="1618084"/>
                      <a:ext cx="1466104" cy="4199242"/>
                      <a:chOff x="1599314" y="1618084"/>
                      <a:chExt cx="1466104" cy="4199242"/>
                    </a:xfrm>
                  </p:grpSpPr>
                  <p:grpSp>
                    <p:nvGrpSpPr>
                      <p:cNvPr id="13" name="Group 12">
                        <a:extLst>
                          <a:ext uri="{FF2B5EF4-FFF2-40B4-BE49-F238E27FC236}">
                            <a16:creationId xmlns:a16="http://schemas.microsoft.com/office/drawing/2014/main" id="{676AB4AD-4A2C-4529-BF3B-5ED146AA6613}"/>
                          </a:ext>
                        </a:extLst>
                      </p:cNvPr>
                      <p:cNvGrpSpPr/>
                      <p:nvPr/>
                    </p:nvGrpSpPr>
                    <p:grpSpPr>
                      <a:xfrm>
                        <a:off x="1599314" y="1618084"/>
                        <a:ext cx="1466104" cy="4199242"/>
                        <a:chOff x="1599314" y="1618084"/>
                        <a:chExt cx="1466104" cy="4199242"/>
                      </a:xfrm>
                    </p:grpSpPr>
                    <p:sp>
                      <p:nvSpPr>
                        <p:cNvPr id="5" name="Oval 4">
                          <a:extLst>
                            <a:ext uri="{FF2B5EF4-FFF2-40B4-BE49-F238E27FC236}">
                              <a16:creationId xmlns:a16="http://schemas.microsoft.com/office/drawing/2014/main" id="{338D2E31-FAAE-4735-B91F-BC1266041099}"/>
                            </a:ext>
                          </a:extLst>
                        </p:cNvPr>
                        <p:cNvSpPr/>
                        <p:nvPr/>
                      </p:nvSpPr>
                      <p:spPr>
                        <a:xfrm>
                          <a:off x="1599314" y="4301179"/>
                          <a:ext cx="1466104" cy="1516147"/>
                        </a:xfrm>
                        <a:prstGeom prst="ellipse">
                          <a:avLst/>
                        </a:prstGeom>
                        <a:solidFill>
                          <a:srgbClr val="F47555"/>
                        </a:solidFill>
                        <a:ln w="57150">
                          <a:solidFill>
                            <a:srgbClr val="A46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dirty="0"/>
                        </a:p>
                      </p:txBody>
                    </p:sp>
                    <p:sp>
                      <p:nvSpPr>
                        <p:cNvPr id="10" name="Freeform: Shape 9">
                          <a:extLst>
                            <a:ext uri="{FF2B5EF4-FFF2-40B4-BE49-F238E27FC236}">
                              <a16:creationId xmlns:a16="http://schemas.microsoft.com/office/drawing/2014/main" id="{9CA88E94-1452-45BD-8ECA-C0628E8779FD}"/>
                            </a:ext>
                          </a:extLst>
                        </p:cNvPr>
                        <p:cNvSpPr/>
                        <p:nvPr/>
                      </p:nvSpPr>
                      <p:spPr>
                        <a:xfrm>
                          <a:off x="1843919" y="1618084"/>
                          <a:ext cx="976892" cy="2892956"/>
                        </a:xfrm>
                        <a:custGeom>
                          <a:avLst/>
                          <a:gdLst>
                            <a:gd name="connsiteX0" fmla="*/ 88611 w 976892"/>
                            <a:gd name="connsiteY0" fmla="*/ 0 h 2892956"/>
                            <a:gd name="connsiteX1" fmla="*/ 888279 w 976892"/>
                            <a:gd name="connsiteY1" fmla="*/ 0 h 2892956"/>
                            <a:gd name="connsiteX2" fmla="*/ 888279 w 976892"/>
                            <a:gd name="connsiteY2" fmla="*/ 1619127 h 2892956"/>
                            <a:gd name="connsiteX3" fmla="*/ 893473 w 976892"/>
                            <a:gd name="connsiteY3" fmla="*/ 1629571 h 2892956"/>
                            <a:gd name="connsiteX4" fmla="*/ 976892 w 976892"/>
                            <a:gd name="connsiteY4" fmla="*/ 2082631 h 2892956"/>
                            <a:gd name="connsiteX5" fmla="*/ 488446 w 976892"/>
                            <a:gd name="connsiteY5" fmla="*/ 2892956 h 2892956"/>
                            <a:gd name="connsiteX6" fmla="*/ 0 w 976892"/>
                            <a:gd name="connsiteY6" fmla="*/ 2082631 h 2892956"/>
                            <a:gd name="connsiteX7" fmla="*/ 83419 w 976892"/>
                            <a:gd name="connsiteY7" fmla="*/ 1629571 h 2892956"/>
                            <a:gd name="connsiteX8" fmla="*/ 88611 w 976892"/>
                            <a:gd name="connsiteY8" fmla="*/ 1619131 h 2892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892" h="2892956">
                              <a:moveTo>
                                <a:pt x="88611" y="0"/>
                              </a:moveTo>
                              <a:lnTo>
                                <a:pt x="888279" y="0"/>
                              </a:lnTo>
                              <a:lnTo>
                                <a:pt x="888279" y="1619127"/>
                              </a:lnTo>
                              <a:lnTo>
                                <a:pt x="893473" y="1629571"/>
                              </a:lnTo>
                              <a:cubicBezTo>
                                <a:pt x="946140" y="1758899"/>
                                <a:pt x="976892" y="1914807"/>
                                <a:pt x="976892" y="2082631"/>
                              </a:cubicBezTo>
                              <a:cubicBezTo>
                                <a:pt x="976892" y="2530161"/>
                                <a:pt x="758207" y="2892956"/>
                                <a:pt x="488446" y="2892956"/>
                              </a:cubicBezTo>
                              <a:cubicBezTo>
                                <a:pt x="218685" y="2892956"/>
                                <a:pt x="0" y="2530161"/>
                                <a:pt x="0" y="2082631"/>
                              </a:cubicBezTo>
                              <a:cubicBezTo>
                                <a:pt x="0" y="1914807"/>
                                <a:pt x="30753" y="1758899"/>
                                <a:pt x="83419" y="1629571"/>
                              </a:cubicBezTo>
                              <a:lnTo>
                                <a:pt x="88611" y="1619131"/>
                              </a:lnTo>
                              <a:close/>
                            </a:path>
                          </a:pathLst>
                        </a:custGeom>
                        <a:solidFill>
                          <a:srgbClr val="F47555"/>
                        </a:solidFill>
                        <a:ln w="38100">
                          <a:solidFill>
                            <a:srgbClr val="A461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r-Latn-RS" dirty="0"/>
                        </a:p>
                      </p:txBody>
                    </p:sp>
                    <p:sp>
                      <p:nvSpPr>
                        <p:cNvPr id="12" name="Oval 11">
                          <a:extLst>
                            <a:ext uri="{FF2B5EF4-FFF2-40B4-BE49-F238E27FC236}">
                              <a16:creationId xmlns:a16="http://schemas.microsoft.com/office/drawing/2014/main" id="{D018F41D-25D1-4E94-AF66-4CB90391F786}"/>
                            </a:ext>
                          </a:extLst>
                        </p:cNvPr>
                        <p:cNvSpPr/>
                        <p:nvPr/>
                      </p:nvSpPr>
                      <p:spPr>
                        <a:xfrm>
                          <a:off x="2016601" y="4348334"/>
                          <a:ext cx="631528" cy="194064"/>
                        </a:xfrm>
                        <a:prstGeom prst="ellipse">
                          <a:avLst/>
                        </a:prstGeom>
                        <a:solidFill>
                          <a:srgbClr val="F47555"/>
                        </a:solidFill>
                        <a:ln>
                          <a:solidFill>
                            <a:srgbClr val="F474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dirty="0">
                            <a:solidFill>
                              <a:srgbClr val="F47458"/>
                            </a:solidFill>
                          </a:endParaRPr>
                        </a:p>
                      </p:txBody>
                    </p:sp>
                  </p:grpSp>
                  <p:sp>
                    <p:nvSpPr>
                      <p:cNvPr id="15" name="Block Arc 14">
                        <a:extLst>
                          <a:ext uri="{FF2B5EF4-FFF2-40B4-BE49-F238E27FC236}">
                            <a16:creationId xmlns:a16="http://schemas.microsoft.com/office/drawing/2014/main" id="{1A044EA2-7001-4A49-9995-00B55B10EFC1}"/>
                          </a:ext>
                        </a:extLst>
                      </p:cNvPr>
                      <p:cNvSpPr/>
                      <p:nvPr/>
                    </p:nvSpPr>
                    <p:spPr>
                      <a:xfrm rot="6443807" flipH="1">
                        <a:off x="1922651" y="4145369"/>
                        <a:ext cx="293326" cy="194063"/>
                      </a:xfrm>
                      <a:prstGeom prst="blockArc">
                        <a:avLst/>
                      </a:prstGeom>
                      <a:solidFill>
                        <a:schemeClr val="bg1"/>
                      </a:solidFill>
                      <a:ln>
                        <a:solidFill>
                          <a:srgbClr val="A46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dirty="0">
                          <a:solidFill>
                            <a:schemeClr val="tx1"/>
                          </a:solidFill>
                        </a:endParaRPr>
                      </a:p>
                    </p:txBody>
                  </p:sp>
                  <p:sp>
                    <p:nvSpPr>
                      <p:cNvPr id="20" name="Block Arc 19">
                        <a:extLst>
                          <a:ext uri="{FF2B5EF4-FFF2-40B4-BE49-F238E27FC236}">
                            <a16:creationId xmlns:a16="http://schemas.microsoft.com/office/drawing/2014/main" id="{5184EDFA-7877-496C-8B7F-0C199EFEB1CA}"/>
                          </a:ext>
                        </a:extLst>
                      </p:cNvPr>
                      <p:cNvSpPr/>
                      <p:nvPr/>
                    </p:nvSpPr>
                    <p:spPr>
                      <a:xfrm rot="15156193">
                        <a:off x="2451363" y="4145369"/>
                        <a:ext cx="293326" cy="194063"/>
                      </a:xfrm>
                      <a:prstGeom prst="blockArc">
                        <a:avLst/>
                      </a:prstGeom>
                      <a:solidFill>
                        <a:schemeClr val="bg1"/>
                      </a:solidFill>
                      <a:ln>
                        <a:solidFill>
                          <a:srgbClr val="A46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dirty="0">
                          <a:solidFill>
                            <a:schemeClr val="tx1"/>
                          </a:solidFill>
                        </a:endParaRPr>
                      </a:p>
                    </p:txBody>
                  </p:sp>
                </p:grpSp>
                <p:cxnSp>
                  <p:nvCxnSpPr>
                    <p:cNvPr id="48" name="Straight Arrow Connector 47">
                      <a:extLst>
                        <a:ext uri="{FF2B5EF4-FFF2-40B4-BE49-F238E27FC236}">
                          <a16:creationId xmlns:a16="http://schemas.microsoft.com/office/drawing/2014/main" id="{7DA60E29-FD44-4531-AAF6-2915276540B0}"/>
                        </a:ext>
                      </a:extLst>
                    </p:cNvPr>
                    <p:cNvCxnSpPr/>
                    <p:nvPr/>
                  </p:nvCxnSpPr>
                  <p:spPr>
                    <a:xfrm flipV="1">
                      <a:off x="2332365" y="4070177"/>
                      <a:ext cx="0" cy="615577"/>
                    </a:xfrm>
                    <a:prstGeom prst="straightConnector1">
                      <a:avLst/>
                    </a:prstGeom>
                    <a:ln w="57150">
                      <a:solidFill>
                        <a:srgbClr val="D9251A"/>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9" name="Straight Arrow Connector 48">
                    <a:extLst>
                      <a:ext uri="{FF2B5EF4-FFF2-40B4-BE49-F238E27FC236}">
                        <a16:creationId xmlns:a16="http://schemas.microsoft.com/office/drawing/2014/main" id="{BA831106-3CDA-4A61-96A1-F673162BC46A}"/>
                      </a:ext>
                    </a:extLst>
                  </p:cNvPr>
                  <p:cNvCxnSpPr/>
                  <p:nvPr/>
                </p:nvCxnSpPr>
                <p:spPr>
                  <a:xfrm flipV="1">
                    <a:off x="4480246" y="3242435"/>
                    <a:ext cx="0" cy="615577"/>
                  </a:xfrm>
                  <a:prstGeom prst="straightConnector1">
                    <a:avLst/>
                  </a:prstGeom>
                  <a:ln w="57150">
                    <a:solidFill>
                      <a:srgbClr val="D9251A"/>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EB0AC7D9-B3DC-40F0-82F0-EC2BE0E81941}"/>
                    </a:ext>
                  </a:extLst>
                </p:cNvPr>
                <p:cNvGrpSpPr/>
                <p:nvPr/>
              </p:nvGrpSpPr>
              <p:grpSpPr>
                <a:xfrm>
                  <a:off x="5895075" y="1618084"/>
                  <a:ext cx="1918063" cy="4434373"/>
                  <a:chOff x="5895075" y="1618084"/>
                  <a:chExt cx="1918063" cy="4434373"/>
                </a:xfrm>
              </p:grpSpPr>
              <p:grpSp>
                <p:nvGrpSpPr>
                  <p:cNvPr id="44" name="Group 43">
                    <a:extLst>
                      <a:ext uri="{FF2B5EF4-FFF2-40B4-BE49-F238E27FC236}">
                        <a16:creationId xmlns:a16="http://schemas.microsoft.com/office/drawing/2014/main" id="{C61253D7-045C-4981-82AB-242361528ACB}"/>
                      </a:ext>
                    </a:extLst>
                  </p:cNvPr>
                  <p:cNvGrpSpPr/>
                  <p:nvPr/>
                </p:nvGrpSpPr>
                <p:grpSpPr>
                  <a:xfrm>
                    <a:off x="5895075" y="1618084"/>
                    <a:ext cx="1918063" cy="4434373"/>
                    <a:chOff x="5788579" y="1618084"/>
                    <a:chExt cx="1918063" cy="4434373"/>
                  </a:xfrm>
                </p:grpSpPr>
                <p:sp>
                  <p:nvSpPr>
                    <p:cNvPr id="8" name="Oval 7">
                      <a:extLst>
                        <a:ext uri="{FF2B5EF4-FFF2-40B4-BE49-F238E27FC236}">
                          <a16:creationId xmlns:a16="http://schemas.microsoft.com/office/drawing/2014/main" id="{7AA8ED28-9626-45A7-9730-A812FDC6FA21}"/>
                        </a:ext>
                      </a:extLst>
                    </p:cNvPr>
                    <p:cNvSpPr/>
                    <p:nvPr/>
                  </p:nvSpPr>
                  <p:spPr>
                    <a:xfrm>
                      <a:off x="5788579" y="4179259"/>
                      <a:ext cx="1918063" cy="1873198"/>
                    </a:xfrm>
                    <a:prstGeom prst="ellipse">
                      <a:avLst/>
                    </a:prstGeom>
                    <a:solidFill>
                      <a:srgbClr val="F47555"/>
                    </a:solidFill>
                    <a:ln w="57150">
                      <a:solidFill>
                        <a:srgbClr val="A46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1" name="Freeform: Shape 10">
                      <a:extLst>
                        <a:ext uri="{FF2B5EF4-FFF2-40B4-BE49-F238E27FC236}">
                          <a16:creationId xmlns:a16="http://schemas.microsoft.com/office/drawing/2014/main" id="{D1DB339B-3E88-4479-89C5-B64A50013CAD}"/>
                        </a:ext>
                      </a:extLst>
                    </p:cNvPr>
                    <p:cNvSpPr/>
                    <p:nvPr/>
                  </p:nvSpPr>
                  <p:spPr>
                    <a:xfrm>
                      <a:off x="6223041" y="1618084"/>
                      <a:ext cx="976892" cy="2892956"/>
                    </a:xfrm>
                    <a:custGeom>
                      <a:avLst/>
                      <a:gdLst>
                        <a:gd name="connsiteX0" fmla="*/ 88611 w 976892"/>
                        <a:gd name="connsiteY0" fmla="*/ 0 h 2892956"/>
                        <a:gd name="connsiteX1" fmla="*/ 888279 w 976892"/>
                        <a:gd name="connsiteY1" fmla="*/ 0 h 2892956"/>
                        <a:gd name="connsiteX2" fmla="*/ 888279 w 976892"/>
                        <a:gd name="connsiteY2" fmla="*/ 1619127 h 2892956"/>
                        <a:gd name="connsiteX3" fmla="*/ 893473 w 976892"/>
                        <a:gd name="connsiteY3" fmla="*/ 1629571 h 2892956"/>
                        <a:gd name="connsiteX4" fmla="*/ 976892 w 976892"/>
                        <a:gd name="connsiteY4" fmla="*/ 2082631 h 2892956"/>
                        <a:gd name="connsiteX5" fmla="*/ 488446 w 976892"/>
                        <a:gd name="connsiteY5" fmla="*/ 2892956 h 2892956"/>
                        <a:gd name="connsiteX6" fmla="*/ 0 w 976892"/>
                        <a:gd name="connsiteY6" fmla="*/ 2082631 h 2892956"/>
                        <a:gd name="connsiteX7" fmla="*/ 83419 w 976892"/>
                        <a:gd name="connsiteY7" fmla="*/ 1629571 h 2892956"/>
                        <a:gd name="connsiteX8" fmla="*/ 88611 w 976892"/>
                        <a:gd name="connsiteY8" fmla="*/ 1619131 h 2892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892" h="2892956">
                          <a:moveTo>
                            <a:pt x="88611" y="0"/>
                          </a:moveTo>
                          <a:lnTo>
                            <a:pt x="888279" y="0"/>
                          </a:lnTo>
                          <a:lnTo>
                            <a:pt x="888279" y="1619127"/>
                          </a:lnTo>
                          <a:lnTo>
                            <a:pt x="893473" y="1629571"/>
                          </a:lnTo>
                          <a:cubicBezTo>
                            <a:pt x="946140" y="1758899"/>
                            <a:pt x="976892" y="1914807"/>
                            <a:pt x="976892" y="2082631"/>
                          </a:cubicBezTo>
                          <a:cubicBezTo>
                            <a:pt x="976892" y="2530161"/>
                            <a:pt x="758207" y="2892956"/>
                            <a:pt x="488446" y="2892956"/>
                          </a:cubicBezTo>
                          <a:cubicBezTo>
                            <a:pt x="218685" y="2892956"/>
                            <a:pt x="0" y="2530161"/>
                            <a:pt x="0" y="2082631"/>
                          </a:cubicBezTo>
                          <a:cubicBezTo>
                            <a:pt x="0" y="1914807"/>
                            <a:pt x="30753" y="1758899"/>
                            <a:pt x="83419" y="1629571"/>
                          </a:cubicBezTo>
                          <a:lnTo>
                            <a:pt x="88611" y="1619131"/>
                          </a:lnTo>
                          <a:close/>
                        </a:path>
                      </a:pathLst>
                    </a:custGeom>
                    <a:solidFill>
                      <a:srgbClr val="F47555"/>
                    </a:solidFill>
                    <a:ln w="38100">
                      <a:solidFill>
                        <a:srgbClr val="A461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r-Latn-RS"/>
                    </a:p>
                  </p:txBody>
                </p:sp>
                <p:sp>
                  <p:nvSpPr>
                    <p:cNvPr id="26" name="Oval 25">
                      <a:extLst>
                        <a:ext uri="{FF2B5EF4-FFF2-40B4-BE49-F238E27FC236}">
                          <a16:creationId xmlns:a16="http://schemas.microsoft.com/office/drawing/2014/main" id="{F1686B17-7F94-450F-A4DE-7ED504EA5330}"/>
                        </a:ext>
                      </a:extLst>
                    </p:cNvPr>
                    <p:cNvSpPr/>
                    <p:nvPr/>
                  </p:nvSpPr>
                  <p:spPr>
                    <a:xfrm>
                      <a:off x="6304219" y="4212247"/>
                      <a:ext cx="886782" cy="350618"/>
                    </a:xfrm>
                    <a:prstGeom prst="ellipse">
                      <a:avLst/>
                    </a:prstGeom>
                    <a:solidFill>
                      <a:srgbClr val="F47555"/>
                    </a:solidFill>
                    <a:ln>
                      <a:solidFill>
                        <a:srgbClr val="F474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dirty="0">
                        <a:solidFill>
                          <a:srgbClr val="F47458"/>
                        </a:solidFill>
                      </a:endParaRPr>
                    </a:p>
                  </p:txBody>
                </p:sp>
              </p:grpSp>
              <p:sp>
                <p:nvSpPr>
                  <p:cNvPr id="19" name="Block Arc 18">
                    <a:extLst>
                      <a:ext uri="{FF2B5EF4-FFF2-40B4-BE49-F238E27FC236}">
                        <a16:creationId xmlns:a16="http://schemas.microsoft.com/office/drawing/2014/main" id="{3EEDFCFB-CC54-4109-BFD9-A99BDAC81730}"/>
                      </a:ext>
                    </a:extLst>
                  </p:cNvPr>
                  <p:cNvSpPr/>
                  <p:nvPr/>
                </p:nvSpPr>
                <p:spPr>
                  <a:xfrm rot="10800000" flipH="1">
                    <a:off x="6829219" y="4145368"/>
                    <a:ext cx="386891" cy="194063"/>
                  </a:xfrm>
                  <a:prstGeom prst="blockArc">
                    <a:avLst/>
                  </a:prstGeom>
                  <a:solidFill>
                    <a:schemeClr val="bg1"/>
                  </a:solidFill>
                  <a:ln>
                    <a:solidFill>
                      <a:srgbClr val="A46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dirty="0">
                      <a:solidFill>
                        <a:schemeClr val="tx1"/>
                      </a:solidFill>
                    </a:endParaRPr>
                  </a:p>
                </p:txBody>
              </p:sp>
              <p:sp>
                <p:nvSpPr>
                  <p:cNvPr id="18" name="Block Arc 17">
                    <a:extLst>
                      <a:ext uri="{FF2B5EF4-FFF2-40B4-BE49-F238E27FC236}">
                        <a16:creationId xmlns:a16="http://schemas.microsoft.com/office/drawing/2014/main" id="{732CDFD2-BE01-42D3-BB79-68618B9B2392}"/>
                      </a:ext>
                    </a:extLst>
                  </p:cNvPr>
                  <p:cNvSpPr/>
                  <p:nvPr/>
                </p:nvSpPr>
                <p:spPr>
                  <a:xfrm rot="10800000" flipH="1">
                    <a:off x="6436300" y="4145367"/>
                    <a:ext cx="404338" cy="194063"/>
                  </a:xfrm>
                  <a:prstGeom prst="blockArc">
                    <a:avLst/>
                  </a:prstGeom>
                  <a:solidFill>
                    <a:schemeClr val="bg1"/>
                  </a:solidFill>
                  <a:ln>
                    <a:solidFill>
                      <a:srgbClr val="A46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dirty="0">
                      <a:solidFill>
                        <a:schemeClr val="tx1"/>
                      </a:solidFill>
                    </a:endParaRPr>
                  </a:p>
                </p:txBody>
              </p:sp>
              <p:cxnSp>
                <p:nvCxnSpPr>
                  <p:cNvPr id="50" name="Straight Arrow Connector 49">
                    <a:extLst>
                      <a:ext uri="{FF2B5EF4-FFF2-40B4-BE49-F238E27FC236}">
                        <a16:creationId xmlns:a16="http://schemas.microsoft.com/office/drawing/2014/main" id="{F20C0085-49AE-4453-AD66-C52359106CD2}"/>
                      </a:ext>
                    </a:extLst>
                  </p:cNvPr>
                  <p:cNvCxnSpPr>
                    <a:cxnSpLocks/>
                  </p:cNvCxnSpPr>
                  <p:nvPr/>
                </p:nvCxnSpPr>
                <p:spPr>
                  <a:xfrm>
                    <a:off x="6810363" y="2810637"/>
                    <a:ext cx="0" cy="618363"/>
                  </a:xfrm>
                  <a:prstGeom prst="straightConnector1">
                    <a:avLst/>
                  </a:prstGeom>
                  <a:ln w="57150">
                    <a:solidFill>
                      <a:srgbClr val="D9251A"/>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5" name="TextBox 64">
                <a:extLst>
                  <a:ext uri="{FF2B5EF4-FFF2-40B4-BE49-F238E27FC236}">
                    <a16:creationId xmlns:a16="http://schemas.microsoft.com/office/drawing/2014/main" id="{49815AE7-37A2-47D5-8916-D508CA029E2E}"/>
                  </a:ext>
                </a:extLst>
              </p:cNvPr>
              <p:cNvSpPr txBox="1"/>
              <p:nvPr/>
            </p:nvSpPr>
            <p:spPr>
              <a:xfrm>
                <a:off x="1849067" y="6085458"/>
                <a:ext cx="971743" cy="400110"/>
              </a:xfrm>
              <a:prstGeom prst="rect">
                <a:avLst/>
              </a:prstGeom>
              <a:noFill/>
            </p:spPr>
            <p:txBody>
              <a:bodyPr wrap="square" rtlCol="0">
                <a:spAutoFit/>
              </a:bodyPr>
              <a:lstStyle/>
              <a:p>
                <a:pPr algn="ctr"/>
                <a:r>
                  <a:rPr lang="sr-Latn-RS" sz="2000" b="1" dirty="0">
                    <a:solidFill>
                      <a:srgbClr val="A46150"/>
                    </a:solidFill>
                    <a:latin typeface="Garamond" panose="02020404030301010803" pitchFamily="18" charset="0"/>
                  </a:rPr>
                  <a:t>Sistola</a:t>
                </a:r>
                <a:endParaRPr lang="sr-Latn-RS" b="1" dirty="0">
                  <a:solidFill>
                    <a:srgbClr val="A46150"/>
                  </a:solidFill>
                  <a:latin typeface="Garamond" panose="02020404030301010803" pitchFamily="18" charset="0"/>
                </a:endParaRPr>
              </a:p>
            </p:txBody>
          </p:sp>
          <p:sp>
            <p:nvSpPr>
              <p:cNvPr id="66" name="TextBox 65">
                <a:extLst>
                  <a:ext uri="{FF2B5EF4-FFF2-40B4-BE49-F238E27FC236}">
                    <a16:creationId xmlns:a16="http://schemas.microsoft.com/office/drawing/2014/main" id="{258747D5-590C-49E0-B7C1-6E0A119C2698}"/>
                  </a:ext>
                </a:extLst>
              </p:cNvPr>
              <p:cNvSpPr txBox="1"/>
              <p:nvPr/>
            </p:nvSpPr>
            <p:spPr>
              <a:xfrm>
                <a:off x="3389546" y="6079866"/>
                <a:ext cx="2233255" cy="400110"/>
              </a:xfrm>
              <a:prstGeom prst="rect">
                <a:avLst/>
              </a:prstGeom>
              <a:noFill/>
            </p:spPr>
            <p:txBody>
              <a:bodyPr wrap="square" rtlCol="0">
                <a:spAutoFit/>
              </a:bodyPr>
              <a:lstStyle/>
              <a:p>
                <a:pPr algn="ctr"/>
                <a:r>
                  <a:rPr lang="sr-Latn-RS" sz="2000" b="1" dirty="0">
                    <a:solidFill>
                      <a:srgbClr val="A46150"/>
                    </a:solidFill>
                    <a:latin typeface="Garamond" panose="02020404030301010803" pitchFamily="18" charset="0"/>
                  </a:rPr>
                  <a:t>Prelazni momenat</a:t>
                </a:r>
              </a:p>
            </p:txBody>
          </p:sp>
          <p:sp>
            <p:nvSpPr>
              <p:cNvPr id="67" name="TextBox 66">
                <a:extLst>
                  <a:ext uri="{FF2B5EF4-FFF2-40B4-BE49-F238E27FC236}">
                    <a16:creationId xmlns:a16="http://schemas.microsoft.com/office/drawing/2014/main" id="{A8D10636-3268-4BE9-822C-AB963395A784}"/>
                  </a:ext>
                </a:extLst>
              </p:cNvPr>
              <p:cNvSpPr txBox="1"/>
              <p:nvPr/>
            </p:nvSpPr>
            <p:spPr>
              <a:xfrm>
                <a:off x="5850345" y="6079866"/>
                <a:ext cx="2029146" cy="400110"/>
              </a:xfrm>
              <a:prstGeom prst="rect">
                <a:avLst/>
              </a:prstGeom>
              <a:noFill/>
            </p:spPr>
            <p:txBody>
              <a:bodyPr wrap="square" rtlCol="0">
                <a:spAutoFit/>
              </a:bodyPr>
              <a:lstStyle/>
              <a:p>
                <a:pPr algn="ctr"/>
                <a:r>
                  <a:rPr lang="sr-Latn-RS" sz="2000" b="1" dirty="0">
                    <a:solidFill>
                      <a:srgbClr val="A46150"/>
                    </a:solidFill>
                    <a:latin typeface="Garamond" panose="02020404030301010803" pitchFamily="18" charset="0"/>
                  </a:rPr>
                  <a:t>Rana dijastola</a:t>
                </a:r>
              </a:p>
            </p:txBody>
          </p:sp>
          <p:sp>
            <p:nvSpPr>
              <p:cNvPr id="68" name="TextBox 67">
                <a:extLst>
                  <a:ext uri="{FF2B5EF4-FFF2-40B4-BE49-F238E27FC236}">
                    <a16:creationId xmlns:a16="http://schemas.microsoft.com/office/drawing/2014/main" id="{F8E5F1BA-7ACD-49F4-9DE4-F32B2F849355}"/>
                  </a:ext>
                </a:extLst>
              </p:cNvPr>
              <p:cNvSpPr txBox="1"/>
              <p:nvPr/>
            </p:nvSpPr>
            <p:spPr>
              <a:xfrm>
                <a:off x="5850345" y="4792692"/>
                <a:ext cx="1980586" cy="646331"/>
              </a:xfrm>
              <a:prstGeom prst="rect">
                <a:avLst/>
              </a:prstGeom>
              <a:noFill/>
            </p:spPr>
            <p:txBody>
              <a:bodyPr wrap="square" rtlCol="0">
                <a:spAutoFit/>
              </a:bodyPr>
              <a:lstStyle/>
              <a:p>
                <a:pPr algn="ctr"/>
                <a:r>
                  <a:rPr lang="sr-Latn-RS" b="1" dirty="0">
                    <a:solidFill>
                      <a:schemeClr val="bg1"/>
                    </a:solidFill>
                    <a:latin typeface="Garamond" panose="02020404030301010803" pitchFamily="18" charset="0"/>
                  </a:rPr>
                  <a:t>Nagli pad pritiska </a:t>
                </a:r>
              </a:p>
              <a:p>
                <a:pPr algn="ctr"/>
                <a:r>
                  <a:rPr lang="sr-Latn-RS" dirty="0">
                    <a:solidFill>
                      <a:schemeClr val="bg1"/>
                    </a:solidFill>
                    <a:latin typeface="Garamond" panose="02020404030301010803" pitchFamily="18" charset="0"/>
                  </a:rPr>
                  <a:t>u levoj komori srca</a:t>
                </a:r>
                <a:r>
                  <a:rPr lang="sr-Latn-RS" sz="1600" dirty="0">
                    <a:solidFill>
                      <a:schemeClr val="bg1"/>
                    </a:solidFill>
                    <a:latin typeface="Garamond" panose="02020404030301010803" pitchFamily="18" charset="0"/>
                  </a:rPr>
                  <a:t>.</a:t>
                </a:r>
              </a:p>
            </p:txBody>
          </p:sp>
        </p:grpSp>
        <p:sp>
          <p:nvSpPr>
            <p:cNvPr id="70" name="TextBox 69">
              <a:extLst>
                <a:ext uri="{FF2B5EF4-FFF2-40B4-BE49-F238E27FC236}">
                  <a16:creationId xmlns:a16="http://schemas.microsoft.com/office/drawing/2014/main" id="{958E0B08-3A32-4375-B4B6-69229BDC8809}"/>
                </a:ext>
              </a:extLst>
            </p:cNvPr>
            <p:cNvSpPr txBox="1"/>
            <p:nvPr/>
          </p:nvSpPr>
          <p:spPr>
            <a:xfrm>
              <a:off x="7253055" y="3506711"/>
              <a:ext cx="1984995" cy="584775"/>
            </a:xfrm>
            <a:prstGeom prst="rect">
              <a:avLst/>
            </a:prstGeom>
            <a:noFill/>
          </p:spPr>
          <p:txBody>
            <a:bodyPr wrap="square" rtlCol="0">
              <a:spAutoFit/>
            </a:bodyPr>
            <a:lstStyle/>
            <a:p>
              <a:pPr algn="ctr"/>
              <a:r>
                <a:rPr lang="sr-Latn-RS" sz="1600" dirty="0">
                  <a:solidFill>
                    <a:srgbClr val="A46150"/>
                  </a:solidFill>
                  <a:latin typeface="Garamond" panose="02020404030301010803" pitchFamily="18" charset="0"/>
                </a:rPr>
                <a:t>Kratkotrajni </a:t>
              </a:r>
              <a:r>
                <a:rPr lang="sr-Latn-RS" sz="1600" b="1" dirty="0">
                  <a:solidFill>
                    <a:srgbClr val="A46150"/>
                  </a:solidFill>
                  <a:latin typeface="Garamond" panose="02020404030301010803" pitchFamily="18" charset="0"/>
                </a:rPr>
                <a:t>porast pritiska</a:t>
              </a:r>
              <a:r>
                <a:rPr lang="sr-Latn-RS" sz="1600" dirty="0">
                  <a:solidFill>
                    <a:srgbClr val="A46150"/>
                  </a:solidFill>
                  <a:latin typeface="Garamond" panose="02020404030301010803" pitchFamily="18" charset="0"/>
                </a:rPr>
                <a:t> u luku aorte.</a:t>
              </a:r>
            </a:p>
          </p:txBody>
        </p:sp>
      </p:grpSp>
    </p:spTree>
    <p:extLst>
      <p:ext uri="{BB962C8B-B14F-4D97-AF65-F5344CB8AC3E}">
        <p14:creationId xmlns:p14="http://schemas.microsoft.com/office/powerpoint/2010/main" val="38021859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3">
            <a:extLst>
              <a:ext uri="{FF2B5EF4-FFF2-40B4-BE49-F238E27FC236}">
                <a16:creationId xmlns:a16="http://schemas.microsoft.com/office/drawing/2014/main" id="{8F1F4E00-B39D-40BB-A7B7-9AE0273ACE8B}"/>
              </a:ext>
            </a:extLst>
          </p:cNvPr>
          <p:cNvSpPr/>
          <p:nvPr/>
        </p:nvSpPr>
        <p:spPr>
          <a:xfrm>
            <a:off x="391886" y="287281"/>
            <a:ext cx="8403771" cy="533400"/>
          </a:xfrm>
          <a:prstGeom prst="round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2800" b="1" dirty="0">
                <a:latin typeface="Garamond" pitchFamily="18" charset="0"/>
              </a:rPr>
              <a:t>Fiziološke vrednosti TA kod različitih vrsta životinja</a:t>
            </a:r>
            <a:endParaRPr lang="en-US" sz="2800" b="1" dirty="0">
              <a:latin typeface="Garamond" pitchFamily="18" charset="0"/>
            </a:endParaRPr>
          </a:p>
        </p:txBody>
      </p:sp>
      <p:graphicFrame>
        <p:nvGraphicFramePr>
          <p:cNvPr id="6" name="Table 6">
            <a:extLst>
              <a:ext uri="{FF2B5EF4-FFF2-40B4-BE49-F238E27FC236}">
                <a16:creationId xmlns:a16="http://schemas.microsoft.com/office/drawing/2014/main" id="{F01861A6-F78A-439D-8F85-E3F7D9E27DD9}"/>
              </a:ext>
            </a:extLst>
          </p:cNvPr>
          <p:cNvGraphicFramePr>
            <a:graphicFrameLocks noGrp="1"/>
          </p:cNvGraphicFramePr>
          <p:nvPr>
            <p:extLst>
              <p:ext uri="{D42A27DB-BD31-4B8C-83A1-F6EECF244321}">
                <p14:modId xmlns:p14="http://schemas.microsoft.com/office/powerpoint/2010/main" val="1723711189"/>
              </p:ext>
            </p:extLst>
          </p:nvPr>
        </p:nvGraphicFramePr>
        <p:xfrm>
          <a:off x="391886" y="1059779"/>
          <a:ext cx="3735978" cy="5597994"/>
        </p:xfrm>
        <a:graphic>
          <a:graphicData uri="http://schemas.openxmlformats.org/drawingml/2006/table">
            <a:tbl>
              <a:tblPr firstRow="1" bandRow="1">
                <a:tableStyleId>{93296810-A885-4BE3-A3E7-6D5BEEA58F35}</a:tableStyleId>
              </a:tblPr>
              <a:tblGrid>
                <a:gridCol w="1410789">
                  <a:extLst>
                    <a:ext uri="{9D8B030D-6E8A-4147-A177-3AD203B41FA5}">
                      <a16:colId xmlns:a16="http://schemas.microsoft.com/office/drawing/2014/main" val="3311649391"/>
                    </a:ext>
                  </a:extLst>
                </a:gridCol>
                <a:gridCol w="1105988">
                  <a:extLst>
                    <a:ext uri="{9D8B030D-6E8A-4147-A177-3AD203B41FA5}">
                      <a16:colId xmlns:a16="http://schemas.microsoft.com/office/drawing/2014/main" val="1144614873"/>
                    </a:ext>
                  </a:extLst>
                </a:gridCol>
                <a:gridCol w="1219201">
                  <a:extLst>
                    <a:ext uri="{9D8B030D-6E8A-4147-A177-3AD203B41FA5}">
                      <a16:colId xmlns:a16="http://schemas.microsoft.com/office/drawing/2014/main" val="120202758"/>
                    </a:ext>
                  </a:extLst>
                </a:gridCol>
              </a:tblGrid>
              <a:tr h="350898">
                <a:tc>
                  <a:txBody>
                    <a:bodyPr/>
                    <a:lstStyle/>
                    <a:p>
                      <a:pPr algn="l"/>
                      <a:r>
                        <a:rPr lang="sr-Latn-RS" dirty="0">
                          <a:latin typeface="Garamond" panose="02020404030301010803" pitchFamily="18" charset="0"/>
                        </a:rPr>
                        <a:t>Vrsta</a:t>
                      </a:r>
                    </a:p>
                  </a:txBody>
                  <a:tcPr>
                    <a:solidFill>
                      <a:schemeClr val="accent6">
                        <a:lumMod val="50000"/>
                      </a:schemeClr>
                    </a:solidFill>
                  </a:tcPr>
                </a:tc>
                <a:tc>
                  <a:txBody>
                    <a:bodyPr/>
                    <a:lstStyle/>
                    <a:p>
                      <a:pPr algn="ctr"/>
                      <a:r>
                        <a:rPr lang="sr-Latn-RS" dirty="0">
                          <a:latin typeface="Garamond" panose="02020404030301010803" pitchFamily="18" charset="0"/>
                        </a:rPr>
                        <a:t>Sistolni</a:t>
                      </a:r>
                    </a:p>
                  </a:txBody>
                  <a:tcPr>
                    <a:solidFill>
                      <a:schemeClr val="accent6">
                        <a:lumMod val="50000"/>
                      </a:schemeClr>
                    </a:solidFill>
                  </a:tcPr>
                </a:tc>
                <a:tc>
                  <a:txBody>
                    <a:bodyPr/>
                    <a:lstStyle/>
                    <a:p>
                      <a:pPr algn="ctr"/>
                      <a:r>
                        <a:rPr lang="sr-Latn-RS" dirty="0">
                          <a:latin typeface="Garamond" panose="02020404030301010803" pitchFamily="18" charset="0"/>
                        </a:rPr>
                        <a:t>Dijastolni</a:t>
                      </a:r>
                    </a:p>
                  </a:txBody>
                  <a:tcPr>
                    <a:solidFill>
                      <a:schemeClr val="accent6">
                        <a:lumMod val="50000"/>
                      </a:schemeClr>
                    </a:solidFill>
                  </a:tcPr>
                </a:tc>
                <a:extLst>
                  <a:ext uri="{0D108BD9-81ED-4DB2-BD59-A6C34878D82A}">
                    <a16:rowId xmlns:a16="http://schemas.microsoft.com/office/drawing/2014/main" val="2702678694"/>
                  </a:ext>
                </a:extLst>
              </a:tr>
              <a:tr h="318730">
                <a:tc>
                  <a:txBody>
                    <a:bodyPr/>
                    <a:lstStyle/>
                    <a:p>
                      <a:r>
                        <a:rPr lang="sr-Latn-RS" sz="1600" dirty="0">
                          <a:latin typeface="Garamond" panose="02020404030301010803" pitchFamily="18" charset="0"/>
                        </a:rPr>
                        <a:t>Pas</a:t>
                      </a:r>
                    </a:p>
                  </a:txBody>
                  <a:tcPr/>
                </a:tc>
                <a:tc>
                  <a:txBody>
                    <a:bodyPr/>
                    <a:lstStyle/>
                    <a:p>
                      <a:pPr algn="ctr"/>
                      <a:r>
                        <a:rPr lang="sr-Latn-RS" sz="1600" dirty="0">
                          <a:latin typeface="Garamond" panose="02020404030301010803" pitchFamily="18" charset="0"/>
                        </a:rPr>
                        <a:t>120</a:t>
                      </a:r>
                    </a:p>
                  </a:txBody>
                  <a:tcPr/>
                </a:tc>
                <a:tc>
                  <a:txBody>
                    <a:bodyPr/>
                    <a:lstStyle/>
                    <a:p>
                      <a:pPr algn="ctr"/>
                      <a:r>
                        <a:rPr lang="sr-Latn-RS" sz="1600" dirty="0">
                          <a:latin typeface="Garamond" panose="02020404030301010803" pitchFamily="18" charset="0"/>
                        </a:rPr>
                        <a:t>70</a:t>
                      </a:r>
                    </a:p>
                  </a:txBody>
                  <a:tcPr/>
                </a:tc>
                <a:extLst>
                  <a:ext uri="{0D108BD9-81ED-4DB2-BD59-A6C34878D82A}">
                    <a16:rowId xmlns:a16="http://schemas.microsoft.com/office/drawing/2014/main" val="4149517757"/>
                  </a:ext>
                </a:extLst>
              </a:tr>
              <a:tr h="292604">
                <a:tc>
                  <a:txBody>
                    <a:bodyPr/>
                    <a:lstStyle/>
                    <a:p>
                      <a:r>
                        <a:rPr lang="sr-Latn-RS" sz="1600" dirty="0">
                          <a:latin typeface="Garamond" panose="02020404030301010803" pitchFamily="18" charset="0"/>
                        </a:rPr>
                        <a:t>Mačka</a:t>
                      </a:r>
                    </a:p>
                  </a:txBody>
                  <a:tcPr/>
                </a:tc>
                <a:tc>
                  <a:txBody>
                    <a:bodyPr/>
                    <a:lstStyle/>
                    <a:p>
                      <a:pPr algn="ctr"/>
                      <a:r>
                        <a:rPr lang="sr-Latn-RS" sz="1600" dirty="0">
                          <a:latin typeface="Garamond" panose="02020404030301010803" pitchFamily="18" charset="0"/>
                        </a:rPr>
                        <a:t>140</a:t>
                      </a:r>
                    </a:p>
                  </a:txBody>
                  <a:tcPr/>
                </a:tc>
                <a:tc>
                  <a:txBody>
                    <a:bodyPr/>
                    <a:lstStyle/>
                    <a:p>
                      <a:pPr algn="ctr"/>
                      <a:r>
                        <a:rPr lang="sr-Latn-RS" sz="1600" dirty="0">
                          <a:latin typeface="Garamond" panose="02020404030301010803" pitchFamily="18" charset="0"/>
                        </a:rPr>
                        <a:t>90</a:t>
                      </a:r>
                    </a:p>
                  </a:txBody>
                  <a:tcPr/>
                </a:tc>
                <a:extLst>
                  <a:ext uri="{0D108BD9-81ED-4DB2-BD59-A6C34878D82A}">
                    <a16:rowId xmlns:a16="http://schemas.microsoft.com/office/drawing/2014/main" val="344779855"/>
                  </a:ext>
                </a:extLst>
              </a:tr>
              <a:tr h="350898">
                <a:tc>
                  <a:txBody>
                    <a:bodyPr/>
                    <a:lstStyle/>
                    <a:p>
                      <a:r>
                        <a:rPr lang="sr-Latn-RS" sz="1600" dirty="0">
                          <a:latin typeface="Garamond" panose="02020404030301010803" pitchFamily="18" charset="0"/>
                        </a:rPr>
                        <a:t>Konj</a:t>
                      </a:r>
                    </a:p>
                  </a:txBody>
                  <a:tcPr/>
                </a:tc>
                <a:tc>
                  <a:txBody>
                    <a:bodyPr/>
                    <a:lstStyle/>
                    <a:p>
                      <a:pPr algn="ctr"/>
                      <a:r>
                        <a:rPr lang="sr-Latn-RS" sz="1600" dirty="0">
                          <a:latin typeface="Garamond" panose="02020404030301010803" pitchFamily="18" charset="0"/>
                        </a:rPr>
                        <a:t>130</a:t>
                      </a:r>
                    </a:p>
                  </a:txBody>
                  <a:tcPr/>
                </a:tc>
                <a:tc>
                  <a:txBody>
                    <a:bodyPr/>
                    <a:lstStyle/>
                    <a:p>
                      <a:pPr algn="ctr"/>
                      <a:r>
                        <a:rPr lang="sr-Latn-RS" sz="1600" dirty="0">
                          <a:latin typeface="Garamond" panose="02020404030301010803" pitchFamily="18" charset="0"/>
                        </a:rPr>
                        <a:t>95</a:t>
                      </a:r>
                    </a:p>
                  </a:txBody>
                  <a:tcPr/>
                </a:tc>
                <a:extLst>
                  <a:ext uri="{0D108BD9-81ED-4DB2-BD59-A6C34878D82A}">
                    <a16:rowId xmlns:a16="http://schemas.microsoft.com/office/drawing/2014/main" val="3788475014"/>
                  </a:ext>
                </a:extLst>
              </a:tr>
              <a:tr h="350898">
                <a:tc>
                  <a:txBody>
                    <a:bodyPr/>
                    <a:lstStyle/>
                    <a:p>
                      <a:r>
                        <a:rPr lang="sr-Latn-RS" sz="1600" dirty="0">
                          <a:latin typeface="Garamond" panose="02020404030301010803" pitchFamily="18" charset="0"/>
                        </a:rPr>
                        <a:t>Goveče</a:t>
                      </a:r>
                    </a:p>
                  </a:txBody>
                  <a:tcPr/>
                </a:tc>
                <a:tc>
                  <a:txBody>
                    <a:bodyPr/>
                    <a:lstStyle/>
                    <a:p>
                      <a:pPr algn="ctr"/>
                      <a:r>
                        <a:rPr lang="sr-Latn-RS" sz="1600" dirty="0">
                          <a:latin typeface="Garamond" panose="02020404030301010803" pitchFamily="18" charset="0"/>
                        </a:rPr>
                        <a:t>140</a:t>
                      </a:r>
                    </a:p>
                  </a:txBody>
                  <a:tcPr/>
                </a:tc>
                <a:tc>
                  <a:txBody>
                    <a:bodyPr/>
                    <a:lstStyle/>
                    <a:p>
                      <a:pPr algn="ctr"/>
                      <a:r>
                        <a:rPr lang="sr-Latn-RS" sz="1600" dirty="0">
                          <a:latin typeface="Garamond" panose="02020404030301010803" pitchFamily="18" charset="0"/>
                        </a:rPr>
                        <a:t>95</a:t>
                      </a:r>
                    </a:p>
                  </a:txBody>
                  <a:tcPr/>
                </a:tc>
                <a:extLst>
                  <a:ext uri="{0D108BD9-81ED-4DB2-BD59-A6C34878D82A}">
                    <a16:rowId xmlns:a16="http://schemas.microsoft.com/office/drawing/2014/main" val="2427588991"/>
                  </a:ext>
                </a:extLst>
              </a:tr>
              <a:tr h="350898">
                <a:tc>
                  <a:txBody>
                    <a:bodyPr/>
                    <a:lstStyle/>
                    <a:p>
                      <a:r>
                        <a:rPr lang="sr-Latn-RS" sz="1600" dirty="0">
                          <a:latin typeface="Garamond" panose="02020404030301010803" pitchFamily="18" charset="0"/>
                        </a:rPr>
                        <a:t>Ovca</a:t>
                      </a:r>
                    </a:p>
                  </a:txBody>
                  <a:tcPr/>
                </a:tc>
                <a:tc>
                  <a:txBody>
                    <a:bodyPr/>
                    <a:lstStyle/>
                    <a:p>
                      <a:pPr algn="ctr"/>
                      <a:r>
                        <a:rPr lang="sr-Latn-RS" sz="1600" dirty="0">
                          <a:latin typeface="Garamond" panose="02020404030301010803" pitchFamily="18" charset="0"/>
                        </a:rPr>
                        <a:t>140</a:t>
                      </a:r>
                    </a:p>
                  </a:txBody>
                  <a:tcPr/>
                </a:tc>
                <a:tc>
                  <a:txBody>
                    <a:bodyPr/>
                    <a:lstStyle/>
                    <a:p>
                      <a:pPr algn="ctr"/>
                      <a:r>
                        <a:rPr lang="sr-Latn-RS" sz="1600" dirty="0">
                          <a:latin typeface="Garamond" panose="02020404030301010803" pitchFamily="18" charset="0"/>
                        </a:rPr>
                        <a:t>90</a:t>
                      </a:r>
                    </a:p>
                  </a:txBody>
                  <a:tcPr/>
                </a:tc>
                <a:extLst>
                  <a:ext uri="{0D108BD9-81ED-4DB2-BD59-A6C34878D82A}">
                    <a16:rowId xmlns:a16="http://schemas.microsoft.com/office/drawing/2014/main" val="3055610600"/>
                  </a:ext>
                </a:extLst>
              </a:tr>
              <a:tr h="350898">
                <a:tc>
                  <a:txBody>
                    <a:bodyPr/>
                    <a:lstStyle/>
                    <a:p>
                      <a:r>
                        <a:rPr lang="sr-Latn-RS" sz="1600" dirty="0">
                          <a:latin typeface="Garamond" panose="02020404030301010803" pitchFamily="18" charset="0"/>
                        </a:rPr>
                        <a:t>Svinja</a:t>
                      </a:r>
                    </a:p>
                  </a:txBody>
                  <a:tcPr/>
                </a:tc>
                <a:tc>
                  <a:txBody>
                    <a:bodyPr/>
                    <a:lstStyle/>
                    <a:p>
                      <a:pPr algn="ctr"/>
                      <a:r>
                        <a:rPr lang="sr-Latn-RS" sz="1600" dirty="0">
                          <a:latin typeface="Garamond" panose="02020404030301010803" pitchFamily="18" charset="0"/>
                        </a:rPr>
                        <a:t>140</a:t>
                      </a:r>
                    </a:p>
                  </a:txBody>
                  <a:tcPr/>
                </a:tc>
                <a:tc>
                  <a:txBody>
                    <a:bodyPr/>
                    <a:lstStyle/>
                    <a:p>
                      <a:pPr algn="ctr"/>
                      <a:r>
                        <a:rPr lang="sr-Latn-RS" sz="1600" dirty="0">
                          <a:latin typeface="Garamond" panose="02020404030301010803" pitchFamily="18" charset="0"/>
                        </a:rPr>
                        <a:t>80</a:t>
                      </a:r>
                    </a:p>
                  </a:txBody>
                  <a:tcPr/>
                </a:tc>
                <a:extLst>
                  <a:ext uri="{0D108BD9-81ED-4DB2-BD59-A6C34878D82A}">
                    <a16:rowId xmlns:a16="http://schemas.microsoft.com/office/drawing/2014/main" val="731549456"/>
                  </a:ext>
                </a:extLst>
              </a:tr>
              <a:tr h="350898">
                <a:tc>
                  <a:txBody>
                    <a:bodyPr/>
                    <a:lstStyle/>
                    <a:p>
                      <a:r>
                        <a:rPr lang="sr-Latn-RS" sz="1600" dirty="0">
                          <a:latin typeface="Garamond" panose="02020404030301010803" pitchFamily="18" charset="0"/>
                        </a:rPr>
                        <a:t>Zec</a:t>
                      </a:r>
                    </a:p>
                  </a:txBody>
                  <a:tcPr/>
                </a:tc>
                <a:tc>
                  <a:txBody>
                    <a:bodyPr/>
                    <a:lstStyle/>
                    <a:p>
                      <a:pPr algn="ctr"/>
                      <a:r>
                        <a:rPr lang="sr-Latn-RS" sz="1600" dirty="0">
                          <a:latin typeface="Garamond" panose="02020404030301010803" pitchFamily="18" charset="0"/>
                        </a:rPr>
                        <a:t>120</a:t>
                      </a:r>
                    </a:p>
                  </a:txBody>
                  <a:tcPr/>
                </a:tc>
                <a:tc>
                  <a:txBody>
                    <a:bodyPr/>
                    <a:lstStyle/>
                    <a:p>
                      <a:pPr algn="ctr"/>
                      <a:r>
                        <a:rPr lang="sr-Latn-RS" sz="1600" dirty="0">
                          <a:latin typeface="Garamond" panose="02020404030301010803" pitchFamily="18" charset="0"/>
                        </a:rPr>
                        <a:t>80</a:t>
                      </a:r>
                    </a:p>
                  </a:txBody>
                  <a:tcPr/>
                </a:tc>
                <a:extLst>
                  <a:ext uri="{0D108BD9-81ED-4DB2-BD59-A6C34878D82A}">
                    <a16:rowId xmlns:a16="http://schemas.microsoft.com/office/drawing/2014/main" val="1553694442"/>
                  </a:ext>
                </a:extLst>
              </a:tr>
              <a:tr h="350898">
                <a:tc>
                  <a:txBody>
                    <a:bodyPr/>
                    <a:lstStyle/>
                    <a:p>
                      <a:r>
                        <a:rPr lang="sr-Latn-RS" sz="1600" dirty="0">
                          <a:latin typeface="Garamond" panose="02020404030301010803" pitchFamily="18" charset="0"/>
                        </a:rPr>
                        <a:t>Morsko prase</a:t>
                      </a:r>
                    </a:p>
                  </a:txBody>
                  <a:tcPr/>
                </a:tc>
                <a:tc>
                  <a:txBody>
                    <a:bodyPr/>
                    <a:lstStyle/>
                    <a:p>
                      <a:pPr algn="ctr"/>
                      <a:r>
                        <a:rPr lang="sr-Latn-RS" sz="1600" dirty="0">
                          <a:latin typeface="Garamond" panose="02020404030301010803" pitchFamily="18" charset="0"/>
                        </a:rPr>
                        <a:t>100</a:t>
                      </a:r>
                    </a:p>
                  </a:txBody>
                  <a:tcPr/>
                </a:tc>
                <a:tc>
                  <a:txBody>
                    <a:bodyPr/>
                    <a:lstStyle/>
                    <a:p>
                      <a:pPr algn="ctr"/>
                      <a:r>
                        <a:rPr lang="sr-Latn-RS" sz="1600" dirty="0">
                          <a:latin typeface="Garamond" panose="02020404030301010803" pitchFamily="18" charset="0"/>
                        </a:rPr>
                        <a:t>60</a:t>
                      </a:r>
                    </a:p>
                  </a:txBody>
                  <a:tcPr/>
                </a:tc>
                <a:extLst>
                  <a:ext uri="{0D108BD9-81ED-4DB2-BD59-A6C34878D82A}">
                    <a16:rowId xmlns:a16="http://schemas.microsoft.com/office/drawing/2014/main" val="3166754940"/>
                  </a:ext>
                </a:extLst>
              </a:tr>
              <a:tr h="350898">
                <a:tc>
                  <a:txBody>
                    <a:bodyPr/>
                    <a:lstStyle/>
                    <a:p>
                      <a:r>
                        <a:rPr lang="sr-Latn-RS" sz="1600" dirty="0">
                          <a:latin typeface="Garamond" panose="02020404030301010803" pitchFamily="18" charset="0"/>
                        </a:rPr>
                        <a:t>Pacov</a:t>
                      </a:r>
                    </a:p>
                  </a:txBody>
                  <a:tcPr/>
                </a:tc>
                <a:tc>
                  <a:txBody>
                    <a:bodyPr/>
                    <a:lstStyle/>
                    <a:p>
                      <a:pPr algn="ctr"/>
                      <a:r>
                        <a:rPr lang="sr-Latn-RS" sz="1600" dirty="0">
                          <a:latin typeface="Garamond" panose="02020404030301010803" pitchFamily="18" charset="0"/>
                        </a:rPr>
                        <a:t>110</a:t>
                      </a:r>
                    </a:p>
                  </a:txBody>
                  <a:tcPr/>
                </a:tc>
                <a:tc>
                  <a:txBody>
                    <a:bodyPr/>
                    <a:lstStyle/>
                    <a:p>
                      <a:pPr algn="ctr"/>
                      <a:r>
                        <a:rPr lang="sr-Latn-RS" sz="1600" dirty="0">
                          <a:latin typeface="Garamond" panose="02020404030301010803" pitchFamily="18" charset="0"/>
                        </a:rPr>
                        <a:t>70</a:t>
                      </a:r>
                    </a:p>
                  </a:txBody>
                  <a:tcPr/>
                </a:tc>
                <a:extLst>
                  <a:ext uri="{0D108BD9-81ED-4DB2-BD59-A6C34878D82A}">
                    <a16:rowId xmlns:a16="http://schemas.microsoft.com/office/drawing/2014/main" val="1227247751"/>
                  </a:ext>
                </a:extLst>
              </a:tr>
              <a:tr h="350898">
                <a:tc>
                  <a:txBody>
                    <a:bodyPr/>
                    <a:lstStyle/>
                    <a:p>
                      <a:r>
                        <a:rPr lang="sr-Latn-RS" sz="1600" dirty="0">
                          <a:latin typeface="Garamond" panose="02020404030301010803" pitchFamily="18" charset="0"/>
                        </a:rPr>
                        <a:t>Miš</a:t>
                      </a:r>
                    </a:p>
                  </a:txBody>
                  <a:tcPr/>
                </a:tc>
                <a:tc>
                  <a:txBody>
                    <a:bodyPr/>
                    <a:lstStyle/>
                    <a:p>
                      <a:pPr algn="ctr"/>
                      <a:r>
                        <a:rPr lang="sr-Latn-RS" sz="1600" dirty="0">
                          <a:latin typeface="Garamond" panose="02020404030301010803" pitchFamily="18" charset="0"/>
                        </a:rPr>
                        <a:t>110</a:t>
                      </a:r>
                    </a:p>
                  </a:txBody>
                  <a:tcPr/>
                </a:tc>
                <a:tc>
                  <a:txBody>
                    <a:bodyPr/>
                    <a:lstStyle/>
                    <a:p>
                      <a:pPr algn="ctr"/>
                      <a:r>
                        <a:rPr lang="sr-Latn-RS" sz="1600" dirty="0">
                          <a:latin typeface="Garamond" panose="02020404030301010803" pitchFamily="18" charset="0"/>
                        </a:rPr>
                        <a:t>80</a:t>
                      </a:r>
                    </a:p>
                  </a:txBody>
                  <a:tcPr/>
                </a:tc>
                <a:extLst>
                  <a:ext uri="{0D108BD9-81ED-4DB2-BD59-A6C34878D82A}">
                    <a16:rowId xmlns:a16="http://schemas.microsoft.com/office/drawing/2014/main" val="4032976487"/>
                  </a:ext>
                </a:extLst>
              </a:tr>
              <a:tr h="350898">
                <a:tc>
                  <a:txBody>
                    <a:bodyPr/>
                    <a:lstStyle/>
                    <a:p>
                      <a:r>
                        <a:rPr lang="sr-Latn-RS" sz="1600" dirty="0">
                          <a:latin typeface="Garamond" panose="02020404030301010803" pitchFamily="18" charset="0"/>
                        </a:rPr>
                        <a:t>Kokoška</a:t>
                      </a:r>
                    </a:p>
                  </a:txBody>
                  <a:tcPr/>
                </a:tc>
                <a:tc>
                  <a:txBody>
                    <a:bodyPr/>
                    <a:lstStyle/>
                    <a:p>
                      <a:pPr algn="ctr"/>
                      <a:r>
                        <a:rPr lang="sr-Latn-RS" sz="1600" dirty="0">
                          <a:latin typeface="Garamond" panose="02020404030301010803" pitchFamily="18" charset="0"/>
                        </a:rPr>
                        <a:t>175</a:t>
                      </a:r>
                    </a:p>
                  </a:txBody>
                  <a:tcPr/>
                </a:tc>
                <a:tc>
                  <a:txBody>
                    <a:bodyPr/>
                    <a:lstStyle/>
                    <a:p>
                      <a:pPr algn="ctr"/>
                      <a:r>
                        <a:rPr lang="sr-Latn-RS" sz="1600" dirty="0">
                          <a:latin typeface="Garamond" panose="02020404030301010803" pitchFamily="18" charset="0"/>
                        </a:rPr>
                        <a:t>145</a:t>
                      </a:r>
                    </a:p>
                  </a:txBody>
                  <a:tcPr/>
                </a:tc>
                <a:extLst>
                  <a:ext uri="{0D108BD9-81ED-4DB2-BD59-A6C34878D82A}">
                    <a16:rowId xmlns:a16="http://schemas.microsoft.com/office/drawing/2014/main" val="510391590"/>
                  </a:ext>
                </a:extLst>
              </a:tr>
              <a:tr h="350898">
                <a:tc>
                  <a:txBody>
                    <a:bodyPr/>
                    <a:lstStyle/>
                    <a:p>
                      <a:r>
                        <a:rPr lang="sr-Latn-RS" sz="1600" dirty="0">
                          <a:latin typeface="Garamond" panose="02020404030301010803" pitchFamily="18" charset="0"/>
                        </a:rPr>
                        <a:t>Ćurka</a:t>
                      </a:r>
                    </a:p>
                  </a:txBody>
                  <a:tcPr/>
                </a:tc>
                <a:tc>
                  <a:txBody>
                    <a:bodyPr/>
                    <a:lstStyle/>
                    <a:p>
                      <a:pPr algn="ctr"/>
                      <a:r>
                        <a:rPr lang="sr-Latn-RS" sz="1600" dirty="0">
                          <a:latin typeface="Garamond" panose="02020404030301010803" pitchFamily="18" charset="0"/>
                        </a:rPr>
                        <a:t>250</a:t>
                      </a:r>
                    </a:p>
                  </a:txBody>
                  <a:tcPr/>
                </a:tc>
                <a:tc>
                  <a:txBody>
                    <a:bodyPr/>
                    <a:lstStyle/>
                    <a:p>
                      <a:pPr algn="ctr"/>
                      <a:r>
                        <a:rPr lang="sr-Latn-RS" sz="1600" dirty="0">
                          <a:latin typeface="Garamond" panose="02020404030301010803" pitchFamily="18" charset="0"/>
                        </a:rPr>
                        <a:t>170</a:t>
                      </a:r>
                    </a:p>
                  </a:txBody>
                  <a:tcPr/>
                </a:tc>
                <a:extLst>
                  <a:ext uri="{0D108BD9-81ED-4DB2-BD59-A6C34878D82A}">
                    <a16:rowId xmlns:a16="http://schemas.microsoft.com/office/drawing/2014/main" val="3143774970"/>
                  </a:ext>
                </a:extLst>
              </a:tr>
              <a:tr h="350898">
                <a:tc>
                  <a:txBody>
                    <a:bodyPr/>
                    <a:lstStyle/>
                    <a:p>
                      <a:r>
                        <a:rPr lang="sr-Latn-RS" sz="1600" dirty="0">
                          <a:latin typeface="Garamond" panose="02020404030301010803" pitchFamily="18" charset="0"/>
                        </a:rPr>
                        <a:t>Kanarinac</a:t>
                      </a:r>
                    </a:p>
                  </a:txBody>
                  <a:tcPr/>
                </a:tc>
                <a:tc>
                  <a:txBody>
                    <a:bodyPr/>
                    <a:lstStyle/>
                    <a:p>
                      <a:pPr algn="ctr"/>
                      <a:r>
                        <a:rPr lang="sr-Latn-RS" sz="1600" dirty="0">
                          <a:latin typeface="Garamond" panose="02020404030301010803" pitchFamily="18" charset="0"/>
                        </a:rPr>
                        <a:t>220</a:t>
                      </a:r>
                    </a:p>
                  </a:txBody>
                  <a:tcPr/>
                </a:tc>
                <a:tc>
                  <a:txBody>
                    <a:bodyPr/>
                    <a:lstStyle/>
                    <a:p>
                      <a:pPr algn="ctr"/>
                      <a:r>
                        <a:rPr lang="sr-Latn-RS" sz="1600" dirty="0">
                          <a:latin typeface="Garamond" panose="02020404030301010803" pitchFamily="18" charset="0"/>
                        </a:rPr>
                        <a:t>150</a:t>
                      </a:r>
                    </a:p>
                  </a:txBody>
                  <a:tcPr/>
                </a:tc>
                <a:extLst>
                  <a:ext uri="{0D108BD9-81ED-4DB2-BD59-A6C34878D82A}">
                    <a16:rowId xmlns:a16="http://schemas.microsoft.com/office/drawing/2014/main" val="1859577440"/>
                  </a:ext>
                </a:extLst>
              </a:tr>
              <a:tr h="350898">
                <a:tc>
                  <a:txBody>
                    <a:bodyPr/>
                    <a:lstStyle/>
                    <a:p>
                      <a:r>
                        <a:rPr lang="sr-Latn-RS" sz="1600" dirty="0">
                          <a:latin typeface="Garamond" panose="02020404030301010803" pitchFamily="18" charset="0"/>
                        </a:rPr>
                        <a:t>Žirafa</a:t>
                      </a:r>
                    </a:p>
                  </a:txBody>
                  <a:tcPr/>
                </a:tc>
                <a:tc>
                  <a:txBody>
                    <a:bodyPr/>
                    <a:lstStyle/>
                    <a:p>
                      <a:pPr algn="ctr"/>
                      <a:r>
                        <a:rPr lang="sr-Latn-RS" sz="1600" dirty="0">
                          <a:latin typeface="Garamond" panose="02020404030301010803" pitchFamily="18" charset="0"/>
                        </a:rPr>
                        <a:t>260</a:t>
                      </a:r>
                    </a:p>
                  </a:txBody>
                  <a:tcPr/>
                </a:tc>
                <a:tc>
                  <a:txBody>
                    <a:bodyPr/>
                    <a:lstStyle/>
                    <a:p>
                      <a:pPr algn="ctr"/>
                      <a:r>
                        <a:rPr lang="sr-Latn-RS" sz="1600" dirty="0">
                          <a:latin typeface="Garamond" panose="02020404030301010803" pitchFamily="18" charset="0"/>
                        </a:rPr>
                        <a:t>160</a:t>
                      </a:r>
                    </a:p>
                  </a:txBody>
                  <a:tcPr/>
                </a:tc>
                <a:extLst>
                  <a:ext uri="{0D108BD9-81ED-4DB2-BD59-A6C34878D82A}">
                    <a16:rowId xmlns:a16="http://schemas.microsoft.com/office/drawing/2014/main" val="1501766713"/>
                  </a:ext>
                </a:extLst>
              </a:tr>
              <a:tr h="350898">
                <a:tc>
                  <a:txBody>
                    <a:bodyPr/>
                    <a:lstStyle/>
                    <a:p>
                      <a:r>
                        <a:rPr lang="sr-Latn-RS" sz="1600" dirty="0">
                          <a:latin typeface="Garamond" panose="02020404030301010803" pitchFamily="18" charset="0"/>
                        </a:rPr>
                        <a:t>Čovek</a:t>
                      </a:r>
                    </a:p>
                  </a:txBody>
                  <a:tcPr/>
                </a:tc>
                <a:tc>
                  <a:txBody>
                    <a:bodyPr/>
                    <a:lstStyle/>
                    <a:p>
                      <a:pPr algn="ctr"/>
                      <a:r>
                        <a:rPr lang="sr-Latn-RS" sz="1600" dirty="0">
                          <a:latin typeface="Garamond" panose="02020404030301010803" pitchFamily="18" charset="0"/>
                        </a:rPr>
                        <a:t>120</a:t>
                      </a:r>
                    </a:p>
                  </a:txBody>
                  <a:tcPr/>
                </a:tc>
                <a:tc>
                  <a:txBody>
                    <a:bodyPr/>
                    <a:lstStyle/>
                    <a:p>
                      <a:pPr algn="ctr"/>
                      <a:r>
                        <a:rPr lang="sr-Latn-RS" sz="1600" dirty="0">
                          <a:latin typeface="Garamond" panose="02020404030301010803" pitchFamily="18" charset="0"/>
                        </a:rPr>
                        <a:t>80</a:t>
                      </a:r>
                    </a:p>
                  </a:txBody>
                  <a:tcPr/>
                </a:tc>
                <a:extLst>
                  <a:ext uri="{0D108BD9-81ED-4DB2-BD59-A6C34878D82A}">
                    <a16:rowId xmlns:a16="http://schemas.microsoft.com/office/drawing/2014/main" val="1389974292"/>
                  </a:ext>
                </a:extLst>
              </a:tr>
            </a:tbl>
          </a:graphicData>
        </a:graphic>
      </p:graphicFrame>
      <p:pic>
        <p:nvPicPr>
          <p:cNvPr id="10" name="Picture 9">
            <a:extLst>
              <a:ext uri="{FF2B5EF4-FFF2-40B4-BE49-F238E27FC236}">
                <a16:creationId xmlns:a16="http://schemas.microsoft.com/office/drawing/2014/main" id="{C258E00B-C4FF-4ABF-B5DC-5F53C92E7D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7865" y="3500227"/>
            <a:ext cx="5016136" cy="3357774"/>
          </a:xfrm>
          <a:prstGeom prst="rect">
            <a:avLst/>
          </a:prstGeom>
        </p:spPr>
      </p:pic>
      <p:sp>
        <p:nvSpPr>
          <p:cNvPr id="13" name="TextBox 12">
            <a:extLst>
              <a:ext uri="{FF2B5EF4-FFF2-40B4-BE49-F238E27FC236}">
                <a16:creationId xmlns:a16="http://schemas.microsoft.com/office/drawing/2014/main" id="{AF486FD9-96F4-4BEB-92D1-0B6BFD73D775}"/>
              </a:ext>
            </a:extLst>
          </p:cNvPr>
          <p:cNvSpPr txBox="1"/>
          <p:nvPr/>
        </p:nvSpPr>
        <p:spPr>
          <a:xfrm>
            <a:off x="5451565" y="3429000"/>
            <a:ext cx="1933303" cy="830997"/>
          </a:xfrm>
          <a:prstGeom prst="rect">
            <a:avLst/>
          </a:prstGeom>
          <a:noFill/>
        </p:spPr>
        <p:txBody>
          <a:bodyPr wrap="square" rtlCol="0">
            <a:spAutoFit/>
          </a:bodyPr>
          <a:lstStyle/>
          <a:p>
            <a:r>
              <a:rPr lang="sr-Latn-RS" sz="4800" b="1" dirty="0">
                <a:solidFill>
                  <a:schemeClr val="accent6">
                    <a:lumMod val="50000"/>
                  </a:schemeClr>
                </a:solidFill>
                <a:latin typeface="Garamond" panose="02020404030301010803" pitchFamily="18" charset="0"/>
              </a:rPr>
              <a:t>120/70</a:t>
            </a:r>
          </a:p>
        </p:txBody>
      </p:sp>
      <p:grpSp>
        <p:nvGrpSpPr>
          <p:cNvPr id="16" name="Group 15">
            <a:extLst>
              <a:ext uri="{FF2B5EF4-FFF2-40B4-BE49-F238E27FC236}">
                <a16:creationId xmlns:a16="http://schemas.microsoft.com/office/drawing/2014/main" id="{FD690FF3-A033-42C1-BE7E-DCCBED0387FF}"/>
              </a:ext>
            </a:extLst>
          </p:cNvPr>
          <p:cNvGrpSpPr/>
          <p:nvPr/>
        </p:nvGrpSpPr>
        <p:grpSpPr>
          <a:xfrm>
            <a:off x="5016139" y="1059779"/>
            <a:ext cx="3061060" cy="391886"/>
            <a:chOff x="4637316" y="1661097"/>
            <a:chExt cx="3061060" cy="391886"/>
          </a:xfrm>
        </p:grpSpPr>
        <p:sp>
          <p:nvSpPr>
            <p:cNvPr id="11" name="Rectangle: Rounded Corners 10">
              <a:extLst>
                <a:ext uri="{FF2B5EF4-FFF2-40B4-BE49-F238E27FC236}">
                  <a16:creationId xmlns:a16="http://schemas.microsoft.com/office/drawing/2014/main" id="{31D45410-2A86-4AA4-A082-58EF649E107E}"/>
                </a:ext>
              </a:extLst>
            </p:cNvPr>
            <p:cNvSpPr/>
            <p:nvPr/>
          </p:nvSpPr>
          <p:spPr>
            <a:xfrm>
              <a:off x="4637316" y="1661097"/>
              <a:ext cx="1314995" cy="391886"/>
            </a:xfrm>
            <a:prstGeom prst="round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dirty="0">
                  <a:solidFill>
                    <a:schemeClr val="bg1"/>
                  </a:solidFill>
                  <a:latin typeface="Garamond" panose="02020404030301010803" pitchFamily="18" charset="0"/>
                </a:rPr>
                <a:t>Sistolni</a:t>
              </a:r>
            </a:p>
          </p:txBody>
        </p:sp>
        <p:sp>
          <p:nvSpPr>
            <p:cNvPr id="14" name="Rectangle: Rounded Corners 13">
              <a:extLst>
                <a:ext uri="{FF2B5EF4-FFF2-40B4-BE49-F238E27FC236}">
                  <a16:creationId xmlns:a16="http://schemas.microsoft.com/office/drawing/2014/main" id="{5819C495-D375-4B72-A0A0-812ADC5C5E5D}"/>
                </a:ext>
              </a:extLst>
            </p:cNvPr>
            <p:cNvSpPr/>
            <p:nvPr/>
          </p:nvSpPr>
          <p:spPr>
            <a:xfrm>
              <a:off x="5952309" y="1661097"/>
              <a:ext cx="1746067" cy="391886"/>
            </a:xfrm>
            <a:prstGeom prst="round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dirty="0">
                  <a:solidFill>
                    <a:schemeClr val="accent6">
                      <a:lumMod val="50000"/>
                    </a:schemeClr>
                  </a:solidFill>
                  <a:latin typeface="Garamond" panose="02020404030301010803" pitchFamily="18" charset="0"/>
                </a:rPr>
                <a:t>100-140 mmHg</a:t>
              </a:r>
            </a:p>
          </p:txBody>
        </p:sp>
      </p:grpSp>
      <p:grpSp>
        <p:nvGrpSpPr>
          <p:cNvPr id="17" name="Group 16">
            <a:extLst>
              <a:ext uri="{FF2B5EF4-FFF2-40B4-BE49-F238E27FC236}">
                <a16:creationId xmlns:a16="http://schemas.microsoft.com/office/drawing/2014/main" id="{01C06364-2C2B-4484-B484-FB5C338B7B41}"/>
              </a:ext>
            </a:extLst>
          </p:cNvPr>
          <p:cNvGrpSpPr/>
          <p:nvPr/>
        </p:nvGrpSpPr>
        <p:grpSpPr>
          <a:xfrm>
            <a:off x="5016138" y="1631694"/>
            <a:ext cx="3061061" cy="391886"/>
            <a:chOff x="4637315" y="2233012"/>
            <a:chExt cx="3061061" cy="391886"/>
          </a:xfrm>
        </p:grpSpPr>
        <p:sp>
          <p:nvSpPr>
            <p:cNvPr id="12" name="Rectangle: Rounded Corners 11">
              <a:extLst>
                <a:ext uri="{FF2B5EF4-FFF2-40B4-BE49-F238E27FC236}">
                  <a16:creationId xmlns:a16="http://schemas.microsoft.com/office/drawing/2014/main" id="{EFCD5E35-1A08-4415-AB28-67AF15437F78}"/>
                </a:ext>
              </a:extLst>
            </p:cNvPr>
            <p:cNvSpPr/>
            <p:nvPr/>
          </p:nvSpPr>
          <p:spPr>
            <a:xfrm>
              <a:off x="4637315" y="2233012"/>
              <a:ext cx="1314995" cy="391886"/>
            </a:xfrm>
            <a:prstGeom prst="round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dirty="0">
                  <a:solidFill>
                    <a:schemeClr val="bg1"/>
                  </a:solidFill>
                  <a:latin typeface="Garamond" panose="02020404030301010803" pitchFamily="18" charset="0"/>
                </a:rPr>
                <a:t>Dijastolni</a:t>
              </a:r>
            </a:p>
          </p:txBody>
        </p:sp>
        <p:sp>
          <p:nvSpPr>
            <p:cNvPr id="15" name="Rectangle: Rounded Corners 14">
              <a:extLst>
                <a:ext uri="{FF2B5EF4-FFF2-40B4-BE49-F238E27FC236}">
                  <a16:creationId xmlns:a16="http://schemas.microsoft.com/office/drawing/2014/main" id="{55F048ED-0462-4649-A551-DD861B9F7AA5}"/>
                </a:ext>
              </a:extLst>
            </p:cNvPr>
            <p:cNvSpPr/>
            <p:nvPr/>
          </p:nvSpPr>
          <p:spPr>
            <a:xfrm>
              <a:off x="5952309" y="2233012"/>
              <a:ext cx="1746067" cy="391886"/>
            </a:xfrm>
            <a:prstGeom prst="round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dirty="0">
                  <a:solidFill>
                    <a:schemeClr val="accent6">
                      <a:lumMod val="50000"/>
                    </a:schemeClr>
                  </a:solidFill>
                  <a:latin typeface="Garamond" panose="02020404030301010803" pitchFamily="18" charset="0"/>
                </a:rPr>
                <a:t>60-90 mmHg</a:t>
              </a:r>
            </a:p>
          </p:txBody>
        </p:sp>
      </p:grpSp>
      <p:sp>
        <p:nvSpPr>
          <p:cNvPr id="19" name="TextBox 18">
            <a:extLst>
              <a:ext uri="{FF2B5EF4-FFF2-40B4-BE49-F238E27FC236}">
                <a16:creationId xmlns:a16="http://schemas.microsoft.com/office/drawing/2014/main" id="{D8723CC6-805F-4DCB-9A9E-0B6E0CE4F8AB}"/>
              </a:ext>
            </a:extLst>
          </p:cNvPr>
          <p:cNvSpPr txBox="1"/>
          <p:nvPr/>
        </p:nvSpPr>
        <p:spPr>
          <a:xfrm>
            <a:off x="4551590" y="2793222"/>
            <a:ext cx="4168685" cy="400110"/>
          </a:xfrm>
          <a:prstGeom prst="rect">
            <a:avLst/>
          </a:prstGeom>
          <a:noFill/>
        </p:spPr>
        <p:txBody>
          <a:bodyPr wrap="square" rtlCol="0">
            <a:spAutoFit/>
          </a:bodyPr>
          <a:lstStyle/>
          <a:p>
            <a:r>
              <a:rPr lang="sr-Latn-RS" sz="2000" b="1" dirty="0">
                <a:solidFill>
                  <a:schemeClr val="accent6">
                    <a:lumMod val="50000"/>
                  </a:schemeClr>
                </a:solidFill>
                <a:latin typeface="Garamond" panose="02020404030301010803" pitchFamily="18" charset="0"/>
              </a:rPr>
              <a:t>Hipertenzija </a:t>
            </a:r>
            <a:r>
              <a:rPr lang="sr-Latn-RS" sz="2000" dirty="0">
                <a:solidFill>
                  <a:schemeClr val="accent6">
                    <a:lumMod val="50000"/>
                  </a:schemeClr>
                </a:solidFill>
                <a:latin typeface="Garamond" panose="02020404030301010803" pitchFamily="18" charset="0"/>
              </a:rPr>
              <a:t>– povišen krvni pritisak. </a:t>
            </a:r>
          </a:p>
        </p:txBody>
      </p:sp>
      <p:sp>
        <p:nvSpPr>
          <p:cNvPr id="20" name="TextBox 19">
            <a:extLst>
              <a:ext uri="{FF2B5EF4-FFF2-40B4-BE49-F238E27FC236}">
                <a16:creationId xmlns:a16="http://schemas.microsoft.com/office/drawing/2014/main" id="{EB01D417-C497-4F62-8A3B-0CDDE6A5538F}"/>
              </a:ext>
            </a:extLst>
          </p:cNvPr>
          <p:cNvSpPr txBox="1"/>
          <p:nvPr/>
        </p:nvSpPr>
        <p:spPr>
          <a:xfrm>
            <a:off x="4551589" y="2314237"/>
            <a:ext cx="4168685" cy="400110"/>
          </a:xfrm>
          <a:prstGeom prst="rect">
            <a:avLst/>
          </a:prstGeom>
          <a:noFill/>
        </p:spPr>
        <p:txBody>
          <a:bodyPr wrap="square" rtlCol="0">
            <a:spAutoFit/>
          </a:bodyPr>
          <a:lstStyle/>
          <a:p>
            <a:r>
              <a:rPr lang="sr-Latn-RS" sz="2000" b="1" dirty="0">
                <a:solidFill>
                  <a:schemeClr val="accent6">
                    <a:lumMod val="50000"/>
                  </a:schemeClr>
                </a:solidFill>
                <a:latin typeface="Garamond" panose="02020404030301010803" pitchFamily="18" charset="0"/>
              </a:rPr>
              <a:t>Hipotenzija </a:t>
            </a:r>
            <a:r>
              <a:rPr lang="sr-Latn-RS" sz="2000" dirty="0">
                <a:solidFill>
                  <a:schemeClr val="accent6">
                    <a:lumMod val="50000"/>
                  </a:schemeClr>
                </a:solidFill>
                <a:latin typeface="Garamond" panose="02020404030301010803" pitchFamily="18" charset="0"/>
              </a:rPr>
              <a:t>– snižen krvni pritisak. </a:t>
            </a:r>
          </a:p>
        </p:txBody>
      </p:sp>
      <p:sp>
        <p:nvSpPr>
          <p:cNvPr id="21" name="TextBox 20">
            <a:extLst>
              <a:ext uri="{FF2B5EF4-FFF2-40B4-BE49-F238E27FC236}">
                <a16:creationId xmlns:a16="http://schemas.microsoft.com/office/drawing/2014/main" id="{B924C58E-C84F-4A6C-9A3D-0A482531EF50}"/>
              </a:ext>
            </a:extLst>
          </p:cNvPr>
          <p:cNvSpPr txBox="1"/>
          <p:nvPr/>
        </p:nvSpPr>
        <p:spPr>
          <a:xfrm>
            <a:off x="5058668" y="3429000"/>
            <a:ext cx="2454729" cy="830997"/>
          </a:xfrm>
          <a:prstGeom prst="rect">
            <a:avLst/>
          </a:prstGeom>
          <a:noFill/>
        </p:spPr>
        <p:txBody>
          <a:bodyPr wrap="square" rtlCol="0">
            <a:spAutoFit/>
          </a:bodyPr>
          <a:lstStyle/>
          <a:p>
            <a:r>
              <a:rPr lang="sr-Latn-RS" sz="4800" b="1" dirty="0">
                <a:solidFill>
                  <a:schemeClr val="accent6">
                    <a:lumMod val="50000"/>
                  </a:schemeClr>
                </a:solidFill>
                <a:latin typeface="Garamond" panose="02020404030301010803" pitchFamily="18" charset="0"/>
              </a:rPr>
              <a:t>&gt;140/90</a:t>
            </a:r>
          </a:p>
        </p:txBody>
      </p:sp>
    </p:spTree>
    <p:extLst>
      <p:ext uri="{BB962C8B-B14F-4D97-AF65-F5344CB8AC3E}">
        <p14:creationId xmlns:p14="http://schemas.microsoft.com/office/powerpoint/2010/main" val="194883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childTnLst>
                                </p:cTn>
                              </p:par>
                              <p:par>
                                <p:cTn id="31" presetID="10" presetClass="exit" presetSubtype="0" fill="hold" grpId="1" nodeType="withEffect">
                                  <p:stCondLst>
                                    <p:cond delay="0"/>
                                  </p:stCondLst>
                                  <p:childTnLst>
                                    <p:animEffect transition="out" filter="fad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5303EB-C728-4651-83EB-B9E88A7B7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
        <p:nvSpPr>
          <p:cNvPr id="4" name="Rounded Rectangle 3">
            <a:extLst>
              <a:ext uri="{FF2B5EF4-FFF2-40B4-BE49-F238E27FC236}">
                <a16:creationId xmlns:a16="http://schemas.microsoft.com/office/drawing/2014/main" id="{EBDAD85E-C5BB-4597-A7EE-14BB07DB4DBC}"/>
              </a:ext>
            </a:extLst>
          </p:cNvPr>
          <p:cNvSpPr/>
          <p:nvPr/>
        </p:nvSpPr>
        <p:spPr>
          <a:xfrm>
            <a:off x="1518081" y="260648"/>
            <a:ext cx="6249879" cy="533400"/>
          </a:xfrm>
          <a:prstGeom prst="round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3200" b="1" dirty="0">
                <a:latin typeface="Garamond" pitchFamily="18" charset="0"/>
              </a:rPr>
              <a:t>Merenje krvnog pritiska</a:t>
            </a:r>
            <a:endParaRPr lang="en-US" sz="3200" b="1" dirty="0">
              <a:latin typeface="Garamond" pitchFamily="18" charset="0"/>
            </a:endParaRPr>
          </a:p>
        </p:txBody>
      </p:sp>
      <p:sp>
        <p:nvSpPr>
          <p:cNvPr id="7" name="Rectangle: Rounded Corners 6">
            <a:extLst>
              <a:ext uri="{FF2B5EF4-FFF2-40B4-BE49-F238E27FC236}">
                <a16:creationId xmlns:a16="http://schemas.microsoft.com/office/drawing/2014/main" id="{65DFB36A-ADAC-49C7-8E08-7EA8912D11E4}"/>
              </a:ext>
            </a:extLst>
          </p:cNvPr>
          <p:cNvSpPr/>
          <p:nvPr/>
        </p:nvSpPr>
        <p:spPr>
          <a:xfrm>
            <a:off x="0" y="6516210"/>
            <a:ext cx="4572000" cy="295181"/>
          </a:xfrm>
          <a:prstGeom prst="roundRect">
            <a:avLst/>
          </a:prstGeom>
          <a:solidFill>
            <a:schemeClr val="bg1">
              <a:alpha val="9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i="1" dirty="0">
                <a:solidFill>
                  <a:schemeClr val="tx1"/>
                </a:solidFill>
                <a:latin typeface="Garamond" panose="02020404030301010803" pitchFamily="18" charset="0"/>
              </a:rPr>
              <a:t>Stephen Hales, 1773. godina</a:t>
            </a:r>
          </a:p>
        </p:txBody>
      </p:sp>
      <p:sp>
        <p:nvSpPr>
          <p:cNvPr id="5" name="Rectangle: Rounded Corners 4">
            <a:extLst>
              <a:ext uri="{FF2B5EF4-FFF2-40B4-BE49-F238E27FC236}">
                <a16:creationId xmlns:a16="http://schemas.microsoft.com/office/drawing/2014/main" id="{E9EBF5F2-3BFD-4B6F-8357-24181FC6E6C3}"/>
              </a:ext>
            </a:extLst>
          </p:cNvPr>
          <p:cNvSpPr/>
          <p:nvPr/>
        </p:nvSpPr>
        <p:spPr>
          <a:xfrm>
            <a:off x="1518081" y="1523404"/>
            <a:ext cx="2127612" cy="391886"/>
          </a:xfrm>
          <a:prstGeom prst="round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dirty="0">
                <a:solidFill>
                  <a:schemeClr val="bg1"/>
                </a:solidFill>
                <a:latin typeface="Garamond" panose="02020404030301010803" pitchFamily="18" charset="0"/>
              </a:rPr>
              <a:t>Direktna metoda</a:t>
            </a:r>
          </a:p>
        </p:txBody>
      </p:sp>
      <p:sp>
        <p:nvSpPr>
          <p:cNvPr id="8" name="Rectangle: Rounded Corners 7">
            <a:extLst>
              <a:ext uri="{FF2B5EF4-FFF2-40B4-BE49-F238E27FC236}">
                <a16:creationId xmlns:a16="http://schemas.microsoft.com/office/drawing/2014/main" id="{9A360152-0167-4BC2-8A1B-1C301EB09563}"/>
              </a:ext>
            </a:extLst>
          </p:cNvPr>
          <p:cNvSpPr/>
          <p:nvPr/>
        </p:nvSpPr>
        <p:spPr>
          <a:xfrm>
            <a:off x="5640348" y="1523404"/>
            <a:ext cx="2127612" cy="391886"/>
          </a:xfrm>
          <a:prstGeom prst="round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dirty="0">
                <a:solidFill>
                  <a:schemeClr val="bg1"/>
                </a:solidFill>
                <a:latin typeface="Garamond" panose="02020404030301010803" pitchFamily="18" charset="0"/>
              </a:rPr>
              <a:t>Indirektna metoda</a:t>
            </a:r>
          </a:p>
        </p:txBody>
      </p:sp>
      <p:pic>
        <p:nvPicPr>
          <p:cNvPr id="3" name="Picture 2">
            <a:extLst>
              <a:ext uri="{FF2B5EF4-FFF2-40B4-BE49-F238E27FC236}">
                <a16:creationId xmlns:a16="http://schemas.microsoft.com/office/drawing/2014/main" id="{8C5BCA89-5F83-4B10-AC86-AEE5567B65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447925"/>
            <a:ext cx="3891242" cy="4410075"/>
          </a:xfrm>
          <a:prstGeom prst="rect">
            <a:avLst/>
          </a:prstGeom>
        </p:spPr>
      </p:pic>
      <p:pic>
        <p:nvPicPr>
          <p:cNvPr id="10" name="Picture 9">
            <a:extLst>
              <a:ext uri="{FF2B5EF4-FFF2-40B4-BE49-F238E27FC236}">
                <a16:creationId xmlns:a16="http://schemas.microsoft.com/office/drawing/2014/main" id="{9E0CAE00-CE23-4C66-8D22-224FFFB512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2816925"/>
            <a:ext cx="4462921" cy="3330286"/>
          </a:xfrm>
          <a:prstGeom prst="rect">
            <a:avLst/>
          </a:prstGeom>
        </p:spPr>
      </p:pic>
      <p:sp>
        <p:nvSpPr>
          <p:cNvPr id="11" name="TextBox 10">
            <a:extLst>
              <a:ext uri="{FF2B5EF4-FFF2-40B4-BE49-F238E27FC236}">
                <a16:creationId xmlns:a16="http://schemas.microsoft.com/office/drawing/2014/main" id="{8EE1C7B6-F2B9-4E28-B2FD-10F8DE479CC2}"/>
              </a:ext>
            </a:extLst>
          </p:cNvPr>
          <p:cNvSpPr txBox="1"/>
          <p:nvPr/>
        </p:nvSpPr>
        <p:spPr>
          <a:xfrm>
            <a:off x="6704154" y="2593300"/>
            <a:ext cx="2092239" cy="70788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sr-Latn-CS" sz="2000" dirty="0">
                <a:solidFill>
                  <a:schemeClr val="accent6">
                    <a:lumMod val="50000"/>
                  </a:schemeClr>
                </a:solidFill>
                <a:latin typeface="Garamond" panose="02020404030301010803" pitchFamily="18" charset="0"/>
              </a:rPr>
              <a:t>Sfigmomanometar </a:t>
            </a:r>
          </a:p>
          <a:p>
            <a:r>
              <a:rPr lang="sr-Latn-CS" sz="2000" dirty="0">
                <a:solidFill>
                  <a:schemeClr val="accent6">
                    <a:lumMod val="50000"/>
                  </a:schemeClr>
                </a:solidFill>
                <a:latin typeface="Garamond" panose="02020404030301010803" pitchFamily="18" charset="0"/>
              </a:rPr>
              <a:t>po </a:t>
            </a:r>
            <a:r>
              <a:rPr lang="sr-Latn-CS" sz="2000" b="1" dirty="0">
                <a:solidFill>
                  <a:schemeClr val="accent6">
                    <a:lumMod val="50000"/>
                  </a:schemeClr>
                </a:solidFill>
                <a:latin typeface="Garamond" panose="02020404030301010803" pitchFamily="18" charset="0"/>
              </a:rPr>
              <a:t>Riva-Rocci</a:t>
            </a:r>
            <a:r>
              <a:rPr lang="sr-Latn-CS" sz="2000" dirty="0">
                <a:solidFill>
                  <a:schemeClr val="accent6">
                    <a:lumMod val="50000"/>
                  </a:schemeClr>
                </a:solidFill>
                <a:latin typeface="Garamond" panose="02020404030301010803" pitchFamily="18" charset="0"/>
              </a:rPr>
              <a:t>-ju</a:t>
            </a:r>
            <a:endParaRPr lang="en-US" sz="2000" dirty="0">
              <a:solidFill>
                <a:schemeClr val="accent6">
                  <a:lumMod val="50000"/>
                </a:schemeClr>
              </a:solidFill>
              <a:latin typeface="Garamond" panose="02020404030301010803" pitchFamily="18" charset="0"/>
            </a:endParaRPr>
          </a:p>
        </p:txBody>
      </p:sp>
    </p:spTree>
    <p:extLst>
      <p:ext uri="{BB962C8B-B14F-4D97-AF65-F5344CB8AC3E}">
        <p14:creationId xmlns:p14="http://schemas.microsoft.com/office/powerpoint/2010/main" val="218253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8"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985ABE5D-A7FA-4A79-9674-EEDFB72A1A8B}"/>
              </a:ext>
            </a:extLst>
          </p:cNvPr>
          <p:cNvSpPr/>
          <p:nvPr/>
        </p:nvSpPr>
        <p:spPr>
          <a:xfrm>
            <a:off x="878889" y="260648"/>
            <a:ext cx="7421732" cy="533400"/>
          </a:xfrm>
          <a:prstGeom prst="round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3200" b="1" dirty="0">
                <a:latin typeface="Garamond" pitchFamily="18" charset="0"/>
              </a:rPr>
              <a:t>Indirektna metoda </a:t>
            </a:r>
            <a:r>
              <a:rPr lang="sr-Latn-RS" sz="3200" dirty="0">
                <a:latin typeface="Garamond" pitchFamily="18" charset="0"/>
              </a:rPr>
              <a:t>merenja krvnog pritiska</a:t>
            </a:r>
            <a:endParaRPr lang="en-US" sz="3200" dirty="0">
              <a:latin typeface="Garamond" pitchFamily="18" charset="0"/>
            </a:endParaRPr>
          </a:p>
        </p:txBody>
      </p:sp>
      <p:pic>
        <p:nvPicPr>
          <p:cNvPr id="3" name="Picture 2">
            <a:extLst>
              <a:ext uri="{FF2B5EF4-FFF2-40B4-BE49-F238E27FC236}">
                <a16:creationId xmlns:a16="http://schemas.microsoft.com/office/drawing/2014/main" id="{F3B08ED2-7032-4BDA-A6A1-AF5FD949D7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800" y="1008172"/>
            <a:ext cx="7272400" cy="5783245"/>
          </a:xfrm>
          <a:prstGeom prst="rect">
            <a:avLst/>
          </a:prstGeom>
        </p:spPr>
      </p:pic>
    </p:spTree>
    <p:extLst>
      <p:ext uri="{BB962C8B-B14F-4D97-AF65-F5344CB8AC3E}">
        <p14:creationId xmlns:p14="http://schemas.microsoft.com/office/powerpoint/2010/main" val="10924384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A4837667-A096-4027-8A0C-B55E596C37B7}"/>
              </a:ext>
            </a:extLst>
          </p:cNvPr>
          <p:cNvSpPr/>
          <p:nvPr/>
        </p:nvSpPr>
        <p:spPr>
          <a:xfrm>
            <a:off x="2481942" y="269356"/>
            <a:ext cx="4180115" cy="533400"/>
          </a:xfrm>
          <a:prstGeom prst="round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3200" b="1" dirty="0">
                <a:latin typeface="Garamond" pitchFamily="18" charset="0"/>
              </a:rPr>
              <a:t>Korotkovljevi tonovi</a:t>
            </a:r>
            <a:endParaRPr lang="en-US" sz="3200" dirty="0">
              <a:latin typeface="Garamond" pitchFamily="18" charset="0"/>
            </a:endParaRPr>
          </a:p>
        </p:txBody>
      </p:sp>
      <p:grpSp>
        <p:nvGrpSpPr>
          <p:cNvPr id="11" name="Group 10">
            <a:extLst>
              <a:ext uri="{FF2B5EF4-FFF2-40B4-BE49-F238E27FC236}">
                <a16:creationId xmlns:a16="http://schemas.microsoft.com/office/drawing/2014/main" id="{8A5AAB62-4719-42EE-94B5-FB32C956AE16}"/>
              </a:ext>
            </a:extLst>
          </p:cNvPr>
          <p:cNvGrpSpPr/>
          <p:nvPr/>
        </p:nvGrpSpPr>
        <p:grpSpPr>
          <a:xfrm>
            <a:off x="633977" y="2673530"/>
            <a:ext cx="7848171" cy="3724546"/>
            <a:chOff x="633977" y="2673530"/>
            <a:chExt cx="7848171" cy="3724546"/>
          </a:xfrm>
        </p:grpSpPr>
        <p:pic>
          <p:nvPicPr>
            <p:cNvPr id="8" name="Picture 7">
              <a:extLst>
                <a:ext uri="{FF2B5EF4-FFF2-40B4-BE49-F238E27FC236}">
                  <a16:creationId xmlns:a16="http://schemas.microsoft.com/office/drawing/2014/main" id="{358D80C7-F746-4AFC-B332-AFF1335B59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977" y="2673530"/>
              <a:ext cx="5611816" cy="3724546"/>
            </a:xfrm>
            <a:prstGeom prst="rect">
              <a:avLst/>
            </a:prstGeom>
          </p:spPr>
        </p:pic>
        <p:sp>
          <p:nvSpPr>
            <p:cNvPr id="9" name="TextBox 8">
              <a:extLst>
                <a:ext uri="{FF2B5EF4-FFF2-40B4-BE49-F238E27FC236}">
                  <a16:creationId xmlns:a16="http://schemas.microsoft.com/office/drawing/2014/main" id="{5B0BE1A2-8C10-4C9D-BEEB-09030B74A78D}"/>
                </a:ext>
              </a:extLst>
            </p:cNvPr>
            <p:cNvSpPr txBox="1"/>
            <p:nvPr/>
          </p:nvSpPr>
          <p:spPr>
            <a:xfrm>
              <a:off x="6592388" y="3297422"/>
              <a:ext cx="1889760" cy="830997"/>
            </a:xfrm>
            <a:prstGeom prst="rect">
              <a:avLst/>
            </a:prstGeom>
            <a:noFill/>
          </p:spPr>
          <p:txBody>
            <a:bodyPr wrap="square" rtlCol="0">
              <a:spAutoFit/>
            </a:bodyPr>
            <a:lstStyle/>
            <a:p>
              <a:pPr algn="ctr"/>
              <a:r>
                <a:rPr lang="sr-Latn-RS" sz="2400" b="1" dirty="0">
                  <a:solidFill>
                    <a:srgbClr val="D9251A"/>
                  </a:solidFill>
                  <a:latin typeface="Garamond" panose="02020404030301010803" pitchFamily="18" charset="0"/>
                </a:rPr>
                <a:t>Laminarno</a:t>
              </a:r>
              <a:r>
                <a:rPr lang="sr-Latn-RS" sz="2400" dirty="0">
                  <a:solidFill>
                    <a:srgbClr val="D9251A"/>
                  </a:solidFill>
                  <a:latin typeface="Garamond" panose="02020404030301010803" pitchFamily="18" charset="0"/>
                </a:rPr>
                <a:t> strujanje krvi</a:t>
              </a:r>
            </a:p>
          </p:txBody>
        </p:sp>
        <p:sp>
          <p:nvSpPr>
            <p:cNvPr id="10" name="TextBox 9">
              <a:extLst>
                <a:ext uri="{FF2B5EF4-FFF2-40B4-BE49-F238E27FC236}">
                  <a16:creationId xmlns:a16="http://schemas.microsoft.com/office/drawing/2014/main" id="{CBC81CC4-744B-4AED-91DB-38374B50712D}"/>
                </a:ext>
              </a:extLst>
            </p:cNvPr>
            <p:cNvSpPr txBox="1"/>
            <p:nvPr/>
          </p:nvSpPr>
          <p:spPr>
            <a:xfrm>
              <a:off x="6592388" y="5252497"/>
              <a:ext cx="1889760" cy="830997"/>
            </a:xfrm>
            <a:prstGeom prst="rect">
              <a:avLst/>
            </a:prstGeom>
            <a:noFill/>
          </p:spPr>
          <p:txBody>
            <a:bodyPr wrap="square" rtlCol="0">
              <a:spAutoFit/>
            </a:bodyPr>
            <a:lstStyle/>
            <a:p>
              <a:pPr algn="ctr"/>
              <a:r>
                <a:rPr lang="sr-Latn-RS" sz="2400" b="1" dirty="0">
                  <a:solidFill>
                    <a:srgbClr val="D9251A"/>
                  </a:solidFill>
                  <a:latin typeface="Garamond" panose="02020404030301010803" pitchFamily="18" charset="0"/>
                </a:rPr>
                <a:t>Turbulentno</a:t>
              </a:r>
              <a:r>
                <a:rPr lang="sr-Latn-RS" sz="2400" dirty="0">
                  <a:solidFill>
                    <a:srgbClr val="D9251A"/>
                  </a:solidFill>
                  <a:latin typeface="Garamond" panose="02020404030301010803" pitchFamily="18" charset="0"/>
                </a:rPr>
                <a:t> strujanje krvi</a:t>
              </a:r>
            </a:p>
          </p:txBody>
        </p:sp>
      </p:grpSp>
      <p:pic>
        <p:nvPicPr>
          <p:cNvPr id="12" name="OnlyMP3.net - Blood Pressure Korotkoff Sounds 1-5gn8cbY9rkc-192k-1630480039856">
            <a:hlinkClick r:id="" action="ppaction://media"/>
            <a:extLst>
              <a:ext uri="{FF2B5EF4-FFF2-40B4-BE49-F238E27FC236}">
                <a16:creationId xmlns:a16="http://schemas.microsoft.com/office/drawing/2014/main" id="{927D81A0-8410-40B2-A9E0-E422FDD9F0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199" y="1504406"/>
            <a:ext cx="609600" cy="609600"/>
          </a:xfrm>
          <a:prstGeom prst="rect">
            <a:avLst/>
          </a:prstGeom>
        </p:spPr>
      </p:pic>
    </p:spTree>
    <p:extLst>
      <p:ext uri="{BB962C8B-B14F-4D97-AF65-F5344CB8AC3E}">
        <p14:creationId xmlns:p14="http://schemas.microsoft.com/office/powerpoint/2010/main" val="2402504410"/>
      </p:ext>
    </p:extLst>
  </p:cSld>
  <p:clrMapOvr>
    <a:masterClrMapping/>
  </p:clrMapOvr>
  <mc:AlternateContent xmlns:mc="http://schemas.openxmlformats.org/markup-compatibility/2006" xmlns:p14="http://schemas.microsoft.com/office/powerpoint/2010/main">
    <mc:Choice Requires="p14">
      <p:transition spd="slow" p14:dur="2000" advTm="19487"/>
    </mc:Choice>
    <mc:Fallback xmlns="">
      <p:transition spd="slow" advTm="19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8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F5BFC8-0473-4D32-99BE-E58BAE1033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8009" cy="6858000"/>
          </a:xfrm>
          <a:prstGeom prst="rect">
            <a:avLst/>
          </a:prstGeom>
        </p:spPr>
      </p:pic>
      <p:pic>
        <p:nvPicPr>
          <p:cNvPr id="5" name="Picture 4">
            <a:extLst>
              <a:ext uri="{FF2B5EF4-FFF2-40B4-BE49-F238E27FC236}">
                <a16:creationId xmlns:a16="http://schemas.microsoft.com/office/drawing/2014/main" id="{918B9320-D006-47F1-91BC-02F5C0798D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0"/>
            <a:ext cx="9147225" cy="6857999"/>
          </a:xfrm>
          <a:prstGeom prst="rect">
            <a:avLst/>
          </a:prstGeom>
        </p:spPr>
      </p:pic>
      <p:pic>
        <p:nvPicPr>
          <p:cNvPr id="8" name="Picture 7">
            <a:extLst>
              <a:ext uri="{FF2B5EF4-FFF2-40B4-BE49-F238E27FC236}">
                <a16:creationId xmlns:a16="http://schemas.microsoft.com/office/drawing/2014/main" id="{BB18EA5B-DBF7-46BD-8F0D-ECED7D7C8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9141324" cy="6857998"/>
          </a:xfrm>
          <a:prstGeom prst="rect">
            <a:avLst/>
          </a:prstGeom>
        </p:spPr>
      </p:pic>
      <p:pic>
        <p:nvPicPr>
          <p:cNvPr id="10" name="Picture 9">
            <a:extLst>
              <a:ext uri="{FF2B5EF4-FFF2-40B4-BE49-F238E27FC236}">
                <a16:creationId xmlns:a16="http://schemas.microsoft.com/office/drawing/2014/main" id="{F13A1B4F-7F7F-461F-8B25-84DC679889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0755" y="0"/>
            <a:ext cx="6858000" cy="6858000"/>
          </a:xfrm>
          <a:prstGeom prst="rect">
            <a:avLst/>
          </a:prstGeom>
        </p:spPr>
      </p:pic>
      <p:pic>
        <p:nvPicPr>
          <p:cNvPr id="13" name="Picture 12">
            <a:extLst>
              <a:ext uri="{FF2B5EF4-FFF2-40B4-BE49-F238E27FC236}">
                <a16:creationId xmlns:a16="http://schemas.microsoft.com/office/drawing/2014/main" id="{E8F16B04-B29C-44C5-9A43-7DDFBCDE34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08322" y="2370698"/>
            <a:ext cx="3080024" cy="3525220"/>
          </a:xfrm>
          <a:prstGeom prst="rect">
            <a:avLst/>
          </a:prstGeom>
        </p:spPr>
      </p:pic>
      <p:pic>
        <p:nvPicPr>
          <p:cNvPr id="15" name="Picture 14">
            <a:extLst>
              <a:ext uri="{FF2B5EF4-FFF2-40B4-BE49-F238E27FC236}">
                <a16:creationId xmlns:a16="http://schemas.microsoft.com/office/drawing/2014/main" id="{0580B12F-A988-47CC-933A-839D6FDCB6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268" y="2770962"/>
            <a:ext cx="3341332" cy="2724691"/>
          </a:xfrm>
          <a:prstGeom prst="rect">
            <a:avLst/>
          </a:prstGeom>
        </p:spPr>
      </p:pic>
      <p:pic>
        <p:nvPicPr>
          <p:cNvPr id="17" name="Picture 16">
            <a:extLst>
              <a:ext uri="{FF2B5EF4-FFF2-40B4-BE49-F238E27FC236}">
                <a16:creationId xmlns:a16="http://schemas.microsoft.com/office/drawing/2014/main" id="{3BF7E1F1-357C-447A-BC16-3D82796936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85330" y="3082304"/>
            <a:ext cx="3977912" cy="2647120"/>
          </a:xfrm>
          <a:prstGeom prst="rect">
            <a:avLst/>
          </a:prstGeom>
        </p:spPr>
      </p:pic>
      <p:pic>
        <p:nvPicPr>
          <p:cNvPr id="3" name="Picture 2"/>
          <p:cNvPicPr>
            <a:picLocks noChangeAspect="1"/>
          </p:cNvPicPr>
          <p:nvPr/>
        </p:nvPicPr>
        <p:blipFill rotWithShape="1">
          <a:blip r:embed="rId9" cstate="hqprint">
            <a:extLst>
              <a:ext uri="{28A0092B-C50C-407E-A947-70E740481C1C}">
                <a14:useLocalDpi xmlns:a14="http://schemas.microsoft.com/office/drawing/2010/main" val="0"/>
              </a:ext>
            </a:extLst>
          </a:blip>
          <a:srcRect r="7395" b="15240"/>
          <a:stretch/>
        </p:blipFill>
        <p:spPr>
          <a:xfrm>
            <a:off x="826888" y="1176368"/>
            <a:ext cx="7473733" cy="5130463"/>
          </a:xfrm>
          <a:prstGeom prst="rect">
            <a:avLst/>
          </a:prstGeom>
        </p:spPr>
      </p:pic>
      <p:pic>
        <p:nvPicPr>
          <p:cNvPr id="6" name="Picture 5"/>
          <p:cNvPicPr>
            <a:picLocks noChangeAspect="1"/>
          </p:cNvPicPr>
          <p:nvPr/>
        </p:nvPicPr>
        <p:blipFill rotWithShape="1">
          <a:blip r:embed="rId10" cstate="hqprint">
            <a:extLst>
              <a:ext uri="{28A0092B-C50C-407E-A947-70E740481C1C}">
                <a14:useLocalDpi xmlns:a14="http://schemas.microsoft.com/office/drawing/2010/main" val="0"/>
              </a:ext>
            </a:extLst>
          </a:blip>
          <a:srcRect r="6659"/>
          <a:stretch/>
        </p:blipFill>
        <p:spPr>
          <a:xfrm>
            <a:off x="-25979" y="-327"/>
            <a:ext cx="9173987" cy="7838042"/>
          </a:xfrm>
          <a:prstGeom prst="rect">
            <a:avLst/>
          </a:prstGeom>
        </p:spPr>
      </p:pic>
      <p:sp>
        <p:nvSpPr>
          <p:cNvPr id="2" name="Rounded Rectangle 3">
            <a:extLst>
              <a:ext uri="{FF2B5EF4-FFF2-40B4-BE49-F238E27FC236}">
                <a16:creationId xmlns:a16="http://schemas.microsoft.com/office/drawing/2014/main" id="{75606EDD-757E-481C-8D51-AE28737A8112}"/>
              </a:ext>
            </a:extLst>
          </p:cNvPr>
          <p:cNvSpPr/>
          <p:nvPr/>
        </p:nvSpPr>
        <p:spPr>
          <a:xfrm>
            <a:off x="878889" y="260648"/>
            <a:ext cx="7421732" cy="533400"/>
          </a:xfrm>
          <a:prstGeom prst="round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3200" b="1" dirty="0">
                <a:latin typeface="Garamond" pitchFamily="18" charset="0"/>
              </a:rPr>
              <a:t>Indirektna metoda </a:t>
            </a:r>
            <a:r>
              <a:rPr lang="sr-Latn-RS" sz="3200" dirty="0">
                <a:latin typeface="Garamond" pitchFamily="18" charset="0"/>
              </a:rPr>
              <a:t>merenja krvnog pritiska</a:t>
            </a:r>
            <a:endParaRPr lang="en-US" sz="3200" dirty="0">
              <a:latin typeface="Garamond" pitchFamily="18" charset="0"/>
            </a:endParaRPr>
          </a:p>
        </p:txBody>
      </p:sp>
      <p:sp>
        <p:nvSpPr>
          <p:cNvPr id="14" name="Rectangle: Rounded Corners 6">
            <a:extLst>
              <a:ext uri="{FF2B5EF4-FFF2-40B4-BE49-F238E27FC236}">
                <a16:creationId xmlns:a16="http://schemas.microsoft.com/office/drawing/2014/main" id="{65DFB36A-ADAC-49C7-8E08-7EA8912D11E4}"/>
              </a:ext>
            </a:extLst>
          </p:cNvPr>
          <p:cNvSpPr/>
          <p:nvPr/>
        </p:nvSpPr>
        <p:spPr>
          <a:xfrm>
            <a:off x="335462" y="6298719"/>
            <a:ext cx="4242604" cy="295181"/>
          </a:xfrm>
          <a:prstGeom prst="roundRect">
            <a:avLst>
              <a:gd name="adj" fmla="val 0"/>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2000" smtClean="0">
                <a:solidFill>
                  <a:srgbClr val="385723"/>
                </a:solidFill>
                <a:latin typeface="Garamond" panose="02020404030301010803" pitchFamily="18" charset="0"/>
              </a:rPr>
              <a:t>Ljubaznošću koleginice Natalije Petrović</a:t>
            </a:r>
            <a:endParaRPr lang="sr-Latn-RS" sz="2000" dirty="0">
              <a:solidFill>
                <a:srgbClr val="385723"/>
              </a:solidFill>
              <a:latin typeface="Garamond" panose="02020404030301010803" pitchFamily="18" charset="0"/>
            </a:endParaRPr>
          </a:p>
        </p:txBody>
      </p:sp>
    </p:spTree>
    <p:extLst>
      <p:ext uri="{BB962C8B-B14F-4D97-AF65-F5344CB8AC3E}">
        <p14:creationId xmlns:p14="http://schemas.microsoft.com/office/powerpoint/2010/main" val="65876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7"/>
                                        </p:tgtEl>
                                      </p:cBhvr>
                                    </p:animEffect>
                                    <p:set>
                                      <p:cBhvr>
                                        <p:cTn id="55" dur="1" fill="hold">
                                          <p:stCondLst>
                                            <p:cond delay="499"/>
                                          </p:stCondLst>
                                        </p:cTn>
                                        <p:tgtEl>
                                          <p:spTgt spid="17"/>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fade">
                                      <p:cBhvr>
                                        <p:cTn id="58" dur="500"/>
                                        <p:tgtEl>
                                          <p:spTgt spid="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3"/>
                                        </p:tgtEl>
                                      </p:cBhvr>
                                    </p:animEffect>
                                    <p:set>
                                      <p:cBhvr>
                                        <p:cTn id="63" dur="1" fill="hold">
                                          <p:stCondLst>
                                            <p:cond delay="499"/>
                                          </p:stCondLst>
                                        </p:cTn>
                                        <p:tgtEl>
                                          <p:spTgt spid="3"/>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500"/>
                                        <p:tgtEl>
                                          <p:spTgt spid="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9124FC95-5FE7-409C-B9BE-417B620E6DCD}"/>
              </a:ext>
            </a:extLst>
          </p:cNvPr>
          <p:cNvSpPr/>
          <p:nvPr/>
        </p:nvSpPr>
        <p:spPr>
          <a:xfrm>
            <a:off x="2627784" y="260648"/>
            <a:ext cx="3744416" cy="533400"/>
          </a:xfrm>
          <a:prstGeom prst="round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3200" b="1" dirty="0">
                <a:latin typeface="Garamond" pitchFamily="18" charset="0"/>
              </a:rPr>
              <a:t>Srčani tonovi</a:t>
            </a:r>
            <a:endParaRPr lang="en-US" sz="3200" b="1" dirty="0">
              <a:latin typeface="Garamond" pitchFamily="18" charset="0"/>
            </a:endParaRPr>
          </a:p>
        </p:txBody>
      </p:sp>
      <p:pic>
        <p:nvPicPr>
          <p:cNvPr id="6" name="Picture 5">
            <a:extLst>
              <a:ext uri="{FF2B5EF4-FFF2-40B4-BE49-F238E27FC236}">
                <a16:creationId xmlns:a16="http://schemas.microsoft.com/office/drawing/2014/main" id="{DC4013FE-A70C-480A-A140-EF86B15D3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9503" y="1925348"/>
            <a:ext cx="1956561" cy="2896478"/>
          </a:xfrm>
          <a:prstGeom prst="rect">
            <a:avLst/>
          </a:prstGeom>
        </p:spPr>
      </p:pic>
      <p:pic>
        <p:nvPicPr>
          <p:cNvPr id="8" name="Picture 7">
            <a:extLst>
              <a:ext uri="{FF2B5EF4-FFF2-40B4-BE49-F238E27FC236}">
                <a16:creationId xmlns:a16="http://schemas.microsoft.com/office/drawing/2014/main" id="{B9C94D64-6CEB-4C0C-A799-F3B4294D3F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6589" y="1930293"/>
            <a:ext cx="2111221" cy="2997413"/>
          </a:xfrm>
          <a:prstGeom prst="rect">
            <a:avLst/>
          </a:prstGeom>
        </p:spPr>
      </p:pic>
      <p:pic>
        <p:nvPicPr>
          <p:cNvPr id="10" name="Picture 9">
            <a:extLst>
              <a:ext uri="{FF2B5EF4-FFF2-40B4-BE49-F238E27FC236}">
                <a16:creationId xmlns:a16="http://schemas.microsoft.com/office/drawing/2014/main" id="{FA67E7B8-5465-440A-B86D-2136FBEBFC8E}"/>
              </a:ext>
            </a:extLst>
          </p:cNvPr>
          <p:cNvPicPr>
            <a:picLocks noChangeAspect="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0" y="5654106"/>
            <a:ext cx="3026933" cy="1203894"/>
          </a:xfrm>
          <a:prstGeom prst="rect">
            <a:avLst/>
          </a:prstGeom>
        </p:spPr>
      </p:pic>
      <p:sp>
        <p:nvSpPr>
          <p:cNvPr id="11" name="Rounded Rectangle 5">
            <a:extLst>
              <a:ext uri="{FF2B5EF4-FFF2-40B4-BE49-F238E27FC236}">
                <a16:creationId xmlns:a16="http://schemas.microsoft.com/office/drawing/2014/main" id="{A7CBCA8E-AE75-4D63-B369-D65081F6F269}"/>
              </a:ext>
            </a:extLst>
          </p:cNvPr>
          <p:cNvSpPr/>
          <p:nvPr/>
        </p:nvSpPr>
        <p:spPr>
          <a:xfrm>
            <a:off x="967666" y="1018333"/>
            <a:ext cx="6718082" cy="4385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2400" b="1" dirty="0">
                <a:solidFill>
                  <a:schemeClr val="accent6">
                    <a:lumMod val="50000"/>
                  </a:schemeClr>
                </a:solidFill>
                <a:latin typeface="Garamond" panose="02020404030301010803" pitchFamily="18" charset="0"/>
              </a:rPr>
              <a:t>Zvučni fenomeni koji nastaju u toku srčanog rada.</a:t>
            </a:r>
            <a:endParaRPr lang="en-US" sz="2400" b="1" dirty="0">
              <a:solidFill>
                <a:schemeClr val="accent6">
                  <a:lumMod val="50000"/>
                </a:schemeClr>
              </a:solidFill>
              <a:latin typeface="Garamond" panose="02020404030301010803" pitchFamily="18" charset="0"/>
            </a:endParaRPr>
          </a:p>
        </p:txBody>
      </p:sp>
      <p:pic>
        <p:nvPicPr>
          <p:cNvPr id="12" name="Picture 11">
            <a:extLst>
              <a:ext uri="{FF2B5EF4-FFF2-40B4-BE49-F238E27FC236}">
                <a16:creationId xmlns:a16="http://schemas.microsoft.com/office/drawing/2014/main" id="{F663E318-826C-441F-B9F5-41311B16F82A}"/>
              </a:ext>
            </a:extLst>
          </p:cNvPr>
          <p:cNvPicPr>
            <a:picLocks noChangeAspect="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058534" y="5654106"/>
            <a:ext cx="3026933" cy="1203894"/>
          </a:xfrm>
          <a:prstGeom prst="rect">
            <a:avLst/>
          </a:prstGeom>
        </p:spPr>
      </p:pic>
      <p:pic>
        <p:nvPicPr>
          <p:cNvPr id="13" name="Picture 12">
            <a:extLst>
              <a:ext uri="{FF2B5EF4-FFF2-40B4-BE49-F238E27FC236}">
                <a16:creationId xmlns:a16="http://schemas.microsoft.com/office/drawing/2014/main" id="{0D2CEE0F-4F7B-4B89-8FA6-F5B6577E2E5E}"/>
              </a:ext>
            </a:extLst>
          </p:cNvPr>
          <p:cNvPicPr>
            <a:picLocks noChangeAspect="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117069" y="5654106"/>
            <a:ext cx="3026933" cy="1203894"/>
          </a:xfrm>
          <a:prstGeom prst="rect">
            <a:avLst/>
          </a:prstGeom>
        </p:spPr>
      </p:pic>
      <p:sp>
        <p:nvSpPr>
          <p:cNvPr id="14" name="Rounded Rectangle 5">
            <a:extLst>
              <a:ext uri="{FF2B5EF4-FFF2-40B4-BE49-F238E27FC236}">
                <a16:creationId xmlns:a16="http://schemas.microsoft.com/office/drawing/2014/main" id="{CC43DACC-B1C3-455E-8AF5-5F6863462625}"/>
              </a:ext>
            </a:extLst>
          </p:cNvPr>
          <p:cNvSpPr/>
          <p:nvPr/>
        </p:nvSpPr>
        <p:spPr>
          <a:xfrm>
            <a:off x="2158006" y="4991250"/>
            <a:ext cx="939553" cy="3202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2000" b="1" dirty="0">
                <a:solidFill>
                  <a:schemeClr val="accent6">
                    <a:lumMod val="50000"/>
                  </a:schemeClr>
                </a:solidFill>
                <a:latin typeface="Garamond" panose="02020404030301010803" pitchFamily="18" charset="0"/>
              </a:rPr>
              <a:t>Sistola</a:t>
            </a:r>
            <a:endParaRPr lang="en-US" sz="2000" b="1" dirty="0">
              <a:solidFill>
                <a:schemeClr val="accent6">
                  <a:lumMod val="50000"/>
                </a:schemeClr>
              </a:solidFill>
              <a:latin typeface="Garamond" panose="02020404030301010803" pitchFamily="18" charset="0"/>
            </a:endParaRPr>
          </a:p>
        </p:txBody>
      </p:sp>
      <p:sp>
        <p:nvSpPr>
          <p:cNvPr id="15" name="Rounded Rectangle 5">
            <a:extLst>
              <a:ext uri="{FF2B5EF4-FFF2-40B4-BE49-F238E27FC236}">
                <a16:creationId xmlns:a16="http://schemas.microsoft.com/office/drawing/2014/main" id="{A36BB0B1-07B6-4996-935B-BCA7D7AE8540}"/>
              </a:ext>
            </a:extLst>
          </p:cNvPr>
          <p:cNvSpPr/>
          <p:nvPr/>
        </p:nvSpPr>
        <p:spPr>
          <a:xfrm>
            <a:off x="5738800" y="4991249"/>
            <a:ext cx="1266798" cy="3202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2000" b="1" dirty="0">
                <a:solidFill>
                  <a:schemeClr val="accent6">
                    <a:lumMod val="50000"/>
                  </a:schemeClr>
                </a:solidFill>
                <a:latin typeface="Garamond" panose="02020404030301010803" pitchFamily="18" charset="0"/>
              </a:rPr>
              <a:t>Dijastola</a:t>
            </a:r>
            <a:endParaRPr lang="en-US" sz="2000" b="1" dirty="0">
              <a:solidFill>
                <a:schemeClr val="accent6">
                  <a:lumMod val="50000"/>
                </a:schemeClr>
              </a:solidFill>
              <a:latin typeface="Garamond" panose="02020404030301010803" pitchFamily="18" charset="0"/>
            </a:endParaRPr>
          </a:p>
        </p:txBody>
      </p:sp>
    </p:spTree>
    <p:extLst>
      <p:ext uri="{BB962C8B-B14F-4D97-AF65-F5344CB8AC3E}">
        <p14:creationId xmlns:p14="http://schemas.microsoft.com/office/powerpoint/2010/main" val="42426039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467544" y="2996952"/>
            <a:ext cx="5124202" cy="923330"/>
          </a:xfrm>
          <a:prstGeom prst="rect">
            <a:avLst/>
          </a:prstGeom>
          <a:noFill/>
        </p:spPr>
        <p:txBody>
          <a:bodyPr wrap="square" rtlCol="0">
            <a:spAutoFit/>
          </a:bodyPr>
          <a:lstStyle/>
          <a:p>
            <a:r>
              <a:rPr lang="sr-Latn-RS" sz="5400" b="1" dirty="0">
                <a:solidFill>
                  <a:schemeClr val="bg1"/>
                </a:solidFill>
                <a:latin typeface="Garamond" panose="02020404030301010803" pitchFamily="18" charset="0"/>
              </a:rPr>
              <a:t>Hvala na pažnji!</a:t>
            </a:r>
            <a:endParaRPr lang="en-US" sz="5400" b="1" dirty="0">
              <a:solidFill>
                <a:schemeClr val="bg1"/>
              </a:solidFill>
              <a:latin typeface="Garamond" panose="02020404030301010803" pitchFamily="18" charset="0"/>
            </a:endParaRPr>
          </a:p>
        </p:txBody>
      </p:sp>
    </p:spTree>
    <p:extLst>
      <p:ext uri="{BB962C8B-B14F-4D97-AF65-F5344CB8AC3E}">
        <p14:creationId xmlns:p14="http://schemas.microsoft.com/office/powerpoint/2010/main" val="10578454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5EA5EF-AF61-4FEE-B411-11A3F08CC0B8}"/>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0" y="5654106"/>
            <a:ext cx="3026933" cy="1203894"/>
          </a:xfrm>
          <a:prstGeom prst="rect">
            <a:avLst/>
          </a:prstGeom>
        </p:spPr>
      </p:pic>
      <p:pic>
        <p:nvPicPr>
          <p:cNvPr id="5" name="Picture 4">
            <a:extLst>
              <a:ext uri="{FF2B5EF4-FFF2-40B4-BE49-F238E27FC236}">
                <a16:creationId xmlns:a16="http://schemas.microsoft.com/office/drawing/2014/main" id="{85C81CF1-2E3E-487F-8202-533EDFC2275E}"/>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058534" y="5654106"/>
            <a:ext cx="3026933" cy="1203894"/>
          </a:xfrm>
          <a:prstGeom prst="rect">
            <a:avLst/>
          </a:prstGeom>
        </p:spPr>
      </p:pic>
      <p:pic>
        <p:nvPicPr>
          <p:cNvPr id="6" name="Picture 5">
            <a:extLst>
              <a:ext uri="{FF2B5EF4-FFF2-40B4-BE49-F238E27FC236}">
                <a16:creationId xmlns:a16="http://schemas.microsoft.com/office/drawing/2014/main" id="{B8EA711A-68D8-47ED-B33E-21DE664E3349}"/>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117069" y="5654106"/>
            <a:ext cx="3026933" cy="1203894"/>
          </a:xfrm>
          <a:prstGeom prst="rect">
            <a:avLst/>
          </a:prstGeom>
        </p:spPr>
      </p:pic>
      <p:sp>
        <p:nvSpPr>
          <p:cNvPr id="7" name="Rounded Rectangle 3">
            <a:extLst>
              <a:ext uri="{FF2B5EF4-FFF2-40B4-BE49-F238E27FC236}">
                <a16:creationId xmlns:a16="http://schemas.microsoft.com/office/drawing/2014/main" id="{536B1B20-B4BB-4ABB-885D-0D04744636A8}"/>
              </a:ext>
            </a:extLst>
          </p:cNvPr>
          <p:cNvSpPr/>
          <p:nvPr/>
        </p:nvSpPr>
        <p:spPr>
          <a:xfrm>
            <a:off x="2627784" y="260648"/>
            <a:ext cx="3744416" cy="533400"/>
          </a:xfrm>
          <a:prstGeom prst="round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3200" b="1" dirty="0">
                <a:latin typeface="Garamond" pitchFamily="18" charset="0"/>
              </a:rPr>
              <a:t>Srčani tonovi</a:t>
            </a:r>
            <a:endParaRPr lang="en-US" sz="3200" b="1" dirty="0">
              <a:latin typeface="Garamond" pitchFamily="18" charset="0"/>
            </a:endParaRPr>
          </a:p>
        </p:txBody>
      </p:sp>
      <p:sp>
        <p:nvSpPr>
          <p:cNvPr id="8" name="Rounded Rectangle 3">
            <a:extLst>
              <a:ext uri="{FF2B5EF4-FFF2-40B4-BE49-F238E27FC236}">
                <a16:creationId xmlns:a16="http://schemas.microsoft.com/office/drawing/2014/main" id="{C5243425-6D81-42AB-9F69-AACCA4CE1B16}"/>
              </a:ext>
            </a:extLst>
          </p:cNvPr>
          <p:cNvSpPr/>
          <p:nvPr/>
        </p:nvSpPr>
        <p:spPr>
          <a:xfrm>
            <a:off x="143517" y="2030731"/>
            <a:ext cx="2510907" cy="465841"/>
          </a:xfrm>
          <a:prstGeom prst="roundRect">
            <a:avLst/>
          </a:prstGeom>
          <a:solidFill>
            <a:schemeClr val="accent6">
              <a:lumMod val="75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2400" b="1" dirty="0">
                <a:latin typeface="Garamond" pitchFamily="18" charset="0"/>
              </a:rPr>
              <a:t>Prvi srčani ton</a:t>
            </a:r>
            <a:endParaRPr lang="en-US" sz="2400" b="1" dirty="0">
              <a:latin typeface="Garamond" pitchFamily="18" charset="0"/>
            </a:endParaRPr>
          </a:p>
        </p:txBody>
      </p:sp>
      <p:sp>
        <p:nvSpPr>
          <p:cNvPr id="9" name="Rounded Rectangle 3">
            <a:extLst>
              <a:ext uri="{FF2B5EF4-FFF2-40B4-BE49-F238E27FC236}">
                <a16:creationId xmlns:a16="http://schemas.microsoft.com/office/drawing/2014/main" id="{D2002FDA-5A7F-47D8-B1EA-05CDDE45EED0}"/>
              </a:ext>
            </a:extLst>
          </p:cNvPr>
          <p:cNvSpPr/>
          <p:nvPr/>
        </p:nvSpPr>
        <p:spPr>
          <a:xfrm>
            <a:off x="143517" y="2635892"/>
            <a:ext cx="2510907" cy="465841"/>
          </a:xfrm>
          <a:prstGeom prst="roundRect">
            <a:avLst/>
          </a:prstGeom>
          <a:solidFill>
            <a:schemeClr val="accent6">
              <a:lumMod val="75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2400" b="1" dirty="0">
                <a:latin typeface="Garamond" pitchFamily="18" charset="0"/>
              </a:rPr>
              <a:t>Drugi srčani ton</a:t>
            </a:r>
            <a:endParaRPr lang="en-US" sz="2400" b="1" dirty="0">
              <a:latin typeface="Garamond" pitchFamily="18" charset="0"/>
            </a:endParaRPr>
          </a:p>
        </p:txBody>
      </p:sp>
      <p:sp>
        <p:nvSpPr>
          <p:cNvPr id="12" name="Rounded Rectangle 3">
            <a:extLst>
              <a:ext uri="{FF2B5EF4-FFF2-40B4-BE49-F238E27FC236}">
                <a16:creationId xmlns:a16="http://schemas.microsoft.com/office/drawing/2014/main" id="{3770D933-5EA2-4525-98E3-F7C54303AD3A}"/>
              </a:ext>
            </a:extLst>
          </p:cNvPr>
          <p:cNvSpPr/>
          <p:nvPr/>
        </p:nvSpPr>
        <p:spPr>
          <a:xfrm>
            <a:off x="143517" y="3506219"/>
            <a:ext cx="2510907" cy="465841"/>
          </a:xfrm>
          <a:prstGeom prst="roundRect">
            <a:avLst/>
          </a:pr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2400" b="1" dirty="0">
                <a:solidFill>
                  <a:schemeClr val="accent6">
                    <a:lumMod val="50000"/>
                  </a:schemeClr>
                </a:solidFill>
                <a:latin typeface="Garamond" pitchFamily="18" charset="0"/>
              </a:rPr>
              <a:t>Treći srčani ton</a:t>
            </a:r>
            <a:endParaRPr lang="en-US" sz="2400" b="1" dirty="0">
              <a:solidFill>
                <a:schemeClr val="accent6">
                  <a:lumMod val="50000"/>
                </a:schemeClr>
              </a:solidFill>
              <a:latin typeface="Garamond" pitchFamily="18" charset="0"/>
            </a:endParaRPr>
          </a:p>
        </p:txBody>
      </p:sp>
      <p:sp>
        <p:nvSpPr>
          <p:cNvPr id="13" name="Rounded Rectangle 3">
            <a:extLst>
              <a:ext uri="{FF2B5EF4-FFF2-40B4-BE49-F238E27FC236}">
                <a16:creationId xmlns:a16="http://schemas.microsoft.com/office/drawing/2014/main" id="{0C266F6A-6446-44F0-94A8-7700C55A266C}"/>
              </a:ext>
            </a:extLst>
          </p:cNvPr>
          <p:cNvSpPr/>
          <p:nvPr/>
        </p:nvSpPr>
        <p:spPr>
          <a:xfrm>
            <a:off x="143517" y="4111380"/>
            <a:ext cx="2510907" cy="465841"/>
          </a:xfrm>
          <a:prstGeom prst="roundRect">
            <a:avLst/>
          </a:pr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2400" b="1" dirty="0">
                <a:solidFill>
                  <a:schemeClr val="accent6">
                    <a:lumMod val="50000"/>
                  </a:schemeClr>
                </a:solidFill>
                <a:latin typeface="Garamond" pitchFamily="18" charset="0"/>
              </a:rPr>
              <a:t>Četvrti srčani ton</a:t>
            </a:r>
            <a:endParaRPr lang="en-US" sz="2400" b="1" dirty="0">
              <a:solidFill>
                <a:schemeClr val="accent6">
                  <a:lumMod val="50000"/>
                </a:schemeClr>
              </a:solidFill>
              <a:latin typeface="Garamond" pitchFamily="18" charset="0"/>
            </a:endParaRPr>
          </a:p>
        </p:txBody>
      </p:sp>
      <p:sp>
        <p:nvSpPr>
          <p:cNvPr id="14" name="Rounded Rectangle 3">
            <a:extLst>
              <a:ext uri="{FF2B5EF4-FFF2-40B4-BE49-F238E27FC236}">
                <a16:creationId xmlns:a16="http://schemas.microsoft.com/office/drawing/2014/main" id="{72CFA634-274D-415D-8DED-8CB876351775}"/>
              </a:ext>
            </a:extLst>
          </p:cNvPr>
          <p:cNvSpPr/>
          <p:nvPr/>
        </p:nvSpPr>
        <p:spPr>
          <a:xfrm>
            <a:off x="2753553" y="2030731"/>
            <a:ext cx="2510907" cy="1071002"/>
          </a:xfrm>
          <a:prstGeom prst="roundRect">
            <a:avLst>
              <a:gd name="adj" fmla="val 8378"/>
            </a:avLst>
          </a:prstGeom>
          <a:solidFill>
            <a:schemeClr val="accent6">
              <a:lumMod val="75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3200" b="1" dirty="0">
                <a:latin typeface="Garamond" pitchFamily="18" charset="0"/>
              </a:rPr>
              <a:t>Glavni </a:t>
            </a:r>
          </a:p>
          <a:p>
            <a:pPr algn="ctr"/>
            <a:r>
              <a:rPr lang="sr-Latn-RS" sz="3200" dirty="0">
                <a:latin typeface="Garamond" pitchFamily="18" charset="0"/>
              </a:rPr>
              <a:t>srčani tonovi</a:t>
            </a:r>
            <a:endParaRPr lang="en-US" sz="3200" dirty="0">
              <a:latin typeface="Garamond" pitchFamily="18" charset="0"/>
            </a:endParaRPr>
          </a:p>
        </p:txBody>
      </p:sp>
      <p:pic>
        <p:nvPicPr>
          <p:cNvPr id="16" name="Picture 15">
            <a:extLst>
              <a:ext uri="{FF2B5EF4-FFF2-40B4-BE49-F238E27FC236}">
                <a16:creationId xmlns:a16="http://schemas.microsoft.com/office/drawing/2014/main" id="{F68BBAA7-CDE5-4C53-8685-CCF339EAEB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48063">
            <a:off x="5137815" y="1624663"/>
            <a:ext cx="2162303" cy="1883137"/>
          </a:xfrm>
          <a:prstGeom prst="rect">
            <a:avLst/>
          </a:prstGeom>
        </p:spPr>
      </p:pic>
      <p:sp>
        <p:nvSpPr>
          <p:cNvPr id="17" name="Rounded Rectangle 5">
            <a:extLst>
              <a:ext uri="{FF2B5EF4-FFF2-40B4-BE49-F238E27FC236}">
                <a16:creationId xmlns:a16="http://schemas.microsoft.com/office/drawing/2014/main" id="{D735D37C-66E0-4724-AD08-E0E8BEC88330}"/>
              </a:ext>
            </a:extLst>
          </p:cNvPr>
          <p:cNvSpPr/>
          <p:nvPr/>
        </p:nvSpPr>
        <p:spPr>
          <a:xfrm>
            <a:off x="7389750" y="2336450"/>
            <a:ext cx="1610733" cy="3202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2000" b="1" dirty="0">
                <a:solidFill>
                  <a:schemeClr val="accent6">
                    <a:lumMod val="50000"/>
                  </a:schemeClr>
                </a:solidFill>
                <a:latin typeface="Garamond" panose="02020404030301010803" pitchFamily="18" charset="0"/>
              </a:rPr>
              <a:t>Auskultacija</a:t>
            </a:r>
            <a:endParaRPr lang="en-US" sz="2000" b="1" dirty="0">
              <a:solidFill>
                <a:schemeClr val="accent6">
                  <a:lumMod val="50000"/>
                </a:schemeClr>
              </a:solidFill>
              <a:latin typeface="Garamond" panose="02020404030301010803" pitchFamily="18" charset="0"/>
            </a:endParaRPr>
          </a:p>
        </p:txBody>
      </p:sp>
      <p:pic>
        <p:nvPicPr>
          <p:cNvPr id="19" name="Picture 18">
            <a:extLst>
              <a:ext uri="{FF2B5EF4-FFF2-40B4-BE49-F238E27FC236}">
                <a16:creationId xmlns:a16="http://schemas.microsoft.com/office/drawing/2014/main" id="{F8F46261-A310-49CB-BE36-9FC2459532C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936489">
            <a:off x="5302542" y="3726131"/>
            <a:ext cx="1832882" cy="901167"/>
          </a:xfrm>
          <a:prstGeom prst="rect">
            <a:avLst/>
          </a:prstGeom>
        </p:spPr>
      </p:pic>
      <p:sp>
        <p:nvSpPr>
          <p:cNvPr id="15" name="Rounded Rectangle 3">
            <a:extLst>
              <a:ext uri="{FF2B5EF4-FFF2-40B4-BE49-F238E27FC236}">
                <a16:creationId xmlns:a16="http://schemas.microsoft.com/office/drawing/2014/main" id="{0BF6B74D-A3EF-4B32-99A2-73EC155014F3}"/>
              </a:ext>
            </a:extLst>
          </p:cNvPr>
          <p:cNvSpPr/>
          <p:nvPr/>
        </p:nvSpPr>
        <p:spPr>
          <a:xfrm>
            <a:off x="2753553" y="3506219"/>
            <a:ext cx="2510907" cy="1071002"/>
          </a:xfrm>
          <a:prstGeom prst="roundRect">
            <a:avLst>
              <a:gd name="adj" fmla="val 8378"/>
            </a:avLst>
          </a:pr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3200" b="1" dirty="0">
                <a:solidFill>
                  <a:schemeClr val="accent6">
                    <a:lumMod val="50000"/>
                  </a:schemeClr>
                </a:solidFill>
                <a:latin typeface="Garamond" pitchFamily="18" charset="0"/>
              </a:rPr>
              <a:t>Sporedni</a:t>
            </a:r>
            <a:r>
              <a:rPr lang="sr-Latn-RS" sz="3200" dirty="0">
                <a:solidFill>
                  <a:schemeClr val="accent6">
                    <a:lumMod val="50000"/>
                  </a:schemeClr>
                </a:solidFill>
                <a:latin typeface="Garamond" pitchFamily="18" charset="0"/>
              </a:rPr>
              <a:t> </a:t>
            </a:r>
          </a:p>
          <a:p>
            <a:pPr algn="ctr"/>
            <a:r>
              <a:rPr lang="sr-Latn-RS" sz="3200" dirty="0">
                <a:solidFill>
                  <a:schemeClr val="accent6">
                    <a:lumMod val="50000"/>
                  </a:schemeClr>
                </a:solidFill>
                <a:latin typeface="Garamond" pitchFamily="18" charset="0"/>
              </a:rPr>
              <a:t>srčani tonovi</a:t>
            </a:r>
            <a:endParaRPr lang="en-US" sz="3200" dirty="0">
              <a:solidFill>
                <a:schemeClr val="accent6">
                  <a:lumMod val="50000"/>
                </a:schemeClr>
              </a:solidFill>
              <a:latin typeface="Garamond" pitchFamily="18" charset="0"/>
            </a:endParaRPr>
          </a:p>
        </p:txBody>
      </p:sp>
      <p:sp>
        <p:nvSpPr>
          <p:cNvPr id="20" name="Rounded Rectangle 5">
            <a:extLst>
              <a:ext uri="{FF2B5EF4-FFF2-40B4-BE49-F238E27FC236}">
                <a16:creationId xmlns:a16="http://schemas.microsoft.com/office/drawing/2014/main" id="{04060C81-926D-4A8D-BAA9-6EE1AC8E50AB}"/>
              </a:ext>
            </a:extLst>
          </p:cNvPr>
          <p:cNvSpPr/>
          <p:nvPr/>
        </p:nvSpPr>
        <p:spPr>
          <a:xfrm>
            <a:off x="6938671" y="3972060"/>
            <a:ext cx="2205329" cy="3202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2000" b="1" dirty="0">
                <a:solidFill>
                  <a:schemeClr val="accent6">
                    <a:lumMod val="50000"/>
                  </a:schemeClr>
                </a:solidFill>
                <a:latin typeface="Garamond" panose="02020404030301010803" pitchFamily="18" charset="0"/>
              </a:rPr>
              <a:t>Fonokardiografija</a:t>
            </a:r>
            <a:endParaRPr lang="en-US" sz="2000" b="1" dirty="0">
              <a:solidFill>
                <a:schemeClr val="accent6">
                  <a:lumMod val="50000"/>
                </a:schemeClr>
              </a:solidFill>
              <a:latin typeface="Garamond" panose="02020404030301010803" pitchFamily="18" charset="0"/>
            </a:endParaRPr>
          </a:p>
        </p:txBody>
      </p:sp>
    </p:spTree>
    <p:extLst>
      <p:ext uri="{BB962C8B-B14F-4D97-AF65-F5344CB8AC3E}">
        <p14:creationId xmlns:p14="http://schemas.microsoft.com/office/powerpoint/2010/main" val="28509006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B81B7E7-190E-4793-BE5F-3B35505CFB0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568823" y="1"/>
            <a:ext cx="5665001" cy="6858000"/>
          </a:xfrm>
          <a:prstGeom prst="rect">
            <a:avLst/>
          </a:prstGeom>
        </p:spPr>
      </p:pic>
      <p:sp>
        <p:nvSpPr>
          <p:cNvPr id="12" name="Rounded Rectangle 3">
            <a:extLst>
              <a:ext uri="{FF2B5EF4-FFF2-40B4-BE49-F238E27FC236}">
                <a16:creationId xmlns:a16="http://schemas.microsoft.com/office/drawing/2014/main" id="{FDAA893B-CF46-48C8-8821-2AE8685119C1}"/>
              </a:ext>
            </a:extLst>
          </p:cNvPr>
          <p:cNvSpPr/>
          <p:nvPr/>
        </p:nvSpPr>
        <p:spPr>
          <a:xfrm>
            <a:off x="488760" y="3801375"/>
            <a:ext cx="2510907" cy="465841"/>
          </a:xfrm>
          <a:prstGeom prst="roundRect">
            <a:avLst/>
          </a:prstGeom>
          <a:solidFill>
            <a:schemeClr val="accent6">
              <a:lumMod val="75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2400" b="1" dirty="0">
                <a:latin typeface="Garamond" pitchFamily="18" charset="0"/>
              </a:rPr>
              <a:t>Šta ga čini?</a:t>
            </a:r>
            <a:endParaRPr lang="en-US" sz="2400" b="1" dirty="0">
              <a:latin typeface="Garamond" pitchFamily="18" charset="0"/>
            </a:endParaRPr>
          </a:p>
        </p:txBody>
      </p:sp>
      <p:sp>
        <p:nvSpPr>
          <p:cNvPr id="17" name="Rounded Rectangle 3">
            <a:extLst>
              <a:ext uri="{FF2B5EF4-FFF2-40B4-BE49-F238E27FC236}">
                <a16:creationId xmlns:a16="http://schemas.microsoft.com/office/drawing/2014/main" id="{95804EF1-E1FE-49E6-953A-25825F036001}"/>
              </a:ext>
            </a:extLst>
          </p:cNvPr>
          <p:cNvSpPr/>
          <p:nvPr/>
        </p:nvSpPr>
        <p:spPr>
          <a:xfrm>
            <a:off x="1427576" y="260648"/>
            <a:ext cx="6082933" cy="533400"/>
          </a:xfrm>
          <a:prstGeom prst="round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3200" dirty="0">
                <a:latin typeface="Garamond" pitchFamily="18" charset="0"/>
              </a:rPr>
              <a:t>Prvi ili </a:t>
            </a:r>
            <a:r>
              <a:rPr lang="sr-Latn-RS" sz="3200" b="1" dirty="0">
                <a:latin typeface="Garamond" pitchFamily="18" charset="0"/>
              </a:rPr>
              <a:t>sistolični srčani ton (S1)</a:t>
            </a:r>
            <a:endParaRPr lang="en-US" sz="3200" b="1" dirty="0">
              <a:latin typeface="Garamond" pitchFamily="18" charset="0"/>
            </a:endParaRPr>
          </a:p>
        </p:txBody>
      </p:sp>
      <p:pic>
        <p:nvPicPr>
          <p:cNvPr id="2" name="Heart Sounds Collection - EMTprep.com">
            <a:hlinkClick r:id="" action="ppaction://media"/>
            <a:extLst>
              <a:ext uri="{FF2B5EF4-FFF2-40B4-BE49-F238E27FC236}">
                <a16:creationId xmlns:a16="http://schemas.microsoft.com/office/drawing/2014/main" id="{D8B8E003-A820-4217-9A6E-D3F9B41C52D7}"/>
              </a:ext>
            </a:extLst>
          </p:cNvPr>
          <p:cNvPicPr>
            <a:picLocks noChangeAspect="1"/>
          </p:cNvPicPr>
          <p:nvPr>
            <a:audioFile r:link="rId1"/>
            <p:extLst>
              <p:ext uri="{DAA4B4D4-6D71-4841-9C94-3DE7FCFB9230}">
                <p14:media xmlns:p14="http://schemas.microsoft.com/office/powerpoint/2010/main" r:embed="rId2">
                  <p14:trim st="142628" end="82092"/>
                </p14:media>
              </p:ext>
            </p:extLst>
          </p:nvPr>
        </p:nvPicPr>
        <p:blipFill>
          <a:blip r:embed="rId6"/>
          <a:stretch>
            <a:fillRect/>
          </a:stretch>
        </p:blipFill>
        <p:spPr>
          <a:xfrm>
            <a:off x="817976" y="2681799"/>
            <a:ext cx="609600" cy="609600"/>
          </a:xfrm>
          <a:prstGeom prst="rect">
            <a:avLst/>
          </a:prstGeom>
        </p:spPr>
      </p:pic>
      <p:sp>
        <p:nvSpPr>
          <p:cNvPr id="16" name="Rounded Rectangle 3">
            <a:extLst>
              <a:ext uri="{FF2B5EF4-FFF2-40B4-BE49-F238E27FC236}">
                <a16:creationId xmlns:a16="http://schemas.microsoft.com/office/drawing/2014/main" id="{97F2F7B0-E3A9-4D95-BF39-6D7EF1DD8FC4}"/>
              </a:ext>
            </a:extLst>
          </p:cNvPr>
          <p:cNvSpPr/>
          <p:nvPr/>
        </p:nvSpPr>
        <p:spPr>
          <a:xfrm>
            <a:off x="1478005" y="2747289"/>
            <a:ext cx="1731887" cy="420992"/>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3200" b="1" dirty="0">
                <a:solidFill>
                  <a:schemeClr val="bg1">
                    <a:lumMod val="50000"/>
                  </a:schemeClr>
                </a:solidFill>
                <a:latin typeface="Garamond" pitchFamily="18" charset="0"/>
              </a:rPr>
              <a:t>Buuu</a:t>
            </a:r>
            <a:endParaRPr lang="en-US" sz="3200" b="1" dirty="0">
              <a:solidFill>
                <a:schemeClr val="bg1">
                  <a:lumMod val="50000"/>
                </a:schemeClr>
              </a:solidFill>
              <a:latin typeface="Garamond" pitchFamily="18" charset="0"/>
            </a:endParaRPr>
          </a:p>
        </p:txBody>
      </p:sp>
      <p:pic>
        <p:nvPicPr>
          <p:cNvPr id="18" name="Picture 17">
            <a:extLst>
              <a:ext uri="{FF2B5EF4-FFF2-40B4-BE49-F238E27FC236}">
                <a16:creationId xmlns:a16="http://schemas.microsoft.com/office/drawing/2014/main" id="{7A13BE4F-6E5B-457D-9C28-3BE0696AE0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4536" y="794048"/>
            <a:ext cx="6045693" cy="7373640"/>
          </a:xfrm>
          <a:prstGeom prst="rect">
            <a:avLst/>
          </a:prstGeom>
        </p:spPr>
      </p:pic>
      <p:sp>
        <p:nvSpPr>
          <p:cNvPr id="13" name="Rounded Rectangle 3">
            <a:extLst>
              <a:ext uri="{FF2B5EF4-FFF2-40B4-BE49-F238E27FC236}">
                <a16:creationId xmlns:a16="http://schemas.microsoft.com/office/drawing/2014/main" id="{BB8AE53D-E3A8-4AA2-8B80-EFF08A5E8A06}"/>
              </a:ext>
            </a:extLst>
          </p:cNvPr>
          <p:cNvSpPr/>
          <p:nvPr/>
        </p:nvSpPr>
        <p:spPr>
          <a:xfrm>
            <a:off x="488760" y="4558652"/>
            <a:ext cx="3710378" cy="420992"/>
          </a:xfrm>
          <a:prstGeom prst="roundRect">
            <a:avLst/>
          </a:pr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2000" dirty="0">
                <a:solidFill>
                  <a:schemeClr val="accent6">
                    <a:lumMod val="50000"/>
                  </a:schemeClr>
                </a:solidFill>
                <a:latin typeface="Garamond" pitchFamily="18" charset="0"/>
              </a:rPr>
              <a:t>Zatvaranje i treperenje AV zalistaka</a:t>
            </a:r>
            <a:endParaRPr lang="en-US" sz="2000" dirty="0">
              <a:solidFill>
                <a:schemeClr val="accent6">
                  <a:lumMod val="50000"/>
                </a:schemeClr>
              </a:solidFill>
              <a:latin typeface="Garamond" pitchFamily="18" charset="0"/>
            </a:endParaRPr>
          </a:p>
        </p:txBody>
      </p:sp>
      <p:sp>
        <p:nvSpPr>
          <p:cNvPr id="14" name="Rounded Rectangle 3">
            <a:extLst>
              <a:ext uri="{FF2B5EF4-FFF2-40B4-BE49-F238E27FC236}">
                <a16:creationId xmlns:a16="http://schemas.microsoft.com/office/drawing/2014/main" id="{F539DDB8-D366-4965-9DD4-F887EA0267EE}"/>
              </a:ext>
            </a:extLst>
          </p:cNvPr>
          <p:cNvSpPr/>
          <p:nvPr/>
        </p:nvSpPr>
        <p:spPr>
          <a:xfrm>
            <a:off x="488760" y="5182748"/>
            <a:ext cx="3913578" cy="420992"/>
          </a:xfrm>
          <a:prstGeom prst="roundRect">
            <a:avLst/>
          </a:pr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2000" dirty="0">
                <a:solidFill>
                  <a:schemeClr val="accent6">
                    <a:lumMod val="50000"/>
                  </a:schemeClr>
                </a:solidFill>
                <a:latin typeface="Garamond" pitchFamily="18" charset="0"/>
              </a:rPr>
              <a:t>Otvaranje semilunarnih zalistaka</a:t>
            </a:r>
            <a:endParaRPr lang="en-US" sz="2000" dirty="0">
              <a:solidFill>
                <a:schemeClr val="accent6">
                  <a:lumMod val="50000"/>
                </a:schemeClr>
              </a:solidFill>
              <a:latin typeface="Garamond" pitchFamily="18" charset="0"/>
            </a:endParaRPr>
          </a:p>
        </p:txBody>
      </p:sp>
      <p:sp>
        <p:nvSpPr>
          <p:cNvPr id="15" name="Rounded Rectangle 3">
            <a:extLst>
              <a:ext uri="{FF2B5EF4-FFF2-40B4-BE49-F238E27FC236}">
                <a16:creationId xmlns:a16="http://schemas.microsoft.com/office/drawing/2014/main" id="{F806CA0F-896E-46B8-B152-AB0CFC493133}"/>
              </a:ext>
            </a:extLst>
          </p:cNvPr>
          <p:cNvSpPr/>
          <p:nvPr/>
        </p:nvSpPr>
        <p:spPr>
          <a:xfrm>
            <a:off x="488760" y="5788750"/>
            <a:ext cx="4083240" cy="420992"/>
          </a:xfrm>
          <a:prstGeom prst="roundRect">
            <a:avLst/>
          </a:pr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2000" dirty="0">
                <a:solidFill>
                  <a:schemeClr val="accent6">
                    <a:lumMod val="50000"/>
                  </a:schemeClr>
                </a:solidFill>
                <a:latin typeface="Garamond" pitchFamily="18" charset="0"/>
              </a:rPr>
              <a:t>Zatezanje i vibracija miokarda komora</a:t>
            </a:r>
            <a:endParaRPr lang="en-US" sz="2000" dirty="0">
              <a:solidFill>
                <a:schemeClr val="accent6">
                  <a:lumMod val="50000"/>
                </a:schemeClr>
              </a:solidFill>
              <a:latin typeface="Garamond" pitchFamily="18" charset="0"/>
            </a:endParaRPr>
          </a:p>
        </p:txBody>
      </p:sp>
      <p:sp>
        <p:nvSpPr>
          <p:cNvPr id="10" name="Rounded Rectangle 3">
            <a:extLst>
              <a:ext uri="{FF2B5EF4-FFF2-40B4-BE49-F238E27FC236}">
                <a16:creationId xmlns:a16="http://schemas.microsoft.com/office/drawing/2014/main" id="{F9DF52FB-1683-4729-A2C4-639D9DA3D170}"/>
              </a:ext>
            </a:extLst>
          </p:cNvPr>
          <p:cNvSpPr/>
          <p:nvPr/>
        </p:nvSpPr>
        <p:spPr>
          <a:xfrm>
            <a:off x="488760" y="1180731"/>
            <a:ext cx="3913578" cy="420992"/>
          </a:xfrm>
          <a:prstGeom prst="roundRect">
            <a:avLst/>
          </a:pr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2400" b="1" dirty="0">
                <a:solidFill>
                  <a:schemeClr val="accent6">
                    <a:lumMod val="50000"/>
                  </a:schemeClr>
                </a:solidFill>
                <a:latin typeface="Garamond" pitchFamily="18" charset="0"/>
              </a:rPr>
              <a:t>Mišićno-valvularnog porekla</a:t>
            </a:r>
            <a:endParaRPr lang="en-US" sz="2400" b="1" dirty="0">
              <a:solidFill>
                <a:schemeClr val="accent6">
                  <a:lumMod val="50000"/>
                </a:schemeClr>
              </a:solidFill>
              <a:latin typeface="Garamond" pitchFamily="18" charset="0"/>
            </a:endParaRPr>
          </a:p>
        </p:txBody>
      </p:sp>
      <p:sp>
        <p:nvSpPr>
          <p:cNvPr id="11" name="Rounded Rectangle 3">
            <a:extLst>
              <a:ext uri="{FF2B5EF4-FFF2-40B4-BE49-F238E27FC236}">
                <a16:creationId xmlns:a16="http://schemas.microsoft.com/office/drawing/2014/main" id="{D488E4E6-784E-4DA3-80F5-13BD7907E62F}"/>
              </a:ext>
            </a:extLst>
          </p:cNvPr>
          <p:cNvSpPr/>
          <p:nvPr/>
        </p:nvSpPr>
        <p:spPr>
          <a:xfrm>
            <a:off x="488760" y="1777910"/>
            <a:ext cx="3913578" cy="420992"/>
          </a:xfrm>
          <a:prstGeom prst="roundRect">
            <a:avLst/>
          </a:pr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2400" b="1" dirty="0">
                <a:solidFill>
                  <a:schemeClr val="accent6">
                    <a:lumMod val="50000"/>
                  </a:schemeClr>
                </a:solidFill>
                <a:latin typeface="Garamond" pitchFamily="18" charset="0"/>
              </a:rPr>
              <a:t>Izometrijska faza sistole</a:t>
            </a:r>
            <a:endParaRPr lang="en-US" sz="2400" b="1" dirty="0">
              <a:solidFill>
                <a:schemeClr val="accent6">
                  <a:lumMod val="50000"/>
                </a:schemeClr>
              </a:solidFill>
              <a:latin typeface="Garamond" pitchFamily="18" charset="0"/>
            </a:endParaRPr>
          </a:p>
        </p:txBody>
      </p:sp>
    </p:spTree>
    <p:extLst>
      <p:ext uri="{BB962C8B-B14F-4D97-AF65-F5344CB8AC3E}">
        <p14:creationId xmlns:p14="http://schemas.microsoft.com/office/powerpoint/2010/main" val="114283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9"/>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F912174-E406-431A-9F8E-59FF8D435DD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891542" y="-92346"/>
            <a:ext cx="5252458" cy="6950346"/>
          </a:xfrm>
          <a:prstGeom prst="rect">
            <a:avLst/>
          </a:prstGeom>
        </p:spPr>
      </p:pic>
      <p:sp>
        <p:nvSpPr>
          <p:cNvPr id="10" name="Rounded Rectangle 3">
            <a:extLst>
              <a:ext uri="{FF2B5EF4-FFF2-40B4-BE49-F238E27FC236}">
                <a16:creationId xmlns:a16="http://schemas.microsoft.com/office/drawing/2014/main" id="{8CEFAA41-B363-4358-B17D-A8967E949DD4}"/>
              </a:ext>
            </a:extLst>
          </p:cNvPr>
          <p:cNvSpPr/>
          <p:nvPr/>
        </p:nvSpPr>
        <p:spPr>
          <a:xfrm>
            <a:off x="488760" y="1180731"/>
            <a:ext cx="2982409" cy="420992"/>
          </a:xfrm>
          <a:prstGeom prst="roundRect">
            <a:avLst/>
          </a:pr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2400" b="1" dirty="0">
                <a:solidFill>
                  <a:schemeClr val="accent6">
                    <a:lumMod val="50000"/>
                  </a:schemeClr>
                </a:solidFill>
                <a:latin typeface="Garamond" pitchFamily="18" charset="0"/>
              </a:rPr>
              <a:t>Valvularnog porekla</a:t>
            </a:r>
            <a:endParaRPr lang="en-US" sz="2400" b="1" dirty="0">
              <a:solidFill>
                <a:schemeClr val="accent6">
                  <a:lumMod val="50000"/>
                </a:schemeClr>
              </a:solidFill>
              <a:latin typeface="Garamond" pitchFamily="18" charset="0"/>
            </a:endParaRPr>
          </a:p>
        </p:txBody>
      </p:sp>
      <p:sp>
        <p:nvSpPr>
          <p:cNvPr id="11" name="Rounded Rectangle 3">
            <a:extLst>
              <a:ext uri="{FF2B5EF4-FFF2-40B4-BE49-F238E27FC236}">
                <a16:creationId xmlns:a16="http://schemas.microsoft.com/office/drawing/2014/main" id="{5484564F-66E6-423B-836C-16365253A7B5}"/>
              </a:ext>
            </a:extLst>
          </p:cNvPr>
          <p:cNvSpPr/>
          <p:nvPr/>
        </p:nvSpPr>
        <p:spPr>
          <a:xfrm>
            <a:off x="488760" y="1777910"/>
            <a:ext cx="2982409" cy="420992"/>
          </a:xfrm>
          <a:prstGeom prst="roundRect">
            <a:avLst/>
          </a:pr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2400" b="1" dirty="0">
                <a:solidFill>
                  <a:schemeClr val="accent6">
                    <a:lumMod val="50000"/>
                  </a:schemeClr>
                </a:solidFill>
                <a:latin typeface="Garamond" pitchFamily="18" charset="0"/>
              </a:rPr>
              <a:t>Početak dijastole</a:t>
            </a:r>
            <a:endParaRPr lang="en-US" sz="2400" b="1" dirty="0">
              <a:solidFill>
                <a:schemeClr val="accent6">
                  <a:lumMod val="50000"/>
                </a:schemeClr>
              </a:solidFill>
              <a:latin typeface="Garamond" pitchFamily="18" charset="0"/>
            </a:endParaRPr>
          </a:p>
        </p:txBody>
      </p:sp>
      <p:sp>
        <p:nvSpPr>
          <p:cNvPr id="12" name="Rounded Rectangle 3">
            <a:extLst>
              <a:ext uri="{FF2B5EF4-FFF2-40B4-BE49-F238E27FC236}">
                <a16:creationId xmlns:a16="http://schemas.microsoft.com/office/drawing/2014/main" id="{75E18AEB-9ACF-45C8-B885-DA908AE5AEED}"/>
              </a:ext>
            </a:extLst>
          </p:cNvPr>
          <p:cNvSpPr/>
          <p:nvPr/>
        </p:nvSpPr>
        <p:spPr>
          <a:xfrm>
            <a:off x="488760" y="5514765"/>
            <a:ext cx="2510907" cy="465841"/>
          </a:xfrm>
          <a:prstGeom prst="roundRect">
            <a:avLst/>
          </a:prstGeom>
          <a:solidFill>
            <a:schemeClr val="accent6">
              <a:lumMod val="75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2400" b="1" dirty="0">
                <a:latin typeface="Garamond" pitchFamily="18" charset="0"/>
              </a:rPr>
              <a:t>Šta ga čini?</a:t>
            </a:r>
            <a:endParaRPr lang="en-US" sz="2400" b="1" dirty="0">
              <a:latin typeface="Garamond" pitchFamily="18" charset="0"/>
            </a:endParaRPr>
          </a:p>
        </p:txBody>
      </p:sp>
      <p:sp>
        <p:nvSpPr>
          <p:cNvPr id="14" name="Rounded Rectangle 3">
            <a:extLst>
              <a:ext uri="{FF2B5EF4-FFF2-40B4-BE49-F238E27FC236}">
                <a16:creationId xmlns:a16="http://schemas.microsoft.com/office/drawing/2014/main" id="{09CC0EA5-1475-4F2F-9280-F416A0FA9596}"/>
              </a:ext>
            </a:extLst>
          </p:cNvPr>
          <p:cNvSpPr/>
          <p:nvPr/>
        </p:nvSpPr>
        <p:spPr>
          <a:xfrm>
            <a:off x="1469126" y="260648"/>
            <a:ext cx="6165669" cy="533400"/>
          </a:xfrm>
          <a:prstGeom prst="round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3200" dirty="0">
                <a:latin typeface="Garamond" pitchFamily="18" charset="0"/>
              </a:rPr>
              <a:t>Drugi ili </a:t>
            </a:r>
            <a:r>
              <a:rPr lang="sr-Latn-RS" sz="3200" b="1" dirty="0">
                <a:latin typeface="Garamond" pitchFamily="18" charset="0"/>
              </a:rPr>
              <a:t>dijastolični srčani ton (S2)</a:t>
            </a:r>
            <a:endParaRPr lang="en-US" sz="3200" b="1" dirty="0">
              <a:latin typeface="Garamond" pitchFamily="18" charset="0"/>
            </a:endParaRPr>
          </a:p>
        </p:txBody>
      </p:sp>
      <p:pic>
        <p:nvPicPr>
          <p:cNvPr id="8" name="Heart Sounds Collection - EMTprep.com">
            <a:hlinkClick r:id="" action="ppaction://media"/>
            <a:extLst>
              <a:ext uri="{FF2B5EF4-FFF2-40B4-BE49-F238E27FC236}">
                <a16:creationId xmlns:a16="http://schemas.microsoft.com/office/drawing/2014/main" id="{79A0B130-F786-4354-8D74-167B8BA31ABA}"/>
              </a:ext>
            </a:extLst>
          </p:cNvPr>
          <p:cNvPicPr>
            <a:picLocks noChangeAspect="1"/>
          </p:cNvPicPr>
          <p:nvPr>
            <a:audioFile r:link="rId1"/>
            <p:extLst>
              <p:ext uri="{DAA4B4D4-6D71-4841-9C94-3DE7FCFB9230}">
                <p14:media xmlns:p14="http://schemas.microsoft.com/office/powerpoint/2010/main" r:embed="rId2">
                  <p14:trim st="142628" end="82092"/>
                </p14:media>
              </p:ext>
            </p:extLst>
          </p:nvPr>
        </p:nvPicPr>
        <p:blipFill>
          <a:blip r:embed="rId6"/>
          <a:stretch>
            <a:fillRect/>
          </a:stretch>
        </p:blipFill>
        <p:spPr>
          <a:xfrm>
            <a:off x="711444" y="3589112"/>
            <a:ext cx="609600" cy="609600"/>
          </a:xfrm>
          <a:prstGeom prst="rect">
            <a:avLst/>
          </a:prstGeom>
        </p:spPr>
      </p:pic>
      <p:sp>
        <p:nvSpPr>
          <p:cNvPr id="15" name="Rounded Rectangle 3">
            <a:extLst>
              <a:ext uri="{FF2B5EF4-FFF2-40B4-BE49-F238E27FC236}">
                <a16:creationId xmlns:a16="http://schemas.microsoft.com/office/drawing/2014/main" id="{F22DCC98-EF52-4AC2-BBD0-1606FDC01CBC}"/>
              </a:ext>
            </a:extLst>
          </p:cNvPr>
          <p:cNvSpPr/>
          <p:nvPr/>
        </p:nvSpPr>
        <p:spPr>
          <a:xfrm>
            <a:off x="1469127" y="3689627"/>
            <a:ext cx="1731887" cy="420992"/>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3200" b="1" dirty="0">
                <a:solidFill>
                  <a:schemeClr val="bg1">
                    <a:lumMod val="50000"/>
                  </a:schemeClr>
                </a:solidFill>
                <a:latin typeface="Garamond" pitchFamily="18" charset="0"/>
              </a:rPr>
              <a:t>TUP</a:t>
            </a:r>
            <a:endParaRPr lang="en-US" sz="3200" b="1" dirty="0">
              <a:solidFill>
                <a:schemeClr val="bg1">
                  <a:lumMod val="50000"/>
                </a:schemeClr>
              </a:solidFill>
              <a:latin typeface="Garamond" pitchFamily="18" charset="0"/>
            </a:endParaRPr>
          </a:p>
        </p:txBody>
      </p:sp>
      <p:pic>
        <p:nvPicPr>
          <p:cNvPr id="16" name="Picture 15">
            <a:extLst>
              <a:ext uri="{FF2B5EF4-FFF2-40B4-BE49-F238E27FC236}">
                <a16:creationId xmlns:a16="http://schemas.microsoft.com/office/drawing/2014/main" id="{18292387-492B-47B1-A3C1-6B2A4D4C82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9252" y="794048"/>
            <a:ext cx="6045693" cy="7373640"/>
          </a:xfrm>
          <a:prstGeom prst="rect">
            <a:avLst/>
          </a:prstGeom>
        </p:spPr>
      </p:pic>
      <p:sp>
        <p:nvSpPr>
          <p:cNvPr id="13" name="Rounded Rectangle 3">
            <a:extLst>
              <a:ext uri="{FF2B5EF4-FFF2-40B4-BE49-F238E27FC236}">
                <a16:creationId xmlns:a16="http://schemas.microsoft.com/office/drawing/2014/main" id="{AF38ED1A-9B61-4093-BAFF-98FA5E3B4844}"/>
              </a:ext>
            </a:extLst>
          </p:cNvPr>
          <p:cNvSpPr/>
          <p:nvPr/>
        </p:nvSpPr>
        <p:spPr>
          <a:xfrm>
            <a:off x="488760" y="6198522"/>
            <a:ext cx="4846720" cy="420992"/>
          </a:xfrm>
          <a:prstGeom prst="roundRect">
            <a:avLst/>
          </a:pr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2000" dirty="0">
                <a:solidFill>
                  <a:schemeClr val="accent6">
                    <a:lumMod val="50000"/>
                  </a:schemeClr>
                </a:solidFill>
                <a:latin typeface="Garamond" pitchFamily="18" charset="0"/>
              </a:rPr>
              <a:t>Zatvaranje i treperenje semilunarnih zalistaka</a:t>
            </a:r>
            <a:endParaRPr lang="en-US" sz="2000" dirty="0">
              <a:solidFill>
                <a:schemeClr val="accent6">
                  <a:lumMod val="50000"/>
                </a:schemeClr>
              </a:solidFill>
              <a:latin typeface="Garamond" pitchFamily="18" charset="0"/>
            </a:endParaRPr>
          </a:p>
        </p:txBody>
      </p:sp>
    </p:spTree>
    <p:extLst>
      <p:ext uri="{BB962C8B-B14F-4D97-AF65-F5344CB8AC3E}">
        <p14:creationId xmlns:p14="http://schemas.microsoft.com/office/powerpoint/2010/main" val="184776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9"/>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6864" fill="hold"/>
                                        <p:tgtEl>
                                          <p:spTgt spid="8"/>
                                        </p:tgtEl>
                                      </p:cBhvr>
                                    </p:cmd>
                                  </p:childTnLst>
                                </p:cTn>
                              </p:par>
                            </p:childTnLst>
                          </p:cTn>
                        </p:par>
                      </p:childTnLst>
                    </p:cTn>
                  </p:par>
                </p:childTnLst>
              </p:cTn>
              <p:nextCondLst>
                <p:cond evt="onClick" delay="0">
                  <p:tgtEl>
                    <p:spTgt spid="8"/>
                  </p:tgtEl>
                </p:cond>
              </p:nextCondLst>
            </p:seq>
            <p:audio>
              <p:cMediaNode vol="80000">
                <p:cTn id="20" fill="hold" display="0">
                  <p:stCondLst>
                    <p:cond delay="indefinite"/>
                  </p:stCondLst>
                  <p:endCondLst>
                    <p:cond evt="onStopAudio" delay="0">
                      <p:tgtEl>
                        <p:sldTgt/>
                      </p:tgtEl>
                    </p:cond>
                  </p:endCondLst>
                </p:cTn>
                <p:tgtEl>
                  <p:spTgt spid="8"/>
                </p:tgtEl>
              </p:cMediaNode>
            </p:audio>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3">
            <a:extLst>
              <a:ext uri="{FF2B5EF4-FFF2-40B4-BE49-F238E27FC236}">
                <a16:creationId xmlns:a16="http://schemas.microsoft.com/office/drawing/2014/main" id="{72711E7C-9620-4933-AD3F-6EE1619786E3}"/>
              </a:ext>
            </a:extLst>
          </p:cNvPr>
          <p:cNvSpPr/>
          <p:nvPr/>
        </p:nvSpPr>
        <p:spPr>
          <a:xfrm>
            <a:off x="1127464" y="260648"/>
            <a:ext cx="6995603" cy="533400"/>
          </a:xfrm>
          <a:prstGeom prst="round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3200" dirty="0">
                <a:latin typeface="Garamond" pitchFamily="18" charset="0"/>
              </a:rPr>
              <a:t>Treći ili </a:t>
            </a:r>
            <a:r>
              <a:rPr lang="sr-Latn-RS" sz="3200" b="1" dirty="0">
                <a:latin typeface="Garamond" pitchFamily="18" charset="0"/>
              </a:rPr>
              <a:t>mezodijastolični srčani ton (S3)</a:t>
            </a:r>
            <a:endParaRPr lang="en-US" sz="3200" b="1" dirty="0">
              <a:latin typeface="Garamond" pitchFamily="18" charset="0"/>
            </a:endParaRPr>
          </a:p>
        </p:txBody>
      </p:sp>
      <p:pic>
        <p:nvPicPr>
          <p:cNvPr id="12" name="Picture 11">
            <a:extLst>
              <a:ext uri="{FF2B5EF4-FFF2-40B4-BE49-F238E27FC236}">
                <a16:creationId xmlns:a16="http://schemas.microsoft.com/office/drawing/2014/main" id="{40A31E9A-79E3-4D36-88F2-ED79CE759A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5973" y="794049"/>
            <a:ext cx="6045693" cy="7373640"/>
          </a:xfrm>
          <a:prstGeom prst="rect">
            <a:avLst/>
          </a:prstGeom>
        </p:spPr>
      </p:pic>
      <p:sp>
        <p:nvSpPr>
          <p:cNvPr id="13" name="Rounded Rectangle 3">
            <a:extLst>
              <a:ext uri="{FF2B5EF4-FFF2-40B4-BE49-F238E27FC236}">
                <a16:creationId xmlns:a16="http://schemas.microsoft.com/office/drawing/2014/main" id="{90B90A7F-47C5-4A0C-B959-D2B39592AE0D}"/>
              </a:ext>
            </a:extLst>
          </p:cNvPr>
          <p:cNvSpPr/>
          <p:nvPr/>
        </p:nvSpPr>
        <p:spPr>
          <a:xfrm>
            <a:off x="488760" y="1180731"/>
            <a:ext cx="3852421" cy="420992"/>
          </a:xfrm>
          <a:prstGeom prst="roundRect">
            <a:avLst/>
          </a:pr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2400" b="1" dirty="0">
                <a:solidFill>
                  <a:schemeClr val="accent6">
                    <a:lumMod val="50000"/>
                  </a:schemeClr>
                </a:solidFill>
                <a:latin typeface="Garamond" pitchFamily="18" charset="0"/>
              </a:rPr>
              <a:t>Sredina dijastole komora</a:t>
            </a:r>
            <a:endParaRPr lang="en-US" sz="2400" b="1" dirty="0">
              <a:solidFill>
                <a:schemeClr val="accent6">
                  <a:lumMod val="50000"/>
                </a:schemeClr>
              </a:solidFill>
              <a:latin typeface="Garamond" pitchFamily="18" charset="0"/>
            </a:endParaRPr>
          </a:p>
        </p:txBody>
      </p:sp>
      <p:pic>
        <p:nvPicPr>
          <p:cNvPr id="16" name="Picture 15">
            <a:extLst>
              <a:ext uri="{FF2B5EF4-FFF2-40B4-BE49-F238E27FC236}">
                <a16:creationId xmlns:a16="http://schemas.microsoft.com/office/drawing/2014/main" id="{3CFB60A9-FEC9-49CE-982D-729061FB33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564" y="3839674"/>
            <a:ext cx="2516578" cy="3018326"/>
          </a:xfrm>
          <a:prstGeom prst="rect">
            <a:avLst/>
          </a:prstGeom>
        </p:spPr>
      </p:pic>
      <p:sp>
        <p:nvSpPr>
          <p:cNvPr id="17" name="Rounded Rectangle 3">
            <a:extLst>
              <a:ext uri="{FF2B5EF4-FFF2-40B4-BE49-F238E27FC236}">
                <a16:creationId xmlns:a16="http://schemas.microsoft.com/office/drawing/2014/main" id="{59C9BFBD-6735-4F49-88C5-0D9C2E1FC3B7}"/>
              </a:ext>
            </a:extLst>
          </p:cNvPr>
          <p:cNvSpPr/>
          <p:nvPr/>
        </p:nvSpPr>
        <p:spPr>
          <a:xfrm>
            <a:off x="488760" y="1787186"/>
            <a:ext cx="4979885" cy="420992"/>
          </a:xfrm>
          <a:prstGeom prst="roundRect">
            <a:avLst/>
          </a:pr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2400" dirty="0">
                <a:solidFill>
                  <a:schemeClr val="accent6">
                    <a:lumMod val="50000"/>
                  </a:schemeClr>
                </a:solidFill>
                <a:latin typeface="Garamond" pitchFamily="18" charset="0"/>
              </a:rPr>
              <a:t>Vibracija zida komora usled ulaska krvi</a:t>
            </a:r>
            <a:endParaRPr lang="en-US" sz="2400" dirty="0">
              <a:solidFill>
                <a:schemeClr val="accent6">
                  <a:lumMod val="50000"/>
                </a:schemeClr>
              </a:solidFill>
              <a:latin typeface="Garamond" pitchFamily="18" charset="0"/>
            </a:endParaRPr>
          </a:p>
        </p:txBody>
      </p:sp>
      <p:pic>
        <p:nvPicPr>
          <p:cNvPr id="20" name="S3 vs S4 Heart Sound">
            <a:hlinkClick r:id="" action="ppaction://media"/>
            <a:extLst>
              <a:ext uri="{FF2B5EF4-FFF2-40B4-BE49-F238E27FC236}">
                <a16:creationId xmlns:a16="http://schemas.microsoft.com/office/drawing/2014/main" id="{705FFF98-466D-4C29-83BA-F974B15E9B3E}"/>
              </a:ext>
            </a:extLst>
          </p:cNvPr>
          <p:cNvPicPr>
            <a:picLocks noChangeAspect="1"/>
          </p:cNvPicPr>
          <p:nvPr>
            <a:audioFile r:link="rId1"/>
            <p:extLst>
              <p:ext uri="{DAA4B4D4-6D71-4841-9C94-3DE7FCFB9230}">
                <p14:media xmlns:p14="http://schemas.microsoft.com/office/powerpoint/2010/main" r:embed="rId2">
                  <p14:trim st="10448" end="76564"/>
                </p14:media>
              </p:ext>
            </p:extLst>
          </p:nvPr>
        </p:nvPicPr>
        <p:blipFill>
          <a:blip r:embed="rId6"/>
          <a:stretch>
            <a:fillRect/>
          </a:stretch>
        </p:blipFill>
        <p:spPr>
          <a:xfrm>
            <a:off x="1667767" y="2812849"/>
            <a:ext cx="609600" cy="609600"/>
          </a:xfrm>
          <a:prstGeom prst="rect">
            <a:avLst/>
          </a:prstGeom>
        </p:spPr>
      </p:pic>
      <p:sp>
        <p:nvSpPr>
          <p:cNvPr id="18" name="&quot;No&quot; Symbol 9">
            <a:extLst>
              <a:ext uri="{FF2B5EF4-FFF2-40B4-BE49-F238E27FC236}">
                <a16:creationId xmlns:a16="http://schemas.microsoft.com/office/drawing/2014/main" id="{10627BCA-37FB-4E04-BF39-58B3496A12B8}"/>
              </a:ext>
            </a:extLst>
          </p:cNvPr>
          <p:cNvSpPr/>
          <p:nvPr/>
        </p:nvSpPr>
        <p:spPr>
          <a:xfrm>
            <a:off x="1449746" y="2649650"/>
            <a:ext cx="1045641" cy="981412"/>
          </a:xfrm>
          <a:prstGeom prst="noSmoking">
            <a:avLst>
              <a:gd name="adj" fmla="val 6388"/>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2" name="Picture 21">
            <a:extLst>
              <a:ext uri="{FF2B5EF4-FFF2-40B4-BE49-F238E27FC236}">
                <a16:creationId xmlns:a16="http://schemas.microsoft.com/office/drawing/2014/main" id="{730B0067-35AF-4DC1-B2C5-BF99E679A6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 y="3631062"/>
            <a:ext cx="3693378" cy="3226938"/>
          </a:xfrm>
          <a:prstGeom prst="rect">
            <a:avLst/>
          </a:prstGeom>
        </p:spPr>
      </p:pic>
    </p:spTree>
    <p:extLst>
      <p:ext uri="{BB962C8B-B14F-4D97-AF65-F5344CB8AC3E}">
        <p14:creationId xmlns:p14="http://schemas.microsoft.com/office/powerpoint/2010/main" val="1360388152"/>
      </p:ext>
    </p:extLst>
  </p:cSld>
  <p:clrMapOvr>
    <a:masterClrMapping/>
  </p:clrMapOvr>
  <mc:AlternateContent xmlns:mc="http://schemas.openxmlformats.org/markup-compatibility/2006" xmlns:p14="http://schemas.microsoft.com/office/powerpoint/2010/main">
    <mc:Choice Requires="p14">
      <p:transition spd="slow" p14:dur="2000" advTm="93072"/>
    </mc:Choice>
    <mc:Fallback xmlns="">
      <p:transition spd="slow" advTm="930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8"/>
                                        </p:tgtEl>
                                      </p:cBhvr>
                                    </p:animEffect>
                                    <p:set>
                                      <p:cBhvr>
                                        <p:cTn id="7" dur="1" fill="hold">
                                          <p:stCondLst>
                                            <p:cond delay="999"/>
                                          </p:stCondLst>
                                        </p:cTn>
                                        <p:tgtEl>
                                          <p:spTgt spid="1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4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0"/>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6060" fill="hold"/>
                                        <p:tgtEl>
                                          <p:spTgt spid="20"/>
                                        </p:tgtEl>
                                      </p:cBhvr>
                                    </p:cmd>
                                  </p:childTnLst>
                                </p:cTn>
                              </p:par>
                            </p:childTnLst>
                          </p:cTn>
                        </p:par>
                      </p:childTnLst>
                    </p:cTn>
                  </p:par>
                </p:childTnLst>
              </p:cTn>
              <p:nextCondLst>
                <p:cond evt="onClick" delay="0">
                  <p:tgtEl>
                    <p:spTgt spid="20"/>
                  </p:tgtEl>
                </p:cond>
              </p:nextCondLst>
            </p:seq>
            <p:audio>
              <p:cMediaNode vol="80000">
                <p:cTn id="24" fill="hold" display="0">
                  <p:stCondLst>
                    <p:cond delay="indefinite"/>
                  </p:stCondLst>
                  <p:endCondLst>
                    <p:cond evt="onStopAudio" delay="0">
                      <p:tgtEl>
                        <p:sldTgt/>
                      </p:tgtEl>
                    </p:cond>
                  </p:endCondLst>
                </p:cTn>
                <p:tgtEl>
                  <p:spTgt spid="20"/>
                </p:tgtEl>
              </p:cMediaNode>
            </p:audio>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3">
            <a:extLst>
              <a:ext uri="{FF2B5EF4-FFF2-40B4-BE49-F238E27FC236}">
                <a16:creationId xmlns:a16="http://schemas.microsoft.com/office/drawing/2014/main" id="{73C2FD3A-4638-4BB2-B26B-F1EE601EAE76}"/>
              </a:ext>
            </a:extLst>
          </p:cNvPr>
          <p:cNvSpPr/>
          <p:nvPr/>
        </p:nvSpPr>
        <p:spPr>
          <a:xfrm>
            <a:off x="1242875" y="260648"/>
            <a:ext cx="6525086" cy="533400"/>
          </a:xfrm>
          <a:prstGeom prst="round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3200" dirty="0">
                <a:latin typeface="Garamond" pitchFamily="18" charset="0"/>
              </a:rPr>
              <a:t>Četvrti ili </a:t>
            </a:r>
            <a:r>
              <a:rPr lang="sr-Latn-RS" sz="3200" b="1" dirty="0">
                <a:latin typeface="Garamond" pitchFamily="18" charset="0"/>
              </a:rPr>
              <a:t>presistolični srčani ton (S4)</a:t>
            </a:r>
            <a:endParaRPr lang="en-US" sz="3200" b="1" dirty="0">
              <a:latin typeface="Garamond" pitchFamily="18" charset="0"/>
            </a:endParaRPr>
          </a:p>
        </p:txBody>
      </p:sp>
      <p:pic>
        <p:nvPicPr>
          <p:cNvPr id="9" name="Picture 8">
            <a:extLst>
              <a:ext uri="{FF2B5EF4-FFF2-40B4-BE49-F238E27FC236}">
                <a16:creationId xmlns:a16="http://schemas.microsoft.com/office/drawing/2014/main" id="{987F924C-2450-4281-9881-6D8013A56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5973" y="794049"/>
            <a:ext cx="6045693" cy="7373640"/>
          </a:xfrm>
          <a:prstGeom prst="rect">
            <a:avLst/>
          </a:prstGeom>
        </p:spPr>
      </p:pic>
      <p:sp>
        <p:nvSpPr>
          <p:cNvPr id="10" name="Rounded Rectangle 3">
            <a:extLst>
              <a:ext uri="{FF2B5EF4-FFF2-40B4-BE49-F238E27FC236}">
                <a16:creationId xmlns:a16="http://schemas.microsoft.com/office/drawing/2014/main" id="{86A6BC20-5DA4-4AC9-AB22-9985031914CF}"/>
              </a:ext>
            </a:extLst>
          </p:cNvPr>
          <p:cNvSpPr/>
          <p:nvPr/>
        </p:nvSpPr>
        <p:spPr>
          <a:xfrm>
            <a:off x="488760" y="1180731"/>
            <a:ext cx="3319760" cy="420992"/>
          </a:xfrm>
          <a:prstGeom prst="roundRect">
            <a:avLst/>
          </a:pr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2400" b="1" dirty="0">
                <a:solidFill>
                  <a:schemeClr val="accent6">
                    <a:lumMod val="50000"/>
                  </a:schemeClr>
                </a:solidFill>
                <a:latin typeface="Garamond" pitchFamily="18" charset="0"/>
              </a:rPr>
              <a:t>Kasna dijastola komora</a:t>
            </a:r>
            <a:endParaRPr lang="en-US" sz="2400" b="1" dirty="0">
              <a:solidFill>
                <a:schemeClr val="accent6">
                  <a:lumMod val="50000"/>
                </a:schemeClr>
              </a:solidFill>
              <a:latin typeface="Garamond" pitchFamily="18" charset="0"/>
            </a:endParaRPr>
          </a:p>
        </p:txBody>
      </p:sp>
      <p:sp>
        <p:nvSpPr>
          <p:cNvPr id="11" name="Rounded Rectangle 3">
            <a:extLst>
              <a:ext uri="{FF2B5EF4-FFF2-40B4-BE49-F238E27FC236}">
                <a16:creationId xmlns:a16="http://schemas.microsoft.com/office/drawing/2014/main" id="{98415259-0906-4929-88F9-B8E0AD4327F0}"/>
              </a:ext>
            </a:extLst>
          </p:cNvPr>
          <p:cNvSpPr/>
          <p:nvPr/>
        </p:nvSpPr>
        <p:spPr>
          <a:xfrm>
            <a:off x="488760" y="1777910"/>
            <a:ext cx="3319760" cy="420992"/>
          </a:xfrm>
          <a:prstGeom prst="roundRect">
            <a:avLst/>
          </a:pr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2400" b="1" dirty="0">
                <a:solidFill>
                  <a:schemeClr val="accent6">
                    <a:lumMod val="50000"/>
                  </a:schemeClr>
                </a:solidFill>
                <a:latin typeface="Garamond" pitchFamily="18" charset="0"/>
              </a:rPr>
              <a:t>Sistola pretkomora</a:t>
            </a:r>
            <a:endParaRPr lang="en-US" sz="2400" b="1" dirty="0">
              <a:solidFill>
                <a:schemeClr val="accent6">
                  <a:lumMod val="50000"/>
                </a:schemeClr>
              </a:solidFill>
              <a:latin typeface="Garamond" pitchFamily="18" charset="0"/>
            </a:endParaRPr>
          </a:p>
        </p:txBody>
      </p:sp>
      <p:sp>
        <p:nvSpPr>
          <p:cNvPr id="12" name="Rounded Rectangle 3">
            <a:extLst>
              <a:ext uri="{FF2B5EF4-FFF2-40B4-BE49-F238E27FC236}">
                <a16:creationId xmlns:a16="http://schemas.microsoft.com/office/drawing/2014/main" id="{4352C6F9-B144-439F-BA5D-1414BB5CD67C}"/>
              </a:ext>
            </a:extLst>
          </p:cNvPr>
          <p:cNvSpPr/>
          <p:nvPr/>
        </p:nvSpPr>
        <p:spPr>
          <a:xfrm>
            <a:off x="488761" y="2389112"/>
            <a:ext cx="4580390" cy="420992"/>
          </a:xfrm>
          <a:prstGeom prst="roundRect">
            <a:avLst/>
          </a:pr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2000" dirty="0">
                <a:solidFill>
                  <a:schemeClr val="accent6">
                    <a:lumMod val="50000"/>
                  </a:schemeClr>
                </a:solidFill>
                <a:latin typeface="Garamond" pitchFamily="18" charset="0"/>
              </a:rPr>
              <a:t>Strujanje krvi i oscilacije zidova pretkomora</a:t>
            </a:r>
            <a:endParaRPr lang="en-US" sz="2000" dirty="0">
              <a:solidFill>
                <a:schemeClr val="accent6">
                  <a:lumMod val="50000"/>
                </a:schemeClr>
              </a:solidFill>
              <a:latin typeface="Garamond" pitchFamily="18" charset="0"/>
            </a:endParaRPr>
          </a:p>
        </p:txBody>
      </p:sp>
      <p:pic>
        <p:nvPicPr>
          <p:cNvPr id="2" name="S3 vs S4 Heart Sound">
            <a:hlinkClick r:id="" action="ppaction://media"/>
            <a:extLst>
              <a:ext uri="{FF2B5EF4-FFF2-40B4-BE49-F238E27FC236}">
                <a16:creationId xmlns:a16="http://schemas.microsoft.com/office/drawing/2014/main" id="{047AF32B-F8D8-44A4-B610-9C9325BF015E}"/>
              </a:ext>
            </a:extLst>
          </p:cNvPr>
          <p:cNvPicPr>
            <a:picLocks noChangeAspect="1"/>
          </p:cNvPicPr>
          <p:nvPr>
            <a:audioFile r:link="rId1"/>
            <p:extLst>
              <p:ext uri="{DAA4B4D4-6D71-4841-9C94-3DE7FCFB9230}">
                <p14:media xmlns:p14="http://schemas.microsoft.com/office/powerpoint/2010/main" r:embed="rId2">
                  <p14:trim st="17537" end="68575"/>
                </p14:media>
              </p:ext>
            </p:extLst>
          </p:nvPr>
        </p:nvPicPr>
        <p:blipFill>
          <a:blip r:embed="rId5"/>
          <a:stretch>
            <a:fillRect/>
          </a:stretch>
        </p:blipFill>
        <p:spPr>
          <a:xfrm>
            <a:off x="1242875" y="3379729"/>
            <a:ext cx="609600" cy="609600"/>
          </a:xfrm>
          <a:prstGeom prst="rect">
            <a:avLst/>
          </a:prstGeom>
        </p:spPr>
      </p:pic>
      <p:sp>
        <p:nvSpPr>
          <p:cNvPr id="13" name="&quot;No&quot; Symbol 9">
            <a:extLst>
              <a:ext uri="{FF2B5EF4-FFF2-40B4-BE49-F238E27FC236}">
                <a16:creationId xmlns:a16="http://schemas.microsoft.com/office/drawing/2014/main" id="{1B65CC19-A45D-4FC6-8EC4-E5399E5B767A}"/>
              </a:ext>
            </a:extLst>
          </p:cNvPr>
          <p:cNvSpPr/>
          <p:nvPr/>
        </p:nvSpPr>
        <p:spPr>
          <a:xfrm>
            <a:off x="1024854" y="3193823"/>
            <a:ext cx="1045641" cy="981412"/>
          </a:xfrm>
          <a:prstGeom prst="noSmoking">
            <a:avLst>
              <a:gd name="adj" fmla="val 6388"/>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Picture 13">
            <a:extLst>
              <a:ext uri="{FF2B5EF4-FFF2-40B4-BE49-F238E27FC236}">
                <a16:creationId xmlns:a16="http://schemas.microsoft.com/office/drawing/2014/main" id="{44C3188D-78F1-4E39-9828-B254999015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 y="4329147"/>
            <a:ext cx="2894387" cy="2528852"/>
          </a:xfrm>
          <a:prstGeom prst="rect">
            <a:avLst/>
          </a:prstGeom>
        </p:spPr>
      </p:pic>
    </p:spTree>
    <p:extLst>
      <p:ext uri="{BB962C8B-B14F-4D97-AF65-F5344CB8AC3E}">
        <p14:creationId xmlns:p14="http://schemas.microsoft.com/office/powerpoint/2010/main" val="2549330468"/>
      </p:ext>
    </p:extLst>
  </p:cSld>
  <p:clrMapOvr>
    <a:masterClrMapping/>
  </p:clrMapOvr>
  <mc:AlternateContent xmlns:mc="http://schemas.openxmlformats.org/markup-compatibility/2006" xmlns:p14="http://schemas.microsoft.com/office/powerpoint/2010/main">
    <mc:Choice Requires="p14">
      <p:transition spd="slow" p14:dur="2000" advTm="93072"/>
    </mc:Choice>
    <mc:Fallback xmlns="">
      <p:transition spd="slow" advTm="930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3"/>
                                        </p:tgtEl>
                                      </p:cBhvr>
                                    </p:animEffect>
                                    <p:set>
                                      <p:cBhvr>
                                        <p:cTn id="7" dur="1" fill="hold">
                                          <p:stCondLst>
                                            <p:cond delay="999"/>
                                          </p:stCondLst>
                                        </p:cTn>
                                        <p:tgtEl>
                                          <p:spTgt spid="1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3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6960" fill="hold"/>
                                        <p:tgtEl>
                                          <p:spTgt spid="2"/>
                                        </p:tgtEl>
                                      </p:cBhvr>
                                    </p:cmd>
                                  </p:childTnLst>
                                </p:cTn>
                              </p:par>
                            </p:childTnLst>
                          </p:cTn>
                        </p:par>
                      </p:childTnLst>
                    </p:cTn>
                  </p:par>
                </p:childTnLst>
              </p:cTn>
              <p:nextCondLst>
                <p:cond evt="onClick" delay="0">
                  <p:tgtEl>
                    <p:spTgt spid="2"/>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69F32538-6049-4A34-B740-EC68EA34B01B}"/>
              </a:ext>
            </a:extLst>
          </p:cNvPr>
          <p:cNvSpPr/>
          <p:nvPr/>
        </p:nvSpPr>
        <p:spPr>
          <a:xfrm>
            <a:off x="1340529" y="260648"/>
            <a:ext cx="6542842" cy="533400"/>
          </a:xfrm>
          <a:prstGeom prst="round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3200" b="1" dirty="0">
                <a:latin typeface="Garamond" pitchFamily="18" charset="0"/>
              </a:rPr>
              <a:t>Metode registrovanja srčanih tonova</a:t>
            </a:r>
            <a:endParaRPr lang="en-US" sz="3200" b="1" dirty="0">
              <a:latin typeface="Garamond" pitchFamily="18" charset="0"/>
            </a:endParaRPr>
          </a:p>
        </p:txBody>
      </p:sp>
      <p:sp>
        <p:nvSpPr>
          <p:cNvPr id="5" name="Rounded Rectangle 3">
            <a:extLst>
              <a:ext uri="{FF2B5EF4-FFF2-40B4-BE49-F238E27FC236}">
                <a16:creationId xmlns:a16="http://schemas.microsoft.com/office/drawing/2014/main" id="{C6088366-1211-471A-8AB8-9110C95AEEA6}"/>
              </a:ext>
            </a:extLst>
          </p:cNvPr>
          <p:cNvSpPr/>
          <p:nvPr/>
        </p:nvSpPr>
        <p:spPr>
          <a:xfrm>
            <a:off x="1340529" y="1217887"/>
            <a:ext cx="2590805" cy="414307"/>
          </a:xfrm>
          <a:prstGeom prst="roundRect">
            <a:avLst/>
          </a:prstGeom>
          <a:solidFill>
            <a:schemeClr val="accent6">
              <a:lumMod val="75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2400" b="1" dirty="0">
                <a:latin typeface="Garamond" pitchFamily="18" charset="0"/>
              </a:rPr>
              <a:t>Auskultacija</a:t>
            </a:r>
            <a:endParaRPr lang="en-US" sz="2400" b="1" dirty="0">
              <a:latin typeface="Garamond" pitchFamily="18" charset="0"/>
            </a:endParaRPr>
          </a:p>
        </p:txBody>
      </p:sp>
      <p:sp>
        <p:nvSpPr>
          <p:cNvPr id="6" name="Rounded Rectangle 3">
            <a:extLst>
              <a:ext uri="{FF2B5EF4-FFF2-40B4-BE49-F238E27FC236}">
                <a16:creationId xmlns:a16="http://schemas.microsoft.com/office/drawing/2014/main" id="{0BA887FA-D7B2-47CF-B4E1-1468B658967D}"/>
              </a:ext>
            </a:extLst>
          </p:cNvPr>
          <p:cNvSpPr/>
          <p:nvPr/>
        </p:nvSpPr>
        <p:spPr>
          <a:xfrm>
            <a:off x="5292566" y="1217887"/>
            <a:ext cx="2590805" cy="414307"/>
          </a:xfrm>
          <a:prstGeom prst="roundRect">
            <a:avLst/>
          </a:prstGeom>
          <a:solidFill>
            <a:schemeClr val="accent6">
              <a:lumMod val="75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2400" b="1" dirty="0">
                <a:latin typeface="Garamond" pitchFamily="18" charset="0"/>
              </a:rPr>
              <a:t>Fonokardiografija</a:t>
            </a:r>
            <a:endParaRPr lang="en-US" sz="2400" b="1" dirty="0">
              <a:latin typeface="Garamond" pitchFamily="18" charset="0"/>
            </a:endParaRPr>
          </a:p>
        </p:txBody>
      </p:sp>
      <p:pic>
        <p:nvPicPr>
          <p:cNvPr id="11" name="Picture 10">
            <a:extLst>
              <a:ext uri="{FF2B5EF4-FFF2-40B4-BE49-F238E27FC236}">
                <a16:creationId xmlns:a16="http://schemas.microsoft.com/office/drawing/2014/main" id="{145566F3-9823-4D60-A13C-03B6AE050D8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168260" y="1947470"/>
            <a:ext cx="2597660" cy="1277183"/>
          </a:xfrm>
          <a:prstGeom prst="rect">
            <a:avLst/>
          </a:prstGeom>
        </p:spPr>
      </p:pic>
      <p:grpSp>
        <p:nvGrpSpPr>
          <p:cNvPr id="18" name="Group 17">
            <a:extLst>
              <a:ext uri="{FF2B5EF4-FFF2-40B4-BE49-F238E27FC236}">
                <a16:creationId xmlns:a16="http://schemas.microsoft.com/office/drawing/2014/main" id="{921A970C-2955-40D6-8D94-AC3BCC8FFC4F}"/>
              </a:ext>
            </a:extLst>
          </p:cNvPr>
          <p:cNvGrpSpPr/>
          <p:nvPr/>
        </p:nvGrpSpPr>
        <p:grpSpPr>
          <a:xfrm>
            <a:off x="5168260" y="3359512"/>
            <a:ext cx="3005036" cy="2037126"/>
            <a:chOff x="5085450" y="4744892"/>
            <a:chExt cx="3005036" cy="2037126"/>
          </a:xfrm>
        </p:grpSpPr>
        <p:pic>
          <p:nvPicPr>
            <p:cNvPr id="10" name="Picture 9">
              <a:extLst>
                <a:ext uri="{FF2B5EF4-FFF2-40B4-BE49-F238E27FC236}">
                  <a16:creationId xmlns:a16="http://schemas.microsoft.com/office/drawing/2014/main" id="{E1463CAE-C73B-40D0-B3BD-DA8C229FF3D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85450" y="4744892"/>
              <a:ext cx="3005036" cy="1639824"/>
            </a:xfrm>
            <a:prstGeom prst="rect">
              <a:avLst/>
            </a:prstGeom>
          </p:spPr>
        </p:pic>
        <p:sp>
          <p:nvSpPr>
            <p:cNvPr id="12" name="TextBox 11">
              <a:extLst>
                <a:ext uri="{FF2B5EF4-FFF2-40B4-BE49-F238E27FC236}">
                  <a16:creationId xmlns:a16="http://schemas.microsoft.com/office/drawing/2014/main" id="{A4CDB277-67E9-4A0B-8DE8-A610A2F2D96C}"/>
                </a:ext>
              </a:extLst>
            </p:cNvPr>
            <p:cNvSpPr txBox="1"/>
            <p:nvPr/>
          </p:nvSpPr>
          <p:spPr>
            <a:xfrm>
              <a:off x="5168260" y="6412686"/>
              <a:ext cx="602225" cy="369332"/>
            </a:xfrm>
            <a:prstGeom prst="rect">
              <a:avLst/>
            </a:prstGeom>
            <a:noFill/>
          </p:spPr>
          <p:txBody>
            <a:bodyPr wrap="square" rtlCol="0">
              <a:spAutoFit/>
            </a:bodyPr>
            <a:lstStyle/>
            <a:p>
              <a:r>
                <a:rPr lang="sr-Latn-RS" dirty="0">
                  <a:solidFill>
                    <a:schemeClr val="accent6">
                      <a:lumMod val="50000"/>
                    </a:schemeClr>
                  </a:solidFill>
                  <a:latin typeface="Garamond" panose="02020404030301010803" pitchFamily="18" charset="0"/>
                </a:rPr>
                <a:t>S1</a:t>
              </a:r>
            </a:p>
          </p:txBody>
        </p:sp>
        <p:sp>
          <p:nvSpPr>
            <p:cNvPr id="13" name="TextBox 12">
              <a:extLst>
                <a:ext uri="{FF2B5EF4-FFF2-40B4-BE49-F238E27FC236}">
                  <a16:creationId xmlns:a16="http://schemas.microsoft.com/office/drawing/2014/main" id="{405886B2-CE5D-4AA9-BB78-35D06E8C4CE9}"/>
                </a:ext>
              </a:extLst>
            </p:cNvPr>
            <p:cNvSpPr txBox="1"/>
            <p:nvPr/>
          </p:nvSpPr>
          <p:spPr>
            <a:xfrm>
              <a:off x="5674286" y="6412686"/>
              <a:ext cx="602225" cy="369332"/>
            </a:xfrm>
            <a:prstGeom prst="rect">
              <a:avLst/>
            </a:prstGeom>
            <a:noFill/>
          </p:spPr>
          <p:txBody>
            <a:bodyPr wrap="square" rtlCol="0">
              <a:spAutoFit/>
            </a:bodyPr>
            <a:lstStyle/>
            <a:p>
              <a:r>
                <a:rPr lang="sr-Latn-RS" dirty="0">
                  <a:solidFill>
                    <a:schemeClr val="accent6">
                      <a:lumMod val="50000"/>
                    </a:schemeClr>
                  </a:solidFill>
                  <a:latin typeface="Garamond" panose="02020404030301010803" pitchFamily="18" charset="0"/>
                </a:rPr>
                <a:t>S2</a:t>
              </a:r>
            </a:p>
          </p:txBody>
        </p:sp>
        <p:sp>
          <p:nvSpPr>
            <p:cNvPr id="14" name="TextBox 13">
              <a:extLst>
                <a:ext uri="{FF2B5EF4-FFF2-40B4-BE49-F238E27FC236}">
                  <a16:creationId xmlns:a16="http://schemas.microsoft.com/office/drawing/2014/main" id="{E16B4C3D-7951-4C3A-991B-8208ED178521}"/>
                </a:ext>
              </a:extLst>
            </p:cNvPr>
            <p:cNvSpPr txBox="1"/>
            <p:nvPr/>
          </p:nvSpPr>
          <p:spPr>
            <a:xfrm>
              <a:off x="6082660" y="6412686"/>
              <a:ext cx="602225" cy="369332"/>
            </a:xfrm>
            <a:prstGeom prst="rect">
              <a:avLst/>
            </a:prstGeom>
            <a:noFill/>
          </p:spPr>
          <p:txBody>
            <a:bodyPr wrap="square" rtlCol="0">
              <a:spAutoFit/>
            </a:bodyPr>
            <a:lstStyle/>
            <a:p>
              <a:r>
                <a:rPr lang="sr-Latn-RS" dirty="0">
                  <a:solidFill>
                    <a:schemeClr val="accent6">
                      <a:lumMod val="50000"/>
                    </a:schemeClr>
                  </a:solidFill>
                  <a:latin typeface="Garamond" panose="02020404030301010803" pitchFamily="18" charset="0"/>
                </a:rPr>
                <a:t>S3</a:t>
              </a:r>
            </a:p>
          </p:txBody>
        </p:sp>
        <p:sp>
          <p:nvSpPr>
            <p:cNvPr id="15" name="TextBox 14">
              <a:extLst>
                <a:ext uri="{FF2B5EF4-FFF2-40B4-BE49-F238E27FC236}">
                  <a16:creationId xmlns:a16="http://schemas.microsoft.com/office/drawing/2014/main" id="{55DEF88C-526F-46B5-9F3B-7AC656A8434B}"/>
                </a:ext>
              </a:extLst>
            </p:cNvPr>
            <p:cNvSpPr txBox="1"/>
            <p:nvPr/>
          </p:nvSpPr>
          <p:spPr>
            <a:xfrm>
              <a:off x="6587968" y="6412686"/>
              <a:ext cx="602225" cy="369332"/>
            </a:xfrm>
            <a:prstGeom prst="rect">
              <a:avLst/>
            </a:prstGeom>
            <a:noFill/>
          </p:spPr>
          <p:txBody>
            <a:bodyPr wrap="square" rtlCol="0">
              <a:spAutoFit/>
            </a:bodyPr>
            <a:lstStyle/>
            <a:p>
              <a:r>
                <a:rPr lang="sr-Latn-RS" dirty="0">
                  <a:solidFill>
                    <a:schemeClr val="accent6">
                      <a:lumMod val="50000"/>
                    </a:schemeClr>
                  </a:solidFill>
                  <a:latin typeface="Garamond" panose="02020404030301010803" pitchFamily="18" charset="0"/>
                </a:rPr>
                <a:t>S4</a:t>
              </a:r>
            </a:p>
          </p:txBody>
        </p:sp>
      </p:grpSp>
      <p:sp>
        <p:nvSpPr>
          <p:cNvPr id="16" name="Rounded Rectangle 3">
            <a:extLst>
              <a:ext uri="{FF2B5EF4-FFF2-40B4-BE49-F238E27FC236}">
                <a16:creationId xmlns:a16="http://schemas.microsoft.com/office/drawing/2014/main" id="{F55B205A-CBF7-4A18-954D-FB9226139EDB}"/>
              </a:ext>
            </a:extLst>
          </p:cNvPr>
          <p:cNvSpPr/>
          <p:nvPr/>
        </p:nvSpPr>
        <p:spPr>
          <a:xfrm>
            <a:off x="1146802" y="1947470"/>
            <a:ext cx="3005036" cy="317684"/>
          </a:xfrm>
          <a:prstGeom prst="roundRect">
            <a:avLst/>
          </a:pr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2000" dirty="0">
                <a:solidFill>
                  <a:schemeClr val="accent6">
                    <a:lumMod val="50000"/>
                  </a:schemeClr>
                </a:solidFill>
                <a:latin typeface="Garamond" pitchFamily="18" charset="0"/>
              </a:rPr>
              <a:t>Frekvenca i ritam rada srca</a:t>
            </a:r>
            <a:endParaRPr lang="en-US" sz="2000" dirty="0">
              <a:solidFill>
                <a:schemeClr val="accent6">
                  <a:lumMod val="50000"/>
                </a:schemeClr>
              </a:solidFill>
              <a:latin typeface="Garamond" pitchFamily="18" charset="0"/>
            </a:endParaRPr>
          </a:p>
        </p:txBody>
      </p:sp>
      <p:sp>
        <p:nvSpPr>
          <p:cNvPr id="17" name="Rounded Rectangle 3">
            <a:extLst>
              <a:ext uri="{FF2B5EF4-FFF2-40B4-BE49-F238E27FC236}">
                <a16:creationId xmlns:a16="http://schemas.microsoft.com/office/drawing/2014/main" id="{C4874603-709C-427E-BFF5-2C5921F6B605}"/>
              </a:ext>
            </a:extLst>
          </p:cNvPr>
          <p:cNvSpPr/>
          <p:nvPr/>
        </p:nvSpPr>
        <p:spPr>
          <a:xfrm>
            <a:off x="1146802" y="2409998"/>
            <a:ext cx="3005036" cy="317684"/>
          </a:xfrm>
          <a:prstGeom prst="roundRect">
            <a:avLst/>
          </a:pr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2000" dirty="0">
                <a:solidFill>
                  <a:schemeClr val="accent6">
                    <a:lumMod val="50000"/>
                  </a:schemeClr>
                </a:solidFill>
                <a:latin typeface="Garamond" pitchFamily="18" charset="0"/>
              </a:rPr>
              <a:t>Stanje srčanih ušća i valvula </a:t>
            </a:r>
            <a:endParaRPr lang="en-US" sz="2000" dirty="0">
              <a:solidFill>
                <a:schemeClr val="accent6">
                  <a:lumMod val="50000"/>
                </a:schemeClr>
              </a:solidFill>
              <a:latin typeface="Garamond" pitchFamily="18" charset="0"/>
            </a:endParaRPr>
          </a:p>
        </p:txBody>
      </p:sp>
      <p:sp>
        <p:nvSpPr>
          <p:cNvPr id="21" name="TextBox 20">
            <a:extLst>
              <a:ext uri="{FF2B5EF4-FFF2-40B4-BE49-F238E27FC236}">
                <a16:creationId xmlns:a16="http://schemas.microsoft.com/office/drawing/2014/main" id="{65B60C0B-10A7-4F96-B40F-823E02285563}"/>
              </a:ext>
            </a:extLst>
          </p:cNvPr>
          <p:cNvSpPr txBox="1"/>
          <p:nvPr/>
        </p:nvSpPr>
        <p:spPr>
          <a:xfrm>
            <a:off x="4805011" y="5559284"/>
            <a:ext cx="3731533" cy="461665"/>
          </a:xfrm>
          <a:prstGeom prst="rect">
            <a:avLst/>
          </a:prstGeom>
          <a:noFill/>
        </p:spPr>
        <p:txBody>
          <a:bodyPr wrap="square" rtlCol="0">
            <a:spAutoFit/>
          </a:bodyPr>
          <a:lstStyle/>
          <a:p>
            <a:r>
              <a:rPr lang="sr-Latn-RS" sz="2400" b="1" dirty="0">
                <a:solidFill>
                  <a:schemeClr val="accent6">
                    <a:lumMod val="50000"/>
                  </a:schemeClr>
                </a:solidFill>
                <a:latin typeface="Garamond" panose="02020404030301010803" pitchFamily="18" charset="0"/>
              </a:rPr>
              <a:t>Na kojim mestima slušati?</a:t>
            </a:r>
          </a:p>
        </p:txBody>
      </p:sp>
      <p:sp>
        <p:nvSpPr>
          <p:cNvPr id="22" name="TextBox 21">
            <a:extLst>
              <a:ext uri="{FF2B5EF4-FFF2-40B4-BE49-F238E27FC236}">
                <a16:creationId xmlns:a16="http://schemas.microsoft.com/office/drawing/2014/main" id="{DDAAD95A-2142-472F-9591-402C354B06CF}"/>
              </a:ext>
            </a:extLst>
          </p:cNvPr>
          <p:cNvSpPr txBox="1"/>
          <p:nvPr/>
        </p:nvSpPr>
        <p:spPr>
          <a:xfrm>
            <a:off x="4849328" y="5956586"/>
            <a:ext cx="4369396" cy="461665"/>
          </a:xfrm>
          <a:prstGeom prst="rect">
            <a:avLst/>
          </a:prstGeom>
          <a:noFill/>
        </p:spPr>
        <p:txBody>
          <a:bodyPr wrap="square" rtlCol="0">
            <a:spAutoFit/>
          </a:bodyPr>
          <a:lstStyle/>
          <a:p>
            <a:r>
              <a:rPr lang="sr-Latn-RS" sz="2400" dirty="0">
                <a:solidFill>
                  <a:schemeClr val="accent6">
                    <a:lumMod val="50000"/>
                  </a:schemeClr>
                </a:solidFill>
                <a:latin typeface="Garamond" panose="02020404030301010803" pitchFamily="18" charset="0"/>
              </a:rPr>
              <a:t>- Na mestima najbolje čujnosti!</a:t>
            </a:r>
          </a:p>
        </p:txBody>
      </p:sp>
      <p:sp>
        <p:nvSpPr>
          <p:cNvPr id="23" name="TextBox 22">
            <a:extLst>
              <a:ext uri="{FF2B5EF4-FFF2-40B4-BE49-F238E27FC236}">
                <a16:creationId xmlns:a16="http://schemas.microsoft.com/office/drawing/2014/main" id="{FA2629DE-AEF0-422B-B7B5-EEFC20ED5EC4}"/>
              </a:ext>
            </a:extLst>
          </p:cNvPr>
          <p:cNvSpPr txBox="1"/>
          <p:nvPr/>
        </p:nvSpPr>
        <p:spPr>
          <a:xfrm>
            <a:off x="5196567" y="6353888"/>
            <a:ext cx="3266525" cy="461665"/>
          </a:xfrm>
          <a:prstGeom prst="rect">
            <a:avLst/>
          </a:prstGeom>
          <a:noFill/>
        </p:spPr>
        <p:txBody>
          <a:bodyPr wrap="square" rtlCol="0">
            <a:spAutoFit/>
          </a:bodyPr>
          <a:lstStyle/>
          <a:p>
            <a:r>
              <a:rPr lang="sr-Latn-RS" sz="2400" i="1" dirty="0">
                <a:solidFill>
                  <a:schemeClr val="accent6">
                    <a:lumMod val="50000"/>
                  </a:schemeClr>
                </a:solidFill>
                <a:latin typeface="Garamond" panose="02020404030301010803" pitchFamily="18" charset="0"/>
              </a:rPr>
              <a:t>Puncta optima seu maxima</a:t>
            </a:r>
            <a:endParaRPr lang="sr-Latn-RS" sz="2400" dirty="0">
              <a:solidFill>
                <a:schemeClr val="accent6">
                  <a:lumMod val="50000"/>
                </a:schemeClr>
              </a:solidFill>
              <a:latin typeface="Garamond" panose="02020404030301010803" pitchFamily="18" charset="0"/>
            </a:endParaRPr>
          </a:p>
        </p:txBody>
      </p:sp>
      <p:pic>
        <p:nvPicPr>
          <p:cNvPr id="2" name="Picture 1"/>
          <p:cNvPicPr>
            <a:picLocks noChangeAspect="1"/>
          </p:cNvPicPr>
          <p:nvPr/>
        </p:nvPicPr>
        <p:blipFill rotWithShape="1">
          <a:blip r:embed="rId4" cstate="hqprint">
            <a:extLst>
              <a:ext uri="{28A0092B-C50C-407E-A947-70E740481C1C}">
                <a14:useLocalDpi xmlns:a14="http://schemas.microsoft.com/office/drawing/2010/main" val="0"/>
              </a:ext>
            </a:extLst>
          </a:blip>
          <a:srcRect b="28200"/>
          <a:stretch/>
        </p:blipFill>
        <p:spPr>
          <a:xfrm>
            <a:off x="239651" y="3048271"/>
            <a:ext cx="4290480" cy="3369979"/>
          </a:xfrm>
          <a:prstGeom prst="rect">
            <a:avLst/>
          </a:prstGeom>
        </p:spPr>
      </p:pic>
      <p:sp>
        <p:nvSpPr>
          <p:cNvPr id="19" name="TextBox 18">
            <a:extLst>
              <a:ext uri="{FF2B5EF4-FFF2-40B4-BE49-F238E27FC236}">
                <a16:creationId xmlns:a16="http://schemas.microsoft.com/office/drawing/2014/main" id="{DDAAD95A-2142-472F-9591-402C354B06CF}"/>
              </a:ext>
            </a:extLst>
          </p:cNvPr>
          <p:cNvSpPr txBox="1"/>
          <p:nvPr/>
        </p:nvSpPr>
        <p:spPr>
          <a:xfrm>
            <a:off x="200990" y="6488668"/>
            <a:ext cx="4329142" cy="369332"/>
          </a:xfrm>
          <a:prstGeom prst="rect">
            <a:avLst/>
          </a:prstGeom>
          <a:noFill/>
        </p:spPr>
        <p:txBody>
          <a:bodyPr wrap="square" rtlCol="0">
            <a:spAutoFit/>
          </a:bodyPr>
          <a:lstStyle/>
          <a:p>
            <a:r>
              <a:rPr lang="en-US" smtClean="0">
                <a:solidFill>
                  <a:schemeClr val="accent6">
                    <a:lumMod val="50000"/>
                  </a:schemeClr>
                </a:solidFill>
                <a:latin typeface="Garamond" panose="02020404030301010803" pitchFamily="18" charset="0"/>
              </a:rPr>
              <a:t>Ljuba</a:t>
            </a:r>
            <a:r>
              <a:rPr lang="sr-Latn-RS" smtClean="0">
                <a:solidFill>
                  <a:schemeClr val="accent6">
                    <a:lumMod val="50000"/>
                  </a:schemeClr>
                </a:solidFill>
                <a:latin typeface="Garamond" panose="02020404030301010803" pitchFamily="18" charset="0"/>
              </a:rPr>
              <a:t>znošću koleginice Aleksandre Mitrović</a:t>
            </a:r>
            <a:endParaRPr lang="sr-Latn-RS" dirty="0">
              <a:solidFill>
                <a:schemeClr val="accent6">
                  <a:lumMod val="50000"/>
                </a:schemeClr>
              </a:solidFill>
              <a:latin typeface="Garamond" panose="02020404030301010803" pitchFamily="18" charset="0"/>
            </a:endParaRPr>
          </a:p>
        </p:txBody>
      </p:sp>
    </p:spTree>
    <p:extLst>
      <p:ext uri="{BB962C8B-B14F-4D97-AF65-F5344CB8AC3E}">
        <p14:creationId xmlns:p14="http://schemas.microsoft.com/office/powerpoint/2010/main" val="404357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EFAC9C-BCAF-4206-A925-3AE0E4AFF9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544" y="0"/>
            <a:ext cx="7039068" cy="6858000"/>
          </a:xfrm>
          <a:prstGeom prst="rect">
            <a:avLst/>
          </a:prstGeom>
        </p:spPr>
      </p:pic>
      <p:sp>
        <p:nvSpPr>
          <p:cNvPr id="3" name="Rounded Rectangle 3">
            <a:extLst>
              <a:ext uri="{FF2B5EF4-FFF2-40B4-BE49-F238E27FC236}">
                <a16:creationId xmlns:a16="http://schemas.microsoft.com/office/drawing/2014/main" id="{10314B1E-DD09-4657-B0C7-876442254B1A}"/>
              </a:ext>
            </a:extLst>
          </p:cNvPr>
          <p:cNvSpPr/>
          <p:nvPr/>
        </p:nvSpPr>
        <p:spPr>
          <a:xfrm>
            <a:off x="2542990" y="234015"/>
            <a:ext cx="4057094" cy="533400"/>
          </a:xfrm>
          <a:prstGeom prst="round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3200" i="1" dirty="0">
                <a:latin typeface="Garamond" pitchFamily="18" charset="0"/>
              </a:rPr>
              <a:t>Puncta optima seu maxima</a:t>
            </a:r>
            <a:endParaRPr lang="en-US" sz="3200" i="1" dirty="0">
              <a:latin typeface="Garamond" pitchFamily="18" charset="0"/>
            </a:endParaRPr>
          </a:p>
        </p:txBody>
      </p:sp>
      <p:sp>
        <p:nvSpPr>
          <p:cNvPr id="2" name="Oval 1">
            <a:extLst>
              <a:ext uri="{FF2B5EF4-FFF2-40B4-BE49-F238E27FC236}">
                <a16:creationId xmlns:a16="http://schemas.microsoft.com/office/drawing/2014/main" id="{CD61C257-D0EF-4839-AA4A-F9C9A8CA2D04}"/>
              </a:ext>
            </a:extLst>
          </p:cNvPr>
          <p:cNvSpPr/>
          <p:nvPr/>
        </p:nvSpPr>
        <p:spPr>
          <a:xfrm>
            <a:off x="5867215" y="2491785"/>
            <a:ext cx="550416" cy="533400"/>
          </a:xfrm>
          <a:prstGeom prst="ellipse">
            <a:avLst/>
          </a:prstGeom>
          <a:solidFill>
            <a:schemeClr val="bg1"/>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3200" b="1" dirty="0">
                <a:solidFill>
                  <a:schemeClr val="accent6">
                    <a:lumMod val="50000"/>
                  </a:schemeClr>
                </a:solidFill>
                <a:latin typeface="Garamond" panose="02020404030301010803" pitchFamily="18" charset="0"/>
              </a:rPr>
              <a:t>A</a:t>
            </a:r>
          </a:p>
        </p:txBody>
      </p:sp>
      <p:sp>
        <p:nvSpPr>
          <p:cNvPr id="5" name="Oval 4">
            <a:extLst>
              <a:ext uri="{FF2B5EF4-FFF2-40B4-BE49-F238E27FC236}">
                <a16:creationId xmlns:a16="http://schemas.microsoft.com/office/drawing/2014/main" id="{1B48EE43-7A93-424B-A973-B4A28F118019}"/>
              </a:ext>
            </a:extLst>
          </p:cNvPr>
          <p:cNvSpPr/>
          <p:nvPr/>
        </p:nvSpPr>
        <p:spPr>
          <a:xfrm>
            <a:off x="5867215" y="3194600"/>
            <a:ext cx="550416" cy="533400"/>
          </a:xfrm>
          <a:prstGeom prst="ellipse">
            <a:avLst/>
          </a:prstGeom>
          <a:solidFill>
            <a:schemeClr val="bg1"/>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3200" b="1" dirty="0">
                <a:solidFill>
                  <a:schemeClr val="accent6">
                    <a:lumMod val="50000"/>
                  </a:schemeClr>
                </a:solidFill>
                <a:latin typeface="Garamond" panose="02020404030301010803" pitchFamily="18" charset="0"/>
              </a:rPr>
              <a:t>P</a:t>
            </a:r>
          </a:p>
        </p:txBody>
      </p:sp>
      <p:sp>
        <p:nvSpPr>
          <p:cNvPr id="6" name="Oval 5">
            <a:extLst>
              <a:ext uri="{FF2B5EF4-FFF2-40B4-BE49-F238E27FC236}">
                <a16:creationId xmlns:a16="http://schemas.microsoft.com/office/drawing/2014/main" id="{662D2282-90BC-4F5A-8A41-E0B938C05A13}"/>
              </a:ext>
            </a:extLst>
          </p:cNvPr>
          <p:cNvSpPr/>
          <p:nvPr/>
        </p:nvSpPr>
        <p:spPr>
          <a:xfrm>
            <a:off x="5867215" y="3897415"/>
            <a:ext cx="550416" cy="533400"/>
          </a:xfrm>
          <a:prstGeom prst="ellipse">
            <a:avLst/>
          </a:prstGeom>
          <a:solidFill>
            <a:schemeClr val="bg1"/>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3200" b="1" dirty="0">
                <a:solidFill>
                  <a:schemeClr val="accent6">
                    <a:lumMod val="50000"/>
                  </a:schemeClr>
                </a:solidFill>
                <a:latin typeface="Garamond" panose="02020404030301010803" pitchFamily="18" charset="0"/>
              </a:rPr>
              <a:t>T</a:t>
            </a:r>
          </a:p>
        </p:txBody>
      </p:sp>
      <p:sp>
        <p:nvSpPr>
          <p:cNvPr id="8" name="Oval 7">
            <a:extLst>
              <a:ext uri="{FF2B5EF4-FFF2-40B4-BE49-F238E27FC236}">
                <a16:creationId xmlns:a16="http://schemas.microsoft.com/office/drawing/2014/main" id="{9ED1AC96-7DE3-41E7-89E6-20F6D150B7AD}"/>
              </a:ext>
            </a:extLst>
          </p:cNvPr>
          <p:cNvSpPr/>
          <p:nvPr/>
        </p:nvSpPr>
        <p:spPr>
          <a:xfrm>
            <a:off x="5867215" y="4600230"/>
            <a:ext cx="550416" cy="533400"/>
          </a:xfrm>
          <a:prstGeom prst="ellipse">
            <a:avLst/>
          </a:prstGeom>
          <a:solidFill>
            <a:schemeClr val="bg1"/>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3200" b="1" dirty="0">
                <a:solidFill>
                  <a:schemeClr val="accent6">
                    <a:lumMod val="50000"/>
                  </a:schemeClr>
                </a:solidFill>
                <a:latin typeface="Garamond" panose="02020404030301010803" pitchFamily="18" charset="0"/>
              </a:rPr>
              <a:t>M</a:t>
            </a:r>
          </a:p>
        </p:txBody>
      </p:sp>
      <p:sp>
        <p:nvSpPr>
          <p:cNvPr id="4" name="TextBox 3">
            <a:extLst>
              <a:ext uri="{FF2B5EF4-FFF2-40B4-BE49-F238E27FC236}">
                <a16:creationId xmlns:a16="http://schemas.microsoft.com/office/drawing/2014/main" id="{BA500440-3D93-4E59-96FE-B4F8FB371EE7}"/>
              </a:ext>
            </a:extLst>
          </p:cNvPr>
          <p:cNvSpPr txBox="1"/>
          <p:nvPr/>
        </p:nvSpPr>
        <p:spPr>
          <a:xfrm>
            <a:off x="6417631" y="2498920"/>
            <a:ext cx="1998399" cy="461665"/>
          </a:xfrm>
          <a:prstGeom prst="rect">
            <a:avLst/>
          </a:prstGeom>
          <a:noFill/>
        </p:spPr>
        <p:txBody>
          <a:bodyPr wrap="square" rtlCol="0">
            <a:spAutoFit/>
          </a:bodyPr>
          <a:lstStyle/>
          <a:p>
            <a:r>
              <a:rPr lang="sr-Latn-RS" sz="2400" dirty="0">
                <a:solidFill>
                  <a:schemeClr val="accent6">
                    <a:lumMod val="50000"/>
                  </a:schemeClr>
                </a:solidFill>
                <a:latin typeface="Garamond" panose="02020404030301010803" pitchFamily="18" charset="0"/>
              </a:rPr>
              <a:t>- Aortno ušće</a:t>
            </a:r>
          </a:p>
        </p:txBody>
      </p:sp>
      <p:sp>
        <p:nvSpPr>
          <p:cNvPr id="9" name="TextBox 8">
            <a:extLst>
              <a:ext uri="{FF2B5EF4-FFF2-40B4-BE49-F238E27FC236}">
                <a16:creationId xmlns:a16="http://schemas.microsoft.com/office/drawing/2014/main" id="{4131336E-A466-4800-BDF5-77365993F87E}"/>
              </a:ext>
            </a:extLst>
          </p:cNvPr>
          <p:cNvSpPr txBox="1"/>
          <p:nvPr/>
        </p:nvSpPr>
        <p:spPr>
          <a:xfrm>
            <a:off x="6417630" y="3194600"/>
            <a:ext cx="2460040" cy="461665"/>
          </a:xfrm>
          <a:prstGeom prst="rect">
            <a:avLst/>
          </a:prstGeom>
          <a:noFill/>
        </p:spPr>
        <p:txBody>
          <a:bodyPr wrap="square" rtlCol="0">
            <a:spAutoFit/>
          </a:bodyPr>
          <a:lstStyle/>
          <a:p>
            <a:r>
              <a:rPr lang="sr-Latn-RS" sz="2400" dirty="0">
                <a:solidFill>
                  <a:schemeClr val="accent6">
                    <a:lumMod val="50000"/>
                  </a:schemeClr>
                </a:solidFill>
                <a:latin typeface="Garamond" panose="02020404030301010803" pitchFamily="18" charset="0"/>
              </a:rPr>
              <a:t>- Pulmonalno ušće</a:t>
            </a:r>
          </a:p>
        </p:txBody>
      </p:sp>
      <p:sp>
        <p:nvSpPr>
          <p:cNvPr id="10" name="TextBox 9">
            <a:extLst>
              <a:ext uri="{FF2B5EF4-FFF2-40B4-BE49-F238E27FC236}">
                <a16:creationId xmlns:a16="http://schemas.microsoft.com/office/drawing/2014/main" id="{D837BCC5-EEB3-47B0-9BFE-E07598DF3450}"/>
              </a:ext>
            </a:extLst>
          </p:cNvPr>
          <p:cNvSpPr txBox="1"/>
          <p:nvPr/>
        </p:nvSpPr>
        <p:spPr>
          <a:xfrm>
            <a:off x="6417631" y="3933282"/>
            <a:ext cx="2628715" cy="461665"/>
          </a:xfrm>
          <a:prstGeom prst="rect">
            <a:avLst/>
          </a:prstGeom>
          <a:noFill/>
        </p:spPr>
        <p:txBody>
          <a:bodyPr wrap="square" rtlCol="0">
            <a:spAutoFit/>
          </a:bodyPr>
          <a:lstStyle/>
          <a:p>
            <a:r>
              <a:rPr lang="sr-Latn-RS" sz="2400" dirty="0">
                <a:solidFill>
                  <a:schemeClr val="accent6">
                    <a:lumMod val="50000"/>
                  </a:schemeClr>
                </a:solidFill>
                <a:latin typeface="Garamond" panose="02020404030301010803" pitchFamily="18" charset="0"/>
              </a:rPr>
              <a:t>- Trikuspidalno ušće</a:t>
            </a:r>
          </a:p>
        </p:txBody>
      </p:sp>
      <p:sp>
        <p:nvSpPr>
          <p:cNvPr id="11" name="TextBox 10">
            <a:extLst>
              <a:ext uri="{FF2B5EF4-FFF2-40B4-BE49-F238E27FC236}">
                <a16:creationId xmlns:a16="http://schemas.microsoft.com/office/drawing/2014/main" id="{1159900A-8CDC-4B8D-8765-817128965CD8}"/>
              </a:ext>
            </a:extLst>
          </p:cNvPr>
          <p:cNvSpPr txBox="1"/>
          <p:nvPr/>
        </p:nvSpPr>
        <p:spPr>
          <a:xfrm>
            <a:off x="6417630" y="4600229"/>
            <a:ext cx="2460040" cy="461665"/>
          </a:xfrm>
          <a:prstGeom prst="rect">
            <a:avLst/>
          </a:prstGeom>
          <a:noFill/>
        </p:spPr>
        <p:txBody>
          <a:bodyPr wrap="square" rtlCol="0">
            <a:spAutoFit/>
          </a:bodyPr>
          <a:lstStyle/>
          <a:p>
            <a:r>
              <a:rPr lang="sr-Latn-RS" sz="2400" dirty="0">
                <a:solidFill>
                  <a:schemeClr val="accent6">
                    <a:lumMod val="50000"/>
                  </a:schemeClr>
                </a:solidFill>
                <a:latin typeface="Garamond" panose="02020404030301010803" pitchFamily="18" charset="0"/>
              </a:rPr>
              <a:t>- Mitralno ušće</a:t>
            </a:r>
          </a:p>
        </p:txBody>
      </p:sp>
      <p:sp>
        <p:nvSpPr>
          <p:cNvPr id="12" name="TextBox 11">
            <a:extLst>
              <a:ext uri="{FF2B5EF4-FFF2-40B4-BE49-F238E27FC236}">
                <a16:creationId xmlns:a16="http://schemas.microsoft.com/office/drawing/2014/main" id="{1A4CA7D1-021B-4D28-8248-F4B5A19ADDF0}"/>
              </a:ext>
            </a:extLst>
          </p:cNvPr>
          <p:cNvSpPr txBox="1"/>
          <p:nvPr/>
        </p:nvSpPr>
        <p:spPr>
          <a:xfrm>
            <a:off x="3598508" y="3790883"/>
            <a:ext cx="396443" cy="461665"/>
          </a:xfrm>
          <a:prstGeom prst="rect">
            <a:avLst/>
          </a:prstGeom>
          <a:noFill/>
        </p:spPr>
        <p:txBody>
          <a:bodyPr wrap="square" rtlCol="0">
            <a:spAutoFit/>
          </a:bodyPr>
          <a:lstStyle/>
          <a:p>
            <a:r>
              <a:rPr lang="sr-Latn-RS" sz="2400" b="1" dirty="0">
                <a:latin typeface="Garamond" panose="02020404030301010803" pitchFamily="18" charset="0"/>
              </a:rPr>
              <a:t>5</a:t>
            </a:r>
          </a:p>
        </p:txBody>
      </p:sp>
      <p:sp>
        <p:nvSpPr>
          <p:cNvPr id="13" name="TextBox 12">
            <a:extLst>
              <a:ext uri="{FF2B5EF4-FFF2-40B4-BE49-F238E27FC236}">
                <a16:creationId xmlns:a16="http://schemas.microsoft.com/office/drawing/2014/main" id="{7527BD08-18AC-49CF-B0A7-ED4B98EE33E1}"/>
              </a:ext>
            </a:extLst>
          </p:cNvPr>
          <p:cNvSpPr txBox="1"/>
          <p:nvPr/>
        </p:nvSpPr>
        <p:spPr>
          <a:xfrm>
            <a:off x="3498727" y="1991325"/>
            <a:ext cx="396443" cy="461665"/>
          </a:xfrm>
          <a:prstGeom prst="rect">
            <a:avLst/>
          </a:prstGeom>
          <a:noFill/>
        </p:spPr>
        <p:txBody>
          <a:bodyPr wrap="square" rtlCol="0">
            <a:spAutoFit/>
          </a:bodyPr>
          <a:lstStyle/>
          <a:p>
            <a:r>
              <a:rPr lang="sr-Latn-RS" sz="2400" b="1" dirty="0">
                <a:latin typeface="Garamond" panose="02020404030301010803" pitchFamily="18" charset="0"/>
              </a:rPr>
              <a:t>2</a:t>
            </a:r>
          </a:p>
        </p:txBody>
      </p:sp>
    </p:spTree>
    <p:extLst>
      <p:ext uri="{BB962C8B-B14F-4D97-AF65-F5344CB8AC3E}">
        <p14:creationId xmlns:p14="http://schemas.microsoft.com/office/powerpoint/2010/main" val="25928027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645</TotalTime>
  <Words>830</Words>
  <Application>Microsoft Office PowerPoint</Application>
  <PresentationFormat>On-screen Show (4:3)</PresentationFormat>
  <Paragraphs>225</Paragraphs>
  <Slides>20</Slides>
  <Notes>6</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Garamond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Dušan Bošnjaković</dc:creator>
  <cp:lastModifiedBy>Dušan Bošnjaković</cp:lastModifiedBy>
  <cp:revision>120</cp:revision>
  <dcterms:created xsi:type="dcterms:W3CDTF">2021-08-24T11:29:11Z</dcterms:created>
  <dcterms:modified xsi:type="dcterms:W3CDTF">2023-03-16T06:58:17Z</dcterms:modified>
</cp:coreProperties>
</file>