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9" r:id="rId11"/>
    <p:sldId id="270" r:id="rId12"/>
    <p:sldId id="271" r:id="rId13"/>
    <p:sldId id="265" r:id="rId14"/>
    <p:sldId id="266" r:id="rId15"/>
    <p:sldId id="267" r:id="rId16"/>
    <p:sldId id="268" r:id="rId17"/>
    <p:sldId id="272" r:id="rId18"/>
    <p:sldId id="273" r:id="rId19"/>
    <p:sldId id="277" r:id="rId20"/>
    <p:sldId id="274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4826"/>
    <a:srgbClr val="68544D"/>
    <a:srgbClr val="DA6E58"/>
    <a:srgbClr val="E49485"/>
    <a:srgbClr val="E5DB83"/>
    <a:srgbClr val="F03E3C"/>
    <a:srgbClr val="FACAB6"/>
    <a:srgbClr val="36936C"/>
    <a:srgbClr val="E8736A"/>
    <a:srgbClr val="328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78D98-3803-4A31-8B33-D1B78EEE07CC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04789-E4D1-4B97-8F9F-76CB0D87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8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04789-E4D1-4B97-8F9F-76CB0D87ED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9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54B8-2778-424E-ADF2-A4352DDD2FB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A7A2-2D6E-434A-924C-E182C001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1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54B8-2778-424E-ADF2-A4352DDD2FB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A7A2-2D6E-434A-924C-E182C001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9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54B8-2778-424E-ADF2-A4352DDD2FB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A7A2-2D6E-434A-924C-E182C001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6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54B8-2778-424E-ADF2-A4352DDD2FB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A7A2-2D6E-434A-924C-E182C001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54B8-2778-424E-ADF2-A4352DDD2FB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A7A2-2D6E-434A-924C-E182C001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54B8-2778-424E-ADF2-A4352DDD2FB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A7A2-2D6E-434A-924C-E182C001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4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54B8-2778-424E-ADF2-A4352DDD2FB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A7A2-2D6E-434A-924C-E182C001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3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54B8-2778-424E-ADF2-A4352DDD2FB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A7A2-2D6E-434A-924C-E182C001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9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54B8-2778-424E-ADF2-A4352DDD2FB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A7A2-2D6E-434A-924C-E182C001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7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54B8-2778-424E-ADF2-A4352DDD2FB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A7A2-2D6E-434A-924C-E182C001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5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54B8-2778-424E-ADF2-A4352DDD2FB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A7A2-2D6E-434A-924C-E182C001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4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754B8-2778-424E-ADF2-A4352DDD2FB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CA7A2-2D6E-434A-924C-E182C0016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5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3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ljuba\das\FIZIOLOGIJA\ecg\flatline-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37710"/>
            <a:ext cx="9144000" cy="3161476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902893" y="2847109"/>
            <a:ext cx="7338214" cy="1350818"/>
          </a:xfrm>
          <a:prstGeom prst="roundRect">
            <a:avLst/>
          </a:prstGeom>
          <a:noFill/>
          <a:ln w="38100">
            <a:solidFill>
              <a:srgbClr val="76C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00" b="1" dirty="0" smtClean="0">
                <a:solidFill>
                  <a:srgbClr val="76CCA7"/>
                </a:solidFill>
                <a:latin typeface="Garamond" pitchFamily="18" charset="0"/>
              </a:rPr>
              <a:t>Registrovanje EKG-a</a:t>
            </a:r>
          </a:p>
          <a:p>
            <a:pPr algn="ctr"/>
            <a:r>
              <a:rPr lang="sr-Latn-RS" sz="4000" b="1" dirty="0" smtClean="0">
                <a:solidFill>
                  <a:srgbClr val="76CCA7"/>
                </a:solidFill>
                <a:latin typeface="Garamond" pitchFamily="18" charset="0"/>
              </a:rPr>
              <a:t>Tumačenje dobijenog zapisa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00400" y="2133600"/>
            <a:ext cx="2590800" cy="685800"/>
          </a:xfrm>
          <a:prstGeom prst="roundRect">
            <a:avLst/>
          </a:prstGeom>
          <a:solidFill>
            <a:srgbClr val="76CCA7"/>
          </a:solidFill>
          <a:ln>
            <a:solidFill>
              <a:srgbClr val="76C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Vežba </a:t>
            </a:r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III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5241" y="228600"/>
            <a:ext cx="4648200" cy="1371600"/>
          </a:xfrm>
          <a:prstGeom prst="roundRect">
            <a:avLst/>
          </a:prstGeom>
          <a:noFill/>
          <a:ln w="28575">
            <a:solidFill>
              <a:srgbClr val="B3E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 dirty="0" smtClean="0">
                <a:solidFill>
                  <a:srgbClr val="B3E3CE"/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 dirty="0" smtClean="0">
                <a:solidFill>
                  <a:srgbClr val="B3E3CE"/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 dirty="0" smtClean="0">
                <a:solidFill>
                  <a:srgbClr val="B3E3CE"/>
                </a:solidFill>
                <a:latin typeface="Garamond" pitchFamily="18" charset="0"/>
              </a:rPr>
              <a:t>Katedra za fiziologiju i biohemiju</a:t>
            </a:r>
            <a:endParaRPr lang="en-US" sz="2400" b="1" dirty="0">
              <a:solidFill>
                <a:srgbClr val="B3E3CE"/>
              </a:solidFill>
              <a:latin typeface="Garamond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6CCA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54" y="205177"/>
            <a:ext cx="1362953" cy="13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4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849"/>
            <a:ext cx="6332378" cy="35465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85924" y="2495550"/>
            <a:ext cx="790575" cy="428625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67827" y="2495550"/>
            <a:ext cx="80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latin typeface="Garamond" panose="02020404030301010803" pitchFamily="18" charset="0"/>
              </a:rPr>
              <a:t>QRS</a:t>
            </a:r>
            <a:endParaRPr lang="en-US" sz="2400" b="1">
              <a:latin typeface="Garamond" panose="02020404030301010803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7525" y="258520"/>
            <a:ext cx="3028949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QRS kompleks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9146" y="1228899"/>
            <a:ext cx="754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latin typeface="Garamond" panose="02020404030301010803" pitchFamily="18" charset="0"/>
              </a:rPr>
              <a:t>Širenje talasa depolarizacije kroz </a:t>
            </a:r>
            <a:r>
              <a:rPr lang="sr-Latn-RS" sz="2400" b="1" smtClean="0">
                <a:solidFill>
                  <a:srgbClr val="C00000"/>
                </a:solidFill>
                <a:latin typeface="Garamond" panose="02020404030301010803" pitchFamily="18" charset="0"/>
              </a:rPr>
              <a:t>miokard komora</a:t>
            </a:r>
            <a:r>
              <a:rPr lang="sr-Latn-RS" sz="2400" smtClean="0">
                <a:latin typeface="Garamond" panose="02020404030301010803" pitchFamily="18" charset="0"/>
              </a:rPr>
              <a:t>.</a:t>
            </a:r>
            <a:endParaRPr lang="en-US" sz="2400" b="1">
              <a:latin typeface="Garamond" panose="020204040303010108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778" y="4604015"/>
            <a:ext cx="1745131" cy="19855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57525" y="2356096"/>
            <a:ext cx="537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smtClean="0">
                <a:latin typeface="Garamond" panose="02020404030301010803" pitchFamily="18" charset="0"/>
              </a:rPr>
              <a:t>Q zubac – </a:t>
            </a:r>
            <a:r>
              <a:rPr lang="sr-Latn-RS" sz="2000" smtClean="0">
                <a:latin typeface="Garamond" panose="02020404030301010803" pitchFamily="18" charset="0"/>
              </a:rPr>
              <a:t>depolarizacija međukomornog septuma</a:t>
            </a:r>
            <a:r>
              <a:rPr lang="sr-Latn-RS" sz="2400" smtClean="0">
                <a:latin typeface="Garamond" panose="02020404030301010803" pitchFamily="18" charset="0"/>
              </a:rPr>
              <a:t>.</a:t>
            </a:r>
            <a:endParaRPr lang="en-US" sz="2400" b="1"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7525" y="2875790"/>
            <a:ext cx="592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smtClean="0">
                <a:latin typeface="Garamond" panose="02020404030301010803" pitchFamily="18" charset="0"/>
              </a:rPr>
              <a:t>R zubac – </a:t>
            </a:r>
            <a:r>
              <a:rPr lang="sr-Latn-RS" sz="2000" smtClean="0">
                <a:latin typeface="Garamond" panose="02020404030301010803" pitchFamily="18" charset="0"/>
              </a:rPr>
              <a:t>depolarizacija najvećeg dela miokarda komora.</a:t>
            </a:r>
            <a:endParaRPr lang="en-US" sz="2000" b="1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7525" y="3334506"/>
            <a:ext cx="6006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>
                <a:latin typeface="Garamond" panose="02020404030301010803" pitchFamily="18" charset="0"/>
              </a:rPr>
              <a:t>S</a:t>
            </a:r>
            <a:r>
              <a:rPr lang="sr-Latn-RS" sz="2000" b="1" smtClean="0">
                <a:latin typeface="Garamond" panose="02020404030301010803" pitchFamily="18" charset="0"/>
              </a:rPr>
              <a:t> zubac – </a:t>
            </a:r>
            <a:r>
              <a:rPr lang="sr-Latn-RS" sz="2000" smtClean="0">
                <a:latin typeface="Garamond" panose="02020404030301010803" pitchFamily="18" charset="0"/>
              </a:rPr>
              <a:t>depolarizacija miokarda na bazi leve komore.</a:t>
            </a:r>
            <a:endParaRPr lang="en-US" sz="2000" b="1"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7525" y="4230293"/>
            <a:ext cx="3808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solidFill>
                  <a:srgbClr val="E8736A"/>
                </a:solidFill>
                <a:latin typeface="Garamond" panose="02020404030301010803" pitchFamily="18" charset="0"/>
              </a:rPr>
              <a:t>Repolarizacija pretkomora?</a:t>
            </a:r>
            <a:endParaRPr lang="en-US" sz="2800" b="1">
              <a:solidFill>
                <a:srgbClr val="E8736A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849"/>
            <a:ext cx="6332378" cy="35465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24200" y="2495550"/>
            <a:ext cx="1771650" cy="428625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67075" y="2495550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latin typeface="Garamond" panose="02020404030301010803" pitchFamily="18" charset="0"/>
              </a:rPr>
              <a:t>T</a:t>
            </a:r>
            <a:endParaRPr lang="en-US" sz="2400" b="1">
              <a:latin typeface="Garamond" panose="02020404030301010803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7525" y="258520"/>
            <a:ext cx="3028949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T talas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778" y="4638835"/>
            <a:ext cx="1745131" cy="19159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7882" y="1019349"/>
            <a:ext cx="754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rgbClr val="C00000"/>
                </a:solidFill>
                <a:latin typeface="Garamond" panose="02020404030301010803" pitchFamily="18" charset="0"/>
              </a:rPr>
              <a:t>Re</a:t>
            </a:r>
            <a:r>
              <a:rPr lang="sr-Latn-RS" sz="2400" b="1" smtClean="0">
                <a:latin typeface="Garamond" panose="02020404030301010803" pitchFamily="18" charset="0"/>
              </a:rPr>
              <a:t>polarizacija </a:t>
            </a:r>
            <a:r>
              <a:rPr lang="sr-Latn-RS" sz="2400" b="1" smtClean="0">
                <a:solidFill>
                  <a:srgbClr val="C00000"/>
                </a:solidFill>
                <a:latin typeface="Garamond" panose="02020404030301010803" pitchFamily="18" charset="0"/>
              </a:rPr>
              <a:t>miokard komora</a:t>
            </a:r>
            <a:r>
              <a:rPr lang="sr-Latn-RS" sz="2400" smtClean="0">
                <a:latin typeface="Garamond" panose="02020404030301010803" pitchFamily="18" charset="0"/>
              </a:rPr>
              <a:t>.</a:t>
            </a:r>
            <a:endParaRPr lang="en-US" sz="2400" b="1"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129" y="1494015"/>
            <a:ext cx="791173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CS" sz="2000" smtClean="0">
                <a:latin typeface="Garamond" panose="02020404030301010803" pitchFamily="18" charset="0"/>
              </a:rPr>
              <a:t>T</a:t>
            </a:r>
            <a:r>
              <a:rPr lang="en-US" sz="2000" smtClean="0">
                <a:latin typeface="Garamond" panose="02020404030301010803" pitchFamily="18" charset="0"/>
              </a:rPr>
              <a:t> zubac</a:t>
            </a:r>
            <a:r>
              <a:rPr lang="sr-Latn-CS" sz="2000" smtClean="0">
                <a:latin typeface="Garamond" panose="02020404030301010803" pitchFamily="18" charset="0"/>
              </a:rPr>
              <a:t> </a:t>
            </a:r>
            <a:r>
              <a:rPr lang="sr-Latn-CS" sz="2000" dirty="0" smtClean="0">
                <a:latin typeface="Garamond" panose="02020404030301010803" pitchFamily="18" charset="0"/>
              </a:rPr>
              <a:t>je </a:t>
            </a:r>
            <a:r>
              <a:rPr lang="sr-Latn-CS" sz="2000" b="1" dirty="0" smtClean="0">
                <a:latin typeface="Garamond" panose="02020404030301010803" pitchFamily="18" charset="0"/>
              </a:rPr>
              <a:t>pozitivan</a:t>
            </a:r>
            <a:r>
              <a:rPr lang="sr-Latn-CS" sz="2000" dirty="0" smtClean="0">
                <a:latin typeface="Garamond" panose="02020404030301010803" pitchFamily="18" charset="0"/>
              </a:rPr>
              <a:t> </a:t>
            </a:r>
            <a:r>
              <a:rPr lang="sr-Latn-CS" sz="2000" smtClean="0">
                <a:latin typeface="Garamond" panose="02020404030301010803" pitchFamily="18" charset="0"/>
              </a:rPr>
              <a:t>jer se repolarizacija miokarda komora odvija od epikarda prema endokardu (suprotno od depolarizacije).</a:t>
            </a: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849"/>
            <a:ext cx="6332378" cy="354655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076825" y="2495550"/>
            <a:ext cx="819150" cy="4286250"/>
          </a:xfrm>
          <a:prstGeom prst="roundRect">
            <a:avLst/>
          </a:prstGeom>
          <a:solidFill>
            <a:schemeClr val="bg1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76825" y="2495550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latin typeface="Garamond" panose="02020404030301010803" pitchFamily="18" charset="0"/>
              </a:rPr>
              <a:t>U</a:t>
            </a:r>
            <a:endParaRPr lang="en-US" sz="2400" b="1">
              <a:latin typeface="Garamond" panose="02020404030301010803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7525" y="258520"/>
            <a:ext cx="3028949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U talas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7882" y="1019349"/>
            <a:ext cx="754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rgbClr val="C00000"/>
                </a:solidFill>
                <a:latin typeface="Garamond" panose="02020404030301010803" pitchFamily="18" charset="0"/>
              </a:rPr>
              <a:t>Re</a:t>
            </a:r>
            <a:r>
              <a:rPr lang="sr-Latn-RS" sz="2400" b="1" smtClean="0">
                <a:latin typeface="Garamond" panose="02020404030301010803" pitchFamily="18" charset="0"/>
              </a:rPr>
              <a:t>polarizacija </a:t>
            </a:r>
            <a:r>
              <a:rPr lang="sr-Latn-RS" sz="2400" b="1" smtClean="0">
                <a:solidFill>
                  <a:srgbClr val="C00000"/>
                </a:solidFill>
                <a:latin typeface="Garamond" panose="02020404030301010803" pitchFamily="18" charset="0"/>
              </a:rPr>
              <a:t>papilarnih mišića</a:t>
            </a:r>
            <a:r>
              <a:rPr lang="sr-Latn-RS" sz="2400" smtClean="0">
                <a:latin typeface="Garamond" panose="02020404030301010803" pitchFamily="18" charset="0"/>
              </a:rPr>
              <a:t>.</a:t>
            </a:r>
            <a:endParaRPr lang="en-US" sz="2400" b="1">
              <a:latin typeface="Garamond" panose="02020404030301010803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42568" y="4220230"/>
            <a:ext cx="3064171" cy="2670780"/>
            <a:chOff x="6442568" y="4220230"/>
            <a:chExt cx="3064171" cy="26707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568" y="4591050"/>
              <a:ext cx="2701432" cy="21907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82134" y="6367790"/>
              <a:ext cx="122460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r-Latn-RS" sz="1400" smtClean="0">
                  <a:latin typeface="Garamond" panose="02020404030301010803" pitchFamily="18" charset="0"/>
                </a:rPr>
                <a:t>Musculi</a:t>
              </a:r>
              <a:endParaRPr lang="sr-Latn-RS" sz="1400">
                <a:latin typeface="Garamond" panose="02020404030301010803" pitchFamily="18" charset="0"/>
              </a:endParaRPr>
            </a:p>
            <a:p>
              <a:r>
                <a:rPr lang="sr-Latn-RS" sz="1400" smtClean="0">
                  <a:latin typeface="Garamond" panose="02020404030301010803" pitchFamily="18" charset="0"/>
                </a:rPr>
                <a:t>papillares</a:t>
              </a:r>
              <a:endParaRPr lang="en-US" sz="1400" dirty="0">
                <a:latin typeface="Garamond" panose="02020404030301010803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16670" y="4220230"/>
              <a:ext cx="88010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r-Latn-RS" sz="1400" smtClean="0">
                  <a:latin typeface="Garamond" panose="02020404030301010803" pitchFamily="18" charset="0"/>
                </a:rPr>
                <a:t>Chordae tendineae</a:t>
              </a:r>
              <a:endParaRPr lang="en-US" sz="1400" dirty="0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0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9208" y="258520"/>
            <a:ext cx="8406881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latin typeface="Garamond" pitchFamily="18" charset="0"/>
              </a:rPr>
              <a:t>Dvanaest odvoda EKG – dvanaest pogleda na srce</a:t>
            </a:r>
            <a:endParaRPr lang="en-US" sz="3000" b="1" dirty="0"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35" y="2006161"/>
            <a:ext cx="3481971" cy="4575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06" y="3315024"/>
            <a:ext cx="1003579" cy="195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66" y="4016554"/>
            <a:ext cx="1959428" cy="24492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1279" y="2202024"/>
            <a:ext cx="1866122" cy="1427584"/>
            <a:chOff x="191279" y="2202024"/>
            <a:chExt cx="1866122" cy="142758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186" y="2369063"/>
              <a:ext cx="1220002" cy="1022294"/>
            </a:xfrm>
            <a:prstGeom prst="rect">
              <a:avLst/>
            </a:prstGeom>
          </p:spPr>
        </p:pic>
        <p:sp>
          <p:nvSpPr>
            <p:cNvPr id="2" name="Cloud 1"/>
            <p:cNvSpPr/>
            <p:nvPr/>
          </p:nvSpPr>
          <p:spPr>
            <a:xfrm>
              <a:off x="191279" y="2202024"/>
              <a:ext cx="1866122" cy="1427584"/>
            </a:xfrm>
            <a:prstGeom prst="cloud">
              <a:avLst/>
            </a:prstGeom>
            <a:noFill/>
            <a:ln w="19050">
              <a:solidFill>
                <a:srgbClr val="68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58825" y="1082351"/>
            <a:ext cx="2003607" cy="2221602"/>
            <a:chOff x="6858825" y="1082351"/>
            <a:chExt cx="2003607" cy="22216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840" y="1195736"/>
              <a:ext cx="1082968" cy="1220893"/>
            </a:xfrm>
            <a:prstGeom prst="rect">
              <a:avLst/>
            </a:prstGeom>
          </p:spPr>
        </p:pic>
        <p:sp>
          <p:nvSpPr>
            <p:cNvPr id="8" name="Cloud 7"/>
            <p:cNvSpPr/>
            <p:nvPr/>
          </p:nvSpPr>
          <p:spPr>
            <a:xfrm>
              <a:off x="6858825" y="1082351"/>
              <a:ext cx="2003607" cy="1524963"/>
            </a:xfrm>
            <a:prstGeom prst="cloud">
              <a:avLst/>
            </a:prstGeom>
            <a:noFill/>
            <a:ln w="19050">
              <a:solidFill>
                <a:srgbClr val="68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274865" y="3219539"/>
              <a:ext cx="83975" cy="84414"/>
            </a:xfrm>
            <a:prstGeom prst="ellipse">
              <a:avLst/>
            </a:prstGeom>
            <a:noFill/>
            <a:ln w="19050">
              <a:solidFill>
                <a:srgbClr val="633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785783" y="2731604"/>
              <a:ext cx="149690" cy="148606"/>
            </a:xfrm>
            <a:prstGeom prst="ellipse">
              <a:avLst/>
            </a:prstGeom>
            <a:noFill/>
            <a:ln w="19050">
              <a:solidFill>
                <a:srgbClr val="633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516791" y="3001597"/>
              <a:ext cx="124230" cy="124158"/>
            </a:xfrm>
            <a:prstGeom prst="ellipse">
              <a:avLst/>
            </a:prstGeom>
            <a:noFill/>
            <a:ln w="19050">
              <a:solidFill>
                <a:srgbClr val="633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1668293" y="4076090"/>
            <a:ext cx="83975" cy="84414"/>
          </a:xfrm>
          <a:prstGeom prst="ellipse">
            <a:avLst/>
          </a:prstGeom>
          <a:noFill/>
          <a:ln w="19050">
            <a:solidFill>
              <a:srgbClr val="633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58423" y="3954475"/>
            <a:ext cx="124230" cy="124158"/>
          </a:xfrm>
          <a:prstGeom prst="ellipse">
            <a:avLst/>
          </a:prstGeom>
          <a:noFill/>
          <a:ln w="19050">
            <a:solidFill>
              <a:srgbClr val="633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77497" y="3762606"/>
            <a:ext cx="149690" cy="148606"/>
          </a:xfrm>
          <a:prstGeom prst="ellipse">
            <a:avLst/>
          </a:prstGeom>
          <a:noFill/>
          <a:ln w="19050">
            <a:solidFill>
              <a:srgbClr val="633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9208" y="258520"/>
            <a:ext cx="8406881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latin typeface="Garamond" pitchFamily="18" charset="0"/>
              </a:rPr>
              <a:t>Dvanaest odvoda EKG – dvanaest pogleda na srce</a:t>
            </a:r>
            <a:endParaRPr lang="en-US" sz="30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91437" y="1210167"/>
            <a:ext cx="2320988" cy="533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C00000"/>
                </a:solidFill>
                <a:latin typeface="Garamond" pitchFamily="18" charset="0"/>
              </a:rPr>
              <a:t>Mono</a:t>
            </a:r>
            <a:r>
              <a:rPr lang="sr-Latn-RS" sz="2800" b="1" smtClean="0">
                <a:latin typeface="Garamond" pitchFamily="18" charset="0"/>
              </a:rPr>
              <a:t>polarni</a:t>
            </a:r>
            <a:endParaRPr lang="en-US" sz="2800" b="1" dirty="0"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212" y="1210167"/>
            <a:ext cx="2320988" cy="533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C00000"/>
                </a:solidFill>
                <a:latin typeface="Garamond" pitchFamily="18" charset="0"/>
              </a:rPr>
              <a:t>Bi</a:t>
            </a:r>
            <a:r>
              <a:rPr lang="sr-Latn-RS" sz="2800" b="1" smtClean="0">
                <a:latin typeface="Garamond" pitchFamily="18" charset="0"/>
              </a:rPr>
              <a:t>polarni</a:t>
            </a:r>
            <a:endParaRPr lang="en-US" sz="2800" b="1" dirty="0"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9209" y="1910869"/>
            <a:ext cx="2320988" cy="420560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accent4">
                    <a:lumMod val="75000"/>
                  </a:schemeClr>
                </a:solidFill>
                <a:latin typeface="Garamond" pitchFamily="18" charset="0"/>
              </a:rPr>
              <a:t>I odvod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9209" y="2415328"/>
            <a:ext cx="2320988" cy="420560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accent4">
                    <a:lumMod val="75000"/>
                  </a:schemeClr>
                </a:solidFill>
                <a:latin typeface="Garamond" pitchFamily="18" charset="0"/>
              </a:rPr>
              <a:t>II odvod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9208" y="2918501"/>
            <a:ext cx="2320989" cy="420560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accent4">
                    <a:lumMod val="75000"/>
                  </a:schemeClr>
                </a:solidFill>
                <a:latin typeface="Garamond" pitchFamily="18" charset="0"/>
              </a:rPr>
              <a:t>III odvod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91435" y="1910869"/>
            <a:ext cx="2320988" cy="420560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aVR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Garamond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991434" y="2415330"/>
            <a:ext cx="2320988" cy="420560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aVL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Garamond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91433" y="2922231"/>
            <a:ext cx="2320989" cy="420560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aVF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Garamond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991433" y="3467354"/>
            <a:ext cx="2320988" cy="9525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2991434" y="3603882"/>
            <a:ext cx="2320988" cy="420560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V1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991433" y="4108343"/>
            <a:ext cx="2320988" cy="420560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V2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991432" y="4615244"/>
            <a:ext cx="2320989" cy="420560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V3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991434" y="5119705"/>
            <a:ext cx="2320988" cy="420560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V4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91433" y="5624166"/>
            <a:ext cx="2320988" cy="420560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V5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91432" y="6131067"/>
            <a:ext cx="2320989" cy="420560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V6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8" name="Right Brace 27"/>
          <p:cNvSpPr/>
          <p:nvPr/>
        </p:nvSpPr>
        <p:spPr>
          <a:xfrm>
            <a:off x="5401262" y="1910869"/>
            <a:ext cx="266700" cy="1428192"/>
          </a:xfrm>
          <a:prstGeom prst="rightBrac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ight Brace 28"/>
          <p:cNvSpPr/>
          <p:nvPr/>
        </p:nvSpPr>
        <p:spPr>
          <a:xfrm>
            <a:off x="5401262" y="3607611"/>
            <a:ext cx="266700" cy="2944016"/>
          </a:xfrm>
          <a:prstGeom prst="rightBrac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981826" y="2124815"/>
            <a:ext cx="233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Pojačani odvodi </a:t>
            </a:r>
          </a:p>
          <a:p>
            <a:pPr algn="ctr"/>
            <a:r>
              <a:rPr lang="sr-Latn-RS" sz="24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sa ekstremiteta</a:t>
            </a:r>
            <a:endParaRPr lang="en-US" sz="2400" b="1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1825" y="4664120"/>
            <a:ext cx="233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Prekordijalni odvodi</a:t>
            </a:r>
            <a:endParaRPr lang="en-US" sz="2400" b="1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7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0251" y="258520"/>
            <a:ext cx="4963885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rgbClr val="C00000"/>
                </a:solidFill>
                <a:latin typeface="Garamond" pitchFamily="18" charset="0"/>
              </a:rPr>
              <a:t>Bi</a:t>
            </a:r>
            <a:r>
              <a:rPr lang="sr-Latn-RS" sz="3200" b="1" smtClean="0">
                <a:latin typeface="Garamond" pitchFamily="18" charset="0"/>
              </a:rPr>
              <a:t>polarno registrovanje</a:t>
            </a:r>
            <a:endParaRPr lang="en-US" sz="3200" b="1" dirty="0">
              <a:latin typeface="Garamond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15473" y="2320143"/>
            <a:ext cx="5757705" cy="4186164"/>
            <a:chOff x="3386295" y="2320143"/>
            <a:chExt cx="5757705" cy="4186164"/>
          </a:xfrm>
        </p:grpSpPr>
        <p:pic>
          <p:nvPicPr>
            <p:cNvPr id="6" name="Picture 3" descr="D:\ljuba\das\FIZIOLOGIJA\ecg\Einthoven's triangle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05200" y="2320143"/>
              <a:ext cx="5638800" cy="4186164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3386295" y="5848141"/>
              <a:ext cx="2938305" cy="5024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0288" y="1094600"/>
            <a:ext cx="9048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latin typeface="Garamond" panose="02020404030301010803" pitchFamily="18" charset="0"/>
              </a:rPr>
              <a:t>Dve elektrode (+ i -) </a:t>
            </a:r>
            <a:r>
              <a:rPr lang="sr-Latn-RS" sz="2400" smtClean="0">
                <a:latin typeface="Garamond" panose="02020404030301010803" pitchFamily="18" charset="0"/>
              </a:rPr>
              <a:t>na dva ekstremiteta – merenje razlike potencijala.</a:t>
            </a:r>
            <a:endParaRPr lang="en-US" sz="2400" b="1">
              <a:latin typeface="Garamond" panose="02020404030301010803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0288" y="1643202"/>
            <a:ext cx="3174090" cy="5093704"/>
            <a:chOff x="160288" y="1412603"/>
            <a:chExt cx="3174090" cy="50937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37" y="1858945"/>
              <a:ext cx="2550382" cy="464736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21453" y="1412603"/>
              <a:ext cx="819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latin typeface="Garamond" panose="02020404030301010803" pitchFamily="18" charset="0"/>
                </a:rPr>
                <a:t>I</a:t>
              </a:r>
              <a:endParaRPr lang="en-US" sz="2400" b="1">
                <a:latin typeface="Garamond" panose="02020404030301010803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0288" y="4387123"/>
              <a:ext cx="819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latin typeface="Garamond" panose="02020404030301010803" pitchFamily="18" charset="0"/>
                </a:rPr>
                <a:t>II</a:t>
              </a:r>
              <a:endParaRPr lang="en-US" sz="2400" b="1">
                <a:latin typeface="Garamond" panose="02020404030301010803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15228" y="4413225"/>
              <a:ext cx="819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latin typeface="Garamond" panose="02020404030301010803" pitchFamily="18" charset="0"/>
                </a:rPr>
                <a:t>III</a:t>
              </a:r>
              <a:endParaRPr lang="en-US" sz="2400" b="1">
                <a:latin typeface="Garamond" panose="02020404030301010803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69110" y="3649083"/>
              <a:ext cx="307127" cy="187674"/>
            </a:xfrm>
            <a:prstGeom prst="rect">
              <a:avLst/>
            </a:prstGeom>
            <a:solidFill>
              <a:srgbClr val="FACAB6"/>
            </a:solidFill>
            <a:ln>
              <a:solidFill>
                <a:srgbClr val="FAC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01009" y="3649082"/>
              <a:ext cx="307127" cy="161281"/>
            </a:xfrm>
            <a:prstGeom prst="rect">
              <a:avLst/>
            </a:prstGeom>
            <a:solidFill>
              <a:srgbClr val="FACAB6"/>
            </a:solidFill>
            <a:ln>
              <a:solidFill>
                <a:srgbClr val="FAC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5637" y="3621562"/>
              <a:ext cx="202500" cy="161281"/>
            </a:xfrm>
            <a:prstGeom prst="rect">
              <a:avLst/>
            </a:prstGeom>
            <a:solidFill>
              <a:srgbClr val="FACAB6"/>
            </a:solidFill>
            <a:ln>
              <a:solidFill>
                <a:srgbClr val="FAC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72861" y="4395169"/>
              <a:ext cx="359461" cy="200461"/>
            </a:xfrm>
            <a:prstGeom prst="rect">
              <a:avLst/>
            </a:prstGeom>
            <a:solidFill>
              <a:srgbClr val="FACAB6"/>
            </a:solidFill>
            <a:ln>
              <a:solidFill>
                <a:srgbClr val="FAC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66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0251" y="258520"/>
            <a:ext cx="4963885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rgbClr val="C00000"/>
                </a:solidFill>
                <a:latin typeface="Garamond" pitchFamily="18" charset="0"/>
              </a:rPr>
              <a:t>Mono</a:t>
            </a:r>
            <a:r>
              <a:rPr lang="sr-Latn-RS" sz="3200" b="1" smtClean="0">
                <a:latin typeface="Garamond" pitchFamily="18" charset="0"/>
              </a:rPr>
              <a:t>polarno registrovanje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48" y="2169506"/>
            <a:ext cx="2550382" cy="434981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30250" y="791920"/>
            <a:ext cx="4963885" cy="474172"/>
          </a:xfrm>
          <a:prstGeom prst="roundRect">
            <a:avLst/>
          </a:prstGeom>
          <a:noFill/>
          <a:ln w="19050"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700" b="1" smtClean="0">
                <a:solidFill>
                  <a:srgbClr val="36936C"/>
                </a:solidFill>
                <a:latin typeface="Garamond" pitchFamily="18" charset="0"/>
              </a:rPr>
              <a:t>Pojačani odvodi sa ekstremiteta</a:t>
            </a:r>
            <a:endParaRPr lang="en-US" sz="2700" b="1" dirty="0"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23" y="2392602"/>
            <a:ext cx="1924378" cy="4126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039" y="1461970"/>
            <a:ext cx="879430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CS" sz="2000" b="1" smtClean="0">
                <a:latin typeface="Garamond" panose="02020404030301010803" pitchFamily="18" charset="0"/>
              </a:rPr>
              <a:t>Jedna</a:t>
            </a:r>
            <a:r>
              <a:rPr lang="sr-Latn-CS" sz="2000">
                <a:latin typeface="Garamond" panose="02020404030301010803" pitchFamily="18" charset="0"/>
              </a:rPr>
              <a:t> </a:t>
            </a:r>
            <a:r>
              <a:rPr lang="sr-Latn-CS" sz="2000" b="1" smtClean="0">
                <a:latin typeface="Garamond" panose="02020404030301010803" pitchFamily="18" charset="0"/>
              </a:rPr>
              <a:t>(+)</a:t>
            </a:r>
            <a:r>
              <a:rPr lang="sr-Latn-CS" sz="2000" smtClean="0">
                <a:latin typeface="Garamond" panose="02020404030301010803" pitchFamily="18" charset="0"/>
              </a:rPr>
              <a:t> </a:t>
            </a:r>
            <a:r>
              <a:rPr lang="sr-Latn-CS" sz="2000" dirty="0" smtClean="0">
                <a:latin typeface="Garamond" panose="02020404030301010803" pitchFamily="18" charset="0"/>
              </a:rPr>
              <a:t>elektroda vezana za </a:t>
            </a:r>
            <a:r>
              <a:rPr lang="sr-Latn-CS" sz="2000" b="1" smtClean="0">
                <a:latin typeface="Garamond" panose="02020404030301010803" pitchFamily="18" charset="0"/>
              </a:rPr>
              <a:t>mesto</a:t>
            </a:r>
            <a:r>
              <a:rPr lang="sr-Latn-CS" sz="2000" smtClean="0">
                <a:latin typeface="Garamond" panose="02020404030301010803" pitchFamily="18" charset="0"/>
              </a:rPr>
              <a:t> na </a:t>
            </a:r>
            <a:r>
              <a:rPr lang="sr-Latn-CS" sz="2000" dirty="0" smtClean="0">
                <a:latin typeface="Garamond" panose="02020404030301010803" pitchFamily="18" charset="0"/>
              </a:rPr>
              <a:t>telu koje je </a:t>
            </a:r>
            <a:r>
              <a:rPr lang="sr-Latn-CS" sz="2000" b="1" dirty="0" smtClean="0">
                <a:latin typeface="Garamond" panose="02020404030301010803" pitchFamily="18" charset="0"/>
              </a:rPr>
              <a:t>projekcija određenog </a:t>
            </a:r>
            <a:r>
              <a:rPr lang="sr-Latn-CS" sz="2000" b="1" smtClean="0">
                <a:latin typeface="Garamond" panose="02020404030301010803" pitchFamily="18" charset="0"/>
              </a:rPr>
              <a:t>dela srca</a:t>
            </a:r>
            <a:r>
              <a:rPr lang="sr-Latn-CS" sz="2000" smtClean="0">
                <a:latin typeface="Garamond" panose="02020404030301010803" pitchFamily="18" charset="0"/>
              </a:rPr>
              <a:t>.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049" y="3214534"/>
            <a:ext cx="819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b="1" smtClean="0">
                <a:latin typeface="Garamond" panose="02020404030301010803" pitchFamily="18" charset="0"/>
              </a:rPr>
              <a:t>aVR</a:t>
            </a:r>
            <a:endParaRPr lang="en-US" sz="2200" b="1"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3715" y="3676199"/>
            <a:ext cx="819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b="1" smtClean="0">
                <a:latin typeface="Garamond" panose="02020404030301010803" pitchFamily="18" charset="0"/>
              </a:rPr>
              <a:t>aVL</a:t>
            </a:r>
            <a:endParaRPr lang="en-US" sz="2200" b="1"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8180" y="4866928"/>
            <a:ext cx="819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b="1" smtClean="0">
                <a:latin typeface="Garamond" panose="02020404030301010803" pitchFamily="18" charset="0"/>
              </a:rPr>
              <a:t>aVF</a:t>
            </a:r>
            <a:endParaRPr lang="en-US" sz="2200" b="1"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4985" y="3547804"/>
            <a:ext cx="819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b="1" smtClean="0">
                <a:latin typeface="Garamond" panose="02020404030301010803" pitchFamily="18" charset="0"/>
              </a:rPr>
              <a:t>aVR</a:t>
            </a:r>
            <a:endParaRPr lang="en-US" sz="2200" b="1"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86426" y="3547803"/>
            <a:ext cx="819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b="1" smtClean="0">
                <a:latin typeface="Garamond" panose="02020404030301010803" pitchFamily="18" charset="0"/>
              </a:rPr>
              <a:t>aVL</a:t>
            </a:r>
            <a:endParaRPr lang="en-US" sz="2200" b="1"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73489" y="5813148"/>
            <a:ext cx="819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b="1" smtClean="0">
                <a:latin typeface="Garamond" panose="02020404030301010803" pitchFamily="18" charset="0"/>
              </a:rPr>
              <a:t>aVF</a:t>
            </a:r>
            <a:endParaRPr lang="en-US" sz="2200" b="1"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3966" y="3515210"/>
            <a:ext cx="25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b="1" smtClean="0">
                <a:latin typeface="Garamond" panose="02020404030301010803" pitchFamily="18" charset="0"/>
              </a:rPr>
              <a:t>aVR</a:t>
            </a:r>
            <a:endParaRPr lang="sr-Latn-RS" sz="2200" smtClean="0">
              <a:latin typeface="Garamond" panose="02020404030301010803" pitchFamily="18" charset="0"/>
            </a:endParaRPr>
          </a:p>
          <a:p>
            <a:pPr algn="ctr"/>
            <a:r>
              <a:rPr lang="sr-Latn-RS">
                <a:latin typeface="Garamond" panose="02020404030301010803" pitchFamily="18" charset="0"/>
              </a:rPr>
              <a:t>a</a:t>
            </a:r>
            <a:r>
              <a:rPr lang="sr-Latn-RS" smtClean="0">
                <a:latin typeface="Garamond" panose="02020404030301010803" pitchFamily="18" charset="0"/>
              </a:rPr>
              <a:t>ugmented Voltage Right</a:t>
            </a:r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3966" y="4455962"/>
            <a:ext cx="25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b="1" smtClean="0">
                <a:latin typeface="Garamond" panose="02020404030301010803" pitchFamily="18" charset="0"/>
              </a:rPr>
              <a:t>aVL</a:t>
            </a:r>
            <a:endParaRPr lang="sr-Latn-RS" sz="2200" smtClean="0">
              <a:latin typeface="Garamond" panose="02020404030301010803" pitchFamily="18" charset="0"/>
            </a:endParaRPr>
          </a:p>
          <a:p>
            <a:pPr algn="ctr"/>
            <a:r>
              <a:rPr lang="sr-Latn-RS">
                <a:latin typeface="Garamond" panose="02020404030301010803" pitchFamily="18" charset="0"/>
              </a:rPr>
              <a:t>a</a:t>
            </a:r>
            <a:r>
              <a:rPr lang="sr-Latn-RS" smtClean="0">
                <a:latin typeface="Garamond" panose="02020404030301010803" pitchFamily="18" charset="0"/>
              </a:rPr>
              <a:t>ugmented Voltage Left</a:t>
            </a:r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3966" y="5400848"/>
            <a:ext cx="25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b="1" smtClean="0">
                <a:latin typeface="Garamond" panose="02020404030301010803" pitchFamily="18" charset="0"/>
              </a:rPr>
              <a:t>aVF</a:t>
            </a:r>
            <a:endParaRPr lang="sr-Latn-RS" sz="2200" smtClean="0">
              <a:latin typeface="Garamond" panose="02020404030301010803" pitchFamily="18" charset="0"/>
            </a:endParaRPr>
          </a:p>
          <a:p>
            <a:pPr algn="ctr"/>
            <a:r>
              <a:rPr lang="sr-Latn-RS">
                <a:latin typeface="Garamond" panose="02020404030301010803" pitchFamily="18" charset="0"/>
              </a:rPr>
              <a:t>a</a:t>
            </a:r>
            <a:r>
              <a:rPr lang="sr-Latn-RS" smtClean="0">
                <a:latin typeface="Garamond" panose="02020404030301010803" pitchFamily="18" charset="0"/>
              </a:rPr>
              <a:t>ugmented Voltage Foot</a:t>
            </a:r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0251" y="258520"/>
            <a:ext cx="4963885" cy="533400"/>
          </a:xfrm>
          <a:prstGeom prst="roundRect">
            <a:avLst/>
          </a:prstGeom>
          <a:solidFill>
            <a:srgbClr val="E5DB83"/>
          </a:solidFill>
          <a:ln>
            <a:solidFill>
              <a:srgbClr val="E5DB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rgbClr val="F03E3C"/>
                </a:solidFill>
                <a:latin typeface="Garamond" pitchFamily="18" charset="0"/>
              </a:rPr>
              <a:t>Monopolarno registrovanje</a:t>
            </a:r>
            <a:endParaRPr lang="en-US" sz="3200" b="1" dirty="0">
              <a:solidFill>
                <a:srgbClr val="F03E3C"/>
              </a:solidFill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30250" y="791920"/>
            <a:ext cx="4963885" cy="474172"/>
          </a:xfrm>
          <a:prstGeom prst="roundRect">
            <a:avLst/>
          </a:prstGeom>
          <a:noFill/>
          <a:ln w="19050">
            <a:solidFill>
              <a:srgbClr val="E5DB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700" b="1" smtClean="0">
                <a:solidFill>
                  <a:srgbClr val="E5DB83"/>
                </a:solidFill>
                <a:latin typeface="Garamond" pitchFamily="18" charset="0"/>
              </a:rPr>
              <a:t>Pojačani odvodi sa ekstremiteta</a:t>
            </a:r>
            <a:endParaRPr lang="en-US" sz="2700" b="1" dirty="0">
              <a:solidFill>
                <a:srgbClr val="E5DB83"/>
              </a:solidFill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16" y="1740511"/>
            <a:ext cx="2751396" cy="36707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6636" y="1672433"/>
            <a:ext cx="3673989" cy="4041004"/>
            <a:chOff x="456636" y="1672433"/>
            <a:chExt cx="3673989" cy="40410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45773" y="2428585"/>
              <a:ext cx="2952817" cy="361688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6636" y="1672433"/>
              <a:ext cx="28045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E5DB83"/>
                  </a:solidFill>
                  <a:latin typeface="Garamond" panose="02020404030301010803" pitchFamily="18" charset="0"/>
                </a:rPr>
                <a:t>aVR</a:t>
              </a:r>
            </a:p>
            <a:p>
              <a:pPr algn="ctr"/>
              <a:r>
                <a:rPr lang="sr-Latn-RS" sz="2400" smtClean="0">
                  <a:solidFill>
                    <a:srgbClr val="E5DB83"/>
                  </a:solidFill>
                  <a:latin typeface="Garamond" panose="02020404030301010803" pitchFamily="18" charset="0"/>
                </a:rPr>
                <a:t>Uvid u stanje desne polovine srca.</a:t>
              </a:r>
              <a:endParaRPr lang="en-US" sz="2400">
                <a:solidFill>
                  <a:srgbClr val="E5DB83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85691" y="1667653"/>
            <a:ext cx="3616887" cy="3950743"/>
            <a:chOff x="5285691" y="1667653"/>
            <a:chExt cx="3616887" cy="39507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617726" y="2333544"/>
              <a:ext cx="2952817" cy="361688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955510" y="1667653"/>
              <a:ext cx="28045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E5DB83"/>
                  </a:solidFill>
                  <a:latin typeface="Garamond" panose="02020404030301010803" pitchFamily="18" charset="0"/>
                </a:rPr>
                <a:t>aVL</a:t>
              </a:r>
            </a:p>
            <a:p>
              <a:pPr algn="ctr"/>
              <a:r>
                <a:rPr lang="sr-Latn-RS" sz="2400" smtClean="0">
                  <a:solidFill>
                    <a:srgbClr val="E5DB83"/>
                  </a:solidFill>
                  <a:latin typeface="Garamond" panose="02020404030301010803" pitchFamily="18" charset="0"/>
                </a:rPr>
                <a:t>Uvid u stanje leve polovine srca.</a:t>
              </a:r>
              <a:endParaRPr lang="en-US" sz="2400">
                <a:solidFill>
                  <a:srgbClr val="E5DB83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10369" y="4690955"/>
            <a:ext cx="5020381" cy="3616887"/>
            <a:chOff x="4410369" y="4690955"/>
            <a:chExt cx="5020381" cy="3616887"/>
          </a:xfrm>
        </p:grpSpPr>
        <p:sp>
          <p:nvSpPr>
            <p:cNvPr id="14" name="TextBox 13"/>
            <p:cNvSpPr txBox="1"/>
            <p:nvPr/>
          </p:nvSpPr>
          <p:spPr>
            <a:xfrm>
              <a:off x="6626170" y="5510087"/>
              <a:ext cx="28045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E5DB83"/>
                  </a:solidFill>
                  <a:latin typeface="Garamond" panose="02020404030301010803" pitchFamily="18" charset="0"/>
                </a:rPr>
                <a:t>aVF</a:t>
              </a:r>
            </a:p>
            <a:p>
              <a:pPr algn="ctr"/>
              <a:r>
                <a:rPr lang="sr-Latn-RS" sz="2400" smtClean="0">
                  <a:solidFill>
                    <a:srgbClr val="E5DB83"/>
                  </a:solidFill>
                  <a:latin typeface="Garamond" panose="02020404030301010803" pitchFamily="18" charset="0"/>
                </a:rPr>
                <a:t>Uvid u stanje </a:t>
              </a:r>
            </a:p>
            <a:p>
              <a:pPr algn="ctr"/>
              <a:r>
                <a:rPr lang="sr-Latn-RS" sz="2400" smtClean="0">
                  <a:solidFill>
                    <a:srgbClr val="E5DB83"/>
                  </a:solidFill>
                  <a:latin typeface="Garamond" panose="02020404030301010803" pitchFamily="18" charset="0"/>
                </a:rPr>
                <a:t>vrha srca.</a:t>
              </a:r>
              <a:endParaRPr lang="en-US" sz="2400">
                <a:solidFill>
                  <a:srgbClr val="E5DB83"/>
                </a:solidFill>
                <a:latin typeface="Garamond" panose="02020404030301010803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336">
              <a:off x="4410369" y="4690955"/>
              <a:ext cx="2952817" cy="3616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20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0251" y="258520"/>
            <a:ext cx="4963885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rgbClr val="C00000"/>
                </a:solidFill>
                <a:latin typeface="Garamond" pitchFamily="18" charset="0"/>
              </a:rPr>
              <a:t>Mono</a:t>
            </a:r>
            <a:r>
              <a:rPr lang="sr-Latn-RS" sz="3200" b="1" smtClean="0">
                <a:latin typeface="Garamond" pitchFamily="18" charset="0"/>
              </a:rPr>
              <a:t>polarno registrovanje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30250" y="791920"/>
            <a:ext cx="4963885" cy="474172"/>
          </a:xfrm>
          <a:prstGeom prst="roundRect">
            <a:avLst/>
          </a:prstGeom>
          <a:noFill/>
          <a:ln w="19050"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700" b="1" smtClean="0">
                <a:solidFill>
                  <a:srgbClr val="36936C"/>
                </a:solidFill>
                <a:latin typeface="Garamond" pitchFamily="18" charset="0"/>
              </a:rPr>
              <a:t>Prekordijalni odvodi</a:t>
            </a:r>
            <a:endParaRPr lang="en-US" sz="2700" b="1" dirty="0"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5139" y="1383993"/>
            <a:ext cx="793836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CS" sz="2400" b="1" smtClean="0">
                <a:latin typeface="Garamond" panose="02020404030301010803" pitchFamily="18" charset="0"/>
              </a:rPr>
              <a:t>Pozitivna elektroda</a:t>
            </a:r>
            <a:r>
              <a:rPr lang="sr-Latn-CS" sz="2400" smtClean="0">
                <a:latin typeface="Garamond" panose="02020404030301010803" pitchFamily="18" charset="0"/>
              </a:rPr>
              <a:t> na mestu na grudima koje predstavlja projekciju određenog dela srca. </a:t>
            </a:r>
            <a:endParaRPr lang="en-US" sz="2400" dirty="0">
              <a:latin typeface="Garamond" panose="02020404030301010803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8939" y="3157735"/>
            <a:ext cx="7884561" cy="3696537"/>
            <a:chOff x="1068939" y="3157735"/>
            <a:chExt cx="7884561" cy="3696537"/>
          </a:xfrm>
        </p:grpSpPr>
        <p:pic>
          <p:nvPicPr>
            <p:cNvPr id="7" name="Picture 3" descr="D:\ljuba\das\FIZIOLOGIJA\ecg\PrecordialLeads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35775" y="3157735"/>
              <a:ext cx="4217725" cy="36965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068939" y="4257754"/>
              <a:ext cx="2879058" cy="16312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sr-Latn-CS" sz="20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V1</a:t>
              </a:r>
              <a:r>
                <a:rPr lang="sr-Latn-CS" sz="200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 – iznad pretkomora.</a:t>
              </a:r>
              <a:endParaRPr lang="sr-Latn-CS" sz="2000" dirty="0" smtClean="0">
                <a:solidFill>
                  <a:schemeClr val="tx1"/>
                </a:solidFill>
                <a:latin typeface="Garamond" panose="02020404030301010803" pitchFamily="18" charset="0"/>
              </a:endParaRPr>
            </a:p>
            <a:p>
              <a:r>
                <a:rPr lang="sr-Latn-CS" sz="20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V2</a:t>
              </a:r>
              <a:r>
                <a:rPr lang="sr-Latn-CS" sz="2000">
                  <a:solidFill>
                    <a:schemeClr val="tx1"/>
                  </a:solidFill>
                  <a:latin typeface="Garamond" panose="02020404030301010803" pitchFamily="18" charset="0"/>
                </a:rPr>
                <a:t> – </a:t>
              </a:r>
              <a:r>
                <a:rPr lang="sr-Latn-CS" sz="2000" dirty="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iznad </a:t>
              </a:r>
              <a:r>
                <a:rPr lang="sr-Latn-CS" sz="200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AV čvora.</a:t>
              </a:r>
              <a:endParaRPr lang="sr-Latn-CS" sz="2000" dirty="0" smtClean="0">
                <a:solidFill>
                  <a:schemeClr val="tx1"/>
                </a:solidFill>
                <a:latin typeface="Garamond" panose="02020404030301010803" pitchFamily="18" charset="0"/>
              </a:endParaRPr>
            </a:p>
            <a:p>
              <a:r>
                <a:rPr lang="sr-Latn-CS" sz="20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V3</a:t>
              </a:r>
              <a:r>
                <a:rPr lang="sr-Latn-CS" sz="2000">
                  <a:solidFill>
                    <a:schemeClr val="tx1"/>
                  </a:solidFill>
                  <a:latin typeface="Garamond" panose="02020404030301010803" pitchFamily="18" charset="0"/>
                </a:rPr>
                <a:t> – iznad </a:t>
              </a:r>
              <a:r>
                <a:rPr lang="sr-Latn-CS" sz="200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Hisovog snopa.</a:t>
              </a:r>
              <a:endParaRPr lang="sr-Latn-CS" sz="2000" dirty="0" smtClean="0">
                <a:solidFill>
                  <a:schemeClr val="tx1"/>
                </a:solidFill>
                <a:latin typeface="Garamond" panose="02020404030301010803" pitchFamily="18" charset="0"/>
              </a:endParaRPr>
            </a:p>
            <a:p>
              <a:r>
                <a:rPr lang="sr-Latn-CS" sz="2000" b="1" dirty="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V4</a:t>
              </a:r>
              <a:r>
                <a:rPr lang="sr-Latn-CS" sz="2000" dirty="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 – </a:t>
              </a:r>
              <a:r>
                <a:rPr lang="sr-Latn-CS" sz="200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iznad apeksa.</a:t>
              </a:r>
              <a:endParaRPr lang="sr-Latn-CS" sz="2000" dirty="0" smtClean="0">
                <a:solidFill>
                  <a:schemeClr val="tx1"/>
                </a:solidFill>
                <a:latin typeface="Garamond" panose="02020404030301010803" pitchFamily="18" charset="0"/>
              </a:endParaRPr>
            </a:p>
            <a:p>
              <a:r>
                <a:rPr lang="sr-Latn-CS" sz="2000" b="1" dirty="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V5 </a:t>
              </a:r>
              <a:r>
                <a:rPr lang="sr-Latn-CS" sz="200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i</a:t>
              </a:r>
              <a:r>
                <a:rPr lang="sr-Latn-CS" sz="20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 V6</a:t>
              </a:r>
              <a:r>
                <a:rPr lang="sr-Latn-CS" sz="2000">
                  <a:solidFill>
                    <a:schemeClr val="tx1"/>
                  </a:solidFill>
                  <a:latin typeface="Garamond" panose="02020404030301010803" pitchFamily="18" charset="0"/>
                </a:rPr>
                <a:t> – iznad </a:t>
              </a:r>
              <a:r>
                <a:rPr lang="sr-Latn-CS" sz="200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komora.</a:t>
              </a:r>
              <a:endParaRPr lang="en-US" sz="2000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15139" y="2270864"/>
            <a:ext cx="7147786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CS" sz="2400" dirty="0" smtClean="0">
                <a:latin typeface="Garamond" panose="02020404030301010803" pitchFamily="18" charset="0"/>
              </a:rPr>
              <a:t>Ovaj način je idealan za registrovanje impulsa sa onog dela srca koji je neposredno </a:t>
            </a:r>
            <a:r>
              <a:rPr lang="sr-Latn-CS" sz="2400" smtClean="0">
                <a:latin typeface="Garamond" panose="02020404030301010803" pitchFamily="18" charset="0"/>
              </a:rPr>
              <a:t>ispod elektrode.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5" y="3387499"/>
            <a:ext cx="8275133" cy="3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9250" y="1200527"/>
            <a:ext cx="8238930" cy="1449366"/>
            <a:chOff x="289250" y="1200527"/>
            <a:chExt cx="8238930" cy="1449366"/>
          </a:xfrm>
        </p:grpSpPr>
        <p:sp>
          <p:nvSpPr>
            <p:cNvPr id="5" name="Rectangle 4"/>
            <p:cNvSpPr/>
            <p:nvPr/>
          </p:nvSpPr>
          <p:spPr>
            <a:xfrm>
              <a:off x="289250" y="1940766"/>
              <a:ext cx="8238930" cy="709127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78900" y="1200527"/>
              <a:ext cx="2859629" cy="400110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sr-Latn-RS" sz="2000" b="1" smtClean="0">
                  <a:solidFill>
                    <a:schemeClr val="tx2">
                      <a:lumMod val="75000"/>
                    </a:schemeClr>
                  </a:solidFill>
                  <a:latin typeface="Garamond" panose="02020404030301010803" pitchFamily="18" charset="0"/>
                </a:rPr>
                <a:t>Zapis kao lik u ogledalu.</a:t>
              </a:r>
              <a:endParaRPr lang="en-US" sz="2000" b="1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11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78182" y="258520"/>
            <a:ext cx="5070763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latin typeface="Garamond" pitchFamily="18" charset="0"/>
              </a:rPr>
              <a:t>Istorijat elektrokardiografije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5" name="Picture 3" descr="D:\ljuba\das\FIZIOLOGIJA\ecg\Willem_Einthoven_E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5541" y="1347566"/>
            <a:ext cx="6249810" cy="4904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/>
          <p:cNvGrpSpPr/>
          <p:nvPr/>
        </p:nvGrpSpPr>
        <p:grpSpPr>
          <a:xfrm>
            <a:off x="266359" y="2149429"/>
            <a:ext cx="2161900" cy="3300781"/>
            <a:chOff x="443641" y="1824083"/>
            <a:chExt cx="2161900" cy="3300781"/>
          </a:xfrm>
        </p:grpSpPr>
        <p:pic>
          <p:nvPicPr>
            <p:cNvPr id="6" name="Picture 2" descr="D:\ljuba\das\FIZIOLOGIJA\ecg\640px-Willem_Einthoven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24345" y="1824083"/>
              <a:ext cx="1400492" cy="1833516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443641" y="3770647"/>
              <a:ext cx="2161900" cy="7078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latin typeface="Garamond" panose="02020404030301010803" pitchFamily="18" charset="0"/>
                </a:rPr>
                <a:t>Willem Einthoven</a:t>
              </a:r>
              <a:endParaRPr lang="sr-Latn-CS" sz="2000" b="1" dirty="0" smtClean="0">
                <a:latin typeface="Garamond" panose="02020404030301010803" pitchFamily="18" charset="0"/>
              </a:endParaRPr>
            </a:p>
            <a:p>
              <a:pPr algn="ctr"/>
              <a:r>
                <a:rPr lang="en-US" sz="2000" dirty="0" smtClean="0">
                  <a:latin typeface="Garamond" panose="02020404030301010803" pitchFamily="18" charset="0"/>
                </a:rPr>
                <a:t>1860 – 1927</a:t>
              </a:r>
              <a:endParaRPr lang="sr-Latn-CS" sz="2000" dirty="0" smtClean="0">
                <a:latin typeface="Garamond" panose="02020404030301010803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3198" y="4478533"/>
              <a:ext cx="1982786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sr-Latn-CS" b="1" dirty="0" smtClean="0">
                  <a:latin typeface="Garamond" panose="02020404030301010803" pitchFamily="18" charset="0"/>
                </a:rPr>
                <a:t>Nobelova nagrada</a:t>
              </a:r>
            </a:p>
            <a:p>
              <a:pPr algn="ctr"/>
              <a:r>
                <a:rPr lang="sr-Latn-CS" dirty="0" smtClean="0">
                  <a:latin typeface="Garamond" panose="02020404030301010803" pitchFamily="18" charset="0"/>
                </a:rPr>
                <a:t>1924. godine</a:t>
              </a:r>
              <a:endParaRPr lang="en-US" dirty="0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92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ljuba\das\FIZIOLOGIJA\ecg\website 001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1" y="1361580"/>
            <a:ext cx="7312530" cy="519162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574276" y="258520"/>
            <a:ext cx="5986021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Registrovanje EKG kod životinja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2" descr="D:\ljuba\das\FIZIOLOGIJA\ecg\ekg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575" y="1181100"/>
            <a:ext cx="3276600" cy="3148106"/>
          </a:xfrm>
          <a:prstGeom prst="rect">
            <a:avLst/>
          </a:prstGeom>
          <a:noFill/>
        </p:spPr>
      </p:pic>
      <p:pic>
        <p:nvPicPr>
          <p:cNvPr id="7" name="Picture 3" descr="D:\ljuba\das\FIZIOLOGIJA\ecg\bovine_ec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8175" y="3314700"/>
            <a:ext cx="4038600" cy="30018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6160" y="5116196"/>
            <a:ext cx="394101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r-Latn-CS" b="1" smtClean="0">
                <a:solidFill>
                  <a:srgbClr val="C00000"/>
                </a:solidFill>
                <a:latin typeface="Garamond" panose="02020404030301010803" pitchFamily="18" charset="0"/>
              </a:rPr>
              <a:t>Teško postavljanje standarda</a:t>
            </a:r>
          </a:p>
          <a:p>
            <a:r>
              <a:rPr lang="sr-Latn-CS" b="1" smtClean="0">
                <a:solidFill>
                  <a:srgbClr val="C00000"/>
                </a:solidFill>
                <a:latin typeface="Garamond" panose="02020404030301010803" pitchFamily="18" charset="0"/>
              </a:rPr>
              <a:t>Potrebna mirna životinja</a:t>
            </a:r>
          </a:p>
          <a:p>
            <a:r>
              <a:rPr lang="sr-Latn-CS" b="1" smtClean="0">
                <a:solidFill>
                  <a:srgbClr val="C00000"/>
                </a:solidFill>
                <a:latin typeface="Garamond" panose="02020404030301010803" pitchFamily="18" charset="0"/>
              </a:rPr>
              <a:t>(bioelektrične struje skeletnih mišića) </a:t>
            </a:r>
            <a:endParaRPr lang="en-US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57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939" y="5842788"/>
            <a:ext cx="8667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smtClean="0">
                <a:ln>
                  <a:noFill/>
                </a:ln>
                <a:solidFill>
                  <a:srgbClr val="76482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Pozabavimo se Tomom...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64826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8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78182" y="258520"/>
            <a:ext cx="5070763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latin typeface="Garamond" pitchFamily="18" charset="0"/>
              </a:rPr>
              <a:t>Elektrokardiografija (EKG)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0005" y="997527"/>
            <a:ext cx="8627115" cy="7510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Metoda kojom se mogu registrovati razlike u električnim potencijalima nastale tokom depolarizacije i repolarizacije pretkomora i komora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srca</a:t>
            </a:r>
            <a:r>
              <a:rPr lang="sr-Latn-R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.</a:t>
            </a:r>
            <a:endParaRPr lang="sr-Latn-RS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2" y="2099802"/>
            <a:ext cx="4270737" cy="475819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11959" y="3854935"/>
            <a:ext cx="4709119" cy="7510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smtClean="0">
                <a:solidFill>
                  <a:schemeClr val="tx1"/>
                </a:solidFill>
                <a:latin typeface="Garamond" panose="02020404030301010803" pitchFamily="18" charset="0"/>
              </a:rPr>
              <a:t>Razlike u električnom potencijalu koje se javljaju u srcu, </a:t>
            </a:r>
            <a:r>
              <a:rPr lang="sr-Latn-RS" sz="2400" b="1" smtClean="0">
                <a:solidFill>
                  <a:schemeClr val="tx1"/>
                </a:solidFill>
                <a:latin typeface="Garamond" panose="02020404030301010803" pitchFamily="18" charset="0"/>
              </a:rPr>
              <a:t>mogu se registrovati na površini tela</a:t>
            </a:r>
            <a:r>
              <a:rPr lang="sr-Latn-RS" sz="2400" smtClean="0">
                <a:solidFill>
                  <a:schemeClr val="tx1"/>
                </a:solidFill>
                <a:latin typeface="Garamond" panose="02020404030301010803" pitchFamily="18" charset="0"/>
              </a:rPr>
              <a:t>. </a:t>
            </a:r>
            <a:endParaRPr lang="sr-Latn-RS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98171" y="258520"/>
            <a:ext cx="5775649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Elektrokardiografija - metoda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666">
            <a:off x="201775" y="3392262"/>
            <a:ext cx="4403251" cy="3188044"/>
          </a:xfrm>
          <a:prstGeom prst="rect">
            <a:avLst/>
          </a:prstGeom>
        </p:spPr>
      </p:pic>
      <p:pic>
        <p:nvPicPr>
          <p:cNvPr id="4" name="Picture 3" descr="D:\ljuba\das\FIZIOLOGIJA\ecg\ec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8316" y="3540968"/>
            <a:ext cx="3962400" cy="2347422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817195" y="1539551"/>
            <a:ext cx="3172409" cy="97286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smtClean="0">
                <a:solidFill>
                  <a:srgbClr val="328260"/>
                </a:solidFill>
                <a:latin typeface="Garamond" panose="02020404030301010803" pitchFamily="18" charset="0"/>
              </a:rPr>
              <a:t>Elektrokardio</a:t>
            </a:r>
            <a:r>
              <a:rPr lang="sr-Latn-RS" sz="2800" b="1" smtClean="0">
                <a:solidFill>
                  <a:srgbClr val="328260"/>
                </a:solidFill>
                <a:latin typeface="Garamond" panose="02020404030301010803" pitchFamily="18" charset="0"/>
              </a:rPr>
              <a:t>graf</a:t>
            </a:r>
          </a:p>
          <a:p>
            <a:pPr algn="ctr"/>
            <a:r>
              <a:rPr lang="sr-Latn-RS" sz="2800" b="1" smtClean="0">
                <a:solidFill>
                  <a:srgbClr val="328260"/>
                </a:solidFill>
                <a:latin typeface="Garamond" panose="02020404030301010803" pitchFamily="18" charset="0"/>
              </a:rPr>
              <a:t>(uređaj)</a:t>
            </a:r>
            <a:endParaRPr lang="sr-Latn-RS" sz="2800" b="1" dirty="0">
              <a:solidFill>
                <a:srgbClr val="32826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13311" y="1539551"/>
            <a:ext cx="3172409" cy="97286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smtClean="0">
                <a:solidFill>
                  <a:srgbClr val="328260"/>
                </a:solidFill>
                <a:latin typeface="Garamond" panose="02020404030301010803" pitchFamily="18" charset="0"/>
              </a:rPr>
              <a:t>Elektrokardio</a:t>
            </a:r>
            <a:r>
              <a:rPr lang="sr-Latn-RS" sz="2800" b="1" smtClean="0">
                <a:solidFill>
                  <a:srgbClr val="328260"/>
                </a:solidFill>
                <a:latin typeface="Garamond" panose="02020404030301010803" pitchFamily="18" charset="0"/>
              </a:rPr>
              <a:t>gram</a:t>
            </a:r>
          </a:p>
          <a:p>
            <a:pPr algn="ctr"/>
            <a:r>
              <a:rPr lang="sr-Latn-RS" sz="2800" b="1" smtClean="0">
                <a:solidFill>
                  <a:srgbClr val="328260"/>
                </a:solidFill>
                <a:latin typeface="Garamond" panose="02020404030301010803" pitchFamily="18" charset="0"/>
              </a:rPr>
              <a:t>(zapis)</a:t>
            </a:r>
            <a:endParaRPr lang="sr-Latn-RS" sz="2800" b="1" dirty="0">
              <a:solidFill>
                <a:srgbClr val="3282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5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88210" y="258520"/>
            <a:ext cx="3420570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Nastanak talasa </a:t>
            </a:r>
            <a:endParaRPr lang="en-US" sz="3200" b="1" dirty="0">
              <a:latin typeface="Garamond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07352" y="2151611"/>
            <a:ext cx="8891972" cy="4021470"/>
            <a:chOff x="143990" y="1839668"/>
            <a:chExt cx="8891972" cy="4021470"/>
          </a:xfrm>
        </p:grpSpPr>
        <p:grpSp>
          <p:nvGrpSpPr>
            <p:cNvPr id="37" name="Group 36"/>
            <p:cNvGrpSpPr/>
            <p:nvPr/>
          </p:nvGrpSpPr>
          <p:grpSpPr>
            <a:xfrm>
              <a:off x="143990" y="1839668"/>
              <a:ext cx="8812440" cy="1802301"/>
              <a:chOff x="143990" y="1839668"/>
              <a:chExt cx="8812440" cy="1802301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43990" y="1839668"/>
                <a:ext cx="8812440" cy="1802301"/>
                <a:chOff x="667138" y="1636468"/>
                <a:chExt cx="9053156" cy="1835241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667138" y="1636468"/>
                  <a:ext cx="1575133" cy="1835241"/>
                  <a:chOff x="729527" y="1658626"/>
                  <a:chExt cx="1575133" cy="1835241"/>
                </a:xfrm>
              </p:grpSpPr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72123" y="1658626"/>
                    <a:ext cx="1332537" cy="1681286"/>
                  </a:xfrm>
                  <a:prstGeom prst="rect">
                    <a:avLst/>
                  </a:prstGeom>
                </p:spPr>
              </p:pic>
              <p:sp>
                <p:nvSpPr>
                  <p:cNvPr id="5" name="Oval 4"/>
                  <p:cNvSpPr/>
                  <p:nvPr/>
                </p:nvSpPr>
                <p:spPr>
                  <a:xfrm>
                    <a:off x="729527" y="1658626"/>
                    <a:ext cx="326572" cy="30791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sr-Latn-RS" sz="2400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-</a:t>
                    </a:r>
                    <a:endParaRPr lang="en-US" sz="2400" b="1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6" name="Oval 5"/>
                  <p:cNvSpPr/>
                  <p:nvPr/>
                </p:nvSpPr>
                <p:spPr>
                  <a:xfrm>
                    <a:off x="1978088" y="3185957"/>
                    <a:ext cx="326572" cy="30791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sr-Latn-RS" sz="2400" b="1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+</a:t>
                    </a:r>
                    <a:endParaRPr lang="en-US" sz="2400" b="1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2553902" y="1636468"/>
                  <a:ext cx="1575133" cy="1835241"/>
                  <a:chOff x="729527" y="1658626"/>
                  <a:chExt cx="1575133" cy="1835241"/>
                </a:xfrm>
              </p:grpSpPr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72123" y="1658626"/>
                    <a:ext cx="1332537" cy="1681286"/>
                  </a:xfrm>
                  <a:prstGeom prst="rect">
                    <a:avLst/>
                  </a:prstGeom>
                </p:spPr>
              </p:pic>
              <p:sp>
                <p:nvSpPr>
                  <p:cNvPr id="10" name="Oval 9"/>
                  <p:cNvSpPr/>
                  <p:nvPr/>
                </p:nvSpPr>
                <p:spPr>
                  <a:xfrm>
                    <a:off x="729527" y="1658626"/>
                    <a:ext cx="326572" cy="30791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sr-Latn-RS" sz="2400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-</a:t>
                    </a:r>
                    <a:endParaRPr lang="en-US" sz="2400" b="1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11" name="Oval 10"/>
                  <p:cNvSpPr/>
                  <p:nvPr/>
                </p:nvSpPr>
                <p:spPr>
                  <a:xfrm>
                    <a:off x="1978088" y="3185957"/>
                    <a:ext cx="326572" cy="30791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sr-Latn-RS" sz="2400" b="1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+</a:t>
                    </a:r>
                    <a:endParaRPr lang="en-US" sz="2400" b="1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2" name="Group 11"/>
                <p:cNvGrpSpPr/>
                <p:nvPr/>
              </p:nvGrpSpPr>
              <p:grpSpPr>
                <a:xfrm>
                  <a:off x="4440667" y="1636468"/>
                  <a:ext cx="1575133" cy="1835241"/>
                  <a:chOff x="729527" y="1658626"/>
                  <a:chExt cx="1575133" cy="1835241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72123" y="1658626"/>
                    <a:ext cx="1332537" cy="1681286"/>
                  </a:xfrm>
                  <a:prstGeom prst="rect">
                    <a:avLst/>
                  </a:prstGeom>
                </p:spPr>
              </p:pic>
              <p:sp>
                <p:nvSpPr>
                  <p:cNvPr id="14" name="Oval 13"/>
                  <p:cNvSpPr/>
                  <p:nvPr/>
                </p:nvSpPr>
                <p:spPr>
                  <a:xfrm>
                    <a:off x="729527" y="1658626"/>
                    <a:ext cx="326572" cy="30791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sr-Latn-RS" sz="2400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-</a:t>
                    </a:r>
                    <a:endParaRPr lang="en-US" sz="2400" b="1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15" name="Oval 14"/>
                  <p:cNvSpPr/>
                  <p:nvPr/>
                </p:nvSpPr>
                <p:spPr>
                  <a:xfrm>
                    <a:off x="1978088" y="3185957"/>
                    <a:ext cx="326572" cy="30791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sr-Latn-RS" sz="2400" b="1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+</a:t>
                    </a:r>
                    <a:endParaRPr lang="en-US" sz="2400" b="1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6327432" y="1636468"/>
                  <a:ext cx="1575133" cy="1835241"/>
                  <a:chOff x="729527" y="1658626"/>
                  <a:chExt cx="1575133" cy="1835241"/>
                </a:xfrm>
              </p:grpSpPr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72123" y="1658626"/>
                    <a:ext cx="1332537" cy="1681286"/>
                  </a:xfrm>
                  <a:prstGeom prst="rect">
                    <a:avLst/>
                  </a:prstGeom>
                </p:spPr>
              </p:pic>
              <p:sp>
                <p:nvSpPr>
                  <p:cNvPr id="18" name="Oval 17"/>
                  <p:cNvSpPr/>
                  <p:nvPr/>
                </p:nvSpPr>
                <p:spPr>
                  <a:xfrm>
                    <a:off x="729527" y="1658626"/>
                    <a:ext cx="326572" cy="30791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sr-Latn-RS" sz="2400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-</a:t>
                    </a:r>
                    <a:endParaRPr lang="en-US" sz="2400" b="1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19" name="Oval 18"/>
                  <p:cNvSpPr/>
                  <p:nvPr/>
                </p:nvSpPr>
                <p:spPr>
                  <a:xfrm>
                    <a:off x="1978088" y="3185957"/>
                    <a:ext cx="326572" cy="30791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sr-Latn-RS" sz="2400" b="1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+</a:t>
                    </a:r>
                    <a:endParaRPr lang="en-US" sz="2400" b="1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8145161" y="1636468"/>
                  <a:ext cx="1575133" cy="1835241"/>
                  <a:chOff x="729527" y="1658626"/>
                  <a:chExt cx="1575133" cy="1835241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72123" y="1658626"/>
                    <a:ext cx="1332537" cy="1681286"/>
                  </a:xfrm>
                  <a:prstGeom prst="rect">
                    <a:avLst/>
                  </a:prstGeom>
                </p:spPr>
              </p:pic>
              <p:sp>
                <p:nvSpPr>
                  <p:cNvPr id="22" name="Oval 21"/>
                  <p:cNvSpPr/>
                  <p:nvPr/>
                </p:nvSpPr>
                <p:spPr>
                  <a:xfrm>
                    <a:off x="729527" y="1658626"/>
                    <a:ext cx="326572" cy="30791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sr-Latn-RS" sz="2400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-</a:t>
                    </a:r>
                    <a:endParaRPr lang="en-US" sz="2400" b="1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23" name="Oval 22"/>
                  <p:cNvSpPr/>
                  <p:nvPr/>
                </p:nvSpPr>
                <p:spPr>
                  <a:xfrm>
                    <a:off x="1978088" y="3185957"/>
                    <a:ext cx="326572" cy="30791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sr-Latn-RS" sz="2400" b="1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+</a:t>
                    </a:r>
                    <a:endParaRPr lang="en-US" sz="2400" b="1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</p:grpSp>
          </p:grpSp>
          <p:cxnSp>
            <p:nvCxnSpPr>
              <p:cNvPr id="26" name="Straight Arrow Connector 25"/>
              <p:cNvCxnSpPr/>
              <p:nvPr/>
            </p:nvCxnSpPr>
            <p:spPr>
              <a:xfrm>
                <a:off x="667138" y="2555631"/>
                <a:ext cx="459522" cy="547076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413578" y="2692588"/>
                <a:ext cx="704760" cy="273538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4327787" y="2665222"/>
                <a:ext cx="572459" cy="400826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6538480" y="2628944"/>
                <a:ext cx="0" cy="710642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8042031" y="2692588"/>
                <a:ext cx="481617" cy="536567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380136" y="3817870"/>
              <a:ext cx="8655826" cy="2043268"/>
              <a:chOff x="315267" y="4053840"/>
              <a:chExt cx="8655826" cy="2043268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315267" y="5092565"/>
                <a:ext cx="53526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141976" y="5096261"/>
                <a:ext cx="158777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2985247" y="5092565"/>
                <a:ext cx="141798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681552" y="5092565"/>
                <a:ext cx="159950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6498307" y="5078664"/>
                <a:ext cx="1563687" cy="194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8336057" y="5078664"/>
                <a:ext cx="635036" cy="194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8221436" y="5070218"/>
                <a:ext cx="130628" cy="102689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8042031" y="5070218"/>
                <a:ext cx="178886" cy="102689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6419153" y="5070218"/>
                <a:ext cx="86673" cy="5049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6280548" y="5078664"/>
                <a:ext cx="138605" cy="49655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>
                <a:off x="4579311" y="5092565"/>
                <a:ext cx="113600" cy="814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 flipV="1">
                <a:off x="4509774" y="4953061"/>
                <a:ext cx="72627" cy="2343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4386557" y="4970145"/>
                <a:ext cx="122698" cy="1224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832240" y="4053840"/>
                <a:ext cx="189373" cy="10387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 flipV="1">
                <a:off x="1021614" y="4053841"/>
                <a:ext cx="138095" cy="10534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2709984" y="4580573"/>
                <a:ext cx="152400" cy="5265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 flipV="1">
                <a:off x="2859978" y="4587623"/>
                <a:ext cx="140502" cy="504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1" name="Group 90"/>
          <p:cNvGrpSpPr/>
          <p:nvPr/>
        </p:nvGrpSpPr>
        <p:grpSpPr>
          <a:xfrm>
            <a:off x="181865" y="1135871"/>
            <a:ext cx="8784905" cy="526724"/>
            <a:chOff x="134887" y="1115035"/>
            <a:chExt cx="8784905" cy="526724"/>
          </a:xfrm>
        </p:grpSpPr>
        <p:sp>
          <p:nvSpPr>
            <p:cNvPr id="87" name="Rounded Rectangle 86"/>
            <p:cNvSpPr/>
            <p:nvPr/>
          </p:nvSpPr>
          <p:spPr>
            <a:xfrm>
              <a:off x="134887" y="1115035"/>
              <a:ext cx="3658415" cy="51188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rgbClr val="328260"/>
                  </a:solidFill>
                  <a:latin typeface="Garamond" panose="02020404030301010803" pitchFamily="18" charset="0"/>
                </a:rPr>
                <a:t>Pravac kretanja biostruja: </a:t>
              </a:r>
              <a:endParaRPr lang="sr-Latn-RS" sz="2400" b="1" dirty="0">
                <a:solidFill>
                  <a:srgbClr val="3282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662218" y="1124255"/>
              <a:ext cx="2272814" cy="51188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smtClean="0">
                  <a:solidFill>
                    <a:srgbClr val="328260"/>
                  </a:solidFill>
                  <a:latin typeface="Garamond" panose="02020404030301010803" pitchFamily="18" charset="0"/>
                </a:rPr>
                <a:t>Depolarisani deo</a:t>
              </a:r>
              <a:endParaRPr lang="sr-Latn-RS" sz="2400" dirty="0">
                <a:solidFill>
                  <a:srgbClr val="3282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6646978" y="1129871"/>
              <a:ext cx="2272814" cy="51188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smtClean="0">
                  <a:solidFill>
                    <a:srgbClr val="328260"/>
                  </a:solidFill>
                  <a:latin typeface="Garamond" panose="02020404030301010803" pitchFamily="18" charset="0"/>
                </a:rPr>
                <a:t>Repolarisani deo</a:t>
              </a:r>
              <a:endParaRPr lang="sr-Latn-RS" sz="2400" dirty="0">
                <a:solidFill>
                  <a:srgbClr val="32826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0" name="Right Arrow 89"/>
            <p:cNvSpPr/>
            <p:nvPr/>
          </p:nvSpPr>
          <p:spPr>
            <a:xfrm>
              <a:off x="6049257" y="1323659"/>
              <a:ext cx="438057" cy="147093"/>
            </a:xfrm>
            <a:prstGeom prst="rightArrow">
              <a:avLst/>
            </a:prstGeom>
            <a:solidFill>
              <a:srgbClr val="328260"/>
            </a:solidFill>
            <a:ln>
              <a:solidFill>
                <a:srgbClr val="328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Rectangle 91"/>
          <p:cNvSpPr/>
          <p:nvPr/>
        </p:nvSpPr>
        <p:spPr>
          <a:xfrm>
            <a:off x="761259" y="4052823"/>
            <a:ext cx="532140" cy="1145235"/>
          </a:xfrm>
          <a:prstGeom prst="rect">
            <a:avLst/>
          </a:prstGeom>
          <a:solidFill>
            <a:srgbClr val="32826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7960697" y="5146191"/>
            <a:ext cx="532140" cy="1154070"/>
          </a:xfrm>
          <a:prstGeom prst="rect">
            <a:avLst/>
          </a:prstGeom>
          <a:solidFill>
            <a:schemeClr val="accent2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300181" y="5444230"/>
            <a:ext cx="1454296" cy="68866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rgbClr val="328260"/>
                </a:solidFill>
                <a:latin typeface="Garamond" panose="02020404030301010803" pitchFamily="18" charset="0"/>
              </a:rPr>
              <a:t>Pozitivan</a:t>
            </a:r>
          </a:p>
          <a:p>
            <a:pPr algn="ctr"/>
            <a:r>
              <a:rPr lang="sr-Latn-RS" sz="2400" smtClean="0">
                <a:solidFill>
                  <a:srgbClr val="328260"/>
                </a:solidFill>
                <a:latin typeface="Garamond" panose="02020404030301010803" pitchFamily="18" charset="0"/>
              </a:rPr>
              <a:t>zubac</a:t>
            </a:r>
            <a:endParaRPr lang="sr-Latn-RS" sz="2400" dirty="0">
              <a:solidFill>
                <a:srgbClr val="328260"/>
              </a:solidFill>
              <a:latin typeface="Garamond" panose="02020404030301010803" pitchFamily="18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7499619" y="4363238"/>
            <a:ext cx="1454296" cy="68866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Negativan</a:t>
            </a:r>
          </a:p>
          <a:p>
            <a:pPr algn="ctr"/>
            <a:r>
              <a:rPr lang="sr-Latn-RS" sz="2400" smtClean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zubac</a:t>
            </a:r>
            <a:endParaRPr lang="sr-Latn-RS" sz="2400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040609" y="5029033"/>
            <a:ext cx="1373660" cy="273605"/>
          </a:xfrm>
          <a:prstGeom prst="rect">
            <a:avLst/>
          </a:prstGeom>
          <a:solidFill>
            <a:schemeClr val="accent4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/>
          <p:cNvSpPr/>
          <p:nvPr/>
        </p:nvSpPr>
        <p:spPr>
          <a:xfrm>
            <a:off x="2738215" y="5444230"/>
            <a:ext cx="2040973" cy="68866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Izoelektrična</a:t>
            </a:r>
          </a:p>
          <a:p>
            <a:pPr algn="ctr"/>
            <a:r>
              <a:rPr lang="sr-Latn-RS" sz="240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linija</a:t>
            </a:r>
            <a:endParaRPr lang="sr-Latn-RS" sz="2400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/>
      <p:bldP spid="96" grpId="0"/>
      <p:bldP spid="97" grpId="0" animBg="1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38400" y="258520"/>
            <a:ext cx="4347882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Elektrokardiogram</a:t>
            </a:r>
            <a:endParaRPr lang="en-US" sz="3200" b="1" dirty="0">
              <a:latin typeface="Garamond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7830" y="2174693"/>
            <a:ext cx="7981668" cy="4688633"/>
            <a:chOff x="655182" y="1425295"/>
            <a:chExt cx="7914317" cy="4688633"/>
          </a:xfrm>
        </p:grpSpPr>
        <p:pic>
          <p:nvPicPr>
            <p:cNvPr id="3" name="Picture 2" descr="D:\ljuba\das\FIZIOLOGIJA\ecg\ecg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5182" y="1425295"/>
              <a:ext cx="7914317" cy="4688633"/>
            </a:xfrm>
            <a:prstGeom prst="rect">
              <a:avLst/>
            </a:prstGeom>
            <a:noFill/>
          </p:spPr>
        </p:pic>
        <p:sp>
          <p:nvSpPr>
            <p:cNvPr id="4" name="Rounded Rectangle 3"/>
            <p:cNvSpPr/>
            <p:nvPr/>
          </p:nvSpPr>
          <p:spPr>
            <a:xfrm>
              <a:off x="1208043" y="3995867"/>
              <a:ext cx="566969" cy="51188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P</a:t>
              </a:r>
              <a:endParaRPr lang="sr-Latn-RS" sz="24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405267" y="4647857"/>
              <a:ext cx="566969" cy="51188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Q</a:t>
              </a:r>
              <a:endParaRPr lang="sr-Latn-RS" sz="24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688751" y="2785740"/>
              <a:ext cx="566969" cy="51188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R</a:t>
              </a:r>
              <a:endParaRPr lang="sr-Latn-RS" sz="24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966374" y="4903801"/>
              <a:ext cx="566969" cy="51188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S</a:t>
              </a:r>
              <a:endParaRPr lang="sr-Latn-RS" sz="24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577883" y="3995867"/>
              <a:ext cx="566969" cy="51188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T</a:t>
              </a:r>
              <a:endParaRPr lang="sr-Latn-RS" sz="24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8223" y="974364"/>
            <a:ext cx="754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latin typeface="Garamond" panose="02020404030301010803" pitchFamily="18" charset="0"/>
              </a:rPr>
              <a:t>Talasi (zupci) </a:t>
            </a:r>
            <a:r>
              <a:rPr lang="sr-Latn-RS" sz="2400" smtClean="0">
                <a:latin typeface="Garamond" panose="02020404030301010803" pitchFamily="18" charset="0"/>
              </a:rPr>
              <a:t>– pozitivni ili negativni otkloni na EKG traci.</a:t>
            </a:r>
            <a:endParaRPr lang="sr-Latn-RS" sz="2400" b="1" smtClean="0">
              <a:latin typeface="Garamond" panose="02020404030301010803" pitchFamily="18" charset="0"/>
            </a:endParaRPr>
          </a:p>
          <a:p>
            <a:r>
              <a:rPr lang="sr-Latn-RS" sz="2400" b="1" smtClean="0">
                <a:latin typeface="Garamond" panose="02020404030301010803" pitchFamily="18" charset="0"/>
              </a:rPr>
              <a:t>Segmenti</a:t>
            </a:r>
            <a:r>
              <a:rPr lang="sr-Latn-RS" sz="2400" smtClean="0">
                <a:latin typeface="Garamond" panose="02020404030301010803" pitchFamily="18" charset="0"/>
              </a:rPr>
              <a:t> – ravne linije koje spajaju (povezuju) dva talasa. </a:t>
            </a:r>
            <a:endParaRPr lang="sr-Latn-RS" sz="2400" b="1" smtClean="0">
              <a:latin typeface="Garamond" panose="02020404030301010803" pitchFamily="18" charset="0"/>
            </a:endParaRPr>
          </a:p>
          <a:p>
            <a:r>
              <a:rPr lang="sr-Latn-RS" sz="2400" b="1" smtClean="0">
                <a:latin typeface="Garamond" panose="02020404030301010803" pitchFamily="18" charset="0"/>
              </a:rPr>
              <a:t>Intervali </a:t>
            </a:r>
            <a:r>
              <a:rPr lang="sr-Latn-RS" sz="2400" smtClean="0">
                <a:latin typeface="Garamond" panose="02020404030301010803" pitchFamily="18" charset="0"/>
              </a:rPr>
              <a:t>–</a:t>
            </a:r>
            <a:r>
              <a:rPr lang="sr-Latn-RS" sz="2400" b="1" smtClean="0">
                <a:latin typeface="Garamond" panose="02020404030301010803" pitchFamily="18" charset="0"/>
              </a:rPr>
              <a:t> </a:t>
            </a:r>
            <a:r>
              <a:rPr lang="sr-Latn-RS" sz="2400" smtClean="0">
                <a:latin typeface="Garamond" panose="02020404030301010803" pitchFamily="18" charset="0"/>
              </a:rPr>
              <a:t>obuhvataju ravnu liniju i najmanje jedan talas.</a:t>
            </a:r>
            <a:endParaRPr lang="en-US" sz="2400" b="1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1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3366109" y="1929887"/>
            <a:ext cx="5181600" cy="2236587"/>
          </a:xfrm>
          <a:custGeom>
            <a:avLst/>
            <a:gdLst>
              <a:gd name="connsiteX0" fmla="*/ 0 w 5181600"/>
              <a:gd name="connsiteY0" fmla="*/ 1623486 h 2227798"/>
              <a:gd name="connsiteX1" fmla="*/ 442913 w 5181600"/>
              <a:gd name="connsiteY1" fmla="*/ 1623486 h 2227798"/>
              <a:gd name="connsiteX2" fmla="*/ 614363 w 5181600"/>
              <a:gd name="connsiteY2" fmla="*/ 1552048 h 2227798"/>
              <a:gd name="connsiteX3" fmla="*/ 728663 w 5181600"/>
              <a:gd name="connsiteY3" fmla="*/ 1456798 h 2227798"/>
              <a:gd name="connsiteX4" fmla="*/ 833438 w 5181600"/>
              <a:gd name="connsiteY4" fmla="*/ 1432986 h 2227798"/>
              <a:gd name="connsiteX5" fmla="*/ 928688 w 5181600"/>
              <a:gd name="connsiteY5" fmla="*/ 1504423 h 2227798"/>
              <a:gd name="connsiteX6" fmla="*/ 1047750 w 5181600"/>
              <a:gd name="connsiteY6" fmla="*/ 1594911 h 2227798"/>
              <a:gd name="connsiteX7" fmla="*/ 1152525 w 5181600"/>
              <a:gd name="connsiteY7" fmla="*/ 1618723 h 2227798"/>
              <a:gd name="connsiteX8" fmla="*/ 1314450 w 5181600"/>
              <a:gd name="connsiteY8" fmla="*/ 1613961 h 2227798"/>
              <a:gd name="connsiteX9" fmla="*/ 1385888 w 5181600"/>
              <a:gd name="connsiteY9" fmla="*/ 1613961 h 2227798"/>
              <a:gd name="connsiteX10" fmla="*/ 1466850 w 5181600"/>
              <a:gd name="connsiteY10" fmla="*/ 1652061 h 2227798"/>
              <a:gd name="connsiteX11" fmla="*/ 1514475 w 5181600"/>
              <a:gd name="connsiteY11" fmla="*/ 1713973 h 2227798"/>
              <a:gd name="connsiteX12" fmla="*/ 1557338 w 5181600"/>
              <a:gd name="connsiteY12" fmla="*/ 1809223 h 2227798"/>
              <a:gd name="connsiteX13" fmla="*/ 1590675 w 5181600"/>
              <a:gd name="connsiteY13" fmla="*/ 1590148 h 2227798"/>
              <a:gd name="connsiteX14" fmla="*/ 1828800 w 5181600"/>
              <a:gd name="connsiteY14" fmla="*/ 109011 h 2227798"/>
              <a:gd name="connsiteX15" fmla="*/ 1857375 w 5181600"/>
              <a:gd name="connsiteY15" fmla="*/ 147111 h 2227798"/>
              <a:gd name="connsiteX16" fmla="*/ 1890713 w 5181600"/>
              <a:gd name="connsiteY16" fmla="*/ 432861 h 2227798"/>
              <a:gd name="connsiteX17" fmla="*/ 2095500 w 5181600"/>
              <a:gd name="connsiteY17" fmla="*/ 2104498 h 2227798"/>
              <a:gd name="connsiteX18" fmla="*/ 2109788 w 5181600"/>
              <a:gd name="connsiteY18" fmla="*/ 2066398 h 2227798"/>
              <a:gd name="connsiteX19" fmla="*/ 2233613 w 5181600"/>
              <a:gd name="connsiteY19" fmla="*/ 1775886 h 2227798"/>
              <a:gd name="connsiteX20" fmla="*/ 2481263 w 5181600"/>
              <a:gd name="connsiteY20" fmla="*/ 1642536 h 2227798"/>
              <a:gd name="connsiteX21" fmla="*/ 3076575 w 5181600"/>
              <a:gd name="connsiteY21" fmla="*/ 1618723 h 2227798"/>
              <a:gd name="connsiteX22" fmla="*/ 3362325 w 5181600"/>
              <a:gd name="connsiteY22" fmla="*/ 1523473 h 2227798"/>
              <a:gd name="connsiteX23" fmla="*/ 3557588 w 5181600"/>
              <a:gd name="connsiteY23" fmla="*/ 1385361 h 2227798"/>
              <a:gd name="connsiteX24" fmla="*/ 3729038 w 5181600"/>
              <a:gd name="connsiteY24" fmla="*/ 1404411 h 2227798"/>
              <a:gd name="connsiteX25" fmla="*/ 3871913 w 5181600"/>
              <a:gd name="connsiteY25" fmla="*/ 1537761 h 2227798"/>
              <a:gd name="connsiteX26" fmla="*/ 4067175 w 5181600"/>
              <a:gd name="connsiteY26" fmla="*/ 1599673 h 2227798"/>
              <a:gd name="connsiteX27" fmla="*/ 4357688 w 5181600"/>
              <a:gd name="connsiteY27" fmla="*/ 1613961 h 2227798"/>
              <a:gd name="connsiteX28" fmla="*/ 4500563 w 5181600"/>
              <a:gd name="connsiteY28" fmla="*/ 1518711 h 2227798"/>
              <a:gd name="connsiteX29" fmla="*/ 4591050 w 5181600"/>
              <a:gd name="connsiteY29" fmla="*/ 1490136 h 2227798"/>
              <a:gd name="connsiteX30" fmla="*/ 4705350 w 5181600"/>
              <a:gd name="connsiteY30" fmla="*/ 1523473 h 2227798"/>
              <a:gd name="connsiteX31" fmla="*/ 4781550 w 5181600"/>
              <a:gd name="connsiteY31" fmla="*/ 1571098 h 2227798"/>
              <a:gd name="connsiteX32" fmla="*/ 4938713 w 5181600"/>
              <a:gd name="connsiteY32" fmla="*/ 1585386 h 2227798"/>
              <a:gd name="connsiteX33" fmla="*/ 5181600 w 5181600"/>
              <a:gd name="connsiteY33" fmla="*/ 1609198 h 2227798"/>
              <a:gd name="connsiteX0" fmla="*/ 0 w 5181600"/>
              <a:gd name="connsiteY0" fmla="*/ 1674680 h 2278992"/>
              <a:gd name="connsiteX1" fmla="*/ 442913 w 5181600"/>
              <a:gd name="connsiteY1" fmla="*/ 1674680 h 2278992"/>
              <a:gd name="connsiteX2" fmla="*/ 614363 w 5181600"/>
              <a:gd name="connsiteY2" fmla="*/ 1603242 h 2278992"/>
              <a:gd name="connsiteX3" fmla="*/ 728663 w 5181600"/>
              <a:gd name="connsiteY3" fmla="*/ 1507992 h 2278992"/>
              <a:gd name="connsiteX4" fmla="*/ 833438 w 5181600"/>
              <a:gd name="connsiteY4" fmla="*/ 1484180 h 2278992"/>
              <a:gd name="connsiteX5" fmla="*/ 928688 w 5181600"/>
              <a:gd name="connsiteY5" fmla="*/ 1555617 h 2278992"/>
              <a:gd name="connsiteX6" fmla="*/ 1047750 w 5181600"/>
              <a:gd name="connsiteY6" fmla="*/ 1646105 h 2278992"/>
              <a:gd name="connsiteX7" fmla="*/ 1152525 w 5181600"/>
              <a:gd name="connsiteY7" fmla="*/ 1669917 h 2278992"/>
              <a:gd name="connsiteX8" fmla="*/ 1314450 w 5181600"/>
              <a:gd name="connsiteY8" fmla="*/ 1665155 h 2278992"/>
              <a:gd name="connsiteX9" fmla="*/ 1385888 w 5181600"/>
              <a:gd name="connsiteY9" fmla="*/ 1665155 h 2278992"/>
              <a:gd name="connsiteX10" fmla="*/ 1466850 w 5181600"/>
              <a:gd name="connsiteY10" fmla="*/ 1703255 h 2278992"/>
              <a:gd name="connsiteX11" fmla="*/ 1514475 w 5181600"/>
              <a:gd name="connsiteY11" fmla="*/ 1765167 h 2278992"/>
              <a:gd name="connsiteX12" fmla="*/ 1557338 w 5181600"/>
              <a:gd name="connsiteY12" fmla="*/ 1860417 h 2278992"/>
              <a:gd name="connsiteX13" fmla="*/ 1590675 w 5181600"/>
              <a:gd name="connsiteY13" fmla="*/ 1641342 h 2278992"/>
              <a:gd name="connsiteX14" fmla="*/ 1828800 w 5181600"/>
              <a:gd name="connsiteY14" fmla="*/ 160205 h 2278992"/>
              <a:gd name="connsiteX15" fmla="*/ 1844770 w 5181600"/>
              <a:gd name="connsiteY15" fmla="*/ 44688 h 2278992"/>
              <a:gd name="connsiteX16" fmla="*/ 1857375 w 5181600"/>
              <a:gd name="connsiteY16" fmla="*/ 198305 h 2278992"/>
              <a:gd name="connsiteX17" fmla="*/ 1890713 w 5181600"/>
              <a:gd name="connsiteY17" fmla="*/ 484055 h 2278992"/>
              <a:gd name="connsiteX18" fmla="*/ 2095500 w 5181600"/>
              <a:gd name="connsiteY18" fmla="*/ 2155692 h 2278992"/>
              <a:gd name="connsiteX19" fmla="*/ 2109788 w 5181600"/>
              <a:gd name="connsiteY19" fmla="*/ 2117592 h 2278992"/>
              <a:gd name="connsiteX20" fmla="*/ 2233613 w 5181600"/>
              <a:gd name="connsiteY20" fmla="*/ 1827080 h 2278992"/>
              <a:gd name="connsiteX21" fmla="*/ 2481263 w 5181600"/>
              <a:gd name="connsiteY21" fmla="*/ 1693730 h 2278992"/>
              <a:gd name="connsiteX22" fmla="*/ 3076575 w 5181600"/>
              <a:gd name="connsiteY22" fmla="*/ 1669917 h 2278992"/>
              <a:gd name="connsiteX23" fmla="*/ 3362325 w 5181600"/>
              <a:gd name="connsiteY23" fmla="*/ 1574667 h 2278992"/>
              <a:gd name="connsiteX24" fmla="*/ 3557588 w 5181600"/>
              <a:gd name="connsiteY24" fmla="*/ 1436555 h 2278992"/>
              <a:gd name="connsiteX25" fmla="*/ 3729038 w 5181600"/>
              <a:gd name="connsiteY25" fmla="*/ 1455605 h 2278992"/>
              <a:gd name="connsiteX26" fmla="*/ 3871913 w 5181600"/>
              <a:gd name="connsiteY26" fmla="*/ 1588955 h 2278992"/>
              <a:gd name="connsiteX27" fmla="*/ 4067175 w 5181600"/>
              <a:gd name="connsiteY27" fmla="*/ 1650867 h 2278992"/>
              <a:gd name="connsiteX28" fmla="*/ 4357688 w 5181600"/>
              <a:gd name="connsiteY28" fmla="*/ 1665155 h 2278992"/>
              <a:gd name="connsiteX29" fmla="*/ 4500563 w 5181600"/>
              <a:gd name="connsiteY29" fmla="*/ 1569905 h 2278992"/>
              <a:gd name="connsiteX30" fmla="*/ 4591050 w 5181600"/>
              <a:gd name="connsiteY30" fmla="*/ 1541330 h 2278992"/>
              <a:gd name="connsiteX31" fmla="*/ 4705350 w 5181600"/>
              <a:gd name="connsiteY31" fmla="*/ 1574667 h 2278992"/>
              <a:gd name="connsiteX32" fmla="*/ 4781550 w 5181600"/>
              <a:gd name="connsiteY32" fmla="*/ 1622292 h 2278992"/>
              <a:gd name="connsiteX33" fmla="*/ 4938713 w 5181600"/>
              <a:gd name="connsiteY33" fmla="*/ 1636580 h 2278992"/>
              <a:gd name="connsiteX34" fmla="*/ 5181600 w 5181600"/>
              <a:gd name="connsiteY34" fmla="*/ 1660392 h 2278992"/>
              <a:gd name="connsiteX0" fmla="*/ 0 w 5181600"/>
              <a:gd name="connsiteY0" fmla="*/ 1674680 h 2278992"/>
              <a:gd name="connsiteX1" fmla="*/ 442913 w 5181600"/>
              <a:gd name="connsiteY1" fmla="*/ 1674680 h 2278992"/>
              <a:gd name="connsiteX2" fmla="*/ 614363 w 5181600"/>
              <a:gd name="connsiteY2" fmla="*/ 1603242 h 2278992"/>
              <a:gd name="connsiteX3" fmla="*/ 728663 w 5181600"/>
              <a:gd name="connsiteY3" fmla="*/ 1507992 h 2278992"/>
              <a:gd name="connsiteX4" fmla="*/ 833438 w 5181600"/>
              <a:gd name="connsiteY4" fmla="*/ 1484180 h 2278992"/>
              <a:gd name="connsiteX5" fmla="*/ 928688 w 5181600"/>
              <a:gd name="connsiteY5" fmla="*/ 1555617 h 2278992"/>
              <a:gd name="connsiteX6" fmla="*/ 1047750 w 5181600"/>
              <a:gd name="connsiteY6" fmla="*/ 1646105 h 2278992"/>
              <a:gd name="connsiteX7" fmla="*/ 1152525 w 5181600"/>
              <a:gd name="connsiteY7" fmla="*/ 1669917 h 2278992"/>
              <a:gd name="connsiteX8" fmla="*/ 1314450 w 5181600"/>
              <a:gd name="connsiteY8" fmla="*/ 1665155 h 2278992"/>
              <a:gd name="connsiteX9" fmla="*/ 1385888 w 5181600"/>
              <a:gd name="connsiteY9" fmla="*/ 1665155 h 2278992"/>
              <a:gd name="connsiteX10" fmla="*/ 1466850 w 5181600"/>
              <a:gd name="connsiteY10" fmla="*/ 1703255 h 2278992"/>
              <a:gd name="connsiteX11" fmla="*/ 1514475 w 5181600"/>
              <a:gd name="connsiteY11" fmla="*/ 1765167 h 2278992"/>
              <a:gd name="connsiteX12" fmla="*/ 1557338 w 5181600"/>
              <a:gd name="connsiteY12" fmla="*/ 1860417 h 2278992"/>
              <a:gd name="connsiteX13" fmla="*/ 1590675 w 5181600"/>
              <a:gd name="connsiteY13" fmla="*/ 1641342 h 2278992"/>
              <a:gd name="connsiteX14" fmla="*/ 1828800 w 5181600"/>
              <a:gd name="connsiteY14" fmla="*/ 160205 h 2278992"/>
              <a:gd name="connsiteX15" fmla="*/ 1831020 w 5181600"/>
              <a:gd name="connsiteY15" fmla="*/ 44688 h 2278992"/>
              <a:gd name="connsiteX16" fmla="*/ 1857375 w 5181600"/>
              <a:gd name="connsiteY16" fmla="*/ 198305 h 2278992"/>
              <a:gd name="connsiteX17" fmla="*/ 1890713 w 5181600"/>
              <a:gd name="connsiteY17" fmla="*/ 484055 h 2278992"/>
              <a:gd name="connsiteX18" fmla="*/ 2095500 w 5181600"/>
              <a:gd name="connsiteY18" fmla="*/ 2155692 h 2278992"/>
              <a:gd name="connsiteX19" fmla="*/ 2109788 w 5181600"/>
              <a:gd name="connsiteY19" fmla="*/ 2117592 h 2278992"/>
              <a:gd name="connsiteX20" fmla="*/ 2233613 w 5181600"/>
              <a:gd name="connsiteY20" fmla="*/ 1827080 h 2278992"/>
              <a:gd name="connsiteX21" fmla="*/ 2481263 w 5181600"/>
              <a:gd name="connsiteY21" fmla="*/ 1693730 h 2278992"/>
              <a:gd name="connsiteX22" fmla="*/ 3076575 w 5181600"/>
              <a:gd name="connsiteY22" fmla="*/ 1669917 h 2278992"/>
              <a:gd name="connsiteX23" fmla="*/ 3362325 w 5181600"/>
              <a:gd name="connsiteY23" fmla="*/ 1574667 h 2278992"/>
              <a:gd name="connsiteX24" fmla="*/ 3557588 w 5181600"/>
              <a:gd name="connsiteY24" fmla="*/ 1436555 h 2278992"/>
              <a:gd name="connsiteX25" fmla="*/ 3729038 w 5181600"/>
              <a:gd name="connsiteY25" fmla="*/ 1455605 h 2278992"/>
              <a:gd name="connsiteX26" fmla="*/ 3871913 w 5181600"/>
              <a:gd name="connsiteY26" fmla="*/ 1588955 h 2278992"/>
              <a:gd name="connsiteX27" fmla="*/ 4067175 w 5181600"/>
              <a:gd name="connsiteY27" fmla="*/ 1650867 h 2278992"/>
              <a:gd name="connsiteX28" fmla="*/ 4357688 w 5181600"/>
              <a:gd name="connsiteY28" fmla="*/ 1665155 h 2278992"/>
              <a:gd name="connsiteX29" fmla="*/ 4500563 w 5181600"/>
              <a:gd name="connsiteY29" fmla="*/ 1569905 h 2278992"/>
              <a:gd name="connsiteX30" fmla="*/ 4591050 w 5181600"/>
              <a:gd name="connsiteY30" fmla="*/ 1541330 h 2278992"/>
              <a:gd name="connsiteX31" fmla="*/ 4705350 w 5181600"/>
              <a:gd name="connsiteY31" fmla="*/ 1574667 h 2278992"/>
              <a:gd name="connsiteX32" fmla="*/ 4781550 w 5181600"/>
              <a:gd name="connsiteY32" fmla="*/ 1622292 h 2278992"/>
              <a:gd name="connsiteX33" fmla="*/ 4938713 w 5181600"/>
              <a:gd name="connsiteY33" fmla="*/ 1636580 h 2278992"/>
              <a:gd name="connsiteX34" fmla="*/ 5181600 w 5181600"/>
              <a:gd name="connsiteY34" fmla="*/ 1660392 h 2278992"/>
              <a:gd name="connsiteX0" fmla="*/ 0 w 5181600"/>
              <a:gd name="connsiteY0" fmla="*/ 1632275 h 2236587"/>
              <a:gd name="connsiteX1" fmla="*/ 442913 w 5181600"/>
              <a:gd name="connsiteY1" fmla="*/ 1632275 h 2236587"/>
              <a:gd name="connsiteX2" fmla="*/ 614363 w 5181600"/>
              <a:gd name="connsiteY2" fmla="*/ 1560837 h 2236587"/>
              <a:gd name="connsiteX3" fmla="*/ 728663 w 5181600"/>
              <a:gd name="connsiteY3" fmla="*/ 1465587 h 2236587"/>
              <a:gd name="connsiteX4" fmla="*/ 833438 w 5181600"/>
              <a:gd name="connsiteY4" fmla="*/ 1441775 h 2236587"/>
              <a:gd name="connsiteX5" fmla="*/ 928688 w 5181600"/>
              <a:gd name="connsiteY5" fmla="*/ 1513212 h 2236587"/>
              <a:gd name="connsiteX6" fmla="*/ 1047750 w 5181600"/>
              <a:gd name="connsiteY6" fmla="*/ 1603700 h 2236587"/>
              <a:gd name="connsiteX7" fmla="*/ 1152525 w 5181600"/>
              <a:gd name="connsiteY7" fmla="*/ 1627512 h 2236587"/>
              <a:gd name="connsiteX8" fmla="*/ 1314450 w 5181600"/>
              <a:gd name="connsiteY8" fmla="*/ 1622750 h 2236587"/>
              <a:gd name="connsiteX9" fmla="*/ 1385888 w 5181600"/>
              <a:gd name="connsiteY9" fmla="*/ 1622750 h 2236587"/>
              <a:gd name="connsiteX10" fmla="*/ 1466850 w 5181600"/>
              <a:gd name="connsiteY10" fmla="*/ 1660850 h 2236587"/>
              <a:gd name="connsiteX11" fmla="*/ 1514475 w 5181600"/>
              <a:gd name="connsiteY11" fmla="*/ 1722762 h 2236587"/>
              <a:gd name="connsiteX12" fmla="*/ 1557338 w 5181600"/>
              <a:gd name="connsiteY12" fmla="*/ 1818012 h 2236587"/>
              <a:gd name="connsiteX13" fmla="*/ 1590675 w 5181600"/>
              <a:gd name="connsiteY13" fmla="*/ 1598937 h 2236587"/>
              <a:gd name="connsiteX14" fmla="*/ 1792132 w 5181600"/>
              <a:gd name="connsiteY14" fmla="*/ 250720 h 2236587"/>
              <a:gd name="connsiteX15" fmla="*/ 1831020 w 5181600"/>
              <a:gd name="connsiteY15" fmla="*/ 2283 h 2236587"/>
              <a:gd name="connsiteX16" fmla="*/ 1857375 w 5181600"/>
              <a:gd name="connsiteY16" fmla="*/ 155900 h 2236587"/>
              <a:gd name="connsiteX17" fmla="*/ 1890713 w 5181600"/>
              <a:gd name="connsiteY17" fmla="*/ 441650 h 2236587"/>
              <a:gd name="connsiteX18" fmla="*/ 2095500 w 5181600"/>
              <a:gd name="connsiteY18" fmla="*/ 2113287 h 2236587"/>
              <a:gd name="connsiteX19" fmla="*/ 2109788 w 5181600"/>
              <a:gd name="connsiteY19" fmla="*/ 2075187 h 2236587"/>
              <a:gd name="connsiteX20" fmla="*/ 2233613 w 5181600"/>
              <a:gd name="connsiteY20" fmla="*/ 1784675 h 2236587"/>
              <a:gd name="connsiteX21" fmla="*/ 2481263 w 5181600"/>
              <a:gd name="connsiteY21" fmla="*/ 1651325 h 2236587"/>
              <a:gd name="connsiteX22" fmla="*/ 3076575 w 5181600"/>
              <a:gd name="connsiteY22" fmla="*/ 1627512 h 2236587"/>
              <a:gd name="connsiteX23" fmla="*/ 3362325 w 5181600"/>
              <a:gd name="connsiteY23" fmla="*/ 1532262 h 2236587"/>
              <a:gd name="connsiteX24" fmla="*/ 3557588 w 5181600"/>
              <a:gd name="connsiteY24" fmla="*/ 1394150 h 2236587"/>
              <a:gd name="connsiteX25" fmla="*/ 3729038 w 5181600"/>
              <a:gd name="connsiteY25" fmla="*/ 1413200 h 2236587"/>
              <a:gd name="connsiteX26" fmla="*/ 3871913 w 5181600"/>
              <a:gd name="connsiteY26" fmla="*/ 1546550 h 2236587"/>
              <a:gd name="connsiteX27" fmla="*/ 4067175 w 5181600"/>
              <a:gd name="connsiteY27" fmla="*/ 1608462 h 2236587"/>
              <a:gd name="connsiteX28" fmla="*/ 4357688 w 5181600"/>
              <a:gd name="connsiteY28" fmla="*/ 1622750 h 2236587"/>
              <a:gd name="connsiteX29" fmla="*/ 4500563 w 5181600"/>
              <a:gd name="connsiteY29" fmla="*/ 1527500 h 2236587"/>
              <a:gd name="connsiteX30" fmla="*/ 4591050 w 5181600"/>
              <a:gd name="connsiteY30" fmla="*/ 1498925 h 2236587"/>
              <a:gd name="connsiteX31" fmla="*/ 4705350 w 5181600"/>
              <a:gd name="connsiteY31" fmla="*/ 1532262 h 2236587"/>
              <a:gd name="connsiteX32" fmla="*/ 4781550 w 5181600"/>
              <a:gd name="connsiteY32" fmla="*/ 1579887 h 2236587"/>
              <a:gd name="connsiteX33" fmla="*/ 4938713 w 5181600"/>
              <a:gd name="connsiteY33" fmla="*/ 1594175 h 2236587"/>
              <a:gd name="connsiteX34" fmla="*/ 5181600 w 5181600"/>
              <a:gd name="connsiteY34" fmla="*/ 1617987 h 2236587"/>
              <a:gd name="connsiteX0" fmla="*/ 0 w 5181600"/>
              <a:gd name="connsiteY0" fmla="*/ 1632275 h 2236587"/>
              <a:gd name="connsiteX1" fmla="*/ 442913 w 5181600"/>
              <a:gd name="connsiteY1" fmla="*/ 1632275 h 2236587"/>
              <a:gd name="connsiteX2" fmla="*/ 614363 w 5181600"/>
              <a:gd name="connsiteY2" fmla="*/ 1560837 h 2236587"/>
              <a:gd name="connsiteX3" fmla="*/ 728663 w 5181600"/>
              <a:gd name="connsiteY3" fmla="*/ 1465587 h 2236587"/>
              <a:gd name="connsiteX4" fmla="*/ 833438 w 5181600"/>
              <a:gd name="connsiteY4" fmla="*/ 1441775 h 2236587"/>
              <a:gd name="connsiteX5" fmla="*/ 928688 w 5181600"/>
              <a:gd name="connsiteY5" fmla="*/ 1513212 h 2236587"/>
              <a:gd name="connsiteX6" fmla="*/ 1047750 w 5181600"/>
              <a:gd name="connsiteY6" fmla="*/ 1603700 h 2236587"/>
              <a:gd name="connsiteX7" fmla="*/ 1152525 w 5181600"/>
              <a:gd name="connsiteY7" fmla="*/ 1627512 h 2236587"/>
              <a:gd name="connsiteX8" fmla="*/ 1314450 w 5181600"/>
              <a:gd name="connsiteY8" fmla="*/ 1622750 h 2236587"/>
              <a:gd name="connsiteX9" fmla="*/ 1385888 w 5181600"/>
              <a:gd name="connsiteY9" fmla="*/ 1622750 h 2236587"/>
              <a:gd name="connsiteX10" fmla="*/ 1466850 w 5181600"/>
              <a:gd name="connsiteY10" fmla="*/ 1660850 h 2236587"/>
              <a:gd name="connsiteX11" fmla="*/ 1514475 w 5181600"/>
              <a:gd name="connsiteY11" fmla="*/ 1722762 h 2236587"/>
              <a:gd name="connsiteX12" fmla="*/ 1557338 w 5181600"/>
              <a:gd name="connsiteY12" fmla="*/ 1818012 h 2236587"/>
              <a:gd name="connsiteX13" fmla="*/ 1590675 w 5181600"/>
              <a:gd name="connsiteY13" fmla="*/ 1598937 h 2236587"/>
              <a:gd name="connsiteX14" fmla="*/ 1792132 w 5181600"/>
              <a:gd name="connsiteY14" fmla="*/ 250720 h 2236587"/>
              <a:gd name="connsiteX15" fmla="*/ 1831020 w 5181600"/>
              <a:gd name="connsiteY15" fmla="*/ 2283 h 2236587"/>
              <a:gd name="connsiteX16" fmla="*/ 1848208 w 5181600"/>
              <a:gd name="connsiteY16" fmla="*/ 171942 h 2236587"/>
              <a:gd name="connsiteX17" fmla="*/ 1890713 w 5181600"/>
              <a:gd name="connsiteY17" fmla="*/ 441650 h 2236587"/>
              <a:gd name="connsiteX18" fmla="*/ 2095500 w 5181600"/>
              <a:gd name="connsiteY18" fmla="*/ 2113287 h 2236587"/>
              <a:gd name="connsiteX19" fmla="*/ 2109788 w 5181600"/>
              <a:gd name="connsiteY19" fmla="*/ 2075187 h 2236587"/>
              <a:gd name="connsiteX20" fmla="*/ 2233613 w 5181600"/>
              <a:gd name="connsiteY20" fmla="*/ 1784675 h 2236587"/>
              <a:gd name="connsiteX21" fmla="*/ 2481263 w 5181600"/>
              <a:gd name="connsiteY21" fmla="*/ 1651325 h 2236587"/>
              <a:gd name="connsiteX22" fmla="*/ 3076575 w 5181600"/>
              <a:gd name="connsiteY22" fmla="*/ 1627512 h 2236587"/>
              <a:gd name="connsiteX23" fmla="*/ 3362325 w 5181600"/>
              <a:gd name="connsiteY23" fmla="*/ 1532262 h 2236587"/>
              <a:gd name="connsiteX24" fmla="*/ 3557588 w 5181600"/>
              <a:gd name="connsiteY24" fmla="*/ 1394150 h 2236587"/>
              <a:gd name="connsiteX25" fmla="*/ 3729038 w 5181600"/>
              <a:gd name="connsiteY25" fmla="*/ 1413200 h 2236587"/>
              <a:gd name="connsiteX26" fmla="*/ 3871913 w 5181600"/>
              <a:gd name="connsiteY26" fmla="*/ 1546550 h 2236587"/>
              <a:gd name="connsiteX27" fmla="*/ 4067175 w 5181600"/>
              <a:gd name="connsiteY27" fmla="*/ 1608462 h 2236587"/>
              <a:gd name="connsiteX28" fmla="*/ 4357688 w 5181600"/>
              <a:gd name="connsiteY28" fmla="*/ 1622750 h 2236587"/>
              <a:gd name="connsiteX29" fmla="*/ 4500563 w 5181600"/>
              <a:gd name="connsiteY29" fmla="*/ 1527500 h 2236587"/>
              <a:gd name="connsiteX30" fmla="*/ 4591050 w 5181600"/>
              <a:gd name="connsiteY30" fmla="*/ 1498925 h 2236587"/>
              <a:gd name="connsiteX31" fmla="*/ 4705350 w 5181600"/>
              <a:gd name="connsiteY31" fmla="*/ 1532262 h 2236587"/>
              <a:gd name="connsiteX32" fmla="*/ 4781550 w 5181600"/>
              <a:gd name="connsiteY32" fmla="*/ 1579887 h 2236587"/>
              <a:gd name="connsiteX33" fmla="*/ 4938713 w 5181600"/>
              <a:gd name="connsiteY33" fmla="*/ 1594175 h 2236587"/>
              <a:gd name="connsiteX34" fmla="*/ 5181600 w 5181600"/>
              <a:gd name="connsiteY34" fmla="*/ 1617987 h 2236587"/>
              <a:gd name="connsiteX0" fmla="*/ 0 w 5181600"/>
              <a:gd name="connsiteY0" fmla="*/ 1632275 h 2236587"/>
              <a:gd name="connsiteX1" fmla="*/ 442913 w 5181600"/>
              <a:gd name="connsiteY1" fmla="*/ 1632275 h 2236587"/>
              <a:gd name="connsiteX2" fmla="*/ 614363 w 5181600"/>
              <a:gd name="connsiteY2" fmla="*/ 1560837 h 2236587"/>
              <a:gd name="connsiteX3" fmla="*/ 728663 w 5181600"/>
              <a:gd name="connsiteY3" fmla="*/ 1465587 h 2236587"/>
              <a:gd name="connsiteX4" fmla="*/ 833438 w 5181600"/>
              <a:gd name="connsiteY4" fmla="*/ 1441775 h 2236587"/>
              <a:gd name="connsiteX5" fmla="*/ 928688 w 5181600"/>
              <a:gd name="connsiteY5" fmla="*/ 1513212 h 2236587"/>
              <a:gd name="connsiteX6" fmla="*/ 1047750 w 5181600"/>
              <a:gd name="connsiteY6" fmla="*/ 1603700 h 2236587"/>
              <a:gd name="connsiteX7" fmla="*/ 1152525 w 5181600"/>
              <a:gd name="connsiteY7" fmla="*/ 1627512 h 2236587"/>
              <a:gd name="connsiteX8" fmla="*/ 1314450 w 5181600"/>
              <a:gd name="connsiteY8" fmla="*/ 1622750 h 2236587"/>
              <a:gd name="connsiteX9" fmla="*/ 1385888 w 5181600"/>
              <a:gd name="connsiteY9" fmla="*/ 1622750 h 2236587"/>
              <a:gd name="connsiteX10" fmla="*/ 1466850 w 5181600"/>
              <a:gd name="connsiteY10" fmla="*/ 1660850 h 2236587"/>
              <a:gd name="connsiteX11" fmla="*/ 1514475 w 5181600"/>
              <a:gd name="connsiteY11" fmla="*/ 1722762 h 2236587"/>
              <a:gd name="connsiteX12" fmla="*/ 1557338 w 5181600"/>
              <a:gd name="connsiteY12" fmla="*/ 1818012 h 2236587"/>
              <a:gd name="connsiteX13" fmla="*/ 1590675 w 5181600"/>
              <a:gd name="connsiteY13" fmla="*/ 1598937 h 2236587"/>
              <a:gd name="connsiteX14" fmla="*/ 1792132 w 5181600"/>
              <a:gd name="connsiteY14" fmla="*/ 250720 h 2236587"/>
              <a:gd name="connsiteX15" fmla="*/ 1831020 w 5181600"/>
              <a:gd name="connsiteY15" fmla="*/ 2283 h 2236587"/>
              <a:gd name="connsiteX16" fmla="*/ 1855083 w 5181600"/>
              <a:gd name="connsiteY16" fmla="*/ 169650 h 2236587"/>
              <a:gd name="connsiteX17" fmla="*/ 1890713 w 5181600"/>
              <a:gd name="connsiteY17" fmla="*/ 441650 h 2236587"/>
              <a:gd name="connsiteX18" fmla="*/ 2095500 w 5181600"/>
              <a:gd name="connsiteY18" fmla="*/ 2113287 h 2236587"/>
              <a:gd name="connsiteX19" fmla="*/ 2109788 w 5181600"/>
              <a:gd name="connsiteY19" fmla="*/ 2075187 h 2236587"/>
              <a:gd name="connsiteX20" fmla="*/ 2233613 w 5181600"/>
              <a:gd name="connsiteY20" fmla="*/ 1784675 h 2236587"/>
              <a:gd name="connsiteX21" fmla="*/ 2481263 w 5181600"/>
              <a:gd name="connsiteY21" fmla="*/ 1651325 h 2236587"/>
              <a:gd name="connsiteX22" fmla="*/ 3076575 w 5181600"/>
              <a:gd name="connsiteY22" fmla="*/ 1627512 h 2236587"/>
              <a:gd name="connsiteX23" fmla="*/ 3362325 w 5181600"/>
              <a:gd name="connsiteY23" fmla="*/ 1532262 h 2236587"/>
              <a:gd name="connsiteX24" fmla="*/ 3557588 w 5181600"/>
              <a:gd name="connsiteY24" fmla="*/ 1394150 h 2236587"/>
              <a:gd name="connsiteX25" fmla="*/ 3729038 w 5181600"/>
              <a:gd name="connsiteY25" fmla="*/ 1413200 h 2236587"/>
              <a:gd name="connsiteX26" fmla="*/ 3871913 w 5181600"/>
              <a:gd name="connsiteY26" fmla="*/ 1546550 h 2236587"/>
              <a:gd name="connsiteX27" fmla="*/ 4067175 w 5181600"/>
              <a:gd name="connsiteY27" fmla="*/ 1608462 h 2236587"/>
              <a:gd name="connsiteX28" fmla="*/ 4357688 w 5181600"/>
              <a:gd name="connsiteY28" fmla="*/ 1622750 h 2236587"/>
              <a:gd name="connsiteX29" fmla="*/ 4500563 w 5181600"/>
              <a:gd name="connsiteY29" fmla="*/ 1527500 h 2236587"/>
              <a:gd name="connsiteX30" fmla="*/ 4591050 w 5181600"/>
              <a:gd name="connsiteY30" fmla="*/ 1498925 h 2236587"/>
              <a:gd name="connsiteX31" fmla="*/ 4705350 w 5181600"/>
              <a:gd name="connsiteY31" fmla="*/ 1532262 h 2236587"/>
              <a:gd name="connsiteX32" fmla="*/ 4781550 w 5181600"/>
              <a:gd name="connsiteY32" fmla="*/ 1579887 h 2236587"/>
              <a:gd name="connsiteX33" fmla="*/ 4938713 w 5181600"/>
              <a:gd name="connsiteY33" fmla="*/ 1594175 h 2236587"/>
              <a:gd name="connsiteX34" fmla="*/ 5181600 w 5181600"/>
              <a:gd name="connsiteY34" fmla="*/ 1617987 h 2236587"/>
              <a:gd name="connsiteX0" fmla="*/ 0 w 5181600"/>
              <a:gd name="connsiteY0" fmla="*/ 1632275 h 2236587"/>
              <a:gd name="connsiteX1" fmla="*/ 442913 w 5181600"/>
              <a:gd name="connsiteY1" fmla="*/ 1632275 h 2236587"/>
              <a:gd name="connsiteX2" fmla="*/ 614363 w 5181600"/>
              <a:gd name="connsiteY2" fmla="*/ 1560837 h 2236587"/>
              <a:gd name="connsiteX3" fmla="*/ 728663 w 5181600"/>
              <a:gd name="connsiteY3" fmla="*/ 1465587 h 2236587"/>
              <a:gd name="connsiteX4" fmla="*/ 833438 w 5181600"/>
              <a:gd name="connsiteY4" fmla="*/ 1441775 h 2236587"/>
              <a:gd name="connsiteX5" fmla="*/ 928688 w 5181600"/>
              <a:gd name="connsiteY5" fmla="*/ 1513212 h 2236587"/>
              <a:gd name="connsiteX6" fmla="*/ 1047750 w 5181600"/>
              <a:gd name="connsiteY6" fmla="*/ 1603700 h 2236587"/>
              <a:gd name="connsiteX7" fmla="*/ 1152525 w 5181600"/>
              <a:gd name="connsiteY7" fmla="*/ 1627512 h 2236587"/>
              <a:gd name="connsiteX8" fmla="*/ 1314450 w 5181600"/>
              <a:gd name="connsiteY8" fmla="*/ 1622750 h 2236587"/>
              <a:gd name="connsiteX9" fmla="*/ 1385888 w 5181600"/>
              <a:gd name="connsiteY9" fmla="*/ 1622750 h 2236587"/>
              <a:gd name="connsiteX10" fmla="*/ 1466850 w 5181600"/>
              <a:gd name="connsiteY10" fmla="*/ 1660850 h 2236587"/>
              <a:gd name="connsiteX11" fmla="*/ 1514475 w 5181600"/>
              <a:gd name="connsiteY11" fmla="*/ 1722762 h 2236587"/>
              <a:gd name="connsiteX12" fmla="*/ 1557338 w 5181600"/>
              <a:gd name="connsiteY12" fmla="*/ 1818012 h 2236587"/>
              <a:gd name="connsiteX13" fmla="*/ 1590675 w 5181600"/>
              <a:gd name="connsiteY13" fmla="*/ 1598937 h 2236587"/>
              <a:gd name="connsiteX14" fmla="*/ 1792132 w 5181600"/>
              <a:gd name="connsiteY14" fmla="*/ 250720 h 2236587"/>
              <a:gd name="connsiteX15" fmla="*/ 1831020 w 5181600"/>
              <a:gd name="connsiteY15" fmla="*/ 2283 h 2236587"/>
              <a:gd name="connsiteX16" fmla="*/ 1855083 w 5181600"/>
              <a:gd name="connsiteY16" fmla="*/ 169650 h 2236587"/>
              <a:gd name="connsiteX17" fmla="*/ 1890713 w 5181600"/>
              <a:gd name="connsiteY17" fmla="*/ 441650 h 2236587"/>
              <a:gd name="connsiteX18" fmla="*/ 2095500 w 5181600"/>
              <a:gd name="connsiteY18" fmla="*/ 2113287 h 2236587"/>
              <a:gd name="connsiteX19" fmla="*/ 2109788 w 5181600"/>
              <a:gd name="connsiteY19" fmla="*/ 2075187 h 2236587"/>
              <a:gd name="connsiteX20" fmla="*/ 2233613 w 5181600"/>
              <a:gd name="connsiteY20" fmla="*/ 1784675 h 2236587"/>
              <a:gd name="connsiteX21" fmla="*/ 2481263 w 5181600"/>
              <a:gd name="connsiteY21" fmla="*/ 1651325 h 2236587"/>
              <a:gd name="connsiteX22" fmla="*/ 3076575 w 5181600"/>
              <a:gd name="connsiteY22" fmla="*/ 1627512 h 2236587"/>
              <a:gd name="connsiteX23" fmla="*/ 3362325 w 5181600"/>
              <a:gd name="connsiteY23" fmla="*/ 1532262 h 2236587"/>
              <a:gd name="connsiteX24" fmla="*/ 3557588 w 5181600"/>
              <a:gd name="connsiteY24" fmla="*/ 1394150 h 2236587"/>
              <a:gd name="connsiteX25" fmla="*/ 3729038 w 5181600"/>
              <a:gd name="connsiteY25" fmla="*/ 1413200 h 2236587"/>
              <a:gd name="connsiteX26" fmla="*/ 3871913 w 5181600"/>
              <a:gd name="connsiteY26" fmla="*/ 1546550 h 2236587"/>
              <a:gd name="connsiteX27" fmla="*/ 4067175 w 5181600"/>
              <a:gd name="connsiteY27" fmla="*/ 1608462 h 2236587"/>
              <a:gd name="connsiteX28" fmla="*/ 4357688 w 5181600"/>
              <a:gd name="connsiteY28" fmla="*/ 1622750 h 2236587"/>
              <a:gd name="connsiteX29" fmla="*/ 4500563 w 5181600"/>
              <a:gd name="connsiteY29" fmla="*/ 1527500 h 2236587"/>
              <a:gd name="connsiteX30" fmla="*/ 4591050 w 5181600"/>
              <a:gd name="connsiteY30" fmla="*/ 1498925 h 2236587"/>
              <a:gd name="connsiteX31" fmla="*/ 4684725 w 5181600"/>
              <a:gd name="connsiteY31" fmla="*/ 1520803 h 2236587"/>
              <a:gd name="connsiteX32" fmla="*/ 4781550 w 5181600"/>
              <a:gd name="connsiteY32" fmla="*/ 1579887 h 2236587"/>
              <a:gd name="connsiteX33" fmla="*/ 4938713 w 5181600"/>
              <a:gd name="connsiteY33" fmla="*/ 1594175 h 2236587"/>
              <a:gd name="connsiteX34" fmla="*/ 5181600 w 5181600"/>
              <a:gd name="connsiteY34" fmla="*/ 1617987 h 2236587"/>
              <a:gd name="connsiteX0" fmla="*/ 0 w 5181600"/>
              <a:gd name="connsiteY0" fmla="*/ 1632275 h 2236587"/>
              <a:gd name="connsiteX1" fmla="*/ 442913 w 5181600"/>
              <a:gd name="connsiteY1" fmla="*/ 1632275 h 2236587"/>
              <a:gd name="connsiteX2" fmla="*/ 614363 w 5181600"/>
              <a:gd name="connsiteY2" fmla="*/ 1560837 h 2236587"/>
              <a:gd name="connsiteX3" fmla="*/ 728663 w 5181600"/>
              <a:gd name="connsiteY3" fmla="*/ 1465587 h 2236587"/>
              <a:gd name="connsiteX4" fmla="*/ 833438 w 5181600"/>
              <a:gd name="connsiteY4" fmla="*/ 1441775 h 2236587"/>
              <a:gd name="connsiteX5" fmla="*/ 928688 w 5181600"/>
              <a:gd name="connsiteY5" fmla="*/ 1513212 h 2236587"/>
              <a:gd name="connsiteX6" fmla="*/ 1047750 w 5181600"/>
              <a:gd name="connsiteY6" fmla="*/ 1603700 h 2236587"/>
              <a:gd name="connsiteX7" fmla="*/ 1152525 w 5181600"/>
              <a:gd name="connsiteY7" fmla="*/ 1627512 h 2236587"/>
              <a:gd name="connsiteX8" fmla="*/ 1314450 w 5181600"/>
              <a:gd name="connsiteY8" fmla="*/ 1622750 h 2236587"/>
              <a:gd name="connsiteX9" fmla="*/ 1385888 w 5181600"/>
              <a:gd name="connsiteY9" fmla="*/ 1622750 h 2236587"/>
              <a:gd name="connsiteX10" fmla="*/ 1466850 w 5181600"/>
              <a:gd name="connsiteY10" fmla="*/ 1660850 h 2236587"/>
              <a:gd name="connsiteX11" fmla="*/ 1514475 w 5181600"/>
              <a:gd name="connsiteY11" fmla="*/ 1722762 h 2236587"/>
              <a:gd name="connsiteX12" fmla="*/ 1557338 w 5181600"/>
              <a:gd name="connsiteY12" fmla="*/ 1818012 h 2236587"/>
              <a:gd name="connsiteX13" fmla="*/ 1590675 w 5181600"/>
              <a:gd name="connsiteY13" fmla="*/ 1598937 h 2236587"/>
              <a:gd name="connsiteX14" fmla="*/ 1792132 w 5181600"/>
              <a:gd name="connsiteY14" fmla="*/ 250720 h 2236587"/>
              <a:gd name="connsiteX15" fmla="*/ 1831020 w 5181600"/>
              <a:gd name="connsiteY15" fmla="*/ 2283 h 2236587"/>
              <a:gd name="connsiteX16" fmla="*/ 1855083 w 5181600"/>
              <a:gd name="connsiteY16" fmla="*/ 169650 h 2236587"/>
              <a:gd name="connsiteX17" fmla="*/ 1890713 w 5181600"/>
              <a:gd name="connsiteY17" fmla="*/ 441650 h 2236587"/>
              <a:gd name="connsiteX18" fmla="*/ 2095500 w 5181600"/>
              <a:gd name="connsiteY18" fmla="*/ 2113287 h 2236587"/>
              <a:gd name="connsiteX19" fmla="*/ 2109788 w 5181600"/>
              <a:gd name="connsiteY19" fmla="*/ 2075187 h 2236587"/>
              <a:gd name="connsiteX20" fmla="*/ 2233613 w 5181600"/>
              <a:gd name="connsiteY20" fmla="*/ 1784675 h 2236587"/>
              <a:gd name="connsiteX21" fmla="*/ 2481263 w 5181600"/>
              <a:gd name="connsiteY21" fmla="*/ 1651325 h 2236587"/>
              <a:gd name="connsiteX22" fmla="*/ 3076575 w 5181600"/>
              <a:gd name="connsiteY22" fmla="*/ 1627512 h 2236587"/>
              <a:gd name="connsiteX23" fmla="*/ 3362325 w 5181600"/>
              <a:gd name="connsiteY23" fmla="*/ 1532262 h 2236587"/>
              <a:gd name="connsiteX24" fmla="*/ 3557588 w 5181600"/>
              <a:gd name="connsiteY24" fmla="*/ 1394150 h 2236587"/>
              <a:gd name="connsiteX25" fmla="*/ 3729038 w 5181600"/>
              <a:gd name="connsiteY25" fmla="*/ 1413200 h 2236587"/>
              <a:gd name="connsiteX26" fmla="*/ 3871913 w 5181600"/>
              <a:gd name="connsiteY26" fmla="*/ 1546550 h 2236587"/>
              <a:gd name="connsiteX27" fmla="*/ 4067175 w 5181600"/>
              <a:gd name="connsiteY27" fmla="*/ 1608462 h 2236587"/>
              <a:gd name="connsiteX28" fmla="*/ 4357688 w 5181600"/>
              <a:gd name="connsiteY28" fmla="*/ 1622750 h 2236587"/>
              <a:gd name="connsiteX29" fmla="*/ 4500563 w 5181600"/>
              <a:gd name="connsiteY29" fmla="*/ 1527500 h 2236587"/>
              <a:gd name="connsiteX30" fmla="*/ 4591050 w 5181600"/>
              <a:gd name="connsiteY30" fmla="*/ 1498925 h 2236587"/>
              <a:gd name="connsiteX31" fmla="*/ 4684725 w 5181600"/>
              <a:gd name="connsiteY31" fmla="*/ 1520803 h 2236587"/>
              <a:gd name="connsiteX32" fmla="*/ 4786133 w 5181600"/>
              <a:gd name="connsiteY32" fmla="*/ 1602805 h 2236587"/>
              <a:gd name="connsiteX33" fmla="*/ 4938713 w 5181600"/>
              <a:gd name="connsiteY33" fmla="*/ 1594175 h 2236587"/>
              <a:gd name="connsiteX34" fmla="*/ 5181600 w 5181600"/>
              <a:gd name="connsiteY34" fmla="*/ 1617987 h 2236587"/>
              <a:gd name="connsiteX0" fmla="*/ 0 w 5181600"/>
              <a:gd name="connsiteY0" fmla="*/ 1632275 h 2236587"/>
              <a:gd name="connsiteX1" fmla="*/ 442913 w 5181600"/>
              <a:gd name="connsiteY1" fmla="*/ 1632275 h 2236587"/>
              <a:gd name="connsiteX2" fmla="*/ 614363 w 5181600"/>
              <a:gd name="connsiteY2" fmla="*/ 1560837 h 2236587"/>
              <a:gd name="connsiteX3" fmla="*/ 728663 w 5181600"/>
              <a:gd name="connsiteY3" fmla="*/ 1465587 h 2236587"/>
              <a:gd name="connsiteX4" fmla="*/ 833438 w 5181600"/>
              <a:gd name="connsiteY4" fmla="*/ 1441775 h 2236587"/>
              <a:gd name="connsiteX5" fmla="*/ 928688 w 5181600"/>
              <a:gd name="connsiteY5" fmla="*/ 1513212 h 2236587"/>
              <a:gd name="connsiteX6" fmla="*/ 1047750 w 5181600"/>
              <a:gd name="connsiteY6" fmla="*/ 1603700 h 2236587"/>
              <a:gd name="connsiteX7" fmla="*/ 1152525 w 5181600"/>
              <a:gd name="connsiteY7" fmla="*/ 1627512 h 2236587"/>
              <a:gd name="connsiteX8" fmla="*/ 1314450 w 5181600"/>
              <a:gd name="connsiteY8" fmla="*/ 1622750 h 2236587"/>
              <a:gd name="connsiteX9" fmla="*/ 1385888 w 5181600"/>
              <a:gd name="connsiteY9" fmla="*/ 1622750 h 2236587"/>
              <a:gd name="connsiteX10" fmla="*/ 1466850 w 5181600"/>
              <a:gd name="connsiteY10" fmla="*/ 1660850 h 2236587"/>
              <a:gd name="connsiteX11" fmla="*/ 1514475 w 5181600"/>
              <a:gd name="connsiteY11" fmla="*/ 1722762 h 2236587"/>
              <a:gd name="connsiteX12" fmla="*/ 1557338 w 5181600"/>
              <a:gd name="connsiteY12" fmla="*/ 1818012 h 2236587"/>
              <a:gd name="connsiteX13" fmla="*/ 1590675 w 5181600"/>
              <a:gd name="connsiteY13" fmla="*/ 1598937 h 2236587"/>
              <a:gd name="connsiteX14" fmla="*/ 1792132 w 5181600"/>
              <a:gd name="connsiteY14" fmla="*/ 250720 h 2236587"/>
              <a:gd name="connsiteX15" fmla="*/ 1831020 w 5181600"/>
              <a:gd name="connsiteY15" fmla="*/ 2283 h 2236587"/>
              <a:gd name="connsiteX16" fmla="*/ 1855083 w 5181600"/>
              <a:gd name="connsiteY16" fmla="*/ 169650 h 2236587"/>
              <a:gd name="connsiteX17" fmla="*/ 1890713 w 5181600"/>
              <a:gd name="connsiteY17" fmla="*/ 441650 h 2236587"/>
              <a:gd name="connsiteX18" fmla="*/ 2095500 w 5181600"/>
              <a:gd name="connsiteY18" fmla="*/ 2113287 h 2236587"/>
              <a:gd name="connsiteX19" fmla="*/ 2109788 w 5181600"/>
              <a:gd name="connsiteY19" fmla="*/ 2075187 h 2236587"/>
              <a:gd name="connsiteX20" fmla="*/ 2233613 w 5181600"/>
              <a:gd name="connsiteY20" fmla="*/ 1784675 h 2236587"/>
              <a:gd name="connsiteX21" fmla="*/ 2481263 w 5181600"/>
              <a:gd name="connsiteY21" fmla="*/ 1651325 h 2236587"/>
              <a:gd name="connsiteX22" fmla="*/ 3076575 w 5181600"/>
              <a:gd name="connsiteY22" fmla="*/ 1627512 h 2236587"/>
              <a:gd name="connsiteX23" fmla="*/ 3362325 w 5181600"/>
              <a:gd name="connsiteY23" fmla="*/ 1532262 h 2236587"/>
              <a:gd name="connsiteX24" fmla="*/ 3557588 w 5181600"/>
              <a:gd name="connsiteY24" fmla="*/ 1394150 h 2236587"/>
              <a:gd name="connsiteX25" fmla="*/ 3729038 w 5181600"/>
              <a:gd name="connsiteY25" fmla="*/ 1413200 h 2236587"/>
              <a:gd name="connsiteX26" fmla="*/ 3871913 w 5181600"/>
              <a:gd name="connsiteY26" fmla="*/ 1546550 h 2236587"/>
              <a:gd name="connsiteX27" fmla="*/ 4067175 w 5181600"/>
              <a:gd name="connsiteY27" fmla="*/ 1608462 h 2236587"/>
              <a:gd name="connsiteX28" fmla="*/ 4357688 w 5181600"/>
              <a:gd name="connsiteY28" fmla="*/ 1622750 h 2236587"/>
              <a:gd name="connsiteX29" fmla="*/ 4500563 w 5181600"/>
              <a:gd name="connsiteY29" fmla="*/ 1527500 h 2236587"/>
              <a:gd name="connsiteX30" fmla="*/ 4591050 w 5181600"/>
              <a:gd name="connsiteY30" fmla="*/ 1498925 h 2236587"/>
              <a:gd name="connsiteX31" fmla="*/ 4684725 w 5181600"/>
              <a:gd name="connsiteY31" fmla="*/ 1520803 h 2236587"/>
              <a:gd name="connsiteX32" fmla="*/ 4786133 w 5181600"/>
              <a:gd name="connsiteY32" fmla="*/ 1602805 h 2236587"/>
              <a:gd name="connsiteX33" fmla="*/ 4952463 w 5181600"/>
              <a:gd name="connsiteY33" fmla="*/ 1614800 h 2236587"/>
              <a:gd name="connsiteX34" fmla="*/ 5181600 w 5181600"/>
              <a:gd name="connsiteY34" fmla="*/ 1617987 h 2236587"/>
              <a:gd name="connsiteX0" fmla="*/ 0 w 5181600"/>
              <a:gd name="connsiteY0" fmla="*/ 1632275 h 2236587"/>
              <a:gd name="connsiteX1" fmla="*/ 442913 w 5181600"/>
              <a:gd name="connsiteY1" fmla="*/ 1632275 h 2236587"/>
              <a:gd name="connsiteX2" fmla="*/ 614363 w 5181600"/>
              <a:gd name="connsiteY2" fmla="*/ 1560837 h 2236587"/>
              <a:gd name="connsiteX3" fmla="*/ 728663 w 5181600"/>
              <a:gd name="connsiteY3" fmla="*/ 1465587 h 2236587"/>
              <a:gd name="connsiteX4" fmla="*/ 833438 w 5181600"/>
              <a:gd name="connsiteY4" fmla="*/ 1441775 h 2236587"/>
              <a:gd name="connsiteX5" fmla="*/ 928688 w 5181600"/>
              <a:gd name="connsiteY5" fmla="*/ 1513212 h 2236587"/>
              <a:gd name="connsiteX6" fmla="*/ 1047750 w 5181600"/>
              <a:gd name="connsiteY6" fmla="*/ 1603700 h 2236587"/>
              <a:gd name="connsiteX7" fmla="*/ 1152525 w 5181600"/>
              <a:gd name="connsiteY7" fmla="*/ 1627512 h 2236587"/>
              <a:gd name="connsiteX8" fmla="*/ 1314450 w 5181600"/>
              <a:gd name="connsiteY8" fmla="*/ 1622750 h 2236587"/>
              <a:gd name="connsiteX9" fmla="*/ 1385888 w 5181600"/>
              <a:gd name="connsiteY9" fmla="*/ 1622750 h 2236587"/>
              <a:gd name="connsiteX10" fmla="*/ 1466850 w 5181600"/>
              <a:gd name="connsiteY10" fmla="*/ 1660850 h 2236587"/>
              <a:gd name="connsiteX11" fmla="*/ 1514475 w 5181600"/>
              <a:gd name="connsiteY11" fmla="*/ 1722762 h 2236587"/>
              <a:gd name="connsiteX12" fmla="*/ 1557338 w 5181600"/>
              <a:gd name="connsiteY12" fmla="*/ 1818012 h 2236587"/>
              <a:gd name="connsiteX13" fmla="*/ 1590675 w 5181600"/>
              <a:gd name="connsiteY13" fmla="*/ 1598937 h 2236587"/>
              <a:gd name="connsiteX14" fmla="*/ 1792132 w 5181600"/>
              <a:gd name="connsiteY14" fmla="*/ 250720 h 2236587"/>
              <a:gd name="connsiteX15" fmla="*/ 1831020 w 5181600"/>
              <a:gd name="connsiteY15" fmla="*/ 2283 h 2236587"/>
              <a:gd name="connsiteX16" fmla="*/ 1855083 w 5181600"/>
              <a:gd name="connsiteY16" fmla="*/ 169650 h 2236587"/>
              <a:gd name="connsiteX17" fmla="*/ 1890713 w 5181600"/>
              <a:gd name="connsiteY17" fmla="*/ 441650 h 2236587"/>
              <a:gd name="connsiteX18" fmla="*/ 2095500 w 5181600"/>
              <a:gd name="connsiteY18" fmla="*/ 2113287 h 2236587"/>
              <a:gd name="connsiteX19" fmla="*/ 2109788 w 5181600"/>
              <a:gd name="connsiteY19" fmla="*/ 2075187 h 2236587"/>
              <a:gd name="connsiteX20" fmla="*/ 2233613 w 5181600"/>
              <a:gd name="connsiteY20" fmla="*/ 1784675 h 2236587"/>
              <a:gd name="connsiteX21" fmla="*/ 2481263 w 5181600"/>
              <a:gd name="connsiteY21" fmla="*/ 1651325 h 2236587"/>
              <a:gd name="connsiteX22" fmla="*/ 3076575 w 5181600"/>
              <a:gd name="connsiteY22" fmla="*/ 1627512 h 2236587"/>
              <a:gd name="connsiteX23" fmla="*/ 3362325 w 5181600"/>
              <a:gd name="connsiteY23" fmla="*/ 1532262 h 2236587"/>
              <a:gd name="connsiteX24" fmla="*/ 3557588 w 5181600"/>
              <a:gd name="connsiteY24" fmla="*/ 1394150 h 2236587"/>
              <a:gd name="connsiteX25" fmla="*/ 3754247 w 5181600"/>
              <a:gd name="connsiteY25" fmla="*/ 1404033 h 2236587"/>
              <a:gd name="connsiteX26" fmla="*/ 3871913 w 5181600"/>
              <a:gd name="connsiteY26" fmla="*/ 1546550 h 2236587"/>
              <a:gd name="connsiteX27" fmla="*/ 4067175 w 5181600"/>
              <a:gd name="connsiteY27" fmla="*/ 1608462 h 2236587"/>
              <a:gd name="connsiteX28" fmla="*/ 4357688 w 5181600"/>
              <a:gd name="connsiteY28" fmla="*/ 1622750 h 2236587"/>
              <a:gd name="connsiteX29" fmla="*/ 4500563 w 5181600"/>
              <a:gd name="connsiteY29" fmla="*/ 1527500 h 2236587"/>
              <a:gd name="connsiteX30" fmla="*/ 4591050 w 5181600"/>
              <a:gd name="connsiteY30" fmla="*/ 1498925 h 2236587"/>
              <a:gd name="connsiteX31" fmla="*/ 4684725 w 5181600"/>
              <a:gd name="connsiteY31" fmla="*/ 1520803 h 2236587"/>
              <a:gd name="connsiteX32" fmla="*/ 4786133 w 5181600"/>
              <a:gd name="connsiteY32" fmla="*/ 1602805 h 2236587"/>
              <a:gd name="connsiteX33" fmla="*/ 4952463 w 5181600"/>
              <a:gd name="connsiteY33" fmla="*/ 1614800 h 2236587"/>
              <a:gd name="connsiteX34" fmla="*/ 5181600 w 5181600"/>
              <a:gd name="connsiteY34" fmla="*/ 1617987 h 2236587"/>
              <a:gd name="connsiteX0" fmla="*/ 0 w 5181600"/>
              <a:gd name="connsiteY0" fmla="*/ 1632275 h 2236587"/>
              <a:gd name="connsiteX1" fmla="*/ 442913 w 5181600"/>
              <a:gd name="connsiteY1" fmla="*/ 1632275 h 2236587"/>
              <a:gd name="connsiteX2" fmla="*/ 614363 w 5181600"/>
              <a:gd name="connsiteY2" fmla="*/ 1560837 h 2236587"/>
              <a:gd name="connsiteX3" fmla="*/ 728663 w 5181600"/>
              <a:gd name="connsiteY3" fmla="*/ 1465587 h 2236587"/>
              <a:gd name="connsiteX4" fmla="*/ 833438 w 5181600"/>
              <a:gd name="connsiteY4" fmla="*/ 1441775 h 2236587"/>
              <a:gd name="connsiteX5" fmla="*/ 928688 w 5181600"/>
              <a:gd name="connsiteY5" fmla="*/ 1513212 h 2236587"/>
              <a:gd name="connsiteX6" fmla="*/ 1047750 w 5181600"/>
              <a:gd name="connsiteY6" fmla="*/ 1603700 h 2236587"/>
              <a:gd name="connsiteX7" fmla="*/ 1152525 w 5181600"/>
              <a:gd name="connsiteY7" fmla="*/ 1627512 h 2236587"/>
              <a:gd name="connsiteX8" fmla="*/ 1314450 w 5181600"/>
              <a:gd name="connsiteY8" fmla="*/ 1622750 h 2236587"/>
              <a:gd name="connsiteX9" fmla="*/ 1385888 w 5181600"/>
              <a:gd name="connsiteY9" fmla="*/ 1622750 h 2236587"/>
              <a:gd name="connsiteX10" fmla="*/ 1466850 w 5181600"/>
              <a:gd name="connsiteY10" fmla="*/ 1660850 h 2236587"/>
              <a:gd name="connsiteX11" fmla="*/ 1514475 w 5181600"/>
              <a:gd name="connsiteY11" fmla="*/ 1722762 h 2236587"/>
              <a:gd name="connsiteX12" fmla="*/ 1557338 w 5181600"/>
              <a:gd name="connsiteY12" fmla="*/ 1818012 h 2236587"/>
              <a:gd name="connsiteX13" fmla="*/ 1590675 w 5181600"/>
              <a:gd name="connsiteY13" fmla="*/ 1598937 h 2236587"/>
              <a:gd name="connsiteX14" fmla="*/ 1792132 w 5181600"/>
              <a:gd name="connsiteY14" fmla="*/ 250720 h 2236587"/>
              <a:gd name="connsiteX15" fmla="*/ 1831020 w 5181600"/>
              <a:gd name="connsiteY15" fmla="*/ 2283 h 2236587"/>
              <a:gd name="connsiteX16" fmla="*/ 1855083 w 5181600"/>
              <a:gd name="connsiteY16" fmla="*/ 169650 h 2236587"/>
              <a:gd name="connsiteX17" fmla="*/ 1890713 w 5181600"/>
              <a:gd name="connsiteY17" fmla="*/ 441650 h 2236587"/>
              <a:gd name="connsiteX18" fmla="*/ 2095500 w 5181600"/>
              <a:gd name="connsiteY18" fmla="*/ 2113287 h 2236587"/>
              <a:gd name="connsiteX19" fmla="*/ 2109788 w 5181600"/>
              <a:gd name="connsiteY19" fmla="*/ 2075187 h 2236587"/>
              <a:gd name="connsiteX20" fmla="*/ 2233613 w 5181600"/>
              <a:gd name="connsiteY20" fmla="*/ 1784675 h 2236587"/>
              <a:gd name="connsiteX21" fmla="*/ 2481263 w 5181600"/>
              <a:gd name="connsiteY21" fmla="*/ 1651325 h 2236587"/>
              <a:gd name="connsiteX22" fmla="*/ 3076575 w 5181600"/>
              <a:gd name="connsiteY22" fmla="*/ 1627512 h 2236587"/>
              <a:gd name="connsiteX23" fmla="*/ 3362325 w 5181600"/>
              <a:gd name="connsiteY23" fmla="*/ 1532262 h 2236587"/>
              <a:gd name="connsiteX24" fmla="*/ 3525504 w 5181600"/>
              <a:gd name="connsiteY24" fmla="*/ 1394150 h 2236587"/>
              <a:gd name="connsiteX25" fmla="*/ 3754247 w 5181600"/>
              <a:gd name="connsiteY25" fmla="*/ 1404033 h 2236587"/>
              <a:gd name="connsiteX26" fmla="*/ 3871913 w 5181600"/>
              <a:gd name="connsiteY26" fmla="*/ 1546550 h 2236587"/>
              <a:gd name="connsiteX27" fmla="*/ 4067175 w 5181600"/>
              <a:gd name="connsiteY27" fmla="*/ 1608462 h 2236587"/>
              <a:gd name="connsiteX28" fmla="*/ 4357688 w 5181600"/>
              <a:gd name="connsiteY28" fmla="*/ 1622750 h 2236587"/>
              <a:gd name="connsiteX29" fmla="*/ 4500563 w 5181600"/>
              <a:gd name="connsiteY29" fmla="*/ 1527500 h 2236587"/>
              <a:gd name="connsiteX30" fmla="*/ 4591050 w 5181600"/>
              <a:gd name="connsiteY30" fmla="*/ 1498925 h 2236587"/>
              <a:gd name="connsiteX31" fmla="*/ 4684725 w 5181600"/>
              <a:gd name="connsiteY31" fmla="*/ 1520803 h 2236587"/>
              <a:gd name="connsiteX32" fmla="*/ 4786133 w 5181600"/>
              <a:gd name="connsiteY32" fmla="*/ 1602805 h 2236587"/>
              <a:gd name="connsiteX33" fmla="*/ 4952463 w 5181600"/>
              <a:gd name="connsiteY33" fmla="*/ 1614800 h 2236587"/>
              <a:gd name="connsiteX34" fmla="*/ 5181600 w 5181600"/>
              <a:gd name="connsiteY34" fmla="*/ 1617987 h 2236587"/>
              <a:gd name="connsiteX0" fmla="*/ 0 w 5181600"/>
              <a:gd name="connsiteY0" fmla="*/ 1632275 h 2236587"/>
              <a:gd name="connsiteX1" fmla="*/ 442913 w 5181600"/>
              <a:gd name="connsiteY1" fmla="*/ 1632275 h 2236587"/>
              <a:gd name="connsiteX2" fmla="*/ 614363 w 5181600"/>
              <a:gd name="connsiteY2" fmla="*/ 1560837 h 2236587"/>
              <a:gd name="connsiteX3" fmla="*/ 728663 w 5181600"/>
              <a:gd name="connsiteY3" fmla="*/ 1465587 h 2236587"/>
              <a:gd name="connsiteX4" fmla="*/ 833438 w 5181600"/>
              <a:gd name="connsiteY4" fmla="*/ 1441775 h 2236587"/>
              <a:gd name="connsiteX5" fmla="*/ 928688 w 5181600"/>
              <a:gd name="connsiteY5" fmla="*/ 1513212 h 2236587"/>
              <a:gd name="connsiteX6" fmla="*/ 1047750 w 5181600"/>
              <a:gd name="connsiteY6" fmla="*/ 1603700 h 2236587"/>
              <a:gd name="connsiteX7" fmla="*/ 1152525 w 5181600"/>
              <a:gd name="connsiteY7" fmla="*/ 1627512 h 2236587"/>
              <a:gd name="connsiteX8" fmla="*/ 1314450 w 5181600"/>
              <a:gd name="connsiteY8" fmla="*/ 1622750 h 2236587"/>
              <a:gd name="connsiteX9" fmla="*/ 1385888 w 5181600"/>
              <a:gd name="connsiteY9" fmla="*/ 1622750 h 2236587"/>
              <a:gd name="connsiteX10" fmla="*/ 1466850 w 5181600"/>
              <a:gd name="connsiteY10" fmla="*/ 1660850 h 2236587"/>
              <a:gd name="connsiteX11" fmla="*/ 1514475 w 5181600"/>
              <a:gd name="connsiteY11" fmla="*/ 1722762 h 2236587"/>
              <a:gd name="connsiteX12" fmla="*/ 1557338 w 5181600"/>
              <a:gd name="connsiteY12" fmla="*/ 1818012 h 2236587"/>
              <a:gd name="connsiteX13" fmla="*/ 1590675 w 5181600"/>
              <a:gd name="connsiteY13" fmla="*/ 1598937 h 2236587"/>
              <a:gd name="connsiteX14" fmla="*/ 1792132 w 5181600"/>
              <a:gd name="connsiteY14" fmla="*/ 250720 h 2236587"/>
              <a:gd name="connsiteX15" fmla="*/ 1831020 w 5181600"/>
              <a:gd name="connsiteY15" fmla="*/ 2283 h 2236587"/>
              <a:gd name="connsiteX16" fmla="*/ 1855083 w 5181600"/>
              <a:gd name="connsiteY16" fmla="*/ 169650 h 2236587"/>
              <a:gd name="connsiteX17" fmla="*/ 1890713 w 5181600"/>
              <a:gd name="connsiteY17" fmla="*/ 441650 h 2236587"/>
              <a:gd name="connsiteX18" fmla="*/ 2095500 w 5181600"/>
              <a:gd name="connsiteY18" fmla="*/ 2113287 h 2236587"/>
              <a:gd name="connsiteX19" fmla="*/ 2109788 w 5181600"/>
              <a:gd name="connsiteY19" fmla="*/ 2075187 h 2236587"/>
              <a:gd name="connsiteX20" fmla="*/ 2233613 w 5181600"/>
              <a:gd name="connsiteY20" fmla="*/ 1784675 h 2236587"/>
              <a:gd name="connsiteX21" fmla="*/ 2481263 w 5181600"/>
              <a:gd name="connsiteY21" fmla="*/ 1651325 h 2236587"/>
              <a:gd name="connsiteX22" fmla="*/ 3076575 w 5181600"/>
              <a:gd name="connsiteY22" fmla="*/ 1627512 h 2236587"/>
              <a:gd name="connsiteX23" fmla="*/ 3362325 w 5181600"/>
              <a:gd name="connsiteY23" fmla="*/ 1532262 h 2236587"/>
              <a:gd name="connsiteX24" fmla="*/ 3525504 w 5181600"/>
              <a:gd name="connsiteY24" fmla="*/ 1394150 h 2236587"/>
              <a:gd name="connsiteX25" fmla="*/ 3754247 w 5181600"/>
              <a:gd name="connsiteY25" fmla="*/ 1404033 h 2236587"/>
              <a:gd name="connsiteX26" fmla="*/ 3871913 w 5181600"/>
              <a:gd name="connsiteY26" fmla="*/ 1546550 h 2236587"/>
              <a:gd name="connsiteX27" fmla="*/ 4067175 w 5181600"/>
              <a:gd name="connsiteY27" fmla="*/ 1608462 h 2236587"/>
              <a:gd name="connsiteX28" fmla="*/ 4357688 w 5181600"/>
              <a:gd name="connsiteY28" fmla="*/ 1622750 h 2236587"/>
              <a:gd name="connsiteX29" fmla="*/ 4500563 w 5181600"/>
              <a:gd name="connsiteY29" fmla="*/ 1527500 h 2236587"/>
              <a:gd name="connsiteX30" fmla="*/ 4591050 w 5181600"/>
              <a:gd name="connsiteY30" fmla="*/ 1498925 h 2236587"/>
              <a:gd name="connsiteX31" fmla="*/ 4684725 w 5181600"/>
              <a:gd name="connsiteY31" fmla="*/ 1520803 h 2236587"/>
              <a:gd name="connsiteX32" fmla="*/ 4786133 w 5181600"/>
              <a:gd name="connsiteY32" fmla="*/ 1602805 h 2236587"/>
              <a:gd name="connsiteX33" fmla="*/ 4952463 w 5181600"/>
              <a:gd name="connsiteY33" fmla="*/ 1614800 h 2236587"/>
              <a:gd name="connsiteX34" fmla="*/ 5181600 w 5181600"/>
              <a:gd name="connsiteY34" fmla="*/ 1617987 h 2236587"/>
              <a:gd name="connsiteX0" fmla="*/ 0 w 5181600"/>
              <a:gd name="connsiteY0" fmla="*/ 1632275 h 2236587"/>
              <a:gd name="connsiteX1" fmla="*/ 442913 w 5181600"/>
              <a:gd name="connsiteY1" fmla="*/ 1632275 h 2236587"/>
              <a:gd name="connsiteX2" fmla="*/ 614363 w 5181600"/>
              <a:gd name="connsiteY2" fmla="*/ 1560837 h 2236587"/>
              <a:gd name="connsiteX3" fmla="*/ 728663 w 5181600"/>
              <a:gd name="connsiteY3" fmla="*/ 1465587 h 2236587"/>
              <a:gd name="connsiteX4" fmla="*/ 833438 w 5181600"/>
              <a:gd name="connsiteY4" fmla="*/ 1441775 h 2236587"/>
              <a:gd name="connsiteX5" fmla="*/ 928688 w 5181600"/>
              <a:gd name="connsiteY5" fmla="*/ 1513212 h 2236587"/>
              <a:gd name="connsiteX6" fmla="*/ 1047750 w 5181600"/>
              <a:gd name="connsiteY6" fmla="*/ 1603700 h 2236587"/>
              <a:gd name="connsiteX7" fmla="*/ 1152525 w 5181600"/>
              <a:gd name="connsiteY7" fmla="*/ 1627512 h 2236587"/>
              <a:gd name="connsiteX8" fmla="*/ 1314450 w 5181600"/>
              <a:gd name="connsiteY8" fmla="*/ 1622750 h 2236587"/>
              <a:gd name="connsiteX9" fmla="*/ 1385888 w 5181600"/>
              <a:gd name="connsiteY9" fmla="*/ 1622750 h 2236587"/>
              <a:gd name="connsiteX10" fmla="*/ 1466850 w 5181600"/>
              <a:gd name="connsiteY10" fmla="*/ 1660850 h 2236587"/>
              <a:gd name="connsiteX11" fmla="*/ 1514475 w 5181600"/>
              <a:gd name="connsiteY11" fmla="*/ 1722762 h 2236587"/>
              <a:gd name="connsiteX12" fmla="*/ 1557338 w 5181600"/>
              <a:gd name="connsiteY12" fmla="*/ 1818012 h 2236587"/>
              <a:gd name="connsiteX13" fmla="*/ 1590675 w 5181600"/>
              <a:gd name="connsiteY13" fmla="*/ 1598937 h 2236587"/>
              <a:gd name="connsiteX14" fmla="*/ 1792132 w 5181600"/>
              <a:gd name="connsiteY14" fmla="*/ 250720 h 2236587"/>
              <a:gd name="connsiteX15" fmla="*/ 1831020 w 5181600"/>
              <a:gd name="connsiteY15" fmla="*/ 2283 h 2236587"/>
              <a:gd name="connsiteX16" fmla="*/ 1855083 w 5181600"/>
              <a:gd name="connsiteY16" fmla="*/ 169650 h 2236587"/>
              <a:gd name="connsiteX17" fmla="*/ 1890713 w 5181600"/>
              <a:gd name="connsiteY17" fmla="*/ 441650 h 2236587"/>
              <a:gd name="connsiteX18" fmla="*/ 2095500 w 5181600"/>
              <a:gd name="connsiteY18" fmla="*/ 2113287 h 2236587"/>
              <a:gd name="connsiteX19" fmla="*/ 2109788 w 5181600"/>
              <a:gd name="connsiteY19" fmla="*/ 2075187 h 2236587"/>
              <a:gd name="connsiteX20" fmla="*/ 2233613 w 5181600"/>
              <a:gd name="connsiteY20" fmla="*/ 1784675 h 2236587"/>
              <a:gd name="connsiteX21" fmla="*/ 2481263 w 5181600"/>
              <a:gd name="connsiteY21" fmla="*/ 1651325 h 2236587"/>
              <a:gd name="connsiteX22" fmla="*/ 3076575 w 5181600"/>
              <a:gd name="connsiteY22" fmla="*/ 1627512 h 2236587"/>
              <a:gd name="connsiteX23" fmla="*/ 3362325 w 5181600"/>
              <a:gd name="connsiteY23" fmla="*/ 1532262 h 2236587"/>
              <a:gd name="connsiteX24" fmla="*/ 3525504 w 5181600"/>
              <a:gd name="connsiteY24" fmla="*/ 1394150 h 2236587"/>
              <a:gd name="connsiteX25" fmla="*/ 3754247 w 5181600"/>
              <a:gd name="connsiteY25" fmla="*/ 1404033 h 2236587"/>
              <a:gd name="connsiteX26" fmla="*/ 3871913 w 5181600"/>
              <a:gd name="connsiteY26" fmla="*/ 1546550 h 2236587"/>
              <a:gd name="connsiteX27" fmla="*/ 4067175 w 5181600"/>
              <a:gd name="connsiteY27" fmla="*/ 1608462 h 2236587"/>
              <a:gd name="connsiteX28" fmla="*/ 4357688 w 5181600"/>
              <a:gd name="connsiteY28" fmla="*/ 1622750 h 2236587"/>
              <a:gd name="connsiteX29" fmla="*/ 4500563 w 5181600"/>
              <a:gd name="connsiteY29" fmla="*/ 1527500 h 2236587"/>
              <a:gd name="connsiteX30" fmla="*/ 4591050 w 5181600"/>
              <a:gd name="connsiteY30" fmla="*/ 1498925 h 2236587"/>
              <a:gd name="connsiteX31" fmla="*/ 4684725 w 5181600"/>
              <a:gd name="connsiteY31" fmla="*/ 1520803 h 2236587"/>
              <a:gd name="connsiteX32" fmla="*/ 4786133 w 5181600"/>
              <a:gd name="connsiteY32" fmla="*/ 1602805 h 2236587"/>
              <a:gd name="connsiteX33" fmla="*/ 4952463 w 5181600"/>
              <a:gd name="connsiteY33" fmla="*/ 1614800 h 2236587"/>
              <a:gd name="connsiteX34" fmla="*/ 5181600 w 5181600"/>
              <a:gd name="connsiteY34" fmla="*/ 1617987 h 2236587"/>
              <a:gd name="connsiteX0" fmla="*/ 0 w 5181600"/>
              <a:gd name="connsiteY0" fmla="*/ 1632275 h 2236587"/>
              <a:gd name="connsiteX1" fmla="*/ 442913 w 5181600"/>
              <a:gd name="connsiteY1" fmla="*/ 1632275 h 2236587"/>
              <a:gd name="connsiteX2" fmla="*/ 614363 w 5181600"/>
              <a:gd name="connsiteY2" fmla="*/ 1560837 h 2236587"/>
              <a:gd name="connsiteX3" fmla="*/ 728663 w 5181600"/>
              <a:gd name="connsiteY3" fmla="*/ 1465587 h 2236587"/>
              <a:gd name="connsiteX4" fmla="*/ 833438 w 5181600"/>
              <a:gd name="connsiteY4" fmla="*/ 1441775 h 2236587"/>
              <a:gd name="connsiteX5" fmla="*/ 928688 w 5181600"/>
              <a:gd name="connsiteY5" fmla="*/ 1513212 h 2236587"/>
              <a:gd name="connsiteX6" fmla="*/ 1047750 w 5181600"/>
              <a:gd name="connsiteY6" fmla="*/ 1603700 h 2236587"/>
              <a:gd name="connsiteX7" fmla="*/ 1152525 w 5181600"/>
              <a:gd name="connsiteY7" fmla="*/ 1627512 h 2236587"/>
              <a:gd name="connsiteX8" fmla="*/ 1314450 w 5181600"/>
              <a:gd name="connsiteY8" fmla="*/ 1622750 h 2236587"/>
              <a:gd name="connsiteX9" fmla="*/ 1385888 w 5181600"/>
              <a:gd name="connsiteY9" fmla="*/ 1622750 h 2236587"/>
              <a:gd name="connsiteX10" fmla="*/ 1466850 w 5181600"/>
              <a:gd name="connsiteY10" fmla="*/ 1660850 h 2236587"/>
              <a:gd name="connsiteX11" fmla="*/ 1514475 w 5181600"/>
              <a:gd name="connsiteY11" fmla="*/ 1722762 h 2236587"/>
              <a:gd name="connsiteX12" fmla="*/ 1557338 w 5181600"/>
              <a:gd name="connsiteY12" fmla="*/ 1818012 h 2236587"/>
              <a:gd name="connsiteX13" fmla="*/ 1590675 w 5181600"/>
              <a:gd name="connsiteY13" fmla="*/ 1598937 h 2236587"/>
              <a:gd name="connsiteX14" fmla="*/ 1792132 w 5181600"/>
              <a:gd name="connsiteY14" fmla="*/ 250720 h 2236587"/>
              <a:gd name="connsiteX15" fmla="*/ 1831020 w 5181600"/>
              <a:gd name="connsiteY15" fmla="*/ 2283 h 2236587"/>
              <a:gd name="connsiteX16" fmla="*/ 1855083 w 5181600"/>
              <a:gd name="connsiteY16" fmla="*/ 169650 h 2236587"/>
              <a:gd name="connsiteX17" fmla="*/ 1890713 w 5181600"/>
              <a:gd name="connsiteY17" fmla="*/ 441650 h 2236587"/>
              <a:gd name="connsiteX18" fmla="*/ 2095500 w 5181600"/>
              <a:gd name="connsiteY18" fmla="*/ 2113287 h 2236587"/>
              <a:gd name="connsiteX19" fmla="*/ 2109788 w 5181600"/>
              <a:gd name="connsiteY19" fmla="*/ 2075187 h 2236587"/>
              <a:gd name="connsiteX20" fmla="*/ 2233613 w 5181600"/>
              <a:gd name="connsiteY20" fmla="*/ 1784675 h 2236587"/>
              <a:gd name="connsiteX21" fmla="*/ 2481263 w 5181600"/>
              <a:gd name="connsiteY21" fmla="*/ 1651325 h 2236587"/>
              <a:gd name="connsiteX22" fmla="*/ 3076575 w 5181600"/>
              <a:gd name="connsiteY22" fmla="*/ 1627512 h 2236587"/>
              <a:gd name="connsiteX23" fmla="*/ 3362325 w 5181600"/>
              <a:gd name="connsiteY23" fmla="*/ 1532262 h 2236587"/>
              <a:gd name="connsiteX24" fmla="*/ 3525504 w 5181600"/>
              <a:gd name="connsiteY24" fmla="*/ 1394150 h 2236587"/>
              <a:gd name="connsiteX25" fmla="*/ 3754247 w 5181600"/>
              <a:gd name="connsiteY25" fmla="*/ 1404033 h 2236587"/>
              <a:gd name="connsiteX26" fmla="*/ 3871913 w 5181600"/>
              <a:gd name="connsiteY26" fmla="*/ 1546550 h 2236587"/>
              <a:gd name="connsiteX27" fmla="*/ 4067175 w 5181600"/>
              <a:gd name="connsiteY27" fmla="*/ 1608462 h 2236587"/>
              <a:gd name="connsiteX28" fmla="*/ 4357688 w 5181600"/>
              <a:gd name="connsiteY28" fmla="*/ 1622750 h 2236587"/>
              <a:gd name="connsiteX29" fmla="*/ 4500563 w 5181600"/>
              <a:gd name="connsiteY29" fmla="*/ 1527500 h 2236587"/>
              <a:gd name="connsiteX30" fmla="*/ 4591050 w 5181600"/>
              <a:gd name="connsiteY30" fmla="*/ 1498925 h 2236587"/>
              <a:gd name="connsiteX31" fmla="*/ 4684725 w 5181600"/>
              <a:gd name="connsiteY31" fmla="*/ 1520803 h 2236587"/>
              <a:gd name="connsiteX32" fmla="*/ 4786133 w 5181600"/>
              <a:gd name="connsiteY32" fmla="*/ 1602805 h 2236587"/>
              <a:gd name="connsiteX33" fmla="*/ 4952463 w 5181600"/>
              <a:gd name="connsiteY33" fmla="*/ 1614800 h 2236587"/>
              <a:gd name="connsiteX34" fmla="*/ 5181600 w 5181600"/>
              <a:gd name="connsiteY34" fmla="*/ 1617987 h 223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81600" h="2236587">
                <a:moveTo>
                  <a:pt x="0" y="1632275"/>
                </a:moveTo>
                <a:cubicBezTo>
                  <a:pt x="170259" y="1638228"/>
                  <a:pt x="340519" y="1644181"/>
                  <a:pt x="442913" y="1632275"/>
                </a:cubicBezTo>
                <a:cubicBezTo>
                  <a:pt x="545307" y="1620369"/>
                  <a:pt x="566738" y="1588618"/>
                  <a:pt x="614363" y="1560837"/>
                </a:cubicBezTo>
                <a:cubicBezTo>
                  <a:pt x="661988" y="1533056"/>
                  <a:pt x="692151" y="1485431"/>
                  <a:pt x="728663" y="1465587"/>
                </a:cubicBezTo>
                <a:cubicBezTo>
                  <a:pt x="765175" y="1445743"/>
                  <a:pt x="800101" y="1433838"/>
                  <a:pt x="833438" y="1441775"/>
                </a:cubicBezTo>
                <a:cubicBezTo>
                  <a:pt x="866775" y="1449712"/>
                  <a:pt x="928688" y="1513212"/>
                  <a:pt x="928688" y="1513212"/>
                </a:cubicBezTo>
                <a:cubicBezTo>
                  <a:pt x="964407" y="1540199"/>
                  <a:pt x="1010444" y="1584650"/>
                  <a:pt x="1047750" y="1603700"/>
                </a:cubicBezTo>
                <a:cubicBezTo>
                  <a:pt x="1085056" y="1622750"/>
                  <a:pt x="1108075" y="1624337"/>
                  <a:pt x="1152525" y="1627512"/>
                </a:cubicBezTo>
                <a:cubicBezTo>
                  <a:pt x="1196975" y="1630687"/>
                  <a:pt x="1275556" y="1623544"/>
                  <a:pt x="1314450" y="1622750"/>
                </a:cubicBezTo>
                <a:cubicBezTo>
                  <a:pt x="1353344" y="1621956"/>
                  <a:pt x="1360488" y="1616400"/>
                  <a:pt x="1385888" y="1622750"/>
                </a:cubicBezTo>
                <a:cubicBezTo>
                  <a:pt x="1411288" y="1629100"/>
                  <a:pt x="1445419" y="1644181"/>
                  <a:pt x="1466850" y="1660850"/>
                </a:cubicBezTo>
                <a:cubicBezTo>
                  <a:pt x="1488281" y="1677519"/>
                  <a:pt x="1499394" y="1696568"/>
                  <a:pt x="1514475" y="1722762"/>
                </a:cubicBezTo>
                <a:cubicBezTo>
                  <a:pt x="1529556" y="1748956"/>
                  <a:pt x="1544638" y="1838649"/>
                  <a:pt x="1557338" y="1818012"/>
                </a:cubicBezTo>
                <a:cubicBezTo>
                  <a:pt x="1570038" y="1797375"/>
                  <a:pt x="1551543" y="1860152"/>
                  <a:pt x="1590675" y="1598937"/>
                </a:cubicBezTo>
                <a:cubicBezTo>
                  <a:pt x="1629807" y="1337722"/>
                  <a:pt x="1752075" y="516829"/>
                  <a:pt x="1792132" y="250720"/>
                </a:cubicBezTo>
                <a:cubicBezTo>
                  <a:pt x="1832190" y="-15389"/>
                  <a:pt x="1826258" y="-4067"/>
                  <a:pt x="1831020" y="2283"/>
                </a:cubicBezTo>
                <a:cubicBezTo>
                  <a:pt x="1835782" y="8633"/>
                  <a:pt x="1845134" y="96422"/>
                  <a:pt x="1855083" y="169650"/>
                </a:cubicBezTo>
                <a:cubicBezTo>
                  <a:pt x="1865032" y="242878"/>
                  <a:pt x="1850644" y="117711"/>
                  <a:pt x="1890713" y="441650"/>
                </a:cubicBezTo>
                <a:cubicBezTo>
                  <a:pt x="1930782" y="765589"/>
                  <a:pt x="2058988" y="1841031"/>
                  <a:pt x="2095500" y="2113287"/>
                </a:cubicBezTo>
                <a:cubicBezTo>
                  <a:pt x="2132012" y="2385543"/>
                  <a:pt x="2086769" y="2129956"/>
                  <a:pt x="2109788" y="2075187"/>
                </a:cubicBezTo>
                <a:cubicBezTo>
                  <a:pt x="2132807" y="2020418"/>
                  <a:pt x="2171701" y="1855319"/>
                  <a:pt x="2233613" y="1784675"/>
                </a:cubicBezTo>
                <a:cubicBezTo>
                  <a:pt x="2295525" y="1714031"/>
                  <a:pt x="2340770" y="1677519"/>
                  <a:pt x="2481263" y="1651325"/>
                </a:cubicBezTo>
                <a:cubicBezTo>
                  <a:pt x="2621756" y="1625131"/>
                  <a:pt x="2929731" y="1647356"/>
                  <a:pt x="3076575" y="1627512"/>
                </a:cubicBezTo>
                <a:cubicBezTo>
                  <a:pt x="3223419" y="1607668"/>
                  <a:pt x="3287504" y="1571156"/>
                  <a:pt x="3362325" y="1532262"/>
                </a:cubicBezTo>
                <a:cubicBezTo>
                  <a:pt x="3437147" y="1493368"/>
                  <a:pt x="3444142" y="1429271"/>
                  <a:pt x="3525504" y="1394150"/>
                </a:cubicBezTo>
                <a:cubicBezTo>
                  <a:pt x="3606866" y="1359029"/>
                  <a:pt x="3689637" y="1371757"/>
                  <a:pt x="3754247" y="1404033"/>
                </a:cubicBezTo>
                <a:cubicBezTo>
                  <a:pt x="3818857" y="1436309"/>
                  <a:pt x="3819758" y="1512479"/>
                  <a:pt x="3871913" y="1546550"/>
                </a:cubicBezTo>
                <a:cubicBezTo>
                  <a:pt x="3924068" y="1580621"/>
                  <a:pt x="3986212" y="1595762"/>
                  <a:pt x="4067175" y="1608462"/>
                </a:cubicBezTo>
                <a:cubicBezTo>
                  <a:pt x="4148138" y="1621162"/>
                  <a:pt x="4285457" y="1636244"/>
                  <a:pt x="4357688" y="1622750"/>
                </a:cubicBezTo>
                <a:cubicBezTo>
                  <a:pt x="4429919" y="1609256"/>
                  <a:pt x="4461669" y="1548137"/>
                  <a:pt x="4500563" y="1527500"/>
                </a:cubicBezTo>
                <a:cubicBezTo>
                  <a:pt x="4539457" y="1506863"/>
                  <a:pt x="4560356" y="1500041"/>
                  <a:pt x="4591050" y="1498925"/>
                </a:cubicBezTo>
                <a:cubicBezTo>
                  <a:pt x="4621744" y="1497809"/>
                  <a:pt x="4652211" y="1503490"/>
                  <a:pt x="4684725" y="1520803"/>
                </a:cubicBezTo>
                <a:cubicBezTo>
                  <a:pt x="4717239" y="1538116"/>
                  <a:pt x="4741510" y="1587139"/>
                  <a:pt x="4786133" y="1602805"/>
                </a:cubicBezTo>
                <a:cubicBezTo>
                  <a:pt x="4830756" y="1618471"/>
                  <a:pt x="4886552" y="1612270"/>
                  <a:pt x="4952463" y="1614800"/>
                </a:cubicBezTo>
                <a:cubicBezTo>
                  <a:pt x="5018374" y="1617330"/>
                  <a:pt x="5100638" y="1610050"/>
                  <a:pt x="5181600" y="161798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1142" y="3067167"/>
            <a:ext cx="1230086" cy="925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56909" y="2827531"/>
            <a:ext cx="3139750" cy="1602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98654" y="1891745"/>
            <a:ext cx="3745345" cy="253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80079" y="1778885"/>
            <a:ext cx="4053085" cy="253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26371" y="1853303"/>
            <a:ext cx="4506793" cy="270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66109" y="1853303"/>
            <a:ext cx="5667055" cy="2852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77" y="1084322"/>
            <a:ext cx="7913915" cy="575507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438400" y="258520"/>
            <a:ext cx="4347882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Elektrokardiogram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1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ljuba\das\FIZIOLOGIJA\STANIJUSOVE LIGATURE\ECG_principle_slow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3343" y="1458685"/>
            <a:ext cx="4419600" cy="5042362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2438400" y="258520"/>
            <a:ext cx="4347882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Elektrokardiogram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3328214"/>
            <a:ext cx="3871379" cy="352978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11286" y="258520"/>
            <a:ext cx="2710543" cy="533400"/>
          </a:xfrm>
          <a:prstGeom prst="roundRect">
            <a:avLst/>
          </a:prstGeom>
          <a:solidFill>
            <a:srgbClr val="36936C"/>
          </a:solidFill>
          <a:ln>
            <a:solidFill>
              <a:srgbClr val="369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 talas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849"/>
            <a:ext cx="6332378" cy="354655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3400" y="2495550"/>
            <a:ext cx="857250" cy="428625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1053" y="2558367"/>
            <a:ext cx="321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latin typeface="Garamond" panose="02020404030301010803" pitchFamily="18" charset="0"/>
              </a:rPr>
              <a:t>P</a:t>
            </a:r>
            <a:endParaRPr lang="en-US" sz="2400" b="1"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23" y="974364"/>
            <a:ext cx="754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latin typeface="Garamond" panose="02020404030301010803" pitchFamily="18" charset="0"/>
              </a:rPr>
              <a:t>Širenje talasa depolarizacije po </a:t>
            </a:r>
            <a:r>
              <a:rPr lang="sr-Latn-RS" sz="2400" b="1" smtClean="0">
                <a:solidFill>
                  <a:srgbClr val="C00000"/>
                </a:solidFill>
                <a:latin typeface="Garamond" panose="02020404030301010803" pitchFamily="18" charset="0"/>
              </a:rPr>
              <a:t>miokardu pretkomora</a:t>
            </a:r>
            <a:r>
              <a:rPr lang="sr-Latn-RS" sz="2400" smtClean="0">
                <a:latin typeface="Garamond" panose="02020404030301010803" pitchFamily="18" charset="0"/>
              </a:rPr>
              <a:t>.</a:t>
            </a:r>
            <a:endParaRPr lang="en-US" sz="2400" b="1">
              <a:latin typeface="Garamond" panose="020204040303010108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778" y="4564201"/>
            <a:ext cx="1745131" cy="20651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23" y="1545694"/>
            <a:ext cx="754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latin typeface="Garamond" panose="02020404030301010803" pitchFamily="18" charset="0"/>
              </a:rPr>
              <a:t>Kod velikih životinja (konja i goveda) može biti udvojen.</a:t>
            </a:r>
            <a:endParaRPr lang="en-US" sz="2400" b="1">
              <a:latin typeface="Garamond" panose="02020404030301010803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768931" y="3250815"/>
            <a:ext cx="1619498" cy="505782"/>
          </a:xfrm>
          <a:custGeom>
            <a:avLst/>
            <a:gdLst>
              <a:gd name="connsiteX0" fmla="*/ 0 w 1361141"/>
              <a:gd name="connsiteY0" fmla="*/ 336821 h 344340"/>
              <a:gd name="connsiteX1" fmla="*/ 255402 w 1361141"/>
              <a:gd name="connsiteY1" fmla="*/ 321055 h 344340"/>
              <a:gd name="connsiteX2" fmla="*/ 331076 w 1361141"/>
              <a:gd name="connsiteY2" fmla="*/ 280065 h 344340"/>
              <a:gd name="connsiteX3" fmla="*/ 425669 w 1361141"/>
              <a:gd name="connsiteY3" fmla="*/ 172859 h 344340"/>
              <a:gd name="connsiteX4" fmla="*/ 425669 w 1361141"/>
              <a:gd name="connsiteY4" fmla="*/ 172859 h 344340"/>
              <a:gd name="connsiteX5" fmla="*/ 482425 w 1361141"/>
              <a:gd name="connsiteY5" fmla="*/ 160247 h 344340"/>
              <a:gd name="connsiteX6" fmla="*/ 526569 w 1361141"/>
              <a:gd name="connsiteY6" fmla="*/ 210697 h 344340"/>
              <a:gd name="connsiteX7" fmla="*/ 554947 w 1361141"/>
              <a:gd name="connsiteY7" fmla="*/ 270606 h 344340"/>
              <a:gd name="connsiteX8" fmla="*/ 577018 w 1361141"/>
              <a:gd name="connsiteY8" fmla="*/ 311596 h 344340"/>
              <a:gd name="connsiteX9" fmla="*/ 624315 w 1361141"/>
              <a:gd name="connsiteY9" fmla="*/ 308443 h 344340"/>
              <a:gd name="connsiteX10" fmla="*/ 674765 w 1361141"/>
              <a:gd name="connsiteY10" fmla="*/ 207543 h 344340"/>
              <a:gd name="connsiteX11" fmla="*/ 744133 w 1361141"/>
              <a:gd name="connsiteY11" fmla="*/ 46735 h 344340"/>
              <a:gd name="connsiteX12" fmla="*/ 744133 w 1361141"/>
              <a:gd name="connsiteY12" fmla="*/ 46735 h 344340"/>
              <a:gd name="connsiteX13" fmla="*/ 794582 w 1361141"/>
              <a:gd name="connsiteY13" fmla="*/ 2592 h 344340"/>
              <a:gd name="connsiteX14" fmla="*/ 845032 w 1361141"/>
              <a:gd name="connsiteY14" fmla="*/ 12051 h 344340"/>
              <a:gd name="connsiteX15" fmla="*/ 882869 w 1361141"/>
              <a:gd name="connsiteY15" fmla="*/ 68807 h 344340"/>
              <a:gd name="connsiteX16" fmla="*/ 971156 w 1361141"/>
              <a:gd name="connsiteY16" fmla="*/ 223309 h 344340"/>
              <a:gd name="connsiteX17" fmla="*/ 1021606 w 1361141"/>
              <a:gd name="connsiteY17" fmla="*/ 289524 h 344340"/>
              <a:gd name="connsiteX18" fmla="*/ 1065749 w 1361141"/>
              <a:gd name="connsiteY18" fmla="*/ 330514 h 344340"/>
              <a:gd name="connsiteX19" fmla="*/ 1065749 w 1361141"/>
              <a:gd name="connsiteY19" fmla="*/ 330514 h 344340"/>
              <a:gd name="connsiteX20" fmla="*/ 1317998 w 1361141"/>
              <a:gd name="connsiteY20" fmla="*/ 343127 h 344340"/>
              <a:gd name="connsiteX21" fmla="*/ 1358988 w 1361141"/>
              <a:gd name="connsiteY21" fmla="*/ 343127 h 34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61141" h="344340">
                <a:moveTo>
                  <a:pt x="0" y="336821"/>
                </a:moveTo>
                <a:cubicBezTo>
                  <a:pt x="100111" y="333667"/>
                  <a:pt x="200223" y="330514"/>
                  <a:pt x="255402" y="321055"/>
                </a:cubicBezTo>
                <a:cubicBezTo>
                  <a:pt x="310581" y="311596"/>
                  <a:pt x="302698" y="304764"/>
                  <a:pt x="331076" y="280065"/>
                </a:cubicBezTo>
                <a:cubicBezTo>
                  <a:pt x="359454" y="255366"/>
                  <a:pt x="425669" y="172859"/>
                  <a:pt x="425669" y="172859"/>
                </a:cubicBezTo>
                <a:lnTo>
                  <a:pt x="425669" y="172859"/>
                </a:lnTo>
                <a:cubicBezTo>
                  <a:pt x="435128" y="170757"/>
                  <a:pt x="465608" y="153941"/>
                  <a:pt x="482425" y="160247"/>
                </a:cubicBezTo>
                <a:cubicBezTo>
                  <a:pt x="499242" y="166553"/>
                  <a:pt x="514482" y="192304"/>
                  <a:pt x="526569" y="210697"/>
                </a:cubicBezTo>
                <a:cubicBezTo>
                  <a:pt x="538656" y="229090"/>
                  <a:pt x="546539" y="253789"/>
                  <a:pt x="554947" y="270606"/>
                </a:cubicBezTo>
                <a:cubicBezTo>
                  <a:pt x="563355" y="287422"/>
                  <a:pt x="565457" y="305290"/>
                  <a:pt x="577018" y="311596"/>
                </a:cubicBezTo>
                <a:cubicBezTo>
                  <a:pt x="588579" y="317902"/>
                  <a:pt x="608024" y="325785"/>
                  <a:pt x="624315" y="308443"/>
                </a:cubicBezTo>
                <a:cubicBezTo>
                  <a:pt x="640606" y="291101"/>
                  <a:pt x="654795" y="251161"/>
                  <a:pt x="674765" y="207543"/>
                </a:cubicBezTo>
                <a:cubicBezTo>
                  <a:pt x="694735" y="163925"/>
                  <a:pt x="744133" y="46735"/>
                  <a:pt x="744133" y="46735"/>
                </a:cubicBezTo>
                <a:lnTo>
                  <a:pt x="744133" y="46735"/>
                </a:lnTo>
                <a:cubicBezTo>
                  <a:pt x="752541" y="39378"/>
                  <a:pt x="777766" y="8373"/>
                  <a:pt x="794582" y="2592"/>
                </a:cubicBezTo>
                <a:cubicBezTo>
                  <a:pt x="811398" y="-3189"/>
                  <a:pt x="830318" y="1015"/>
                  <a:pt x="845032" y="12051"/>
                </a:cubicBezTo>
                <a:cubicBezTo>
                  <a:pt x="859747" y="23087"/>
                  <a:pt x="861848" y="33597"/>
                  <a:pt x="882869" y="68807"/>
                </a:cubicBezTo>
                <a:cubicBezTo>
                  <a:pt x="903890" y="104017"/>
                  <a:pt x="948033" y="186523"/>
                  <a:pt x="971156" y="223309"/>
                </a:cubicBezTo>
                <a:cubicBezTo>
                  <a:pt x="994279" y="260095"/>
                  <a:pt x="1005841" y="271657"/>
                  <a:pt x="1021606" y="289524"/>
                </a:cubicBezTo>
                <a:cubicBezTo>
                  <a:pt x="1037371" y="307391"/>
                  <a:pt x="1065749" y="330514"/>
                  <a:pt x="1065749" y="330514"/>
                </a:cubicBezTo>
                <a:lnTo>
                  <a:pt x="1065749" y="330514"/>
                </a:lnTo>
                <a:lnTo>
                  <a:pt x="1317998" y="343127"/>
                </a:lnTo>
                <a:cubicBezTo>
                  <a:pt x="1366871" y="345229"/>
                  <a:pt x="1362929" y="344178"/>
                  <a:pt x="1358988" y="34312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87717" y="2837974"/>
            <a:ext cx="321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latin typeface="Garamond" panose="02020404030301010803" pitchFamily="18" charset="0"/>
              </a:rPr>
              <a:t>P</a:t>
            </a:r>
            <a:endParaRPr lang="en-US" sz="2400" b="1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</TotalTime>
  <Words>464</Words>
  <Application>Microsoft Office PowerPoint</Application>
  <PresentationFormat>On-screen Show (4:3)</PresentationFormat>
  <Paragraphs>136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Laboratorija</dc:creator>
  <cp:lastModifiedBy>Dušan Bošnjaković</cp:lastModifiedBy>
  <cp:revision>98</cp:revision>
  <dcterms:created xsi:type="dcterms:W3CDTF">2021-05-20T09:37:22Z</dcterms:created>
  <dcterms:modified xsi:type="dcterms:W3CDTF">2023-03-09T08:41:53Z</dcterms:modified>
</cp:coreProperties>
</file>