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69" r:id="rId7"/>
    <p:sldId id="267" r:id="rId8"/>
    <p:sldId id="268" r:id="rId9"/>
    <p:sldId id="260" r:id="rId10"/>
    <p:sldId id="271" r:id="rId11"/>
    <p:sldId id="263" r:id="rId12"/>
    <p:sldId id="272" r:id="rId13"/>
    <p:sldId id="262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E9D96"/>
    <a:srgbClr val="2D4D9D"/>
    <a:srgbClr val="FF1C1C"/>
    <a:srgbClr val="548235"/>
    <a:srgbClr val="C3CF72"/>
    <a:srgbClr val="F7D49C"/>
    <a:srgbClr val="C6E8E6"/>
    <a:srgbClr val="CC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5274" autoAdjust="0"/>
  </p:normalViewPr>
  <p:slideViewPr>
    <p:cSldViewPr snapToGrid="0">
      <p:cViewPr varScale="1">
        <p:scale>
          <a:sx n="87" d="100"/>
          <a:sy n="87" d="100"/>
        </p:scale>
        <p:origin x="14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4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6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8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92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68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374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5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97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46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8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4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1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D138-9B8C-410E-9D9F-32D03E39A517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A56A-EDA2-4079-9224-6CA06B4B1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5.3.2023.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8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954">
            <a:off x="-1649242" y="2353788"/>
            <a:ext cx="6546078" cy="4909558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4699518" y="1946714"/>
            <a:ext cx="2590800" cy="6858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II</a:t>
            </a:r>
            <a:endParaRPr lang="en-US" sz="32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3023118" y="2632514"/>
            <a:ext cx="5943600" cy="1755721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smtClean="0">
                <a:solidFill>
                  <a:srgbClr val="3A6A4D"/>
                </a:solidFill>
                <a:latin typeface="Garamond" pitchFamily="18" charset="0"/>
              </a:rPr>
              <a:t>Izvođenje ekstrasistole</a:t>
            </a:r>
          </a:p>
          <a:p>
            <a:pPr algn="ctr"/>
            <a:r>
              <a:rPr lang="sr-Latn-RS" sz="2800" b="1" smtClean="0">
                <a:solidFill>
                  <a:srgbClr val="3A6A4D"/>
                </a:solidFill>
                <a:latin typeface="Garamond" pitchFamily="18" charset="0"/>
              </a:rPr>
              <a:t>Frank-Starling-ov zakon</a:t>
            </a:r>
          </a:p>
          <a:p>
            <a:pPr algn="ctr"/>
            <a:r>
              <a:rPr lang="sr-Latn-RS" sz="2800" b="1" smtClean="0">
                <a:solidFill>
                  <a:srgbClr val="3A6A4D"/>
                </a:solidFill>
                <a:latin typeface="Garamond" pitchFamily="18" charset="0"/>
              </a:rPr>
              <a:t>Ispitivanje uticaja vagusa na rad srca</a:t>
            </a:r>
          </a:p>
          <a:p>
            <a:pPr algn="ctr"/>
            <a:r>
              <a:rPr lang="sr-Latn-RS" sz="2800" b="1" smtClean="0">
                <a:solidFill>
                  <a:srgbClr val="3A6A4D"/>
                </a:solidFill>
                <a:latin typeface="Garamond" pitchFamily="18" charset="0"/>
              </a:rPr>
              <a:t>Golz-ov ogled</a:t>
            </a:r>
            <a:endParaRPr lang="sr-Latn-RS" sz="2800" b="1">
              <a:solidFill>
                <a:srgbClr val="3A6A4D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270591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>
                <a:solidFill>
                  <a:srgbClr val="3A6A4D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>
                <a:solidFill>
                  <a:srgbClr val="3A6A4D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>
                <a:solidFill>
                  <a:srgbClr val="3A6A4D"/>
                </a:solidFill>
                <a:latin typeface="Garamond" pitchFamily="18" charset="0"/>
              </a:rPr>
              <a:t>Katedra za fiziologiju i biohemiju</a:t>
            </a:r>
            <a:endParaRPr lang="en-US" sz="2400" b="1">
              <a:solidFill>
                <a:srgbClr val="3A6A4D"/>
              </a:solidFill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4" y="228600"/>
            <a:ext cx="1270591" cy="12705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80127" y="4603293"/>
            <a:ext cx="3292642" cy="2069295"/>
            <a:chOff x="738863" y="1366784"/>
            <a:chExt cx="3292642" cy="2069295"/>
          </a:xfrm>
        </p:grpSpPr>
        <p:grpSp>
          <p:nvGrpSpPr>
            <p:cNvPr id="9" name="Group 8"/>
            <p:cNvGrpSpPr/>
            <p:nvPr/>
          </p:nvGrpSpPr>
          <p:grpSpPr>
            <a:xfrm>
              <a:off x="738863" y="1366784"/>
              <a:ext cx="3292642" cy="2069295"/>
              <a:chOff x="898358" y="1066800"/>
              <a:chExt cx="3292642" cy="20692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98358" y="1066800"/>
                <a:ext cx="3292642" cy="2069295"/>
                <a:chOff x="898358" y="1066800"/>
                <a:chExt cx="3657600" cy="2069295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98358" y="3136095"/>
                  <a:ext cx="3657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914400" y="1066800"/>
                  <a:ext cx="0" cy="206929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/>
              <p:cNvGrpSpPr/>
              <p:nvPr/>
            </p:nvGrpSpPr>
            <p:grpSpPr>
              <a:xfrm>
                <a:off x="915341" y="1294267"/>
                <a:ext cx="3231573" cy="1566851"/>
                <a:chOff x="1143000" y="1295400"/>
                <a:chExt cx="3231573" cy="1566851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2187286" y="1295400"/>
                  <a:ext cx="2187287" cy="1566851"/>
                  <a:chOff x="2187286" y="1295400"/>
                  <a:chExt cx="2187287" cy="1566851"/>
                </a:xfrm>
              </p:grpSpPr>
              <p:sp>
                <p:nvSpPr>
                  <p:cNvPr id="16" name="Freeform 15"/>
                  <p:cNvSpPr/>
                  <p:nvPr/>
                </p:nvSpPr>
                <p:spPr>
                  <a:xfrm>
                    <a:off x="2187286" y="1295400"/>
                    <a:ext cx="2187287" cy="1566851"/>
                  </a:xfrm>
                  <a:custGeom>
                    <a:avLst/>
                    <a:gdLst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80109 w 2088573"/>
                      <a:gd name="connsiteY2" fmla="*/ 1490471 h 1563208"/>
                      <a:gd name="connsiteX3" fmla="*/ 245918 w 2088573"/>
                      <a:gd name="connsiteY3" fmla="*/ 1410808 h 1563208"/>
                      <a:gd name="connsiteX4" fmla="*/ 245918 w 2088573"/>
                      <a:gd name="connsiteY4" fmla="*/ 1410808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80109 w 2088573"/>
                      <a:gd name="connsiteY2" fmla="*/ 1490471 h 1563208"/>
                      <a:gd name="connsiteX3" fmla="*/ 245918 w 2088573"/>
                      <a:gd name="connsiteY3" fmla="*/ 1410808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80109 w 2088573"/>
                      <a:gd name="connsiteY2" fmla="*/ 149047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23924 w 2088573"/>
                      <a:gd name="connsiteY2" fmla="*/ 146761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75359 w 2088573"/>
                      <a:gd name="connsiteY2" fmla="*/ 141427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68679 w 2088573"/>
                      <a:gd name="connsiteY2" fmla="*/ 146761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68679 w 2088573"/>
                      <a:gd name="connsiteY2" fmla="*/ 1467611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12494 w 2088573"/>
                      <a:gd name="connsiteY2" fmla="*/ 1469516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12494 w 2088573"/>
                      <a:gd name="connsiteY2" fmla="*/ 1469516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58907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12494 w 2088573"/>
                      <a:gd name="connsiteY2" fmla="*/ 1469516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58907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547081 w 2088573"/>
                      <a:gd name="connsiteY11" fmla="*/ 23490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957 h 1564130"/>
                      <a:gd name="connsiteX1" fmla="*/ 180109 w 2088573"/>
                      <a:gd name="connsiteY1" fmla="*/ 1491393 h 1564130"/>
                      <a:gd name="connsiteX2" fmla="*/ 212494 w 2088573"/>
                      <a:gd name="connsiteY2" fmla="*/ 1470438 h 1564130"/>
                      <a:gd name="connsiteX3" fmla="*/ 230678 w 2088573"/>
                      <a:gd name="connsiteY3" fmla="*/ 1421255 h 1564130"/>
                      <a:gd name="connsiteX4" fmla="*/ 238990 w 2088573"/>
                      <a:gd name="connsiteY4" fmla="*/ 1352848 h 1564130"/>
                      <a:gd name="connsiteX5" fmla="*/ 249382 w 2088573"/>
                      <a:gd name="connsiteY5" fmla="*/ 1172739 h 1564130"/>
                      <a:gd name="connsiteX6" fmla="*/ 258907 w 2088573"/>
                      <a:gd name="connsiteY6" fmla="*/ 919893 h 1564130"/>
                      <a:gd name="connsiteX7" fmla="*/ 259773 w 2088573"/>
                      <a:gd name="connsiteY7" fmla="*/ 469621 h 1564130"/>
                      <a:gd name="connsiteX8" fmla="*/ 273627 w 2088573"/>
                      <a:gd name="connsiteY8" fmla="*/ 8957 h 1564130"/>
                      <a:gd name="connsiteX9" fmla="*/ 408709 w 2088573"/>
                      <a:gd name="connsiteY9" fmla="*/ 164821 h 1564130"/>
                      <a:gd name="connsiteX10" fmla="*/ 408709 w 2088573"/>
                      <a:gd name="connsiteY10" fmla="*/ 164821 h 1564130"/>
                      <a:gd name="connsiteX11" fmla="*/ 547081 w 2088573"/>
                      <a:gd name="connsiteY11" fmla="*/ 235825 h 1564130"/>
                      <a:gd name="connsiteX12" fmla="*/ 654627 w 2088573"/>
                      <a:gd name="connsiteY12" fmla="*/ 258339 h 1564130"/>
                      <a:gd name="connsiteX13" fmla="*/ 800100 w 2088573"/>
                      <a:gd name="connsiteY13" fmla="*/ 320684 h 1564130"/>
                      <a:gd name="connsiteX14" fmla="*/ 931718 w 2088573"/>
                      <a:gd name="connsiteY14" fmla="*/ 372639 h 1564130"/>
                      <a:gd name="connsiteX15" fmla="*/ 994064 w 2088573"/>
                      <a:gd name="connsiteY15" fmla="*/ 486939 h 1564130"/>
                      <a:gd name="connsiteX16" fmla="*/ 1077191 w 2088573"/>
                      <a:gd name="connsiteY16" fmla="*/ 673975 h 1564130"/>
                      <a:gd name="connsiteX17" fmla="*/ 1163782 w 2088573"/>
                      <a:gd name="connsiteY17" fmla="*/ 947602 h 1564130"/>
                      <a:gd name="connsiteX18" fmla="*/ 1267691 w 2088573"/>
                      <a:gd name="connsiteY18" fmla="*/ 1228157 h 1564130"/>
                      <a:gd name="connsiteX19" fmla="*/ 1388918 w 2088573"/>
                      <a:gd name="connsiteY19" fmla="*/ 1390948 h 1564130"/>
                      <a:gd name="connsiteX20" fmla="*/ 1510146 w 2088573"/>
                      <a:gd name="connsiteY20" fmla="*/ 1505248 h 1564130"/>
                      <a:gd name="connsiteX21" fmla="*/ 1510146 w 2088573"/>
                      <a:gd name="connsiteY21" fmla="*/ 1505248 h 1564130"/>
                      <a:gd name="connsiteX22" fmla="*/ 1510146 w 2088573"/>
                      <a:gd name="connsiteY22" fmla="*/ 1505248 h 1564130"/>
                      <a:gd name="connsiteX23" fmla="*/ 1686791 w 2088573"/>
                      <a:gd name="connsiteY23" fmla="*/ 1526030 h 1564130"/>
                      <a:gd name="connsiteX24" fmla="*/ 1891146 w 2088573"/>
                      <a:gd name="connsiteY24" fmla="*/ 1543348 h 1564130"/>
                      <a:gd name="connsiteX25" fmla="*/ 2088573 w 2088573"/>
                      <a:gd name="connsiteY25" fmla="*/ 1564130 h 156413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2252 w 2088573"/>
                      <a:gd name="connsiteY12" fmla="*/ 249044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06336 w 2088573"/>
                      <a:gd name="connsiteY22" fmla="*/ 146356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487286 w 2088573"/>
                      <a:gd name="connsiteY22" fmla="*/ 150166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487286 w 2088573"/>
                      <a:gd name="connsiteY22" fmla="*/ 1501668 h 1564360"/>
                      <a:gd name="connsiteX23" fmla="*/ 1766801 w 2088573"/>
                      <a:gd name="connsiteY23" fmla="*/ 153578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628256 w 2088573"/>
                      <a:gd name="connsiteY21" fmla="*/ 1535958 h 1564360"/>
                      <a:gd name="connsiteX22" fmla="*/ 1487286 w 2088573"/>
                      <a:gd name="connsiteY22" fmla="*/ 1501668 h 1564360"/>
                      <a:gd name="connsiteX23" fmla="*/ 1766801 w 2088573"/>
                      <a:gd name="connsiteY23" fmla="*/ 153578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66801 w 2088573"/>
                      <a:gd name="connsiteY23" fmla="*/ 153578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04431 w 2088573"/>
                      <a:gd name="connsiteY20" fmla="*/ 1484523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04431 w 2088573"/>
                      <a:gd name="connsiteY20" fmla="*/ 1484523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801091 w 2088573"/>
                      <a:gd name="connsiteY23" fmla="*/ 154531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801091 w 2088573"/>
                      <a:gd name="connsiteY23" fmla="*/ 1545310 h 1564360"/>
                      <a:gd name="connsiteX24" fmla="*/ 1893051 w 2088573"/>
                      <a:gd name="connsiteY24" fmla="*/ 1553103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789661 w 2088573"/>
                      <a:gd name="connsiteY23" fmla="*/ 1554835 h 1564360"/>
                      <a:gd name="connsiteX24" fmla="*/ 1893051 w 2088573"/>
                      <a:gd name="connsiteY24" fmla="*/ 1553103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3981 w 2088573"/>
                      <a:gd name="connsiteY22" fmla="*/ 1553103 h 1564360"/>
                      <a:gd name="connsiteX23" fmla="*/ 1789661 w 2088573"/>
                      <a:gd name="connsiteY23" fmla="*/ 1554835 h 1564360"/>
                      <a:gd name="connsiteX24" fmla="*/ 1893051 w 2088573"/>
                      <a:gd name="connsiteY24" fmla="*/ 1553103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6265"/>
                      <a:gd name="connsiteX1" fmla="*/ 180109 w 2088573"/>
                      <a:gd name="connsiteY1" fmla="*/ 1491623 h 1566265"/>
                      <a:gd name="connsiteX2" fmla="*/ 212494 w 2088573"/>
                      <a:gd name="connsiteY2" fmla="*/ 1470668 h 1566265"/>
                      <a:gd name="connsiteX3" fmla="*/ 230678 w 2088573"/>
                      <a:gd name="connsiteY3" fmla="*/ 1421485 h 1566265"/>
                      <a:gd name="connsiteX4" fmla="*/ 238990 w 2088573"/>
                      <a:gd name="connsiteY4" fmla="*/ 1353078 h 1566265"/>
                      <a:gd name="connsiteX5" fmla="*/ 249382 w 2088573"/>
                      <a:gd name="connsiteY5" fmla="*/ 1172969 h 1566265"/>
                      <a:gd name="connsiteX6" fmla="*/ 258907 w 2088573"/>
                      <a:gd name="connsiteY6" fmla="*/ 920123 h 1566265"/>
                      <a:gd name="connsiteX7" fmla="*/ 259773 w 2088573"/>
                      <a:gd name="connsiteY7" fmla="*/ 469851 h 1566265"/>
                      <a:gd name="connsiteX8" fmla="*/ 273627 w 2088573"/>
                      <a:gd name="connsiteY8" fmla="*/ 9187 h 1566265"/>
                      <a:gd name="connsiteX9" fmla="*/ 408709 w 2088573"/>
                      <a:gd name="connsiteY9" fmla="*/ 165051 h 1566265"/>
                      <a:gd name="connsiteX10" fmla="*/ 408709 w 2088573"/>
                      <a:gd name="connsiteY10" fmla="*/ 165051 h 1566265"/>
                      <a:gd name="connsiteX11" fmla="*/ 547081 w 2088573"/>
                      <a:gd name="connsiteY11" fmla="*/ 236055 h 1566265"/>
                      <a:gd name="connsiteX12" fmla="*/ 707967 w 2088573"/>
                      <a:gd name="connsiteY12" fmla="*/ 266189 h 1566265"/>
                      <a:gd name="connsiteX13" fmla="*/ 834390 w 2088573"/>
                      <a:gd name="connsiteY13" fmla="*/ 305674 h 1566265"/>
                      <a:gd name="connsiteX14" fmla="*/ 931718 w 2088573"/>
                      <a:gd name="connsiteY14" fmla="*/ 372869 h 1566265"/>
                      <a:gd name="connsiteX15" fmla="*/ 994064 w 2088573"/>
                      <a:gd name="connsiteY15" fmla="*/ 487169 h 1566265"/>
                      <a:gd name="connsiteX16" fmla="*/ 1063856 w 2088573"/>
                      <a:gd name="connsiteY16" fmla="*/ 691350 h 1566265"/>
                      <a:gd name="connsiteX17" fmla="*/ 1154257 w 2088573"/>
                      <a:gd name="connsiteY17" fmla="*/ 959262 h 1566265"/>
                      <a:gd name="connsiteX18" fmla="*/ 1267691 w 2088573"/>
                      <a:gd name="connsiteY18" fmla="*/ 1228387 h 1566265"/>
                      <a:gd name="connsiteX19" fmla="*/ 1367963 w 2088573"/>
                      <a:gd name="connsiteY19" fmla="*/ 1383558 h 1566265"/>
                      <a:gd name="connsiteX20" fmla="*/ 1512051 w 2088573"/>
                      <a:gd name="connsiteY20" fmla="*/ 1484523 h 1566265"/>
                      <a:gd name="connsiteX21" fmla="*/ 1630161 w 2088573"/>
                      <a:gd name="connsiteY21" fmla="*/ 1532148 h 1566265"/>
                      <a:gd name="connsiteX22" fmla="*/ 1713981 w 2088573"/>
                      <a:gd name="connsiteY22" fmla="*/ 1553103 h 1566265"/>
                      <a:gd name="connsiteX23" fmla="*/ 1802996 w 2088573"/>
                      <a:gd name="connsiteY23" fmla="*/ 1566265 h 1566265"/>
                      <a:gd name="connsiteX24" fmla="*/ 1893051 w 2088573"/>
                      <a:gd name="connsiteY24" fmla="*/ 1553103 h 1566265"/>
                      <a:gd name="connsiteX25" fmla="*/ 2088573 w 2088573"/>
                      <a:gd name="connsiteY25" fmla="*/ 1564360 h 1566265"/>
                      <a:gd name="connsiteX0" fmla="*/ 0 w 2088573"/>
                      <a:gd name="connsiteY0" fmla="*/ 1533187 h 1566851"/>
                      <a:gd name="connsiteX1" fmla="*/ 180109 w 2088573"/>
                      <a:gd name="connsiteY1" fmla="*/ 1491623 h 1566851"/>
                      <a:gd name="connsiteX2" fmla="*/ 212494 w 2088573"/>
                      <a:gd name="connsiteY2" fmla="*/ 1470668 h 1566851"/>
                      <a:gd name="connsiteX3" fmla="*/ 230678 w 2088573"/>
                      <a:gd name="connsiteY3" fmla="*/ 1421485 h 1566851"/>
                      <a:gd name="connsiteX4" fmla="*/ 238990 w 2088573"/>
                      <a:gd name="connsiteY4" fmla="*/ 1353078 h 1566851"/>
                      <a:gd name="connsiteX5" fmla="*/ 249382 w 2088573"/>
                      <a:gd name="connsiteY5" fmla="*/ 1172969 h 1566851"/>
                      <a:gd name="connsiteX6" fmla="*/ 258907 w 2088573"/>
                      <a:gd name="connsiteY6" fmla="*/ 920123 h 1566851"/>
                      <a:gd name="connsiteX7" fmla="*/ 259773 w 2088573"/>
                      <a:gd name="connsiteY7" fmla="*/ 469851 h 1566851"/>
                      <a:gd name="connsiteX8" fmla="*/ 273627 w 2088573"/>
                      <a:gd name="connsiteY8" fmla="*/ 9187 h 1566851"/>
                      <a:gd name="connsiteX9" fmla="*/ 408709 w 2088573"/>
                      <a:gd name="connsiteY9" fmla="*/ 165051 h 1566851"/>
                      <a:gd name="connsiteX10" fmla="*/ 408709 w 2088573"/>
                      <a:gd name="connsiteY10" fmla="*/ 165051 h 1566851"/>
                      <a:gd name="connsiteX11" fmla="*/ 547081 w 2088573"/>
                      <a:gd name="connsiteY11" fmla="*/ 236055 h 1566851"/>
                      <a:gd name="connsiteX12" fmla="*/ 707967 w 2088573"/>
                      <a:gd name="connsiteY12" fmla="*/ 266189 h 1566851"/>
                      <a:gd name="connsiteX13" fmla="*/ 834390 w 2088573"/>
                      <a:gd name="connsiteY13" fmla="*/ 305674 h 1566851"/>
                      <a:gd name="connsiteX14" fmla="*/ 931718 w 2088573"/>
                      <a:gd name="connsiteY14" fmla="*/ 372869 h 1566851"/>
                      <a:gd name="connsiteX15" fmla="*/ 994064 w 2088573"/>
                      <a:gd name="connsiteY15" fmla="*/ 487169 h 1566851"/>
                      <a:gd name="connsiteX16" fmla="*/ 1063856 w 2088573"/>
                      <a:gd name="connsiteY16" fmla="*/ 691350 h 1566851"/>
                      <a:gd name="connsiteX17" fmla="*/ 1154257 w 2088573"/>
                      <a:gd name="connsiteY17" fmla="*/ 959262 h 1566851"/>
                      <a:gd name="connsiteX18" fmla="*/ 1267691 w 2088573"/>
                      <a:gd name="connsiteY18" fmla="*/ 1228387 h 1566851"/>
                      <a:gd name="connsiteX19" fmla="*/ 1367963 w 2088573"/>
                      <a:gd name="connsiteY19" fmla="*/ 1383558 h 1566851"/>
                      <a:gd name="connsiteX20" fmla="*/ 1512051 w 2088573"/>
                      <a:gd name="connsiteY20" fmla="*/ 1484523 h 1566851"/>
                      <a:gd name="connsiteX21" fmla="*/ 1630161 w 2088573"/>
                      <a:gd name="connsiteY21" fmla="*/ 1532148 h 1566851"/>
                      <a:gd name="connsiteX22" fmla="*/ 1713981 w 2088573"/>
                      <a:gd name="connsiteY22" fmla="*/ 1553103 h 1566851"/>
                      <a:gd name="connsiteX23" fmla="*/ 1802996 w 2088573"/>
                      <a:gd name="connsiteY23" fmla="*/ 1566265 h 1566851"/>
                      <a:gd name="connsiteX24" fmla="*/ 1894956 w 2088573"/>
                      <a:gd name="connsiteY24" fmla="*/ 1564533 h 1566851"/>
                      <a:gd name="connsiteX25" fmla="*/ 2088573 w 2088573"/>
                      <a:gd name="connsiteY25" fmla="*/ 1564360 h 156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88573" h="1566851">
                        <a:moveTo>
                          <a:pt x="0" y="1533187"/>
                        </a:moveTo>
                        <a:cubicBezTo>
                          <a:pt x="60036" y="1519332"/>
                          <a:pt x="144693" y="1502043"/>
                          <a:pt x="180109" y="1491623"/>
                        </a:cubicBezTo>
                        <a:cubicBezTo>
                          <a:pt x="215525" y="1481203"/>
                          <a:pt x="204066" y="1482358"/>
                          <a:pt x="212494" y="1470668"/>
                        </a:cubicBezTo>
                        <a:cubicBezTo>
                          <a:pt x="220922" y="1458978"/>
                          <a:pt x="226262" y="1441083"/>
                          <a:pt x="230678" y="1421485"/>
                        </a:cubicBezTo>
                        <a:cubicBezTo>
                          <a:pt x="235094" y="1401887"/>
                          <a:pt x="235873" y="1394497"/>
                          <a:pt x="238990" y="1353078"/>
                        </a:cubicBezTo>
                        <a:cubicBezTo>
                          <a:pt x="242107" y="1311659"/>
                          <a:pt x="246063" y="1245128"/>
                          <a:pt x="249382" y="1172969"/>
                        </a:cubicBezTo>
                        <a:cubicBezTo>
                          <a:pt x="252701" y="1100810"/>
                          <a:pt x="257175" y="1037309"/>
                          <a:pt x="258907" y="920123"/>
                        </a:cubicBezTo>
                        <a:cubicBezTo>
                          <a:pt x="260639" y="802937"/>
                          <a:pt x="257320" y="621674"/>
                          <a:pt x="259773" y="469851"/>
                        </a:cubicBezTo>
                        <a:cubicBezTo>
                          <a:pt x="262226" y="318028"/>
                          <a:pt x="248804" y="59987"/>
                          <a:pt x="273627" y="9187"/>
                        </a:cubicBezTo>
                        <a:cubicBezTo>
                          <a:pt x="298450" y="-41613"/>
                          <a:pt x="357620" y="133359"/>
                          <a:pt x="408709" y="165051"/>
                        </a:cubicBezTo>
                        <a:lnTo>
                          <a:pt x="408709" y="165051"/>
                        </a:lnTo>
                        <a:cubicBezTo>
                          <a:pt x="431771" y="176885"/>
                          <a:pt x="497205" y="219199"/>
                          <a:pt x="547081" y="236055"/>
                        </a:cubicBezTo>
                        <a:cubicBezTo>
                          <a:pt x="596957" y="252911"/>
                          <a:pt x="660082" y="254586"/>
                          <a:pt x="707967" y="266189"/>
                        </a:cubicBezTo>
                        <a:cubicBezTo>
                          <a:pt x="755852" y="277792"/>
                          <a:pt x="797098" y="287894"/>
                          <a:pt x="834390" y="305674"/>
                        </a:cubicBezTo>
                        <a:cubicBezTo>
                          <a:pt x="871682" y="323454"/>
                          <a:pt x="905106" y="342620"/>
                          <a:pt x="931718" y="372869"/>
                        </a:cubicBezTo>
                        <a:cubicBezTo>
                          <a:pt x="958330" y="403118"/>
                          <a:pt x="972041" y="434089"/>
                          <a:pt x="994064" y="487169"/>
                        </a:cubicBezTo>
                        <a:cubicBezTo>
                          <a:pt x="1016087" y="540249"/>
                          <a:pt x="1037157" y="612668"/>
                          <a:pt x="1063856" y="691350"/>
                        </a:cubicBezTo>
                        <a:cubicBezTo>
                          <a:pt x="1090555" y="770032"/>
                          <a:pt x="1120285" y="869756"/>
                          <a:pt x="1154257" y="959262"/>
                        </a:cubicBezTo>
                        <a:cubicBezTo>
                          <a:pt x="1188229" y="1048768"/>
                          <a:pt x="1232073" y="1157671"/>
                          <a:pt x="1267691" y="1228387"/>
                        </a:cubicBezTo>
                        <a:cubicBezTo>
                          <a:pt x="1303309" y="1299103"/>
                          <a:pt x="1327236" y="1340869"/>
                          <a:pt x="1367963" y="1383558"/>
                        </a:cubicBezTo>
                        <a:cubicBezTo>
                          <a:pt x="1408690" y="1426247"/>
                          <a:pt x="1468351" y="1459758"/>
                          <a:pt x="1512051" y="1484523"/>
                        </a:cubicBezTo>
                        <a:cubicBezTo>
                          <a:pt x="1555751" y="1509288"/>
                          <a:pt x="1596506" y="1520718"/>
                          <a:pt x="1630161" y="1532148"/>
                        </a:cubicBezTo>
                        <a:cubicBezTo>
                          <a:pt x="1663816" y="1543578"/>
                          <a:pt x="1685175" y="1547417"/>
                          <a:pt x="1713981" y="1553103"/>
                        </a:cubicBezTo>
                        <a:cubicBezTo>
                          <a:pt x="1742787" y="1558789"/>
                          <a:pt x="1772834" y="1564360"/>
                          <a:pt x="1802996" y="1566265"/>
                        </a:cubicBezTo>
                        <a:cubicBezTo>
                          <a:pt x="1833159" y="1568170"/>
                          <a:pt x="1847360" y="1564850"/>
                          <a:pt x="1894956" y="1564533"/>
                        </a:cubicBezTo>
                        <a:cubicBezTo>
                          <a:pt x="1942552" y="1564216"/>
                          <a:pt x="2023341" y="1557144"/>
                          <a:pt x="2088573" y="156436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2187286" y="2542422"/>
                    <a:ext cx="403514" cy="3198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Freeform 13"/>
                <p:cNvSpPr/>
                <p:nvPr/>
              </p:nvSpPr>
              <p:spPr>
                <a:xfrm>
                  <a:off x="1143000" y="1295400"/>
                  <a:ext cx="2088573" cy="1566851"/>
                </a:xfrm>
                <a:custGeom>
                  <a:avLst/>
                  <a:gdLst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180109 w 2088573"/>
                    <a:gd name="connsiteY2" fmla="*/ 1490471 h 1563208"/>
                    <a:gd name="connsiteX3" fmla="*/ 245918 w 2088573"/>
                    <a:gd name="connsiteY3" fmla="*/ 1410808 h 1563208"/>
                    <a:gd name="connsiteX4" fmla="*/ 245918 w 2088573"/>
                    <a:gd name="connsiteY4" fmla="*/ 1410808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180109 w 2088573"/>
                    <a:gd name="connsiteY2" fmla="*/ 1490471 h 1563208"/>
                    <a:gd name="connsiteX3" fmla="*/ 245918 w 2088573"/>
                    <a:gd name="connsiteY3" fmla="*/ 1410808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180109 w 2088573"/>
                    <a:gd name="connsiteY2" fmla="*/ 1490471 h 1563208"/>
                    <a:gd name="connsiteX3" fmla="*/ 211628 w 2088573"/>
                    <a:gd name="connsiteY3" fmla="*/ 146224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223924 w 2088573"/>
                    <a:gd name="connsiteY2" fmla="*/ 1467611 h 1563208"/>
                    <a:gd name="connsiteX3" fmla="*/ 211628 w 2088573"/>
                    <a:gd name="connsiteY3" fmla="*/ 146224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275359 w 2088573"/>
                    <a:gd name="connsiteY2" fmla="*/ 1414271 h 1563208"/>
                    <a:gd name="connsiteX3" fmla="*/ 211628 w 2088573"/>
                    <a:gd name="connsiteY3" fmla="*/ 146224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168679 w 2088573"/>
                    <a:gd name="connsiteY2" fmla="*/ 1467611 h 1563208"/>
                    <a:gd name="connsiteX3" fmla="*/ 211628 w 2088573"/>
                    <a:gd name="connsiteY3" fmla="*/ 146224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168679 w 2088573"/>
                    <a:gd name="connsiteY2" fmla="*/ 1467611 h 1563208"/>
                    <a:gd name="connsiteX3" fmla="*/ 230678 w 2088573"/>
                    <a:gd name="connsiteY3" fmla="*/ 142033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212494 w 2088573"/>
                    <a:gd name="connsiteY2" fmla="*/ 1469516 h 1563208"/>
                    <a:gd name="connsiteX3" fmla="*/ 230678 w 2088573"/>
                    <a:gd name="connsiteY3" fmla="*/ 142033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49382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212494 w 2088573"/>
                    <a:gd name="connsiteY2" fmla="*/ 1469516 h 1563208"/>
                    <a:gd name="connsiteX3" fmla="*/ 230678 w 2088573"/>
                    <a:gd name="connsiteY3" fmla="*/ 142033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58907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491836 w 2088573"/>
                    <a:gd name="connsiteY11" fmla="*/ 21585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035 h 1563208"/>
                    <a:gd name="connsiteX1" fmla="*/ 180109 w 2088573"/>
                    <a:gd name="connsiteY1" fmla="*/ 1490471 h 1563208"/>
                    <a:gd name="connsiteX2" fmla="*/ 212494 w 2088573"/>
                    <a:gd name="connsiteY2" fmla="*/ 1469516 h 1563208"/>
                    <a:gd name="connsiteX3" fmla="*/ 230678 w 2088573"/>
                    <a:gd name="connsiteY3" fmla="*/ 1420333 h 1563208"/>
                    <a:gd name="connsiteX4" fmla="*/ 238990 w 2088573"/>
                    <a:gd name="connsiteY4" fmla="*/ 1351926 h 1563208"/>
                    <a:gd name="connsiteX5" fmla="*/ 249382 w 2088573"/>
                    <a:gd name="connsiteY5" fmla="*/ 1171817 h 1563208"/>
                    <a:gd name="connsiteX6" fmla="*/ 258907 w 2088573"/>
                    <a:gd name="connsiteY6" fmla="*/ 918971 h 1563208"/>
                    <a:gd name="connsiteX7" fmla="*/ 259773 w 2088573"/>
                    <a:gd name="connsiteY7" fmla="*/ 468699 h 1563208"/>
                    <a:gd name="connsiteX8" fmla="*/ 273627 w 2088573"/>
                    <a:gd name="connsiteY8" fmla="*/ 8035 h 1563208"/>
                    <a:gd name="connsiteX9" fmla="*/ 408709 w 2088573"/>
                    <a:gd name="connsiteY9" fmla="*/ 163899 h 1563208"/>
                    <a:gd name="connsiteX10" fmla="*/ 408709 w 2088573"/>
                    <a:gd name="connsiteY10" fmla="*/ 163899 h 1563208"/>
                    <a:gd name="connsiteX11" fmla="*/ 547081 w 2088573"/>
                    <a:gd name="connsiteY11" fmla="*/ 234903 h 1563208"/>
                    <a:gd name="connsiteX12" fmla="*/ 654627 w 2088573"/>
                    <a:gd name="connsiteY12" fmla="*/ 257417 h 1563208"/>
                    <a:gd name="connsiteX13" fmla="*/ 800100 w 2088573"/>
                    <a:gd name="connsiteY13" fmla="*/ 319762 h 1563208"/>
                    <a:gd name="connsiteX14" fmla="*/ 931718 w 2088573"/>
                    <a:gd name="connsiteY14" fmla="*/ 371717 h 1563208"/>
                    <a:gd name="connsiteX15" fmla="*/ 994064 w 2088573"/>
                    <a:gd name="connsiteY15" fmla="*/ 486017 h 1563208"/>
                    <a:gd name="connsiteX16" fmla="*/ 1077191 w 2088573"/>
                    <a:gd name="connsiteY16" fmla="*/ 673053 h 1563208"/>
                    <a:gd name="connsiteX17" fmla="*/ 1163782 w 2088573"/>
                    <a:gd name="connsiteY17" fmla="*/ 946680 h 1563208"/>
                    <a:gd name="connsiteX18" fmla="*/ 1267691 w 2088573"/>
                    <a:gd name="connsiteY18" fmla="*/ 1227235 h 1563208"/>
                    <a:gd name="connsiteX19" fmla="*/ 1388918 w 2088573"/>
                    <a:gd name="connsiteY19" fmla="*/ 1390026 h 1563208"/>
                    <a:gd name="connsiteX20" fmla="*/ 1510146 w 2088573"/>
                    <a:gd name="connsiteY20" fmla="*/ 1504326 h 1563208"/>
                    <a:gd name="connsiteX21" fmla="*/ 1510146 w 2088573"/>
                    <a:gd name="connsiteY21" fmla="*/ 1504326 h 1563208"/>
                    <a:gd name="connsiteX22" fmla="*/ 1510146 w 2088573"/>
                    <a:gd name="connsiteY22" fmla="*/ 1504326 h 1563208"/>
                    <a:gd name="connsiteX23" fmla="*/ 1686791 w 2088573"/>
                    <a:gd name="connsiteY23" fmla="*/ 1525108 h 1563208"/>
                    <a:gd name="connsiteX24" fmla="*/ 1891146 w 2088573"/>
                    <a:gd name="connsiteY24" fmla="*/ 1542426 h 1563208"/>
                    <a:gd name="connsiteX25" fmla="*/ 2088573 w 2088573"/>
                    <a:gd name="connsiteY25" fmla="*/ 1563208 h 1563208"/>
                    <a:gd name="connsiteX0" fmla="*/ 0 w 2088573"/>
                    <a:gd name="connsiteY0" fmla="*/ 1532957 h 1564130"/>
                    <a:gd name="connsiteX1" fmla="*/ 180109 w 2088573"/>
                    <a:gd name="connsiteY1" fmla="*/ 1491393 h 1564130"/>
                    <a:gd name="connsiteX2" fmla="*/ 212494 w 2088573"/>
                    <a:gd name="connsiteY2" fmla="*/ 1470438 h 1564130"/>
                    <a:gd name="connsiteX3" fmla="*/ 230678 w 2088573"/>
                    <a:gd name="connsiteY3" fmla="*/ 1421255 h 1564130"/>
                    <a:gd name="connsiteX4" fmla="*/ 238990 w 2088573"/>
                    <a:gd name="connsiteY4" fmla="*/ 1352848 h 1564130"/>
                    <a:gd name="connsiteX5" fmla="*/ 249382 w 2088573"/>
                    <a:gd name="connsiteY5" fmla="*/ 1172739 h 1564130"/>
                    <a:gd name="connsiteX6" fmla="*/ 258907 w 2088573"/>
                    <a:gd name="connsiteY6" fmla="*/ 919893 h 1564130"/>
                    <a:gd name="connsiteX7" fmla="*/ 259773 w 2088573"/>
                    <a:gd name="connsiteY7" fmla="*/ 469621 h 1564130"/>
                    <a:gd name="connsiteX8" fmla="*/ 273627 w 2088573"/>
                    <a:gd name="connsiteY8" fmla="*/ 8957 h 1564130"/>
                    <a:gd name="connsiteX9" fmla="*/ 408709 w 2088573"/>
                    <a:gd name="connsiteY9" fmla="*/ 164821 h 1564130"/>
                    <a:gd name="connsiteX10" fmla="*/ 408709 w 2088573"/>
                    <a:gd name="connsiteY10" fmla="*/ 164821 h 1564130"/>
                    <a:gd name="connsiteX11" fmla="*/ 547081 w 2088573"/>
                    <a:gd name="connsiteY11" fmla="*/ 235825 h 1564130"/>
                    <a:gd name="connsiteX12" fmla="*/ 654627 w 2088573"/>
                    <a:gd name="connsiteY12" fmla="*/ 258339 h 1564130"/>
                    <a:gd name="connsiteX13" fmla="*/ 800100 w 2088573"/>
                    <a:gd name="connsiteY13" fmla="*/ 320684 h 1564130"/>
                    <a:gd name="connsiteX14" fmla="*/ 931718 w 2088573"/>
                    <a:gd name="connsiteY14" fmla="*/ 372639 h 1564130"/>
                    <a:gd name="connsiteX15" fmla="*/ 994064 w 2088573"/>
                    <a:gd name="connsiteY15" fmla="*/ 486939 h 1564130"/>
                    <a:gd name="connsiteX16" fmla="*/ 1077191 w 2088573"/>
                    <a:gd name="connsiteY16" fmla="*/ 673975 h 1564130"/>
                    <a:gd name="connsiteX17" fmla="*/ 1163782 w 2088573"/>
                    <a:gd name="connsiteY17" fmla="*/ 947602 h 1564130"/>
                    <a:gd name="connsiteX18" fmla="*/ 1267691 w 2088573"/>
                    <a:gd name="connsiteY18" fmla="*/ 1228157 h 1564130"/>
                    <a:gd name="connsiteX19" fmla="*/ 1388918 w 2088573"/>
                    <a:gd name="connsiteY19" fmla="*/ 1390948 h 1564130"/>
                    <a:gd name="connsiteX20" fmla="*/ 1510146 w 2088573"/>
                    <a:gd name="connsiteY20" fmla="*/ 1505248 h 1564130"/>
                    <a:gd name="connsiteX21" fmla="*/ 1510146 w 2088573"/>
                    <a:gd name="connsiteY21" fmla="*/ 1505248 h 1564130"/>
                    <a:gd name="connsiteX22" fmla="*/ 1510146 w 2088573"/>
                    <a:gd name="connsiteY22" fmla="*/ 1505248 h 1564130"/>
                    <a:gd name="connsiteX23" fmla="*/ 1686791 w 2088573"/>
                    <a:gd name="connsiteY23" fmla="*/ 1526030 h 1564130"/>
                    <a:gd name="connsiteX24" fmla="*/ 1891146 w 2088573"/>
                    <a:gd name="connsiteY24" fmla="*/ 1543348 h 1564130"/>
                    <a:gd name="connsiteX25" fmla="*/ 2088573 w 2088573"/>
                    <a:gd name="connsiteY25" fmla="*/ 1564130 h 156413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654627 w 2088573"/>
                    <a:gd name="connsiteY12" fmla="*/ 258569 h 1564360"/>
                    <a:gd name="connsiteX13" fmla="*/ 800100 w 2088573"/>
                    <a:gd name="connsiteY13" fmla="*/ 32091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654627 w 2088573"/>
                    <a:gd name="connsiteY12" fmla="*/ 258569 h 1564360"/>
                    <a:gd name="connsiteX13" fmla="*/ 800100 w 2088573"/>
                    <a:gd name="connsiteY13" fmla="*/ 32091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654627 w 2088573"/>
                    <a:gd name="connsiteY12" fmla="*/ 258569 h 1564360"/>
                    <a:gd name="connsiteX13" fmla="*/ 800100 w 2088573"/>
                    <a:gd name="connsiteY13" fmla="*/ 32091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654627 w 2088573"/>
                    <a:gd name="connsiteY12" fmla="*/ 258569 h 1564360"/>
                    <a:gd name="connsiteX13" fmla="*/ 800100 w 2088573"/>
                    <a:gd name="connsiteY13" fmla="*/ 32091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2252 w 2088573"/>
                    <a:gd name="connsiteY12" fmla="*/ 249044 h 1564360"/>
                    <a:gd name="connsiteX13" fmla="*/ 800100 w 2088573"/>
                    <a:gd name="connsiteY13" fmla="*/ 32091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00100 w 2088573"/>
                    <a:gd name="connsiteY13" fmla="*/ 32091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77191 w 2088573"/>
                    <a:gd name="connsiteY16" fmla="*/ 674205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63782 w 2088573"/>
                    <a:gd name="connsiteY17" fmla="*/ 94783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10146 w 2088573"/>
                    <a:gd name="connsiteY22" fmla="*/ 150547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506336 w 2088573"/>
                    <a:gd name="connsiteY22" fmla="*/ 146356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487286 w 2088573"/>
                    <a:gd name="connsiteY22" fmla="*/ 1501668 h 1564360"/>
                    <a:gd name="connsiteX23" fmla="*/ 1686791 w 2088573"/>
                    <a:gd name="connsiteY23" fmla="*/ 152626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510146 w 2088573"/>
                    <a:gd name="connsiteY21" fmla="*/ 1505478 h 1564360"/>
                    <a:gd name="connsiteX22" fmla="*/ 1487286 w 2088573"/>
                    <a:gd name="connsiteY22" fmla="*/ 1501668 h 1564360"/>
                    <a:gd name="connsiteX23" fmla="*/ 1766801 w 2088573"/>
                    <a:gd name="connsiteY23" fmla="*/ 153578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628256 w 2088573"/>
                    <a:gd name="connsiteY21" fmla="*/ 1535958 h 1564360"/>
                    <a:gd name="connsiteX22" fmla="*/ 1487286 w 2088573"/>
                    <a:gd name="connsiteY22" fmla="*/ 1501668 h 1564360"/>
                    <a:gd name="connsiteX23" fmla="*/ 1766801 w 2088573"/>
                    <a:gd name="connsiteY23" fmla="*/ 153578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628256 w 2088573"/>
                    <a:gd name="connsiteY21" fmla="*/ 1535958 h 1564360"/>
                    <a:gd name="connsiteX22" fmla="*/ 1704456 w 2088573"/>
                    <a:gd name="connsiteY22" fmla="*/ 1551198 h 1564360"/>
                    <a:gd name="connsiteX23" fmla="*/ 1766801 w 2088573"/>
                    <a:gd name="connsiteY23" fmla="*/ 153578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10146 w 2088573"/>
                    <a:gd name="connsiteY20" fmla="*/ 1505478 h 1564360"/>
                    <a:gd name="connsiteX21" fmla="*/ 1628256 w 2088573"/>
                    <a:gd name="connsiteY21" fmla="*/ 1535958 h 1564360"/>
                    <a:gd name="connsiteX22" fmla="*/ 1704456 w 2088573"/>
                    <a:gd name="connsiteY22" fmla="*/ 1551198 h 1564360"/>
                    <a:gd name="connsiteX23" fmla="*/ 1789661 w 2088573"/>
                    <a:gd name="connsiteY23" fmla="*/ 155102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88918 w 2088573"/>
                    <a:gd name="connsiteY19" fmla="*/ 1391178 h 1564360"/>
                    <a:gd name="connsiteX20" fmla="*/ 1504431 w 2088573"/>
                    <a:gd name="connsiteY20" fmla="*/ 1484523 h 1564360"/>
                    <a:gd name="connsiteX21" fmla="*/ 1628256 w 2088573"/>
                    <a:gd name="connsiteY21" fmla="*/ 1535958 h 1564360"/>
                    <a:gd name="connsiteX22" fmla="*/ 1704456 w 2088573"/>
                    <a:gd name="connsiteY22" fmla="*/ 1551198 h 1564360"/>
                    <a:gd name="connsiteX23" fmla="*/ 1789661 w 2088573"/>
                    <a:gd name="connsiteY23" fmla="*/ 155102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04431 w 2088573"/>
                    <a:gd name="connsiteY20" fmla="*/ 1484523 h 1564360"/>
                    <a:gd name="connsiteX21" fmla="*/ 1628256 w 2088573"/>
                    <a:gd name="connsiteY21" fmla="*/ 1535958 h 1564360"/>
                    <a:gd name="connsiteX22" fmla="*/ 1704456 w 2088573"/>
                    <a:gd name="connsiteY22" fmla="*/ 1551198 h 1564360"/>
                    <a:gd name="connsiteX23" fmla="*/ 1789661 w 2088573"/>
                    <a:gd name="connsiteY23" fmla="*/ 155102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28256 w 2088573"/>
                    <a:gd name="connsiteY21" fmla="*/ 1535958 h 1564360"/>
                    <a:gd name="connsiteX22" fmla="*/ 1704456 w 2088573"/>
                    <a:gd name="connsiteY22" fmla="*/ 1551198 h 1564360"/>
                    <a:gd name="connsiteX23" fmla="*/ 1789661 w 2088573"/>
                    <a:gd name="connsiteY23" fmla="*/ 155102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30161 w 2088573"/>
                    <a:gd name="connsiteY21" fmla="*/ 1532148 h 1564360"/>
                    <a:gd name="connsiteX22" fmla="*/ 1704456 w 2088573"/>
                    <a:gd name="connsiteY22" fmla="*/ 1551198 h 1564360"/>
                    <a:gd name="connsiteX23" fmla="*/ 1789661 w 2088573"/>
                    <a:gd name="connsiteY23" fmla="*/ 155102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30161 w 2088573"/>
                    <a:gd name="connsiteY21" fmla="*/ 1532148 h 1564360"/>
                    <a:gd name="connsiteX22" fmla="*/ 1715886 w 2088573"/>
                    <a:gd name="connsiteY22" fmla="*/ 1543578 h 1564360"/>
                    <a:gd name="connsiteX23" fmla="*/ 1789661 w 2088573"/>
                    <a:gd name="connsiteY23" fmla="*/ 1551025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30161 w 2088573"/>
                    <a:gd name="connsiteY21" fmla="*/ 1532148 h 1564360"/>
                    <a:gd name="connsiteX22" fmla="*/ 1715886 w 2088573"/>
                    <a:gd name="connsiteY22" fmla="*/ 1543578 h 1564360"/>
                    <a:gd name="connsiteX23" fmla="*/ 1801091 w 2088573"/>
                    <a:gd name="connsiteY23" fmla="*/ 1545310 h 1564360"/>
                    <a:gd name="connsiteX24" fmla="*/ 1891146 w 2088573"/>
                    <a:gd name="connsiteY24" fmla="*/ 1543578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30161 w 2088573"/>
                    <a:gd name="connsiteY21" fmla="*/ 1532148 h 1564360"/>
                    <a:gd name="connsiteX22" fmla="*/ 1715886 w 2088573"/>
                    <a:gd name="connsiteY22" fmla="*/ 1543578 h 1564360"/>
                    <a:gd name="connsiteX23" fmla="*/ 1801091 w 2088573"/>
                    <a:gd name="connsiteY23" fmla="*/ 1545310 h 1564360"/>
                    <a:gd name="connsiteX24" fmla="*/ 1893051 w 2088573"/>
                    <a:gd name="connsiteY24" fmla="*/ 1553103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30161 w 2088573"/>
                    <a:gd name="connsiteY21" fmla="*/ 1532148 h 1564360"/>
                    <a:gd name="connsiteX22" fmla="*/ 1715886 w 2088573"/>
                    <a:gd name="connsiteY22" fmla="*/ 1543578 h 1564360"/>
                    <a:gd name="connsiteX23" fmla="*/ 1789661 w 2088573"/>
                    <a:gd name="connsiteY23" fmla="*/ 1554835 h 1564360"/>
                    <a:gd name="connsiteX24" fmla="*/ 1893051 w 2088573"/>
                    <a:gd name="connsiteY24" fmla="*/ 1553103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4360"/>
                    <a:gd name="connsiteX1" fmla="*/ 180109 w 2088573"/>
                    <a:gd name="connsiteY1" fmla="*/ 1491623 h 1564360"/>
                    <a:gd name="connsiteX2" fmla="*/ 212494 w 2088573"/>
                    <a:gd name="connsiteY2" fmla="*/ 1470668 h 1564360"/>
                    <a:gd name="connsiteX3" fmla="*/ 230678 w 2088573"/>
                    <a:gd name="connsiteY3" fmla="*/ 1421485 h 1564360"/>
                    <a:gd name="connsiteX4" fmla="*/ 238990 w 2088573"/>
                    <a:gd name="connsiteY4" fmla="*/ 1353078 h 1564360"/>
                    <a:gd name="connsiteX5" fmla="*/ 249382 w 2088573"/>
                    <a:gd name="connsiteY5" fmla="*/ 1172969 h 1564360"/>
                    <a:gd name="connsiteX6" fmla="*/ 258907 w 2088573"/>
                    <a:gd name="connsiteY6" fmla="*/ 920123 h 1564360"/>
                    <a:gd name="connsiteX7" fmla="*/ 259773 w 2088573"/>
                    <a:gd name="connsiteY7" fmla="*/ 469851 h 1564360"/>
                    <a:gd name="connsiteX8" fmla="*/ 273627 w 2088573"/>
                    <a:gd name="connsiteY8" fmla="*/ 9187 h 1564360"/>
                    <a:gd name="connsiteX9" fmla="*/ 408709 w 2088573"/>
                    <a:gd name="connsiteY9" fmla="*/ 165051 h 1564360"/>
                    <a:gd name="connsiteX10" fmla="*/ 408709 w 2088573"/>
                    <a:gd name="connsiteY10" fmla="*/ 165051 h 1564360"/>
                    <a:gd name="connsiteX11" fmla="*/ 547081 w 2088573"/>
                    <a:gd name="connsiteY11" fmla="*/ 236055 h 1564360"/>
                    <a:gd name="connsiteX12" fmla="*/ 707967 w 2088573"/>
                    <a:gd name="connsiteY12" fmla="*/ 266189 h 1564360"/>
                    <a:gd name="connsiteX13" fmla="*/ 834390 w 2088573"/>
                    <a:gd name="connsiteY13" fmla="*/ 305674 h 1564360"/>
                    <a:gd name="connsiteX14" fmla="*/ 931718 w 2088573"/>
                    <a:gd name="connsiteY14" fmla="*/ 372869 h 1564360"/>
                    <a:gd name="connsiteX15" fmla="*/ 994064 w 2088573"/>
                    <a:gd name="connsiteY15" fmla="*/ 487169 h 1564360"/>
                    <a:gd name="connsiteX16" fmla="*/ 1063856 w 2088573"/>
                    <a:gd name="connsiteY16" fmla="*/ 691350 h 1564360"/>
                    <a:gd name="connsiteX17" fmla="*/ 1154257 w 2088573"/>
                    <a:gd name="connsiteY17" fmla="*/ 959262 h 1564360"/>
                    <a:gd name="connsiteX18" fmla="*/ 1267691 w 2088573"/>
                    <a:gd name="connsiteY18" fmla="*/ 1228387 h 1564360"/>
                    <a:gd name="connsiteX19" fmla="*/ 1367963 w 2088573"/>
                    <a:gd name="connsiteY19" fmla="*/ 1383558 h 1564360"/>
                    <a:gd name="connsiteX20" fmla="*/ 1512051 w 2088573"/>
                    <a:gd name="connsiteY20" fmla="*/ 1484523 h 1564360"/>
                    <a:gd name="connsiteX21" fmla="*/ 1630161 w 2088573"/>
                    <a:gd name="connsiteY21" fmla="*/ 1532148 h 1564360"/>
                    <a:gd name="connsiteX22" fmla="*/ 1713981 w 2088573"/>
                    <a:gd name="connsiteY22" fmla="*/ 1553103 h 1564360"/>
                    <a:gd name="connsiteX23" fmla="*/ 1789661 w 2088573"/>
                    <a:gd name="connsiteY23" fmla="*/ 1554835 h 1564360"/>
                    <a:gd name="connsiteX24" fmla="*/ 1893051 w 2088573"/>
                    <a:gd name="connsiteY24" fmla="*/ 1553103 h 1564360"/>
                    <a:gd name="connsiteX25" fmla="*/ 2088573 w 2088573"/>
                    <a:gd name="connsiteY25" fmla="*/ 1564360 h 1564360"/>
                    <a:gd name="connsiteX0" fmla="*/ 0 w 2088573"/>
                    <a:gd name="connsiteY0" fmla="*/ 1533187 h 1566265"/>
                    <a:gd name="connsiteX1" fmla="*/ 180109 w 2088573"/>
                    <a:gd name="connsiteY1" fmla="*/ 1491623 h 1566265"/>
                    <a:gd name="connsiteX2" fmla="*/ 212494 w 2088573"/>
                    <a:gd name="connsiteY2" fmla="*/ 1470668 h 1566265"/>
                    <a:gd name="connsiteX3" fmla="*/ 230678 w 2088573"/>
                    <a:gd name="connsiteY3" fmla="*/ 1421485 h 1566265"/>
                    <a:gd name="connsiteX4" fmla="*/ 238990 w 2088573"/>
                    <a:gd name="connsiteY4" fmla="*/ 1353078 h 1566265"/>
                    <a:gd name="connsiteX5" fmla="*/ 249382 w 2088573"/>
                    <a:gd name="connsiteY5" fmla="*/ 1172969 h 1566265"/>
                    <a:gd name="connsiteX6" fmla="*/ 258907 w 2088573"/>
                    <a:gd name="connsiteY6" fmla="*/ 920123 h 1566265"/>
                    <a:gd name="connsiteX7" fmla="*/ 259773 w 2088573"/>
                    <a:gd name="connsiteY7" fmla="*/ 469851 h 1566265"/>
                    <a:gd name="connsiteX8" fmla="*/ 273627 w 2088573"/>
                    <a:gd name="connsiteY8" fmla="*/ 9187 h 1566265"/>
                    <a:gd name="connsiteX9" fmla="*/ 408709 w 2088573"/>
                    <a:gd name="connsiteY9" fmla="*/ 165051 h 1566265"/>
                    <a:gd name="connsiteX10" fmla="*/ 408709 w 2088573"/>
                    <a:gd name="connsiteY10" fmla="*/ 165051 h 1566265"/>
                    <a:gd name="connsiteX11" fmla="*/ 547081 w 2088573"/>
                    <a:gd name="connsiteY11" fmla="*/ 236055 h 1566265"/>
                    <a:gd name="connsiteX12" fmla="*/ 707967 w 2088573"/>
                    <a:gd name="connsiteY12" fmla="*/ 266189 h 1566265"/>
                    <a:gd name="connsiteX13" fmla="*/ 834390 w 2088573"/>
                    <a:gd name="connsiteY13" fmla="*/ 305674 h 1566265"/>
                    <a:gd name="connsiteX14" fmla="*/ 931718 w 2088573"/>
                    <a:gd name="connsiteY14" fmla="*/ 372869 h 1566265"/>
                    <a:gd name="connsiteX15" fmla="*/ 994064 w 2088573"/>
                    <a:gd name="connsiteY15" fmla="*/ 487169 h 1566265"/>
                    <a:gd name="connsiteX16" fmla="*/ 1063856 w 2088573"/>
                    <a:gd name="connsiteY16" fmla="*/ 691350 h 1566265"/>
                    <a:gd name="connsiteX17" fmla="*/ 1154257 w 2088573"/>
                    <a:gd name="connsiteY17" fmla="*/ 959262 h 1566265"/>
                    <a:gd name="connsiteX18" fmla="*/ 1267691 w 2088573"/>
                    <a:gd name="connsiteY18" fmla="*/ 1228387 h 1566265"/>
                    <a:gd name="connsiteX19" fmla="*/ 1367963 w 2088573"/>
                    <a:gd name="connsiteY19" fmla="*/ 1383558 h 1566265"/>
                    <a:gd name="connsiteX20" fmla="*/ 1512051 w 2088573"/>
                    <a:gd name="connsiteY20" fmla="*/ 1484523 h 1566265"/>
                    <a:gd name="connsiteX21" fmla="*/ 1630161 w 2088573"/>
                    <a:gd name="connsiteY21" fmla="*/ 1532148 h 1566265"/>
                    <a:gd name="connsiteX22" fmla="*/ 1713981 w 2088573"/>
                    <a:gd name="connsiteY22" fmla="*/ 1553103 h 1566265"/>
                    <a:gd name="connsiteX23" fmla="*/ 1802996 w 2088573"/>
                    <a:gd name="connsiteY23" fmla="*/ 1566265 h 1566265"/>
                    <a:gd name="connsiteX24" fmla="*/ 1893051 w 2088573"/>
                    <a:gd name="connsiteY24" fmla="*/ 1553103 h 1566265"/>
                    <a:gd name="connsiteX25" fmla="*/ 2088573 w 2088573"/>
                    <a:gd name="connsiteY25" fmla="*/ 1564360 h 1566265"/>
                    <a:gd name="connsiteX0" fmla="*/ 0 w 2088573"/>
                    <a:gd name="connsiteY0" fmla="*/ 1533187 h 1566851"/>
                    <a:gd name="connsiteX1" fmla="*/ 180109 w 2088573"/>
                    <a:gd name="connsiteY1" fmla="*/ 1491623 h 1566851"/>
                    <a:gd name="connsiteX2" fmla="*/ 212494 w 2088573"/>
                    <a:gd name="connsiteY2" fmla="*/ 1470668 h 1566851"/>
                    <a:gd name="connsiteX3" fmla="*/ 230678 w 2088573"/>
                    <a:gd name="connsiteY3" fmla="*/ 1421485 h 1566851"/>
                    <a:gd name="connsiteX4" fmla="*/ 238990 w 2088573"/>
                    <a:gd name="connsiteY4" fmla="*/ 1353078 h 1566851"/>
                    <a:gd name="connsiteX5" fmla="*/ 249382 w 2088573"/>
                    <a:gd name="connsiteY5" fmla="*/ 1172969 h 1566851"/>
                    <a:gd name="connsiteX6" fmla="*/ 258907 w 2088573"/>
                    <a:gd name="connsiteY6" fmla="*/ 920123 h 1566851"/>
                    <a:gd name="connsiteX7" fmla="*/ 259773 w 2088573"/>
                    <a:gd name="connsiteY7" fmla="*/ 469851 h 1566851"/>
                    <a:gd name="connsiteX8" fmla="*/ 273627 w 2088573"/>
                    <a:gd name="connsiteY8" fmla="*/ 9187 h 1566851"/>
                    <a:gd name="connsiteX9" fmla="*/ 408709 w 2088573"/>
                    <a:gd name="connsiteY9" fmla="*/ 165051 h 1566851"/>
                    <a:gd name="connsiteX10" fmla="*/ 408709 w 2088573"/>
                    <a:gd name="connsiteY10" fmla="*/ 165051 h 1566851"/>
                    <a:gd name="connsiteX11" fmla="*/ 547081 w 2088573"/>
                    <a:gd name="connsiteY11" fmla="*/ 236055 h 1566851"/>
                    <a:gd name="connsiteX12" fmla="*/ 707967 w 2088573"/>
                    <a:gd name="connsiteY12" fmla="*/ 266189 h 1566851"/>
                    <a:gd name="connsiteX13" fmla="*/ 834390 w 2088573"/>
                    <a:gd name="connsiteY13" fmla="*/ 305674 h 1566851"/>
                    <a:gd name="connsiteX14" fmla="*/ 931718 w 2088573"/>
                    <a:gd name="connsiteY14" fmla="*/ 372869 h 1566851"/>
                    <a:gd name="connsiteX15" fmla="*/ 994064 w 2088573"/>
                    <a:gd name="connsiteY15" fmla="*/ 487169 h 1566851"/>
                    <a:gd name="connsiteX16" fmla="*/ 1063856 w 2088573"/>
                    <a:gd name="connsiteY16" fmla="*/ 691350 h 1566851"/>
                    <a:gd name="connsiteX17" fmla="*/ 1154257 w 2088573"/>
                    <a:gd name="connsiteY17" fmla="*/ 959262 h 1566851"/>
                    <a:gd name="connsiteX18" fmla="*/ 1267691 w 2088573"/>
                    <a:gd name="connsiteY18" fmla="*/ 1228387 h 1566851"/>
                    <a:gd name="connsiteX19" fmla="*/ 1367963 w 2088573"/>
                    <a:gd name="connsiteY19" fmla="*/ 1383558 h 1566851"/>
                    <a:gd name="connsiteX20" fmla="*/ 1512051 w 2088573"/>
                    <a:gd name="connsiteY20" fmla="*/ 1484523 h 1566851"/>
                    <a:gd name="connsiteX21" fmla="*/ 1630161 w 2088573"/>
                    <a:gd name="connsiteY21" fmla="*/ 1532148 h 1566851"/>
                    <a:gd name="connsiteX22" fmla="*/ 1713981 w 2088573"/>
                    <a:gd name="connsiteY22" fmla="*/ 1553103 h 1566851"/>
                    <a:gd name="connsiteX23" fmla="*/ 1802996 w 2088573"/>
                    <a:gd name="connsiteY23" fmla="*/ 1566265 h 1566851"/>
                    <a:gd name="connsiteX24" fmla="*/ 1894956 w 2088573"/>
                    <a:gd name="connsiteY24" fmla="*/ 1564533 h 1566851"/>
                    <a:gd name="connsiteX25" fmla="*/ 2088573 w 2088573"/>
                    <a:gd name="connsiteY25" fmla="*/ 1564360 h 1566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088573" h="1566851">
                      <a:moveTo>
                        <a:pt x="0" y="1533187"/>
                      </a:moveTo>
                      <a:cubicBezTo>
                        <a:pt x="60036" y="1519332"/>
                        <a:pt x="144693" y="1502043"/>
                        <a:pt x="180109" y="1491623"/>
                      </a:cubicBezTo>
                      <a:cubicBezTo>
                        <a:pt x="215525" y="1481203"/>
                        <a:pt x="204066" y="1482358"/>
                        <a:pt x="212494" y="1470668"/>
                      </a:cubicBezTo>
                      <a:cubicBezTo>
                        <a:pt x="220922" y="1458978"/>
                        <a:pt x="226262" y="1441083"/>
                        <a:pt x="230678" y="1421485"/>
                      </a:cubicBezTo>
                      <a:cubicBezTo>
                        <a:pt x="235094" y="1401887"/>
                        <a:pt x="235873" y="1394497"/>
                        <a:pt x="238990" y="1353078"/>
                      </a:cubicBezTo>
                      <a:cubicBezTo>
                        <a:pt x="242107" y="1311659"/>
                        <a:pt x="246063" y="1245128"/>
                        <a:pt x="249382" y="1172969"/>
                      </a:cubicBezTo>
                      <a:cubicBezTo>
                        <a:pt x="252701" y="1100810"/>
                        <a:pt x="257175" y="1037309"/>
                        <a:pt x="258907" y="920123"/>
                      </a:cubicBezTo>
                      <a:cubicBezTo>
                        <a:pt x="260639" y="802937"/>
                        <a:pt x="257320" y="621674"/>
                        <a:pt x="259773" y="469851"/>
                      </a:cubicBezTo>
                      <a:cubicBezTo>
                        <a:pt x="262226" y="318028"/>
                        <a:pt x="248804" y="59987"/>
                        <a:pt x="273627" y="9187"/>
                      </a:cubicBezTo>
                      <a:cubicBezTo>
                        <a:pt x="298450" y="-41613"/>
                        <a:pt x="357620" y="133359"/>
                        <a:pt x="408709" y="165051"/>
                      </a:cubicBezTo>
                      <a:lnTo>
                        <a:pt x="408709" y="165051"/>
                      </a:lnTo>
                      <a:cubicBezTo>
                        <a:pt x="431771" y="176885"/>
                        <a:pt x="497205" y="219199"/>
                        <a:pt x="547081" y="236055"/>
                      </a:cubicBezTo>
                      <a:cubicBezTo>
                        <a:pt x="596957" y="252911"/>
                        <a:pt x="660082" y="254586"/>
                        <a:pt x="707967" y="266189"/>
                      </a:cubicBezTo>
                      <a:cubicBezTo>
                        <a:pt x="755852" y="277792"/>
                        <a:pt x="797098" y="287894"/>
                        <a:pt x="834390" y="305674"/>
                      </a:cubicBezTo>
                      <a:cubicBezTo>
                        <a:pt x="871682" y="323454"/>
                        <a:pt x="905106" y="342620"/>
                        <a:pt x="931718" y="372869"/>
                      </a:cubicBezTo>
                      <a:cubicBezTo>
                        <a:pt x="958330" y="403118"/>
                        <a:pt x="972041" y="434089"/>
                        <a:pt x="994064" y="487169"/>
                      </a:cubicBezTo>
                      <a:cubicBezTo>
                        <a:pt x="1016087" y="540249"/>
                        <a:pt x="1037157" y="612668"/>
                        <a:pt x="1063856" y="691350"/>
                      </a:cubicBezTo>
                      <a:cubicBezTo>
                        <a:pt x="1090555" y="770032"/>
                        <a:pt x="1120285" y="869756"/>
                        <a:pt x="1154257" y="959262"/>
                      </a:cubicBezTo>
                      <a:cubicBezTo>
                        <a:pt x="1188229" y="1048768"/>
                        <a:pt x="1232073" y="1157671"/>
                        <a:pt x="1267691" y="1228387"/>
                      </a:cubicBezTo>
                      <a:cubicBezTo>
                        <a:pt x="1303309" y="1299103"/>
                        <a:pt x="1327236" y="1340869"/>
                        <a:pt x="1367963" y="1383558"/>
                      </a:cubicBezTo>
                      <a:cubicBezTo>
                        <a:pt x="1408690" y="1426247"/>
                        <a:pt x="1468351" y="1459758"/>
                        <a:pt x="1512051" y="1484523"/>
                      </a:cubicBezTo>
                      <a:cubicBezTo>
                        <a:pt x="1555751" y="1509288"/>
                        <a:pt x="1596506" y="1520718"/>
                        <a:pt x="1630161" y="1532148"/>
                      </a:cubicBezTo>
                      <a:cubicBezTo>
                        <a:pt x="1663816" y="1543578"/>
                        <a:pt x="1685175" y="1547417"/>
                        <a:pt x="1713981" y="1553103"/>
                      </a:cubicBezTo>
                      <a:cubicBezTo>
                        <a:pt x="1742787" y="1558789"/>
                        <a:pt x="1772834" y="1564360"/>
                        <a:pt x="1802996" y="1566265"/>
                      </a:cubicBezTo>
                      <a:cubicBezTo>
                        <a:pt x="1833159" y="1568170"/>
                        <a:pt x="1847360" y="1564850"/>
                        <a:pt x="1894956" y="1564533"/>
                      </a:cubicBezTo>
                      <a:cubicBezTo>
                        <a:pt x="1942552" y="1564216"/>
                        <a:pt x="2023341" y="1557144"/>
                        <a:pt x="2088573" y="156436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endCxn id="17" idx="2"/>
                </p:cNvCxnSpPr>
                <p:nvPr/>
              </p:nvCxnSpPr>
              <p:spPr>
                <a:xfrm>
                  <a:off x="1447800" y="2862251"/>
                  <a:ext cx="94124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" name="Straight Connector 9"/>
            <p:cNvCxnSpPr>
              <a:stCxn id="17" idx="2"/>
            </p:cNvCxnSpPr>
            <p:nvPr/>
          </p:nvCxnSpPr>
          <p:spPr>
            <a:xfrm>
              <a:off x="2001889" y="3161102"/>
              <a:ext cx="28411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8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12259" y="244491"/>
            <a:ext cx="5719482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Vegetativna inervacija srca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3" y="1264372"/>
            <a:ext cx="5357689" cy="53695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890345" y="1371600"/>
            <a:ext cx="1099764" cy="158531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0603" y="943694"/>
            <a:ext cx="500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smtClean="0">
                <a:latin typeface="Garamond" panose="02020404030301010803" pitchFamily="18" charset="0"/>
              </a:rPr>
              <a:t>Rami cardiaci </a:t>
            </a:r>
            <a:r>
              <a:rPr lang="sr-Latn-RS" sz="2000" b="1" i="1" smtClean="0">
                <a:latin typeface="Garamond" panose="02020404030301010803" pitchFamily="18" charset="0"/>
              </a:rPr>
              <a:t>n. vagi </a:t>
            </a:r>
            <a:r>
              <a:rPr lang="sr-Latn-RS" sz="2000" smtClean="0">
                <a:latin typeface="Garamond" panose="02020404030301010803" pitchFamily="18" charset="0"/>
              </a:rPr>
              <a:t>– </a:t>
            </a:r>
            <a:r>
              <a:rPr lang="sr-Latn-RS" sz="2000" b="1" smtClean="0">
                <a:latin typeface="Garamond" panose="02020404030301010803" pitchFamily="18" charset="0"/>
              </a:rPr>
              <a:t>parasimpatikus</a:t>
            </a:r>
            <a:endParaRPr lang="en-US" sz="2000" b="1">
              <a:latin typeface="Garamond" panose="020204040303010108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0109" y="1755470"/>
            <a:ext cx="556953" cy="497279"/>
          </a:xfrm>
          <a:prstGeom prst="ellipse">
            <a:avLst/>
          </a:prstGeom>
          <a:solidFill>
            <a:srgbClr val="FF1C1C"/>
          </a:solidFill>
          <a:ln>
            <a:solidFill>
              <a:srgbClr val="FF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5400" b="1" smtClean="0">
                <a:solidFill>
                  <a:schemeClr val="bg1"/>
                </a:solidFill>
              </a:rPr>
              <a:t>-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4928" y="1307244"/>
            <a:ext cx="500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Hronotropno </a:t>
            </a:r>
            <a:r>
              <a:rPr lang="sr-Latn-RS" sz="2000" smtClean="0">
                <a:latin typeface="Garamond" panose="02020404030301010803" pitchFamily="18" charset="0"/>
              </a:rPr>
              <a:t>(frekvenca)</a:t>
            </a:r>
          </a:p>
          <a:p>
            <a:r>
              <a:rPr lang="sr-Latn-RS" sz="2000" b="1" smtClean="0">
                <a:latin typeface="Garamond" panose="02020404030301010803" pitchFamily="18" charset="0"/>
              </a:rPr>
              <a:t>Inotropno </a:t>
            </a:r>
            <a:r>
              <a:rPr lang="sr-Latn-RS" sz="2000" smtClean="0">
                <a:latin typeface="Garamond" panose="02020404030301010803" pitchFamily="18" charset="0"/>
              </a:rPr>
              <a:t>(snaga kontrakcije)</a:t>
            </a:r>
            <a:endParaRPr lang="sr-Latn-RS" sz="2000" b="1" smtClean="0">
              <a:latin typeface="Garamond" panose="02020404030301010803" pitchFamily="18" charset="0"/>
            </a:endParaRPr>
          </a:p>
          <a:p>
            <a:r>
              <a:rPr lang="sr-Latn-RS" sz="2000" b="1" smtClean="0">
                <a:latin typeface="Garamond" panose="02020404030301010803" pitchFamily="18" charset="0"/>
              </a:rPr>
              <a:t>Batmotropno </a:t>
            </a:r>
            <a:r>
              <a:rPr lang="sr-Latn-RS" sz="2000" smtClean="0">
                <a:latin typeface="Garamond" panose="02020404030301010803" pitchFamily="18" charset="0"/>
              </a:rPr>
              <a:t>(razdražljivost)</a:t>
            </a:r>
            <a:endParaRPr lang="sr-Latn-RS" sz="2000" b="1" smtClean="0">
              <a:latin typeface="Garamond" panose="02020404030301010803" pitchFamily="18" charset="0"/>
            </a:endParaRPr>
          </a:p>
          <a:p>
            <a:r>
              <a:rPr lang="sr-Latn-RS" sz="2000" b="1" smtClean="0">
                <a:latin typeface="Garamond" panose="02020404030301010803" pitchFamily="18" charset="0"/>
              </a:rPr>
              <a:t>Dromotropno </a:t>
            </a:r>
            <a:r>
              <a:rPr lang="sr-Latn-RS" sz="2000" smtClean="0">
                <a:latin typeface="Garamond" panose="02020404030301010803" pitchFamily="18" charset="0"/>
              </a:rPr>
              <a:t>(provodljivost)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16265" y="3566160"/>
            <a:ext cx="174080" cy="133003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4"/>
          </p:cNvCxnSpPr>
          <p:nvPr/>
        </p:nvCxnSpPr>
        <p:spPr>
          <a:xfrm>
            <a:off x="2803305" y="4896196"/>
            <a:ext cx="1070426" cy="4239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90357" y="5101816"/>
            <a:ext cx="5004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i="1" smtClean="0">
                <a:latin typeface="Garamond" panose="02020404030301010803" pitchFamily="18" charset="0"/>
              </a:rPr>
              <a:t>Rami </a:t>
            </a:r>
            <a:r>
              <a:rPr lang="sr-Latn-RS" sz="2000" b="1" i="1" smtClean="0">
                <a:latin typeface="Garamond" panose="02020404030301010803" pitchFamily="18" charset="0"/>
              </a:rPr>
              <a:t>accelerantes</a:t>
            </a:r>
            <a:r>
              <a:rPr lang="sr-Latn-RS" sz="2000" i="1" smtClean="0">
                <a:latin typeface="Garamond" panose="02020404030301010803" pitchFamily="18" charset="0"/>
              </a:rPr>
              <a:t> cordis </a:t>
            </a:r>
            <a:r>
              <a:rPr lang="sr-Latn-RS" sz="2000" smtClean="0">
                <a:latin typeface="Garamond" panose="02020404030301010803" pitchFamily="18" charset="0"/>
              </a:rPr>
              <a:t>– </a:t>
            </a:r>
            <a:r>
              <a:rPr lang="sr-Latn-RS" sz="2000" b="1" smtClean="0">
                <a:latin typeface="Garamond" panose="02020404030301010803" pitchFamily="18" charset="0"/>
              </a:rPr>
              <a:t>simpatikus</a:t>
            </a:r>
            <a:endParaRPr lang="en-US" sz="2000" b="1">
              <a:latin typeface="Garamond" panose="02020404030301010803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15047" y="5915005"/>
            <a:ext cx="556953" cy="4972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5400" b="1" smtClean="0">
                <a:solidFill>
                  <a:schemeClr val="bg1"/>
                </a:solidFill>
              </a:rPr>
              <a:t>+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2390" y="5501926"/>
            <a:ext cx="5004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Hronotropno </a:t>
            </a:r>
            <a:r>
              <a:rPr lang="sr-Latn-RS" sz="2000" smtClean="0">
                <a:latin typeface="Garamond" panose="02020404030301010803" pitchFamily="18" charset="0"/>
              </a:rPr>
              <a:t>(frekvenca)</a:t>
            </a:r>
          </a:p>
          <a:p>
            <a:r>
              <a:rPr lang="sr-Latn-RS" sz="2000" b="1" smtClean="0">
                <a:latin typeface="Garamond" panose="02020404030301010803" pitchFamily="18" charset="0"/>
              </a:rPr>
              <a:t>Inotropno </a:t>
            </a:r>
            <a:r>
              <a:rPr lang="sr-Latn-RS" sz="2000" smtClean="0">
                <a:latin typeface="Garamond" panose="02020404030301010803" pitchFamily="18" charset="0"/>
              </a:rPr>
              <a:t>(snaga kontrakcije)</a:t>
            </a:r>
            <a:endParaRPr lang="sr-Latn-RS" sz="2000" b="1" smtClean="0">
              <a:latin typeface="Garamond" panose="02020404030301010803" pitchFamily="18" charset="0"/>
            </a:endParaRPr>
          </a:p>
          <a:p>
            <a:r>
              <a:rPr lang="sr-Latn-RS" sz="2000" b="1" smtClean="0">
                <a:latin typeface="Garamond" panose="02020404030301010803" pitchFamily="18" charset="0"/>
              </a:rPr>
              <a:t>Batmotropno </a:t>
            </a:r>
            <a:r>
              <a:rPr lang="sr-Latn-RS" sz="2000" smtClean="0">
                <a:latin typeface="Garamond" panose="02020404030301010803" pitchFamily="18" charset="0"/>
              </a:rPr>
              <a:t>(razdražljivost)</a:t>
            </a:r>
            <a:endParaRPr lang="sr-Latn-RS" sz="2000" b="1" smtClean="0">
              <a:latin typeface="Garamond" panose="02020404030301010803" pitchFamily="18" charset="0"/>
            </a:endParaRPr>
          </a:p>
          <a:p>
            <a:r>
              <a:rPr lang="sr-Latn-RS" sz="2000" b="1" smtClean="0">
                <a:latin typeface="Garamond" panose="02020404030301010803" pitchFamily="18" charset="0"/>
              </a:rPr>
              <a:t>Dromotropno </a:t>
            </a:r>
            <a:r>
              <a:rPr lang="sr-Latn-RS" sz="2000" smtClean="0">
                <a:latin typeface="Garamond" panose="02020404030301010803" pitchFamily="18" charset="0"/>
              </a:rPr>
              <a:t>(provodljivost)</a:t>
            </a:r>
            <a:endParaRPr lang="en-US" sz="20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12259" y="244491"/>
            <a:ext cx="5719482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Vegetativna inervacija srca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25" y="1556238"/>
            <a:ext cx="4448498" cy="5169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7803" y="870294"/>
            <a:ext cx="298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F0000"/>
                </a:solidFill>
                <a:latin typeface="Garamond" panose="02020404030301010803" pitchFamily="18" charset="0"/>
              </a:rPr>
              <a:t>Simpatikusna inervacija</a:t>
            </a:r>
          </a:p>
          <a:p>
            <a:pPr algn="ctr"/>
            <a:r>
              <a:rPr lang="sr-Latn-RS" sz="2000" smtClean="0">
                <a:solidFill>
                  <a:srgbClr val="FF0000"/>
                </a:solidFill>
                <a:latin typeface="Garamond" panose="02020404030301010803" pitchFamily="18" charset="0"/>
              </a:rPr>
              <a:t>(</a:t>
            </a:r>
            <a:r>
              <a:rPr lang="sr-Latn-RS" sz="2000" i="1" smtClean="0">
                <a:solidFill>
                  <a:srgbClr val="FF0000"/>
                </a:solidFill>
                <a:latin typeface="Garamond" panose="02020404030301010803" pitchFamily="18" charset="0"/>
              </a:rPr>
              <a:t>rami accelerantes cordis</a:t>
            </a:r>
            <a:r>
              <a:rPr lang="sr-Latn-RS" sz="2000" smtClean="0">
                <a:solidFill>
                  <a:srgbClr val="FF0000"/>
                </a:solidFill>
                <a:latin typeface="Garamond" panose="02020404030301010803" pitchFamily="18" charset="0"/>
              </a:rPr>
              <a:t>)</a:t>
            </a:r>
            <a:endParaRPr lang="en-US" sz="200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870294"/>
            <a:ext cx="32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0000FF"/>
                </a:solidFill>
                <a:latin typeface="Garamond" panose="02020404030301010803" pitchFamily="18" charset="0"/>
              </a:rPr>
              <a:t>Parasimpatikusna inervacija</a:t>
            </a:r>
          </a:p>
          <a:p>
            <a:pPr algn="ctr"/>
            <a:r>
              <a:rPr lang="sr-Latn-RS" sz="2000" smtClean="0">
                <a:solidFill>
                  <a:srgbClr val="0000FF"/>
                </a:solidFill>
                <a:latin typeface="Garamond" panose="02020404030301010803" pitchFamily="18" charset="0"/>
              </a:rPr>
              <a:t>(</a:t>
            </a:r>
            <a:r>
              <a:rPr lang="sr-Latn-RS" sz="2000" i="1" smtClean="0">
                <a:solidFill>
                  <a:srgbClr val="0000FF"/>
                </a:solidFill>
                <a:latin typeface="Garamond" panose="02020404030301010803" pitchFamily="18" charset="0"/>
              </a:rPr>
              <a:t>rami cardiaci nervi vagi</a:t>
            </a:r>
            <a:r>
              <a:rPr lang="sr-Latn-RS" sz="2000" smtClean="0">
                <a:solidFill>
                  <a:srgbClr val="0000FF"/>
                </a:solidFill>
                <a:latin typeface="Garamond" panose="02020404030301010803" pitchFamily="18" charset="0"/>
              </a:rPr>
              <a:t>)</a:t>
            </a:r>
            <a:endParaRPr lang="en-US" sz="200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19953" y="244491"/>
            <a:ext cx="8104094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simpatikusa i parasimpatikusa</a:t>
            </a:r>
            <a:r>
              <a:rPr kumimoji="0" lang="sr-Latn-RS" sz="24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na frekvencu rada srca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944" y="706425"/>
            <a:ext cx="8661354" cy="6151575"/>
            <a:chOff x="39944" y="706425"/>
            <a:chExt cx="8661354" cy="6151575"/>
          </a:xfrm>
        </p:grpSpPr>
        <p:grpSp>
          <p:nvGrpSpPr>
            <p:cNvPr id="75" name="Group 74"/>
            <p:cNvGrpSpPr/>
            <p:nvPr/>
          </p:nvGrpSpPr>
          <p:grpSpPr>
            <a:xfrm>
              <a:off x="259043" y="706425"/>
              <a:ext cx="8442255" cy="6151575"/>
              <a:chOff x="259043" y="706425"/>
              <a:chExt cx="8442255" cy="6151575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59043" y="706425"/>
                <a:ext cx="8442255" cy="6151575"/>
                <a:chOff x="232149" y="706425"/>
                <a:chExt cx="8442255" cy="6151575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232149" y="706425"/>
                  <a:ext cx="8442255" cy="6151575"/>
                  <a:chOff x="250078" y="603634"/>
                  <a:chExt cx="8442255" cy="6151575"/>
                </a:xfrm>
              </p:grpSpPr>
              <p:cxnSp>
                <p:nvCxnSpPr>
                  <p:cNvPr id="54" name="Straight Arrow Connector 53"/>
                  <p:cNvCxnSpPr/>
                  <p:nvPr/>
                </p:nvCxnSpPr>
                <p:spPr>
                  <a:xfrm flipV="1">
                    <a:off x="4507253" y="2277750"/>
                    <a:ext cx="0" cy="2671322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370653" y="2911366"/>
                    <a:ext cx="6480575" cy="3090042"/>
                    <a:chOff x="1370653" y="2911366"/>
                    <a:chExt cx="6480575" cy="3090042"/>
                  </a:xfrm>
                </p:grpSpPr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flipV="1">
                      <a:off x="5980064" y="5990028"/>
                      <a:ext cx="1871164" cy="11380"/>
                    </a:xfrm>
                    <a:prstGeom prst="line">
                      <a:avLst/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Connector 11"/>
                    <p:cNvCxnSpPr/>
                    <p:nvPr/>
                  </p:nvCxnSpPr>
                  <p:spPr>
                    <a:xfrm flipH="1" flipV="1">
                      <a:off x="1370653" y="2911366"/>
                      <a:ext cx="4624230" cy="3090042"/>
                    </a:xfrm>
                    <a:prstGeom prst="line">
                      <a:avLst/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355834" y="2911366"/>
                    <a:ext cx="6480575" cy="3090042"/>
                    <a:chOff x="1355834" y="2911366"/>
                    <a:chExt cx="6480575" cy="3090042"/>
                  </a:xfrm>
                </p:grpSpPr>
                <p:cxnSp>
                  <p:nvCxnSpPr>
                    <p:cNvPr id="4" name="Straight Connector 3"/>
                    <p:cNvCxnSpPr/>
                    <p:nvPr/>
                  </p:nvCxnSpPr>
                  <p:spPr>
                    <a:xfrm>
                      <a:off x="1355834" y="6001408"/>
                      <a:ext cx="1506429" cy="0"/>
                    </a:xfrm>
                    <a:prstGeom prst="line">
                      <a:avLst/>
                    </a:prstGeom>
                    <a:ln w="5715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Straight Connector 6"/>
                    <p:cNvCxnSpPr/>
                    <p:nvPr/>
                  </p:nvCxnSpPr>
                  <p:spPr>
                    <a:xfrm flipV="1">
                      <a:off x="2847444" y="2911366"/>
                      <a:ext cx="4988965" cy="3090042"/>
                    </a:xfrm>
                    <a:prstGeom prst="line">
                      <a:avLst/>
                    </a:prstGeom>
                    <a:ln w="5715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1293311" y="2911366"/>
                    <a:ext cx="0" cy="309004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159240" y="2922085"/>
                    <a:ext cx="14904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1159240" y="5990028"/>
                    <a:ext cx="14904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159240" y="4469991"/>
                    <a:ext cx="149042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42505" y="4256332"/>
                    <a:ext cx="53583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RS" sz="2000" smtClean="0">
                        <a:latin typeface="Garamond" panose="02020404030301010803" pitchFamily="18" charset="0"/>
                      </a:rPr>
                      <a:t>50</a:t>
                    </a:r>
                    <a:endParaRPr lang="en-US" sz="2400">
                      <a:latin typeface="Garamond" panose="02020404030301010803" pitchFamily="18" charset="0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 rot="16200000">
                    <a:off x="-618381" y="4097383"/>
                    <a:ext cx="238325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RS" smtClean="0">
                        <a:latin typeface="Garamond" panose="02020404030301010803" pitchFamily="18" charset="0"/>
                      </a:rPr>
                      <a:t>Stepen vegetativne nervne aktivnosti (%)</a:t>
                    </a:r>
                    <a:endParaRPr lang="en-US">
                      <a:latin typeface="Garamond" panose="02020404030301010803" pitchFamily="18" charset="0"/>
                    </a:endParaRPr>
                  </a:p>
                </p:txBody>
              </p: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962952" y="603634"/>
                    <a:ext cx="7729381" cy="1674115"/>
                    <a:chOff x="962952" y="603634"/>
                    <a:chExt cx="7729381" cy="1674115"/>
                  </a:xfrm>
                </p:grpSpPr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2472362" y="981494"/>
                      <a:ext cx="119348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r-Latn-RS" sz="2400" smtClean="0">
                          <a:latin typeface="Garamond" panose="02020404030301010803" pitchFamily="18" charset="0"/>
                        </a:rPr>
                        <a:t>Buđenje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983198" y="975960"/>
                      <a:ext cx="127060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r-Latn-RS" sz="2400" smtClean="0">
                          <a:latin typeface="Garamond" panose="02020404030301010803" pitchFamily="18" charset="0"/>
                        </a:rPr>
                        <a:t>Šetanje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p:txBody>
                </p:sp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5597480" y="987291"/>
                      <a:ext cx="127060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sr-Latn-RS" sz="2400" smtClean="0">
                          <a:latin typeface="Garamond" panose="02020404030301010803" pitchFamily="18" charset="0"/>
                        </a:rPr>
                        <a:t>Trčanje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p:txBody>
                </p:sp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962952" y="981494"/>
                      <a:ext cx="860974" cy="616947"/>
                      <a:chOff x="962952" y="981494"/>
                      <a:chExt cx="860974" cy="616947"/>
                    </a:xfrm>
                  </p:grpSpPr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962952" y="981494"/>
                        <a:ext cx="86097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sr-Latn-RS" sz="2400" smtClean="0">
                            <a:latin typeface="Garamond" panose="02020404030301010803" pitchFamily="18" charset="0"/>
                          </a:rPr>
                          <a:t>San</a:t>
                        </a:r>
                        <a:endParaRPr lang="en-US"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45" name="Isosceles Triangle 44"/>
                      <p:cNvSpPr/>
                      <p:nvPr/>
                    </p:nvSpPr>
                    <p:spPr>
                      <a:xfrm rot="10800000">
                        <a:off x="1278341" y="1443159"/>
                        <a:ext cx="214025" cy="15528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47" name="Isosceles Triangle 46"/>
                    <p:cNvSpPr/>
                    <p:nvPr/>
                  </p:nvSpPr>
                  <p:spPr>
                    <a:xfrm rot="10800000">
                      <a:off x="2963835" y="1434631"/>
                      <a:ext cx="214025" cy="155282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Isosceles Triangle 47"/>
                    <p:cNvSpPr/>
                    <p:nvPr/>
                  </p:nvSpPr>
                  <p:spPr>
                    <a:xfrm rot="10800000">
                      <a:off x="4507253" y="1448344"/>
                      <a:ext cx="214025" cy="155282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Isosceles Triangle 48"/>
                    <p:cNvSpPr/>
                    <p:nvPr/>
                  </p:nvSpPr>
                  <p:spPr>
                    <a:xfrm rot="10800000">
                      <a:off x="6095208" y="1441194"/>
                      <a:ext cx="214025" cy="155282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1159240" y="603634"/>
                      <a:ext cx="7533093" cy="1674115"/>
                      <a:chOff x="1159240" y="603634"/>
                      <a:chExt cx="7533093" cy="1674115"/>
                    </a:xfrm>
                  </p:grpSpPr>
                  <p:grpSp>
                    <p:nvGrpSpPr>
                      <p:cNvPr id="31" name="Group 30"/>
                      <p:cNvGrpSpPr/>
                      <p:nvPr/>
                    </p:nvGrpSpPr>
                    <p:grpSpPr>
                      <a:xfrm>
                        <a:off x="1159240" y="1555976"/>
                        <a:ext cx="7065975" cy="721773"/>
                        <a:chOff x="1136454" y="871976"/>
                        <a:chExt cx="7065975" cy="721773"/>
                      </a:xfrm>
                    </p:grpSpPr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1355834" y="1319842"/>
                          <a:ext cx="6480575" cy="273907"/>
                          <a:chOff x="1355834" y="1319842"/>
                          <a:chExt cx="6480575" cy="273907"/>
                        </a:xfrm>
                      </p:grpSpPr>
                      <p:cxnSp>
                        <p:nvCxnSpPr>
                          <p:cNvPr id="15" name="Straight Connector 14"/>
                          <p:cNvCxnSpPr/>
                          <p:nvPr/>
                        </p:nvCxnSpPr>
                        <p:spPr>
                          <a:xfrm flipV="1">
                            <a:off x="1355834" y="1578634"/>
                            <a:ext cx="6480575" cy="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" name="Straight Connector 17"/>
                          <p:cNvCxnSpPr/>
                          <p:nvPr/>
                        </p:nvCxnSpPr>
                        <p:spPr>
                          <a:xfrm>
                            <a:off x="1370653" y="1319842"/>
                            <a:ext cx="0" cy="25879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Connector 18"/>
                          <p:cNvCxnSpPr/>
                          <p:nvPr/>
                        </p:nvCxnSpPr>
                        <p:spPr>
                          <a:xfrm>
                            <a:off x="7822205" y="1321159"/>
                            <a:ext cx="0" cy="25879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" name="Straight Connector 19"/>
                          <p:cNvCxnSpPr/>
                          <p:nvPr/>
                        </p:nvCxnSpPr>
                        <p:spPr>
                          <a:xfrm>
                            <a:off x="4596121" y="1319842"/>
                            <a:ext cx="0" cy="25879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Straight Connector 20"/>
                          <p:cNvCxnSpPr/>
                          <p:nvPr/>
                        </p:nvCxnSpPr>
                        <p:spPr>
                          <a:xfrm>
                            <a:off x="6209998" y="1319842"/>
                            <a:ext cx="0" cy="25879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Straight Connector 21"/>
                          <p:cNvCxnSpPr/>
                          <p:nvPr/>
                        </p:nvCxnSpPr>
                        <p:spPr>
                          <a:xfrm>
                            <a:off x="3017413" y="1334957"/>
                            <a:ext cx="0" cy="25879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1136454" y="891496"/>
                          <a:ext cx="535836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sr-Latn-RS" sz="2400" b="1" smtClean="0">
                              <a:latin typeface="Garamond" panose="02020404030301010803" pitchFamily="18" charset="0"/>
                            </a:rPr>
                            <a:t>50</a:t>
                          </a:r>
                          <a:endParaRPr lang="en-US" sz="2400" b="1">
                            <a:latin typeface="Garamond" panose="02020404030301010803" pitchFamily="18" charset="0"/>
                          </a:endParaRPr>
                        </a:p>
                      </p:txBody>
                    </p:sp>
                    <p:sp>
                      <p:nvSpPr>
                        <p:cNvPr id="25" name="TextBox 24"/>
                        <p:cNvSpPr txBox="1"/>
                        <p:nvPr/>
                      </p:nvSpPr>
                      <p:spPr>
                        <a:xfrm>
                          <a:off x="2666096" y="871976"/>
                          <a:ext cx="760448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sr-Latn-RS" sz="2400" b="1" smtClean="0">
                              <a:latin typeface="Garamond" panose="02020404030301010803" pitchFamily="18" charset="0"/>
                            </a:rPr>
                            <a:t>100</a:t>
                          </a:r>
                          <a:endParaRPr lang="en-US" sz="2400" b="1">
                            <a:latin typeface="Garamond" panose="02020404030301010803" pitchFamily="18" charset="0"/>
                          </a:endParaRPr>
                        </a:p>
                      </p:txBody>
                    </p:sp>
                    <p:sp>
                      <p:nvSpPr>
                        <p:cNvPr id="26" name="TextBox 25"/>
                        <p:cNvSpPr txBox="1"/>
                        <p:nvPr/>
                      </p:nvSpPr>
                      <p:spPr>
                        <a:xfrm>
                          <a:off x="4215897" y="891496"/>
                          <a:ext cx="760448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sr-Latn-RS" sz="2400" b="1" smtClean="0">
                              <a:latin typeface="Garamond" panose="02020404030301010803" pitchFamily="18" charset="0"/>
                            </a:rPr>
                            <a:t>150</a:t>
                          </a:r>
                          <a:endParaRPr lang="en-US" sz="2400" b="1">
                            <a:latin typeface="Garamond" panose="02020404030301010803" pitchFamily="18" charset="0"/>
                          </a:endParaRPr>
                        </a:p>
                      </p:txBody>
                    </p:sp>
                    <p:sp>
                      <p:nvSpPr>
                        <p:cNvPr id="27" name="TextBox 26"/>
                        <p:cNvSpPr txBox="1"/>
                        <p:nvPr/>
                      </p:nvSpPr>
                      <p:spPr>
                        <a:xfrm>
                          <a:off x="7441981" y="887454"/>
                          <a:ext cx="760448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sr-Latn-RS" sz="2400" b="1" smtClean="0">
                              <a:latin typeface="Garamond" panose="02020404030301010803" pitchFamily="18" charset="0"/>
                            </a:rPr>
                            <a:t>250</a:t>
                          </a:r>
                          <a:endParaRPr lang="en-US" sz="2400" b="1">
                            <a:latin typeface="Garamond" panose="02020404030301010803" pitchFamily="18" charset="0"/>
                          </a:endParaRPr>
                        </a:p>
                      </p:txBody>
                    </p:sp>
                    <p:sp>
                      <p:nvSpPr>
                        <p:cNvPr id="28" name="TextBox 27"/>
                        <p:cNvSpPr txBox="1"/>
                        <p:nvPr/>
                      </p:nvSpPr>
                      <p:spPr>
                        <a:xfrm>
                          <a:off x="5805331" y="887453"/>
                          <a:ext cx="760448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sr-Latn-RS" sz="2400" b="1" smtClean="0">
                              <a:latin typeface="Garamond" panose="02020404030301010803" pitchFamily="18" charset="0"/>
                            </a:rPr>
                            <a:t>200</a:t>
                          </a:r>
                          <a:endParaRPr lang="en-US" sz="2400" b="1">
                            <a:latin typeface="Garamond" panose="02020404030301010803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4" name="TextBox 43"/>
                      <p:cNvSpPr txBox="1"/>
                      <p:nvPr/>
                    </p:nvSpPr>
                    <p:spPr>
                      <a:xfrm>
                        <a:off x="6910416" y="603634"/>
                        <a:ext cx="1781917" cy="8309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sr-Latn-RS" sz="2400" smtClean="0">
                            <a:latin typeface="Garamond" panose="02020404030301010803" pitchFamily="18" charset="0"/>
                          </a:rPr>
                          <a:t>Odbrambenareakcija</a:t>
                        </a:r>
                        <a:endParaRPr lang="en-US">
                          <a:latin typeface="Garamond" panose="02020404030301010803" pitchFamily="18" charset="0"/>
                        </a:endParaRPr>
                      </a:p>
                    </p:txBody>
                  </p:sp>
                  <p:sp>
                    <p:nvSpPr>
                      <p:cNvPr id="50" name="Isosceles Triangle 49"/>
                      <p:cNvSpPr/>
                      <p:nvPr/>
                    </p:nvSpPr>
                    <p:spPr>
                      <a:xfrm rot="10800000">
                        <a:off x="7737978" y="1455428"/>
                        <a:ext cx="214025" cy="15528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527790" y="3295333"/>
                    <a:ext cx="119348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sr-Latn-RS" sz="2400" smtClean="0">
                        <a:latin typeface="Garamond" panose="02020404030301010803" pitchFamily="18" charset="0"/>
                      </a:rPr>
                      <a:t>SA </a:t>
                    </a:r>
                  </a:p>
                  <a:p>
                    <a:pPr algn="ctr"/>
                    <a:r>
                      <a:rPr lang="sr-Latn-RS" sz="2400" smtClean="0">
                        <a:latin typeface="Garamond" panose="02020404030301010803" pitchFamily="18" charset="0"/>
                      </a:rPr>
                      <a:t>čvor</a:t>
                    </a:r>
                    <a:endParaRPr lang="en-US">
                      <a:latin typeface="Garamond" panose="02020404030301010803" pitchFamily="18" charset="0"/>
                    </a:endParaRPr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2862263" y="6055075"/>
                    <a:ext cx="3117801" cy="238469"/>
                    <a:chOff x="2862263" y="5993588"/>
                    <a:chExt cx="3117801" cy="238469"/>
                  </a:xfrm>
                </p:grpSpPr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2862263" y="6202799"/>
                      <a:ext cx="3117801" cy="1071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2876776" y="5993588"/>
                      <a:ext cx="0" cy="21993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5980064" y="6012127"/>
                      <a:ext cx="0" cy="21993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145169" y="6293544"/>
                    <a:ext cx="286218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r-Latn-RS" sz="2400" b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Garamond" panose="02020404030301010803" pitchFamily="18" charset="0"/>
                      </a:rPr>
                      <a:t>Preklapanje uticaja</a:t>
                    </a:r>
                    <a:endParaRPr lang="en-US" sz="2400" b="1">
                      <a:solidFill>
                        <a:schemeClr val="accent4">
                          <a:lumMod val="75000"/>
                        </a:schemeClr>
                      </a:solidFill>
                      <a:latin typeface="Garamond" panose="02020404030301010803" pitchFamily="18" charset="0"/>
                    </a:endParaRPr>
                  </a:p>
                </p:txBody>
              </p:sp>
            </p:grpSp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7424" y="4608805"/>
                  <a:ext cx="1998411" cy="1048146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3158" y="3983397"/>
                  <a:ext cx="1681161" cy="1673554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 rot="19420868">
                <a:off x="6912895" y="2784092"/>
                <a:ext cx="1193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smtClean="0">
                    <a:solidFill>
                      <a:srgbClr val="548235"/>
                    </a:solidFill>
                    <a:latin typeface="Garamond" panose="02020404030301010803" pitchFamily="18" charset="0"/>
                  </a:rPr>
                  <a:t>SY</a:t>
                </a:r>
                <a:endParaRPr lang="en-US" b="1">
                  <a:solidFill>
                    <a:srgbClr val="548235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2087038">
                <a:off x="1150776" y="2759540"/>
                <a:ext cx="11934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000" b="1" smtClean="0">
                    <a:solidFill>
                      <a:srgbClr val="FF1C1C"/>
                    </a:solidFill>
                    <a:latin typeface="Garamond" panose="02020404030301010803" pitchFamily="18" charset="0"/>
                  </a:rPr>
                  <a:t>PSY</a:t>
                </a:r>
                <a:endParaRPr lang="en-US" b="1">
                  <a:solidFill>
                    <a:srgbClr val="FF1C1C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9944" y="1957645"/>
              <a:ext cx="1453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Broj otkucaja</a:t>
              </a:r>
            </a:p>
            <a:p>
              <a:r>
                <a:rPr lang="sr-Latn-RS" sz="1600">
                  <a:latin typeface="Garamond" panose="02020404030301010803" pitchFamily="18" charset="0"/>
                </a:rPr>
                <a:t>u</a:t>
              </a:r>
              <a:r>
                <a:rPr lang="sr-Latn-RS" sz="1600" smtClean="0">
                  <a:latin typeface="Garamond" panose="02020404030301010803" pitchFamily="18" charset="0"/>
                </a:rPr>
                <a:t> 1 minuti</a:t>
              </a:r>
              <a:endParaRPr lang="en-US" sz="160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3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43200" y="244491"/>
            <a:ext cx="3657600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Golz-ov ogled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 descr="D:\ljuba\das\FIZIOLOGIJA\strarling\rabbit-punch-c2a9-warner-broth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7023" y="3433483"/>
            <a:ext cx="4329953" cy="3150211"/>
          </a:xfrm>
          <a:prstGeom prst="rect">
            <a:avLst/>
          </a:prstGeom>
          <a:noFill/>
        </p:spPr>
      </p:pic>
      <p:sp>
        <p:nvSpPr>
          <p:cNvPr id="4" name="&quot;No&quot; Symbol 3"/>
          <p:cNvSpPr/>
          <p:nvPr/>
        </p:nvSpPr>
        <p:spPr>
          <a:xfrm>
            <a:off x="5520736" y="4827493"/>
            <a:ext cx="638017" cy="602791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803" y="1149325"/>
            <a:ext cx="7750391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 smtClean="0">
                <a:latin typeface="Garamond" panose="02020404030301010803" pitchFamily="18" charset="0"/>
              </a:rPr>
              <a:t>Snažan udarac </a:t>
            </a:r>
            <a:r>
              <a:rPr lang="sr-Latn-CS" sz="2400" smtClean="0">
                <a:latin typeface="Garamond" panose="02020404030301010803" pitchFamily="18" charset="0"/>
              </a:rPr>
              <a:t>u abdomen - </a:t>
            </a:r>
            <a:r>
              <a:rPr lang="sr-Latn-CS" sz="2400" dirty="0" smtClean="0">
                <a:latin typeface="Garamond" panose="02020404030301010803" pitchFamily="18" charset="0"/>
              </a:rPr>
              <a:t>usporavanje ili </a:t>
            </a:r>
            <a:r>
              <a:rPr lang="sr-Latn-CS" sz="2400" b="1" dirty="0" smtClean="0">
                <a:latin typeface="Garamond" panose="02020404030301010803" pitchFamily="18" charset="0"/>
              </a:rPr>
              <a:t>prestanak</a:t>
            </a:r>
            <a:r>
              <a:rPr lang="sr-Latn-CS" sz="2400" dirty="0" smtClean="0">
                <a:latin typeface="Garamond" panose="02020404030301010803" pitchFamily="18" charset="0"/>
              </a:rPr>
              <a:t> rada srca</a:t>
            </a:r>
            <a:endParaRPr lang="en-US" sz="2400" dirty="0">
              <a:latin typeface="Garamond" panose="02020404030301010803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0440" y="2090147"/>
            <a:ext cx="7866754" cy="646331"/>
            <a:chOff x="447422" y="1907124"/>
            <a:chExt cx="7866754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447422" y="2045624"/>
              <a:ext cx="177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smtClean="0">
                  <a:latin typeface="Garamond" panose="02020404030301010803" pitchFamily="18" charset="0"/>
                </a:rPr>
                <a:t>Receptori za bol</a:t>
              </a:r>
              <a:endParaRPr lang="en-US" b="1">
                <a:latin typeface="Garamond" panose="02020404030301010803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1" idx="3"/>
              <a:endCxn id="14" idx="1"/>
            </p:cNvCxnSpPr>
            <p:nvPr/>
          </p:nvCxnSpPr>
          <p:spPr>
            <a:xfrm>
              <a:off x="2226435" y="2230290"/>
              <a:ext cx="15957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22196" y="1907124"/>
              <a:ext cx="2158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b="1" smtClean="0">
                  <a:latin typeface="Garamond" panose="02020404030301010803" pitchFamily="18" charset="0"/>
                </a:rPr>
                <a:t>Produžena moždina</a:t>
              </a:r>
            </a:p>
            <a:p>
              <a:pPr algn="ctr"/>
              <a:r>
                <a:rPr lang="sr-Latn-RS" b="1" smtClean="0">
                  <a:latin typeface="Garamond" panose="02020404030301010803" pitchFamily="18" charset="0"/>
                </a:rPr>
                <a:t>(jedra vagusa)</a:t>
              </a:r>
              <a:endParaRPr lang="en-US" b="1">
                <a:latin typeface="Garamond" panose="020204040303010108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14332" y="2014845"/>
              <a:ext cx="599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b="1" smtClean="0">
                  <a:latin typeface="Garamond" panose="02020404030301010803" pitchFamily="18" charset="0"/>
                </a:rPr>
                <a:t>Srce</a:t>
              </a:r>
              <a:endParaRPr lang="en-US" b="1">
                <a:latin typeface="Garamond" panose="02020404030301010803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31789" y="2230289"/>
              <a:ext cx="15957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63301" y="1907124"/>
              <a:ext cx="1356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i="1">
                  <a:solidFill>
                    <a:srgbClr val="FF0000"/>
                  </a:solidFill>
                  <a:latin typeface="Garamond" panose="02020404030301010803" pitchFamily="18" charset="0"/>
                </a:rPr>
                <a:t>a</a:t>
              </a:r>
              <a:r>
                <a:rPr lang="sr-Latn-RS" sz="1600" i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ferentna vlakna</a:t>
              </a:r>
            </a:p>
            <a:p>
              <a:pPr algn="ctr"/>
              <a:r>
                <a:rPr lang="sr-Latn-RS" sz="1600" i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vagusa</a:t>
              </a:r>
              <a:endParaRPr lang="en-US" sz="1600" i="1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2734" y="1907124"/>
              <a:ext cx="1354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z="1600" b="1" i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e</a:t>
              </a:r>
              <a:r>
                <a:rPr lang="sr-Latn-RS" sz="1600" i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ferentna vlakna</a:t>
              </a:r>
            </a:p>
            <a:p>
              <a:pPr algn="ctr"/>
              <a:r>
                <a:rPr lang="sr-Latn-RS" sz="1600" i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vagusa</a:t>
              </a:r>
              <a:endParaRPr lang="en-US" sz="1600" i="1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2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458686" y="258520"/>
            <a:ext cx="6281057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Srčana revolucija </a:t>
            </a:r>
            <a:r>
              <a:rPr kumimoji="0" lang="sr-Latn-RS" sz="32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kumimoji="0" lang="sr-Latn-RS" sz="320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revolutio</a:t>
            </a:r>
            <a:r>
              <a:rPr kumimoji="0" lang="sr-Latn-RS" sz="32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320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cordis</a:t>
            </a:r>
            <a:r>
              <a:rPr kumimoji="0" lang="sr-Latn-RS" sz="32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8687" y="1559967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smtClean="0">
                <a:solidFill>
                  <a:srgbClr val="CCD5E5"/>
                </a:solidFill>
                <a:latin typeface="Garamond" panose="02020404030301010803" pitchFamily="18" charset="0"/>
              </a:rPr>
              <a:t>Depolarizacija</a:t>
            </a:r>
            <a:endParaRPr lang="en-US" sz="2400" b="1">
              <a:solidFill>
                <a:srgbClr val="CCD5E5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686" y="2808340"/>
            <a:ext cx="2041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smtClean="0">
                <a:solidFill>
                  <a:srgbClr val="CCD5E5"/>
                </a:solidFill>
                <a:latin typeface="Garamond" panose="02020404030301010803" pitchFamily="18" charset="0"/>
              </a:rPr>
              <a:t>Repolarizacija</a:t>
            </a:r>
            <a:endParaRPr lang="en-US" sz="2400" b="1">
              <a:solidFill>
                <a:srgbClr val="CCD5E5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7664" y="1790799"/>
            <a:ext cx="2183363" cy="0"/>
          </a:xfrm>
          <a:prstGeom prst="straightConnector1">
            <a:avLst/>
          </a:prstGeom>
          <a:ln w="38100">
            <a:solidFill>
              <a:srgbClr val="C3CF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47663" y="3039172"/>
            <a:ext cx="2183363" cy="0"/>
          </a:xfrm>
          <a:prstGeom prst="straightConnector1">
            <a:avLst/>
          </a:prstGeom>
          <a:ln w="38100">
            <a:solidFill>
              <a:srgbClr val="C3CF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9740" y="155996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smtClean="0">
                <a:solidFill>
                  <a:srgbClr val="FE9D96"/>
                </a:solidFill>
                <a:latin typeface="Garamond" panose="02020404030301010803" pitchFamily="18" charset="0"/>
              </a:rPr>
              <a:t>Sistola</a:t>
            </a:r>
            <a:endParaRPr lang="en-US" sz="2400" b="1">
              <a:solidFill>
                <a:srgbClr val="FE9D9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9740" y="280834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smtClean="0">
                <a:solidFill>
                  <a:srgbClr val="FE9D96"/>
                </a:solidFill>
                <a:latin typeface="Garamond" panose="02020404030301010803" pitchFamily="18" charset="0"/>
              </a:rPr>
              <a:t>Dijastola</a:t>
            </a:r>
            <a:endParaRPr lang="en-US" sz="2400" b="1">
              <a:solidFill>
                <a:srgbClr val="FE9D96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9721" y="3545295"/>
            <a:ext cx="7913063" cy="3189613"/>
            <a:chOff x="829721" y="3668387"/>
            <a:chExt cx="7913063" cy="3189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5916">
              <a:off x="829721" y="3764349"/>
              <a:ext cx="3433931" cy="22851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886" y="3668387"/>
              <a:ext cx="3778898" cy="28341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58686" y="6396335"/>
              <a:ext cx="2425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bg1">
                      <a:lumMod val="95000"/>
                    </a:schemeClr>
                  </a:solidFill>
                  <a:latin typeface="Garamond" panose="02020404030301010803" pitchFamily="18" charset="0"/>
                </a:rPr>
                <a:t>Električni događaji</a:t>
              </a:r>
              <a:endParaRPr lang="en-US" sz="240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15896" y="6389337"/>
              <a:ext cx="2499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240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Garamond" panose="02020404030301010803" pitchFamily="18" charset="0"/>
                </a:rPr>
                <a:t>Mehanički događaji</a:t>
              </a:r>
              <a:endParaRPr lang="en-US" sz="2400">
                <a:solidFill>
                  <a:schemeClr val="accent2">
                    <a:lumMod val="20000"/>
                    <a:lumOff val="80000"/>
                  </a:schemeClr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8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458686" y="258520"/>
            <a:ext cx="6281057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Srčana revolucija </a:t>
            </a:r>
            <a:r>
              <a:rPr kumimoji="0" lang="sr-Latn-RS" sz="32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kumimoji="0" lang="sr-Latn-RS" sz="320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revolutio</a:t>
            </a:r>
            <a:r>
              <a:rPr kumimoji="0" lang="sr-Latn-RS" sz="32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3200" i="1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cordis</a:t>
            </a:r>
            <a:r>
              <a:rPr kumimoji="0" lang="sr-Latn-RS" sz="32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969298"/>
            <a:ext cx="6281056" cy="58059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12738" y="1164771"/>
            <a:ext cx="261257" cy="239486"/>
          </a:xfrm>
          <a:prstGeom prst="rect">
            <a:avLst/>
          </a:prstGeom>
          <a:solidFill>
            <a:srgbClr val="C3CF72"/>
          </a:solidFill>
          <a:ln>
            <a:solidFill>
              <a:srgbClr val="C3C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85031" y="1084459"/>
            <a:ext cx="1660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smtClean="0">
                <a:latin typeface="Garamond" panose="02020404030301010803" pitchFamily="18" charset="0"/>
              </a:rPr>
              <a:t>Sistola komora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2738" y="1570279"/>
            <a:ext cx="261257" cy="239486"/>
          </a:xfrm>
          <a:prstGeom prst="rect">
            <a:avLst/>
          </a:prstGeom>
          <a:solidFill>
            <a:srgbClr val="C6E8E6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85031" y="1489967"/>
            <a:ext cx="189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smtClean="0">
                <a:latin typeface="Garamond" panose="02020404030301010803" pitchFamily="18" charset="0"/>
              </a:rPr>
              <a:t>Dijastola komora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2738" y="2002971"/>
            <a:ext cx="261257" cy="239486"/>
          </a:xfrm>
          <a:prstGeom prst="rect">
            <a:avLst/>
          </a:prstGeom>
          <a:solidFill>
            <a:srgbClr val="F7D49C"/>
          </a:solidFill>
          <a:ln>
            <a:solidFill>
              <a:srgbClr val="F7D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5031" y="1922581"/>
            <a:ext cx="205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smtClean="0">
                <a:latin typeface="Garamond" panose="02020404030301010803" pitchFamily="18" charset="0"/>
              </a:rPr>
              <a:t>Sistola pretkomora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8688" y="2812268"/>
            <a:ext cx="1546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Izometrijska</a:t>
            </a:r>
          </a:p>
          <a:p>
            <a:r>
              <a:rPr lang="sr-Latn-RS" sz="2000" b="1">
                <a:latin typeface="Garamond" panose="02020404030301010803" pitchFamily="18" charset="0"/>
              </a:rPr>
              <a:t>f</a:t>
            </a:r>
            <a:r>
              <a:rPr lang="sr-Latn-RS" sz="2000" b="1" smtClean="0">
                <a:latin typeface="Garamond" panose="02020404030301010803" pitchFamily="18" charset="0"/>
              </a:rPr>
              <a:t>aza sistole</a:t>
            </a:r>
            <a:endParaRPr lang="en-US" sz="2000" b="1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8688" y="4706383"/>
            <a:ext cx="139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Izotonusna</a:t>
            </a:r>
          </a:p>
          <a:p>
            <a:r>
              <a:rPr lang="sr-Latn-RS" sz="2000" b="1">
                <a:latin typeface="Garamond" panose="02020404030301010803" pitchFamily="18" charset="0"/>
              </a:rPr>
              <a:t>f</a:t>
            </a:r>
            <a:r>
              <a:rPr lang="sr-Latn-RS" sz="2000" b="1" smtClean="0">
                <a:latin typeface="Garamond" panose="02020404030301010803" pitchFamily="18" charset="0"/>
              </a:rPr>
              <a:t>aza sistole</a:t>
            </a:r>
            <a:endParaRPr lang="en-US" sz="2000" b="1">
              <a:latin typeface="Garamond" panose="02020404030301010803" pitchFamily="18" charset="0"/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flipH="1">
            <a:off x="5344886" y="5060326"/>
            <a:ext cx="1583802" cy="0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475514" y="3166211"/>
            <a:ext cx="1419540" cy="0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7236" y="6060567"/>
            <a:ext cx="1734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Rana dijastola</a:t>
            </a:r>
            <a:endParaRPr lang="en-US" sz="2000" b="1"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705" y="3872294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b="1" smtClean="0">
                <a:latin typeface="Garamond" panose="02020404030301010803" pitchFamily="18" charset="0"/>
              </a:rPr>
              <a:t>Kasna</a:t>
            </a:r>
          </a:p>
          <a:p>
            <a:r>
              <a:rPr lang="sr-Latn-RS" sz="2000" b="1" smtClean="0">
                <a:latin typeface="Garamond" panose="02020404030301010803" pitchFamily="18" charset="0"/>
              </a:rPr>
              <a:t>dijastola</a:t>
            </a:r>
            <a:endParaRPr lang="en-US" sz="2000" b="1"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9916" y="930571"/>
            <a:ext cx="1442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latin typeface="Garamond" panose="02020404030301010803" pitchFamily="18" charset="0"/>
              </a:rPr>
              <a:t>Sistola </a:t>
            </a:r>
          </a:p>
          <a:p>
            <a:pPr algn="ctr"/>
            <a:r>
              <a:rPr lang="sr-Latn-RS" sz="2000" b="1" smtClean="0">
                <a:latin typeface="Garamond" panose="02020404030301010803" pitchFamily="18" charset="0"/>
              </a:rPr>
              <a:t>pretkomora</a:t>
            </a:r>
            <a:endParaRPr lang="en-US" sz="2000" b="1">
              <a:latin typeface="Garamond" panose="020204040303010108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930571"/>
            <a:ext cx="8900160" cy="584472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1195" y="2824686"/>
            <a:ext cx="774192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4400" b="1" smtClean="0">
                <a:ln w="12700" cmpd="sng">
                  <a:solidFill>
                    <a:srgbClr val="C3CF7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ooper Black" panose="0208090404030B020404" pitchFamily="18" charset="0"/>
              </a:rPr>
              <a:t>Sve ono što se desi u srcu za vreme jednog otkucaja.</a:t>
            </a:r>
            <a:endParaRPr lang="en-US" sz="4400" b="1">
              <a:ln w="12700" cmpd="sng">
                <a:solidFill>
                  <a:srgbClr val="C3CF72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83363" y="258520"/>
            <a:ext cx="4786604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Frank-Starling-ov zakon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573" y="1186742"/>
            <a:ext cx="7948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Snaga kontrakcije srčanog mišića je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direktno proporcionalna punjenosti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 (pret)komora krvlju, odnosno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istegnutosti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 srčanog mišića.</a:t>
            </a:r>
          </a:p>
          <a:p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Što je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punjenost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 komora krvlju veća, veća je i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istegnutost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 srčanog mišića, a samim tim i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snaga kontrakcije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. </a:t>
            </a:r>
            <a:endParaRPr lang="en-US" sz="2400">
              <a:solidFill>
                <a:srgbClr val="3A6A4D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6" y="1186742"/>
            <a:ext cx="8602824" cy="549581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0039" y="1596812"/>
            <a:ext cx="4444986" cy="2789153"/>
            <a:chOff x="230039" y="1596812"/>
            <a:chExt cx="4444986" cy="27891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39" y="1596812"/>
              <a:ext cx="4444986" cy="212248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422073" y="3203864"/>
              <a:ext cx="529936" cy="7204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864427" y="3203864"/>
              <a:ext cx="332509" cy="7204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52532" y="3924300"/>
              <a:ext cx="1979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smtClean="0">
                  <a:latin typeface="Garamond" panose="02020404030301010803" pitchFamily="18" charset="0"/>
                </a:rPr>
                <a:t>Kardiomiociti</a:t>
              </a:r>
              <a:endParaRPr lang="en-US" sz="2400">
                <a:latin typeface="Garamond" panose="02020404030301010803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6875" y="630289"/>
            <a:ext cx="8311062" cy="5867585"/>
            <a:chOff x="126339" y="532627"/>
            <a:chExt cx="8311062" cy="586758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76" y="1547522"/>
              <a:ext cx="7896225" cy="43910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97514" y="5938547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smtClean="0"/>
                <a:t>Istegnutost sarkomere (%)</a:t>
              </a:r>
              <a:endParaRPr 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971354" y="2630320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smtClean="0"/>
                <a:t>Snaga kontrakcije (%)</a:t>
              </a:r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0255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83363" y="258520"/>
            <a:ext cx="4786604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Zakon „sve ili ništa“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06" y="1029171"/>
            <a:ext cx="78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Srčani mišić i na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pražni nadražaj 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reaguje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maksimalnom kontrakcijom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.</a:t>
            </a:r>
            <a:endParaRPr lang="en-US" sz="2400">
              <a:solidFill>
                <a:srgbClr val="3A6A4D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868">
            <a:off x="4948269" y="3347140"/>
            <a:ext cx="2997029" cy="36438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0686" y="3535680"/>
            <a:ext cx="4283566" cy="2804160"/>
            <a:chOff x="230039" y="1596812"/>
            <a:chExt cx="4444986" cy="27589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39" y="1596812"/>
              <a:ext cx="4444986" cy="2122481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3422073" y="3203864"/>
              <a:ext cx="529936" cy="7204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2864427" y="3203864"/>
              <a:ext cx="332509" cy="7204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52533" y="3924300"/>
              <a:ext cx="1979874" cy="43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smtClean="0">
                  <a:latin typeface="Garamond" panose="02020404030301010803" pitchFamily="18" charset="0"/>
                </a:rPr>
                <a:t>Kardiomiociti</a:t>
              </a:r>
              <a:endParaRPr lang="en-US" sz="2000">
                <a:latin typeface="Garamond" panose="02020404030301010803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64" y="3535680"/>
            <a:ext cx="1601579" cy="912077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232650" y="4052208"/>
            <a:ext cx="1316591" cy="1535792"/>
          </a:xfrm>
          <a:custGeom>
            <a:avLst/>
            <a:gdLst>
              <a:gd name="connsiteX0" fmla="*/ 0 w 1316591"/>
              <a:gd name="connsiteY0" fmla="*/ 1535792 h 1535792"/>
              <a:gd name="connsiteX1" fmla="*/ 111125 w 1316591"/>
              <a:gd name="connsiteY1" fmla="*/ 1377042 h 1535792"/>
              <a:gd name="connsiteX2" fmla="*/ 371475 w 1316591"/>
              <a:gd name="connsiteY2" fmla="*/ 976992 h 1535792"/>
              <a:gd name="connsiteX3" fmla="*/ 920750 w 1316591"/>
              <a:gd name="connsiteY3" fmla="*/ 684892 h 1535792"/>
              <a:gd name="connsiteX4" fmla="*/ 1257300 w 1316591"/>
              <a:gd name="connsiteY4" fmla="*/ 383267 h 1535792"/>
              <a:gd name="connsiteX5" fmla="*/ 1308100 w 1316591"/>
              <a:gd name="connsiteY5" fmla="*/ 116567 h 1535792"/>
              <a:gd name="connsiteX6" fmla="*/ 1158875 w 1316591"/>
              <a:gd name="connsiteY6" fmla="*/ 2267 h 1535792"/>
              <a:gd name="connsiteX7" fmla="*/ 987425 w 1316591"/>
              <a:gd name="connsiteY7" fmla="*/ 46717 h 1535792"/>
              <a:gd name="connsiteX8" fmla="*/ 879475 w 1316591"/>
              <a:gd name="connsiteY8" fmla="*/ 122917 h 1535792"/>
              <a:gd name="connsiteX9" fmla="*/ 762000 w 1316591"/>
              <a:gd name="connsiteY9" fmla="*/ 211817 h 1535792"/>
              <a:gd name="connsiteX10" fmla="*/ 682625 w 1316591"/>
              <a:gd name="connsiteY10" fmla="*/ 224517 h 1535792"/>
              <a:gd name="connsiteX11" fmla="*/ 593725 w 1316591"/>
              <a:gd name="connsiteY11" fmla="*/ 221342 h 1535792"/>
              <a:gd name="connsiteX12" fmla="*/ 561975 w 1316591"/>
              <a:gd name="connsiteY12" fmla="*/ 192767 h 1535792"/>
              <a:gd name="connsiteX13" fmla="*/ 498475 w 1316591"/>
              <a:gd name="connsiteY13" fmla="*/ 145142 h 153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6591" h="1535792">
                <a:moveTo>
                  <a:pt x="0" y="1535792"/>
                </a:moveTo>
                <a:cubicBezTo>
                  <a:pt x="24606" y="1502983"/>
                  <a:pt x="49213" y="1470175"/>
                  <a:pt x="111125" y="1377042"/>
                </a:cubicBezTo>
                <a:cubicBezTo>
                  <a:pt x="173037" y="1283909"/>
                  <a:pt x="236538" y="1092350"/>
                  <a:pt x="371475" y="976992"/>
                </a:cubicBezTo>
                <a:cubicBezTo>
                  <a:pt x="506412" y="861634"/>
                  <a:pt x="773113" y="783846"/>
                  <a:pt x="920750" y="684892"/>
                </a:cubicBezTo>
                <a:cubicBezTo>
                  <a:pt x="1068387" y="585938"/>
                  <a:pt x="1192742" y="477988"/>
                  <a:pt x="1257300" y="383267"/>
                </a:cubicBezTo>
                <a:cubicBezTo>
                  <a:pt x="1321858" y="288546"/>
                  <a:pt x="1324504" y="180067"/>
                  <a:pt x="1308100" y="116567"/>
                </a:cubicBezTo>
                <a:cubicBezTo>
                  <a:pt x="1291696" y="53067"/>
                  <a:pt x="1212321" y="13909"/>
                  <a:pt x="1158875" y="2267"/>
                </a:cubicBezTo>
                <a:cubicBezTo>
                  <a:pt x="1105429" y="-9375"/>
                  <a:pt x="1033992" y="26609"/>
                  <a:pt x="987425" y="46717"/>
                </a:cubicBezTo>
                <a:cubicBezTo>
                  <a:pt x="940858" y="66825"/>
                  <a:pt x="917046" y="95400"/>
                  <a:pt x="879475" y="122917"/>
                </a:cubicBezTo>
                <a:cubicBezTo>
                  <a:pt x="841904" y="150434"/>
                  <a:pt x="794808" y="194884"/>
                  <a:pt x="762000" y="211817"/>
                </a:cubicBezTo>
                <a:cubicBezTo>
                  <a:pt x="729192" y="228750"/>
                  <a:pt x="710671" y="222930"/>
                  <a:pt x="682625" y="224517"/>
                </a:cubicBezTo>
                <a:cubicBezTo>
                  <a:pt x="654579" y="226104"/>
                  <a:pt x="613833" y="226634"/>
                  <a:pt x="593725" y="221342"/>
                </a:cubicBezTo>
                <a:cubicBezTo>
                  <a:pt x="573617" y="216050"/>
                  <a:pt x="577850" y="205467"/>
                  <a:pt x="561975" y="192767"/>
                </a:cubicBezTo>
                <a:cubicBezTo>
                  <a:pt x="546100" y="180067"/>
                  <a:pt x="522287" y="162604"/>
                  <a:pt x="498475" y="14514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>
            <a:off x="7232650" y="5588000"/>
            <a:ext cx="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0"/>
          </p:cNvCxnSpPr>
          <p:nvPr/>
        </p:nvCxnSpPr>
        <p:spPr>
          <a:xfrm>
            <a:off x="7232650" y="5588000"/>
            <a:ext cx="4826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77204" y="2376636"/>
            <a:ext cx="2998922" cy="495946"/>
          </a:xfrm>
          <a:prstGeom prst="roundRect">
            <a:avLst/>
          </a:prstGeom>
          <a:solidFill>
            <a:srgbClr val="FE9D9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smtClean="0">
                <a:latin typeface="Garamond" panose="02020404030301010803" pitchFamily="18" charset="0"/>
              </a:rPr>
              <a:t>Srčani vs. skeletni mišić</a:t>
            </a:r>
            <a:endParaRPr lang="en-US" sz="24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487182" y="2924183"/>
            <a:ext cx="704517" cy="1604311"/>
          </a:xfrm>
          <a:prstGeom prst="rect">
            <a:avLst/>
          </a:prstGeom>
          <a:solidFill>
            <a:srgbClr val="C3CF72"/>
          </a:solidFill>
          <a:ln>
            <a:solidFill>
              <a:srgbClr val="C3C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197542" y="2924182"/>
            <a:ext cx="714156" cy="1604311"/>
          </a:xfrm>
          <a:prstGeom prst="rect">
            <a:avLst/>
          </a:prstGeom>
          <a:solidFill>
            <a:srgbClr val="C6E8E6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90776" y="244491"/>
            <a:ext cx="5517398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Mehanogram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949" y="1177217"/>
            <a:ext cx="816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Zapis mehaničkih događaja (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sistola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 i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dijastola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) nastalih tokom srčanog rada.</a:t>
            </a:r>
            <a:endParaRPr lang="en-US" sz="2400">
              <a:solidFill>
                <a:srgbClr val="3A6A4D"/>
              </a:solidFill>
              <a:latin typeface="Garamond" panose="02020404030301010803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72890" y="3471389"/>
            <a:ext cx="6753170" cy="1504080"/>
            <a:chOff x="1067756" y="3487020"/>
            <a:chExt cx="6753170" cy="1504080"/>
          </a:xfrm>
        </p:grpSpPr>
        <p:grpSp>
          <p:nvGrpSpPr>
            <p:cNvPr id="24" name="Group 23"/>
            <p:cNvGrpSpPr/>
            <p:nvPr/>
          </p:nvGrpSpPr>
          <p:grpSpPr>
            <a:xfrm>
              <a:off x="2316299" y="3487020"/>
              <a:ext cx="5504627" cy="1504080"/>
              <a:chOff x="772833" y="3133991"/>
              <a:chExt cx="3953346" cy="97920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772833" y="3133991"/>
                <a:ext cx="1182097" cy="960150"/>
                <a:chOff x="750910" y="3136077"/>
                <a:chExt cx="1182097" cy="960150"/>
              </a:xfrm>
            </p:grpSpPr>
            <p:sp>
              <p:nvSpPr>
                <p:cNvPr id="35" name="Freeform 34"/>
                <p:cNvSpPr/>
                <p:nvPr/>
              </p:nvSpPr>
              <p:spPr>
                <a:xfrm rot="10800000">
                  <a:off x="784119" y="3136077"/>
                  <a:ext cx="1033999" cy="686441"/>
                </a:xfrm>
                <a:custGeom>
                  <a:avLst/>
                  <a:gdLst>
                    <a:gd name="connsiteX0" fmla="*/ 0 w 685800"/>
                    <a:gd name="connsiteY0" fmla="*/ 0 h 495300"/>
                    <a:gd name="connsiteX1" fmla="*/ 685800 w 685800"/>
                    <a:gd name="connsiteY1" fmla="*/ 0 h 495300"/>
                    <a:gd name="connsiteX2" fmla="*/ 342900 w 685800"/>
                    <a:gd name="connsiteY2" fmla="*/ 495300 h 495300"/>
                    <a:gd name="connsiteX3" fmla="*/ 0 w 685800"/>
                    <a:gd name="connsiteY3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800" h="495300">
                      <a:moveTo>
                        <a:pt x="0" y="0"/>
                      </a:moveTo>
                      <a:lnTo>
                        <a:pt x="685800" y="0"/>
                      </a:lnTo>
                      <a:cubicBezTo>
                        <a:pt x="685800" y="273547"/>
                        <a:pt x="532278" y="495300"/>
                        <a:pt x="342900" y="495300"/>
                      </a:cubicBezTo>
                      <a:cubicBezTo>
                        <a:pt x="153522" y="495300"/>
                        <a:pt x="0" y="273547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50910" y="3787682"/>
                  <a:ext cx="1182097" cy="308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2730675" y="3153040"/>
                <a:ext cx="1182097" cy="960151"/>
                <a:chOff x="2724649" y="3136076"/>
                <a:chExt cx="1182097" cy="960151"/>
              </a:xfrm>
            </p:grpSpPr>
            <p:sp>
              <p:nvSpPr>
                <p:cNvPr id="33" name="Freeform 32"/>
                <p:cNvSpPr/>
                <p:nvPr/>
              </p:nvSpPr>
              <p:spPr>
                <a:xfrm rot="10800000">
                  <a:off x="2757858" y="3136076"/>
                  <a:ext cx="1033999" cy="686441"/>
                </a:xfrm>
                <a:custGeom>
                  <a:avLst/>
                  <a:gdLst>
                    <a:gd name="connsiteX0" fmla="*/ 0 w 685800"/>
                    <a:gd name="connsiteY0" fmla="*/ 0 h 495300"/>
                    <a:gd name="connsiteX1" fmla="*/ 685800 w 685800"/>
                    <a:gd name="connsiteY1" fmla="*/ 0 h 495300"/>
                    <a:gd name="connsiteX2" fmla="*/ 342900 w 685800"/>
                    <a:gd name="connsiteY2" fmla="*/ 495300 h 495300"/>
                    <a:gd name="connsiteX3" fmla="*/ 0 w 685800"/>
                    <a:gd name="connsiteY3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800" h="495300">
                      <a:moveTo>
                        <a:pt x="0" y="0"/>
                      </a:moveTo>
                      <a:lnTo>
                        <a:pt x="685800" y="0"/>
                      </a:lnTo>
                      <a:cubicBezTo>
                        <a:pt x="685800" y="273547"/>
                        <a:pt x="532278" y="495300"/>
                        <a:pt x="342900" y="495300"/>
                      </a:cubicBezTo>
                      <a:cubicBezTo>
                        <a:pt x="153522" y="495300"/>
                        <a:pt x="0" y="273547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2724649" y="3787682"/>
                  <a:ext cx="1182097" cy="308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3785954" y="3801603"/>
                <a:ext cx="94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826384" y="3785596"/>
                <a:ext cx="951157" cy="8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1067756" y="4477262"/>
              <a:ext cx="13091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827473" y="4738502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z="2000" smtClean="0">
                <a:latin typeface="Garamond" panose="02020404030301010803" pitchFamily="18" charset="0"/>
              </a:rPr>
              <a:t>impuls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7275" y="2524074"/>
            <a:ext cx="899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C3CF72"/>
                </a:solidFill>
                <a:latin typeface="Garamond" panose="02020404030301010803" pitchFamily="18" charset="0"/>
              </a:rPr>
              <a:t>Sistola</a:t>
            </a:r>
            <a:endParaRPr lang="en-US" sz="2000" b="1">
              <a:solidFill>
                <a:srgbClr val="C3CF72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7529" y="2524074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C6E8E6"/>
                </a:solidFill>
                <a:latin typeface="Garamond" panose="02020404030301010803" pitchFamily="18" charset="0"/>
              </a:rPr>
              <a:t>Dijaistola</a:t>
            </a:r>
            <a:endParaRPr lang="en-US" sz="2000" b="1">
              <a:solidFill>
                <a:srgbClr val="C6E8E6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6920" y="4132421"/>
            <a:ext cx="975143" cy="669064"/>
          </a:xfrm>
          <a:prstGeom prst="rect">
            <a:avLst/>
          </a:prstGeom>
          <a:solidFill>
            <a:srgbClr val="F7D49C"/>
          </a:solidFill>
          <a:ln>
            <a:solidFill>
              <a:srgbClr val="F7D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3888394" y="4481932"/>
            <a:ext cx="13091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989634" y="480796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7D49C"/>
                </a:solidFill>
                <a:latin typeface="Garamond" panose="02020404030301010803" pitchFamily="18" charset="0"/>
              </a:rPr>
              <a:t>Srčana</a:t>
            </a:r>
          </a:p>
          <a:p>
            <a:pPr algn="ctr"/>
            <a:r>
              <a:rPr lang="sr-Latn-RS" sz="2000" b="1" smtClean="0">
                <a:solidFill>
                  <a:srgbClr val="F7D49C"/>
                </a:solidFill>
                <a:latin typeface="Garamond" panose="02020404030301010803" pitchFamily="18" charset="0"/>
              </a:rPr>
              <a:t>pauza</a:t>
            </a:r>
            <a:endParaRPr lang="en-US" sz="2000" b="1">
              <a:solidFill>
                <a:srgbClr val="F7D49C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2087805" y="4313290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4848423" y="4354071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  <p:bldP spid="50" grpId="0"/>
      <p:bldP spid="52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194258" y="2888798"/>
            <a:ext cx="1235336" cy="1604311"/>
          </a:xfrm>
          <a:prstGeom prst="rect">
            <a:avLst/>
          </a:prstGeom>
          <a:solidFill>
            <a:srgbClr val="FE9D96"/>
          </a:solidFill>
          <a:ln>
            <a:solidFill>
              <a:srgbClr val="FE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433881" y="2888797"/>
            <a:ext cx="184892" cy="1604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90776" y="244491"/>
            <a:ext cx="5517398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Refraktarnost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srčanog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7182" y="2924183"/>
            <a:ext cx="723681" cy="1604311"/>
          </a:xfrm>
          <a:prstGeom prst="rect">
            <a:avLst/>
          </a:prstGeom>
          <a:solidFill>
            <a:srgbClr val="C3CF72"/>
          </a:solidFill>
          <a:ln>
            <a:solidFill>
              <a:srgbClr val="C3C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10863" y="2924182"/>
            <a:ext cx="700834" cy="1604311"/>
          </a:xfrm>
          <a:prstGeom prst="rect">
            <a:avLst/>
          </a:prstGeom>
          <a:solidFill>
            <a:srgbClr val="C6E8E6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874" y="1177999"/>
            <a:ext cx="816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Refraktarnost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 – otpornost ili neprijemčivost na bilo koji nadražaj. </a:t>
            </a:r>
            <a:endParaRPr lang="en-US" sz="2400">
              <a:solidFill>
                <a:srgbClr val="3A6A4D"/>
              </a:solidFill>
              <a:latin typeface="Garamond" panose="020204040303010108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2890" y="3471389"/>
            <a:ext cx="6753170" cy="1504080"/>
            <a:chOff x="1067756" y="3487020"/>
            <a:chExt cx="6753170" cy="1504080"/>
          </a:xfrm>
        </p:grpSpPr>
        <p:grpSp>
          <p:nvGrpSpPr>
            <p:cNvPr id="9" name="Group 8"/>
            <p:cNvGrpSpPr/>
            <p:nvPr/>
          </p:nvGrpSpPr>
          <p:grpSpPr>
            <a:xfrm>
              <a:off x="2316299" y="3487020"/>
              <a:ext cx="5504627" cy="1504080"/>
              <a:chOff x="772833" y="3133991"/>
              <a:chExt cx="3953346" cy="9792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72833" y="3133991"/>
                <a:ext cx="1182097" cy="960150"/>
                <a:chOff x="750910" y="3136077"/>
                <a:chExt cx="1182097" cy="960150"/>
              </a:xfrm>
            </p:grpSpPr>
            <p:sp>
              <p:nvSpPr>
                <p:cNvPr id="17" name="Freeform 16"/>
                <p:cNvSpPr/>
                <p:nvPr/>
              </p:nvSpPr>
              <p:spPr>
                <a:xfrm rot="10800000">
                  <a:off x="784119" y="3136077"/>
                  <a:ext cx="1033999" cy="686441"/>
                </a:xfrm>
                <a:custGeom>
                  <a:avLst/>
                  <a:gdLst>
                    <a:gd name="connsiteX0" fmla="*/ 0 w 685800"/>
                    <a:gd name="connsiteY0" fmla="*/ 0 h 495300"/>
                    <a:gd name="connsiteX1" fmla="*/ 685800 w 685800"/>
                    <a:gd name="connsiteY1" fmla="*/ 0 h 495300"/>
                    <a:gd name="connsiteX2" fmla="*/ 342900 w 685800"/>
                    <a:gd name="connsiteY2" fmla="*/ 495300 h 495300"/>
                    <a:gd name="connsiteX3" fmla="*/ 0 w 685800"/>
                    <a:gd name="connsiteY3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800" h="495300">
                      <a:moveTo>
                        <a:pt x="0" y="0"/>
                      </a:moveTo>
                      <a:lnTo>
                        <a:pt x="685800" y="0"/>
                      </a:lnTo>
                      <a:cubicBezTo>
                        <a:pt x="685800" y="273547"/>
                        <a:pt x="532278" y="495300"/>
                        <a:pt x="342900" y="495300"/>
                      </a:cubicBezTo>
                      <a:cubicBezTo>
                        <a:pt x="153522" y="495300"/>
                        <a:pt x="0" y="273547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750910" y="3787682"/>
                  <a:ext cx="1182097" cy="308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30675" y="3153040"/>
                <a:ext cx="1182097" cy="960151"/>
                <a:chOff x="2724649" y="3136076"/>
                <a:chExt cx="1182097" cy="960151"/>
              </a:xfrm>
            </p:grpSpPr>
            <p:sp>
              <p:nvSpPr>
                <p:cNvPr id="15" name="Freeform 14"/>
                <p:cNvSpPr/>
                <p:nvPr/>
              </p:nvSpPr>
              <p:spPr>
                <a:xfrm rot="10800000">
                  <a:off x="2757858" y="3136076"/>
                  <a:ext cx="1033999" cy="686441"/>
                </a:xfrm>
                <a:custGeom>
                  <a:avLst/>
                  <a:gdLst>
                    <a:gd name="connsiteX0" fmla="*/ 0 w 685800"/>
                    <a:gd name="connsiteY0" fmla="*/ 0 h 495300"/>
                    <a:gd name="connsiteX1" fmla="*/ 685800 w 685800"/>
                    <a:gd name="connsiteY1" fmla="*/ 0 h 495300"/>
                    <a:gd name="connsiteX2" fmla="*/ 342900 w 685800"/>
                    <a:gd name="connsiteY2" fmla="*/ 495300 h 495300"/>
                    <a:gd name="connsiteX3" fmla="*/ 0 w 685800"/>
                    <a:gd name="connsiteY3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5800" h="495300">
                      <a:moveTo>
                        <a:pt x="0" y="0"/>
                      </a:moveTo>
                      <a:lnTo>
                        <a:pt x="685800" y="0"/>
                      </a:lnTo>
                      <a:cubicBezTo>
                        <a:pt x="685800" y="273547"/>
                        <a:pt x="532278" y="495300"/>
                        <a:pt x="342900" y="495300"/>
                      </a:cubicBezTo>
                      <a:cubicBezTo>
                        <a:pt x="153522" y="495300"/>
                        <a:pt x="0" y="273547"/>
                        <a:pt x="0" y="0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724649" y="3787682"/>
                  <a:ext cx="1182097" cy="308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3785954" y="3801603"/>
                <a:ext cx="94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826384" y="3785596"/>
                <a:ext cx="951157" cy="8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1067756" y="4477262"/>
              <a:ext cx="130916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739747" y="4729515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z="2000" smtClean="0">
                <a:latin typeface="Garamond" panose="02020404030301010803" pitchFamily="18" charset="0"/>
              </a:rPr>
              <a:t>impuls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7320" y="2502874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F0000"/>
                </a:solidFill>
                <a:latin typeface="Garamond" panose="02020404030301010803" pitchFamily="18" charset="0"/>
              </a:rPr>
              <a:t>ARP</a:t>
            </a:r>
            <a:endParaRPr lang="en-US" sz="2000" b="1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02766" y="2495059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RRP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677" y="251903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C3CF72"/>
                </a:solidFill>
                <a:latin typeface="Garamond" panose="02020404030301010803" pitchFamily="18" charset="0"/>
              </a:rPr>
              <a:t>Sistola</a:t>
            </a:r>
            <a:endParaRPr lang="en-US" sz="2000" b="1">
              <a:solidFill>
                <a:srgbClr val="C3CF72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3364" y="2519030"/>
            <a:ext cx="1159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C6E8E6"/>
                </a:solidFill>
                <a:latin typeface="Garamond" panose="02020404030301010803" pitchFamily="18" charset="0"/>
              </a:rPr>
              <a:t>Dijastola</a:t>
            </a:r>
            <a:endParaRPr lang="en-US" sz="2000" b="1">
              <a:solidFill>
                <a:srgbClr val="C6E8E6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1669" y="4731590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z="2000" smtClean="0">
                <a:latin typeface="Garamond" panose="02020404030301010803" pitchFamily="18" charset="0"/>
              </a:rPr>
              <a:t>impuls</a:t>
            </a:r>
            <a:endParaRPr lang="en-US" sz="2000">
              <a:latin typeface="Garamond" panose="02020404030301010803" pitchFamily="18" charset="0"/>
            </a:endParaRPr>
          </a:p>
        </p:txBody>
      </p:sp>
      <p:sp>
        <p:nvSpPr>
          <p:cNvPr id="34" name="Explosion 1 33"/>
          <p:cNvSpPr/>
          <p:nvPr/>
        </p:nvSpPr>
        <p:spPr>
          <a:xfrm>
            <a:off x="2045788" y="4333770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 1 34"/>
          <p:cNvSpPr/>
          <p:nvPr/>
        </p:nvSpPr>
        <p:spPr>
          <a:xfrm>
            <a:off x="4780191" y="4356068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5" grpId="0" animBg="1"/>
      <p:bldP spid="6" grpId="0" animBg="1"/>
      <p:bldP spid="22" grpId="0"/>
      <p:bldP spid="23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78849" y="1107568"/>
            <a:ext cx="924519" cy="1628022"/>
            <a:chOff x="5334000" y="1572378"/>
            <a:chExt cx="924519" cy="1628022"/>
          </a:xfrm>
        </p:grpSpPr>
        <p:sp>
          <p:nvSpPr>
            <p:cNvPr id="5" name="Freeform 4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54582" y="1097962"/>
            <a:ext cx="924519" cy="1628022"/>
            <a:chOff x="5334000" y="1572378"/>
            <a:chExt cx="924519" cy="1628022"/>
          </a:xfrm>
        </p:grpSpPr>
        <p:sp>
          <p:nvSpPr>
            <p:cNvPr id="8" name="Freeform 7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11914" y="1106016"/>
            <a:ext cx="924519" cy="1628022"/>
            <a:chOff x="5334000" y="1572378"/>
            <a:chExt cx="924519" cy="1628022"/>
          </a:xfrm>
        </p:grpSpPr>
        <p:sp>
          <p:nvSpPr>
            <p:cNvPr id="11" name="Freeform 10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7382" y="1114399"/>
            <a:ext cx="924519" cy="1628022"/>
            <a:chOff x="5334000" y="1572378"/>
            <a:chExt cx="924519" cy="1628022"/>
          </a:xfrm>
        </p:grpSpPr>
        <p:sp>
          <p:nvSpPr>
            <p:cNvPr id="14" name="Freeform 13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5886" y="1107568"/>
            <a:ext cx="924519" cy="1628022"/>
            <a:chOff x="5334000" y="1572378"/>
            <a:chExt cx="924519" cy="1628022"/>
          </a:xfrm>
        </p:grpSpPr>
        <p:sp>
          <p:nvSpPr>
            <p:cNvPr id="17" name="Freeform 16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06210" y="1092526"/>
            <a:ext cx="924519" cy="1628022"/>
            <a:chOff x="5334000" y="1572378"/>
            <a:chExt cx="924519" cy="1628022"/>
          </a:xfrm>
        </p:grpSpPr>
        <p:sp>
          <p:nvSpPr>
            <p:cNvPr id="20" name="Freeform 19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6921" y="1106016"/>
            <a:ext cx="924519" cy="1628022"/>
            <a:chOff x="5334000" y="1572378"/>
            <a:chExt cx="924519" cy="1628022"/>
          </a:xfrm>
        </p:grpSpPr>
        <p:sp>
          <p:nvSpPr>
            <p:cNvPr id="23" name="Freeform 22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09755" y="1092526"/>
            <a:ext cx="924519" cy="1628022"/>
            <a:chOff x="5334000" y="1572378"/>
            <a:chExt cx="924519" cy="1628022"/>
          </a:xfrm>
        </p:grpSpPr>
        <p:sp>
          <p:nvSpPr>
            <p:cNvPr id="26" name="Freeform 25"/>
            <p:cNvSpPr/>
            <p:nvPr/>
          </p:nvSpPr>
          <p:spPr>
            <a:xfrm>
              <a:off x="5399804" y="1572378"/>
              <a:ext cx="858715" cy="1588724"/>
            </a:xfrm>
            <a:custGeom>
              <a:avLst/>
              <a:gdLst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6523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25231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2408"/>
                <a:gd name="connsiteX1" fmla="*/ 93785 w 858715"/>
                <a:gd name="connsiteY1" fmla="*/ 1603131 h 1612408"/>
                <a:gd name="connsiteX2" fmla="*/ 260839 w 858715"/>
                <a:gd name="connsiteY2" fmla="*/ 1529861 h 1612408"/>
                <a:gd name="connsiteX3" fmla="*/ 314346 w 858715"/>
                <a:gd name="connsiteY3" fmla="*/ 1433146 h 1612408"/>
                <a:gd name="connsiteX4" fmla="*/ 337039 w 858715"/>
                <a:gd name="connsiteY4" fmla="*/ 1274885 h 1612408"/>
                <a:gd name="connsiteX5" fmla="*/ 360485 w 858715"/>
                <a:gd name="connsiteY5" fmla="*/ 767861 h 1612408"/>
                <a:gd name="connsiteX6" fmla="*/ 395654 w 858715"/>
                <a:gd name="connsiteY6" fmla="*/ 155331 h 1612408"/>
                <a:gd name="connsiteX7" fmla="*/ 404446 w 858715"/>
                <a:gd name="connsiteY7" fmla="*/ 41031 h 1612408"/>
                <a:gd name="connsiteX8" fmla="*/ 433754 w 858715"/>
                <a:gd name="connsiteY8" fmla="*/ 0 h 1612408"/>
                <a:gd name="connsiteX9" fmla="*/ 433754 w 858715"/>
                <a:gd name="connsiteY9" fmla="*/ 0 h 1612408"/>
                <a:gd name="connsiteX10" fmla="*/ 439615 w 858715"/>
                <a:gd name="connsiteY10" fmla="*/ 5861 h 1612408"/>
                <a:gd name="connsiteX11" fmla="*/ 451339 w 858715"/>
                <a:gd name="connsiteY11" fmla="*/ 20515 h 1612408"/>
                <a:gd name="connsiteX12" fmla="*/ 463062 w 858715"/>
                <a:gd name="connsiteY12" fmla="*/ 102577 h 1612408"/>
                <a:gd name="connsiteX13" fmla="*/ 468923 w 858715"/>
                <a:gd name="connsiteY13" fmla="*/ 363415 h 1612408"/>
                <a:gd name="connsiteX14" fmla="*/ 486508 w 858715"/>
                <a:gd name="connsiteY14" fmla="*/ 911469 h 1612408"/>
                <a:gd name="connsiteX15" fmla="*/ 504092 w 858715"/>
                <a:gd name="connsiteY15" fmla="*/ 1304192 h 1612408"/>
                <a:gd name="connsiteX16" fmla="*/ 562708 w 858715"/>
                <a:gd name="connsiteY16" fmla="*/ 1535723 h 1612408"/>
                <a:gd name="connsiteX17" fmla="*/ 858715 w 858715"/>
                <a:gd name="connsiteY17" fmla="*/ 1608992 h 1612408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14346 w 858715"/>
                <a:gd name="connsiteY3" fmla="*/ 1433146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  <a:gd name="connsiteX0" fmla="*/ 0 w 858715"/>
                <a:gd name="connsiteY0" fmla="*/ 1608992 h 1610599"/>
                <a:gd name="connsiteX1" fmla="*/ 93785 w 858715"/>
                <a:gd name="connsiteY1" fmla="*/ 1603131 h 1610599"/>
                <a:gd name="connsiteX2" fmla="*/ 223828 w 858715"/>
                <a:gd name="connsiteY2" fmla="*/ 1569050 h 1610599"/>
                <a:gd name="connsiteX3" fmla="*/ 309992 w 858715"/>
                <a:gd name="connsiteY3" fmla="*/ 1470158 h 1610599"/>
                <a:gd name="connsiteX4" fmla="*/ 337039 w 858715"/>
                <a:gd name="connsiteY4" fmla="*/ 1274885 h 1610599"/>
                <a:gd name="connsiteX5" fmla="*/ 360485 w 858715"/>
                <a:gd name="connsiteY5" fmla="*/ 767861 h 1610599"/>
                <a:gd name="connsiteX6" fmla="*/ 395654 w 858715"/>
                <a:gd name="connsiteY6" fmla="*/ 155331 h 1610599"/>
                <a:gd name="connsiteX7" fmla="*/ 404446 w 858715"/>
                <a:gd name="connsiteY7" fmla="*/ 41031 h 1610599"/>
                <a:gd name="connsiteX8" fmla="*/ 433754 w 858715"/>
                <a:gd name="connsiteY8" fmla="*/ 0 h 1610599"/>
                <a:gd name="connsiteX9" fmla="*/ 433754 w 858715"/>
                <a:gd name="connsiteY9" fmla="*/ 0 h 1610599"/>
                <a:gd name="connsiteX10" fmla="*/ 439615 w 858715"/>
                <a:gd name="connsiteY10" fmla="*/ 5861 h 1610599"/>
                <a:gd name="connsiteX11" fmla="*/ 451339 w 858715"/>
                <a:gd name="connsiteY11" fmla="*/ 20515 h 1610599"/>
                <a:gd name="connsiteX12" fmla="*/ 463062 w 858715"/>
                <a:gd name="connsiteY12" fmla="*/ 102577 h 1610599"/>
                <a:gd name="connsiteX13" fmla="*/ 468923 w 858715"/>
                <a:gd name="connsiteY13" fmla="*/ 363415 h 1610599"/>
                <a:gd name="connsiteX14" fmla="*/ 486508 w 858715"/>
                <a:gd name="connsiteY14" fmla="*/ 911469 h 1610599"/>
                <a:gd name="connsiteX15" fmla="*/ 504092 w 858715"/>
                <a:gd name="connsiteY15" fmla="*/ 1304192 h 1610599"/>
                <a:gd name="connsiteX16" fmla="*/ 562708 w 858715"/>
                <a:gd name="connsiteY16" fmla="*/ 1535723 h 1610599"/>
                <a:gd name="connsiteX17" fmla="*/ 858715 w 858715"/>
                <a:gd name="connsiteY17" fmla="*/ 1608992 h 161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715" h="1610599">
                  <a:moveTo>
                    <a:pt x="0" y="1608992"/>
                  </a:moveTo>
                  <a:cubicBezTo>
                    <a:pt x="25156" y="1612655"/>
                    <a:pt x="56480" y="1609788"/>
                    <a:pt x="93785" y="1603131"/>
                  </a:cubicBezTo>
                  <a:cubicBezTo>
                    <a:pt x="131090" y="1596474"/>
                    <a:pt x="187794" y="1591212"/>
                    <a:pt x="223828" y="1569050"/>
                  </a:cubicBezTo>
                  <a:cubicBezTo>
                    <a:pt x="259862" y="1546888"/>
                    <a:pt x="291124" y="1519185"/>
                    <a:pt x="309992" y="1470158"/>
                  </a:cubicBezTo>
                  <a:cubicBezTo>
                    <a:pt x="328860" y="1421131"/>
                    <a:pt x="328624" y="1391934"/>
                    <a:pt x="337039" y="1274885"/>
                  </a:cubicBezTo>
                  <a:cubicBezTo>
                    <a:pt x="345454" y="1157836"/>
                    <a:pt x="350716" y="954453"/>
                    <a:pt x="360485" y="767861"/>
                  </a:cubicBezTo>
                  <a:cubicBezTo>
                    <a:pt x="370254" y="581269"/>
                    <a:pt x="388327" y="276469"/>
                    <a:pt x="395654" y="155331"/>
                  </a:cubicBezTo>
                  <a:cubicBezTo>
                    <a:pt x="402981" y="34193"/>
                    <a:pt x="398096" y="66919"/>
                    <a:pt x="404446" y="41031"/>
                  </a:cubicBezTo>
                  <a:cubicBezTo>
                    <a:pt x="410796" y="15142"/>
                    <a:pt x="433754" y="0"/>
                    <a:pt x="433754" y="0"/>
                  </a:cubicBezTo>
                  <a:lnTo>
                    <a:pt x="433754" y="0"/>
                  </a:lnTo>
                  <a:cubicBezTo>
                    <a:pt x="434731" y="977"/>
                    <a:pt x="436684" y="2442"/>
                    <a:pt x="439615" y="5861"/>
                  </a:cubicBezTo>
                  <a:cubicBezTo>
                    <a:pt x="442546" y="9280"/>
                    <a:pt x="447431" y="4396"/>
                    <a:pt x="451339" y="20515"/>
                  </a:cubicBezTo>
                  <a:cubicBezTo>
                    <a:pt x="455247" y="36634"/>
                    <a:pt x="460131" y="45427"/>
                    <a:pt x="463062" y="102577"/>
                  </a:cubicBezTo>
                  <a:cubicBezTo>
                    <a:pt x="465993" y="159727"/>
                    <a:pt x="465015" y="228600"/>
                    <a:pt x="468923" y="363415"/>
                  </a:cubicBezTo>
                  <a:cubicBezTo>
                    <a:pt x="472831" y="498230"/>
                    <a:pt x="480647" y="754673"/>
                    <a:pt x="486508" y="911469"/>
                  </a:cubicBezTo>
                  <a:cubicBezTo>
                    <a:pt x="492369" y="1068265"/>
                    <a:pt x="491392" y="1200150"/>
                    <a:pt x="504092" y="1304192"/>
                  </a:cubicBezTo>
                  <a:cubicBezTo>
                    <a:pt x="516792" y="1408234"/>
                    <a:pt x="503604" y="1484923"/>
                    <a:pt x="562708" y="1535723"/>
                  </a:cubicBezTo>
                  <a:cubicBezTo>
                    <a:pt x="621812" y="1586523"/>
                    <a:pt x="740263" y="1597757"/>
                    <a:pt x="858715" y="1608992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4000" y="2819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5178393" y="1092526"/>
            <a:ext cx="858715" cy="1588724"/>
          </a:xfrm>
          <a:custGeom>
            <a:avLst/>
            <a:gdLst>
              <a:gd name="connsiteX0" fmla="*/ 0 w 858715"/>
              <a:gd name="connsiteY0" fmla="*/ 1608992 h 1612408"/>
              <a:gd name="connsiteX1" fmla="*/ 93785 w 858715"/>
              <a:gd name="connsiteY1" fmla="*/ 1603131 h 1612408"/>
              <a:gd name="connsiteX2" fmla="*/ 260839 w 858715"/>
              <a:gd name="connsiteY2" fmla="*/ 1529861 h 1612408"/>
              <a:gd name="connsiteX3" fmla="*/ 316523 w 858715"/>
              <a:gd name="connsiteY3" fmla="*/ 1433146 h 1612408"/>
              <a:gd name="connsiteX4" fmla="*/ 337039 w 858715"/>
              <a:gd name="connsiteY4" fmla="*/ 1274885 h 1612408"/>
              <a:gd name="connsiteX5" fmla="*/ 360485 w 858715"/>
              <a:gd name="connsiteY5" fmla="*/ 767861 h 1612408"/>
              <a:gd name="connsiteX6" fmla="*/ 395654 w 858715"/>
              <a:gd name="connsiteY6" fmla="*/ 155331 h 1612408"/>
              <a:gd name="connsiteX7" fmla="*/ 404446 w 858715"/>
              <a:gd name="connsiteY7" fmla="*/ 41031 h 1612408"/>
              <a:gd name="connsiteX8" fmla="*/ 433754 w 858715"/>
              <a:gd name="connsiteY8" fmla="*/ 0 h 1612408"/>
              <a:gd name="connsiteX9" fmla="*/ 433754 w 858715"/>
              <a:gd name="connsiteY9" fmla="*/ 0 h 1612408"/>
              <a:gd name="connsiteX10" fmla="*/ 439615 w 858715"/>
              <a:gd name="connsiteY10" fmla="*/ 5861 h 1612408"/>
              <a:gd name="connsiteX11" fmla="*/ 451339 w 858715"/>
              <a:gd name="connsiteY11" fmla="*/ 20515 h 1612408"/>
              <a:gd name="connsiteX12" fmla="*/ 463062 w 858715"/>
              <a:gd name="connsiteY12" fmla="*/ 102577 h 1612408"/>
              <a:gd name="connsiteX13" fmla="*/ 468923 w 858715"/>
              <a:gd name="connsiteY13" fmla="*/ 363415 h 1612408"/>
              <a:gd name="connsiteX14" fmla="*/ 486508 w 858715"/>
              <a:gd name="connsiteY14" fmla="*/ 911469 h 1612408"/>
              <a:gd name="connsiteX15" fmla="*/ 504092 w 858715"/>
              <a:gd name="connsiteY15" fmla="*/ 1304192 h 1612408"/>
              <a:gd name="connsiteX16" fmla="*/ 562708 w 858715"/>
              <a:gd name="connsiteY16" fmla="*/ 1535723 h 1612408"/>
              <a:gd name="connsiteX17" fmla="*/ 858715 w 858715"/>
              <a:gd name="connsiteY17" fmla="*/ 1608992 h 1612408"/>
              <a:gd name="connsiteX0" fmla="*/ 0 w 858715"/>
              <a:gd name="connsiteY0" fmla="*/ 1608992 h 1612408"/>
              <a:gd name="connsiteX1" fmla="*/ 93785 w 858715"/>
              <a:gd name="connsiteY1" fmla="*/ 1603131 h 1612408"/>
              <a:gd name="connsiteX2" fmla="*/ 260839 w 858715"/>
              <a:gd name="connsiteY2" fmla="*/ 1529861 h 1612408"/>
              <a:gd name="connsiteX3" fmla="*/ 325231 w 858715"/>
              <a:gd name="connsiteY3" fmla="*/ 1433146 h 1612408"/>
              <a:gd name="connsiteX4" fmla="*/ 337039 w 858715"/>
              <a:gd name="connsiteY4" fmla="*/ 1274885 h 1612408"/>
              <a:gd name="connsiteX5" fmla="*/ 360485 w 858715"/>
              <a:gd name="connsiteY5" fmla="*/ 767861 h 1612408"/>
              <a:gd name="connsiteX6" fmla="*/ 395654 w 858715"/>
              <a:gd name="connsiteY6" fmla="*/ 155331 h 1612408"/>
              <a:gd name="connsiteX7" fmla="*/ 404446 w 858715"/>
              <a:gd name="connsiteY7" fmla="*/ 41031 h 1612408"/>
              <a:gd name="connsiteX8" fmla="*/ 433754 w 858715"/>
              <a:gd name="connsiteY8" fmla="*/ 0 h 1612408"/>
              <a:gd name="connsiteX9" fmla="*/ 433754 w 858715"/>
              <a:gd name="connsiteY9" fmla="*/ 0 h 1612408"/>
              <a:gd name="connsiteX10" fmla="*/ 439615 w 858715"/>
              <a:gd name="connsiteY10" fmla="*/ 5861 h 1612408"/>
              <a:gd name="connsiteX11" fmla="*/ 451339 w 858715"/>
              <a:gd name="connsiteY11" fmla="*/ 20515 h 1612408"/>
              <a:gd name="connsiteX12" fmla="*/ 463062 w 858715"/>
              <a:gd name="connsiteY12" fmla="*/ 102577 h 1612408"/>
              <a:gd name="connsiteX13" fmla="*/ 468923 w 858715"/>
              <a:gd name="connsiteY13" fmla="*/ 363415 h 1612408"/>
              <a:gd name="connsiteX14" fmla="*/ 486508 w 858715"/>
              <a:gd name="connsiteY14" fmla="*/ 911469 h 1612408"/>
              <a:gd name="connsiteX15" fmla="*/ 504092 w 858715"/>
              <a:gd name="connsiteY15" fmla="*/ 1304192 h 1612408"/>
              <a:gd name="connsiteX16" fmla="*/ 562708 w 858715"/>
              <a:gd name="connsiteY16" fmla="*/ 1535723 h 1612408"/>
              <a:gd name="connsiteX17" fmla="*/ 858715 w 858715"/>
              <a:gd name="connsiteY17" fmla="*/ 1608992 h 1612408"/>
              <a:gd name="connsiteX0" fmla="*/ 0 w 858715"/>
              <a:gd name="connsiteY0" fmla="*/ 1608992 h 1612408"/>
              <a:gd name="connsiteX1" fmla="*/ 93785 w 858715"/>
              <a:gd name="connsiteY1" fmla="*/ 1603131 h 1612408"/>
              <a:gd name="connsiteX2" fmla="*/ 260839 w 858715"/>
              <a:gd name="connsiteY2" fmla="*/ 1529861 h 1612408"/>
              <a:gd name="connsiteX3" fmla="*/ 314346 w 858715"/>
              <a:gd name="connsiteY3" fmla="*/ 1433146 h 1612408"/>
              <a:gd name="connsiteX4" fmla="*/ 337039 w 858715"/>
              <a:gd name="connsiteY4" fmla="*/ 1274885 h 1612408"/>
              <a:gd name="connsiteX5" fmla="*/ 360485 w 858715"/>
              <a:gd name="connsiteY5" fmla="*/ 767861 h 1612408"/>
              <a:gd name="connsiteX6" fmla="*/ 395654 w 858715"/>
              <a:gd name="connsiteY6" fmla="*/ 155331 h 1612408"/>
              <a:gd name="connsiteX7" fmla="*/ 404446 w 858715"/>
              <a:gd name="connsiteY7" fmla="*/ 41031 h 1612408"/>
              <a:gd name="connsiteX8" fmla="*/ 433754 w 858715"/>
              <a:gd name="connsiteY8" fmla="*/ 0 h 1612408"/>
              <a:gd name="connsiteX9" fmla="*/ 433754 w 858715"/>
              <a:gd name="connsiteY9" fmla="*/ 0 h 1612408"/>
              <a:gd name="connsiteX10" fmla="*/ 439615 w 858715"/>
              <a:gd name="connsiteY10" fmla="*/ 5861 h 1612408"/>
              <a:gd name="connsiteX11" fmla="*/ 451339 w 858715"/>
              <a:gd name="connsiteY11" fmla="*/ 20515 h 1612408"/>
              <a:gd name="connsiteX12" fmla="*/ 463062 w 858715"/>
              <a:gd name="connsiteY12" fmla="*/ 102577 h 1612408"/>
              <a:gd name="connsiteX13" fmla="*/ 468923 w 858715"/>
              <a:gd name="connsiteY13" fmla="*/ 363415 h 1612408"/>
              <a:gd name="connsiteX14" fmla="*/ 486508 w 858715"/>
              <a:gd name="connsiteY14" fmla="*/ 911469 h 1612408"/>
              <a:gd name="connsiteX15" fmla="*/ 504092 w 858715"/>
              <a:gd name="connsiteY15" fmla="*/ 1304192 h 1612408"/>
              <a:gd name="connsiteX16" fmla="*/ 562708 w 858715"/>
              <a:gd name="connsiteY16" fmla="*/ 1535723 h 1612408"/>
              <a:gd name="connsiteX17" fmla="*/ 858715 w 858715"/>
              <a:gd name="connsiteY17" fmla="*/ 1608992 h 1612408"/>
              <a:gd name="connsiteX0" fmla="*/ 0 w 858715"/>
              <a:gd name="connsiteY0" fmla="*/ 1608992 h 1610599"/>
              <a:gd name="connsiteX1" fmla="*/ 93785 w 858715"/>
              <a:gd name="connsiteY1" fmla="*/ 1603131 h 1610599"/>
              <a:gd name="connsiteX2" fmla="*/ 223828 w 858715"/>
              <a:gd name="connsiteY2" fmla="*/ 1569050 h 1610599"/>
              <a:gd name="connsiteX3" fmla="*/ 314346 w 858715"/>
              <a:gd name="connsiteY3" fmla="*/ 1433146 h 1610599"/>
              <a:gd name="connsiteX4" fmla="*/ 337039 w 858715"/>
              <a:gd name="connsiteY4" fmla="*/ 1274885 h 1610599"/>
              <a:gd name="connsiteX5" fmla="*/ 360485 w 858715"/>
              <a:gd name="connsiteY5" fmla="*/ 767861 h 1610599"/>
              <a:gd name="connsiteX6" fmla="*/ 395654 w 858715"/>
              <a:gd name="connsiteY6" fmla="*/ 155331 h 1610599"/>
              <a:gd name="connsiteX7" fmla="*/ 404446 w 858715"/>
              <a:gd name="connsiteY7" fmla="*/ 41031 h 1610599"/>
              <a:gd name="connsiteX8" fmla="*/ 433754 w 858715"/>
              <a:gd name="connsiteY8" fmla="*/ 0 h 1610599"/>
              <a:gd name="connsiteX9" fmla="*/ 433754 w 858715"/>
              <a:gd name="connsiteY9" fmla="*/ 0 h 1610599"/>
              <a:gd name="connsiteX10" fmla="*/ 439615 w 858715"/>
              <a:gd name="connsiteY10" fmla="*/ 5861 h 1610599"/>
              <a:gd name="connsiteX11" fmla="*/ 451339 w 858715"/>
              <a:gd name="connsiteY11" fmla="*/ 20515 h 1610599"/>
              <a:gd name="connsiteX12" fmla="*/ 463062 w 858715"/>
              <a:gd name="connsiteY12" fmla="*/ 102577 h 1610599"/>
              <a:gd name="connsiteX13" fmla="*/ 468923 w 858715"/>
              <a:gd name="connsiteY13" fmla="*/ 363415 h 1610599"/>
              <a:gd name="connsiteX14" fmla="*/ 486508 w 858715"/>
              <a:gd name="connsiteY14" fmla="*/ 911469 h 1610599"/>
              <a:gd name="connsiteX15" fmla="*/ 504092 w 858715"/>
              <a:gd name="connsiteY15" fmla="*/ 1304192 h 1610599"/>
              <a:gd name="connsiteX16" fmla="*/ 562708 w 858715"/>
              <a:gd name="connsiteY16" fmla="*/ 1535723 h 1610599"/>
              <a:gd name="connsiteX17" fmla="*/ 858715 w 858715"/>
              <a:gd name="connsiteY17" fmla="*/ 1608992 h 1610599"/>
              <a:gd name="connsiteX0" fmla="*/ 0 w 858715"/>
              <a:gd name="connsiteY0" fmla="*/ 1608992 h 1610599"/>
              <a:gd name="connsiteX1" fmla="*/ 93785 w 858715"/>
              <a:gd name="connsiteY1" fmla="*/ 1603131 h 1610599"/>
              <a:gd name="connsiteX2" fmla="*/ 223828 w 858715"/>
              <a:gd name="connsiteY2" fmla="*/ 1569050 h 1610599"/>
              <a:gd name="connsiteX3" fmla="*/ 309992 w 858715"/>
              <a:gd name="connsiteY3" fmla="*/ 1470158 h 1610599"/>
              <a:gd name="connsiteX4" fmla="*/ 337039 w 858715"/>
              <a:gd name="connsiteY4" fmla="*/ 1274885 h 1610599"/>
              <a:gd name="connsiteX5" fmla="*/ 360485 w 858715"/>
              <a:gd name="connsiteY5" fmla="*/ 767861 h 1610599"/>
              <a:gd name="connsiteX6" fmla="*/ 395654 w 858715"/>
              <a:gd name="connsiteY6" fmla="*/ 155331 h 1610599"/>
              <a:gd name="connsiteX7" fmla="*/ 404446 w 858715"/>
              <a:gd name="connsiteY7" fmla="*/ 41031 h 1610599"/>
              <a:gd name="connsiteX8" fmla="*/ 433754 w 858715"/>
              <a:gd name="connsiteY8" fmla="*/ 0 h 1610599"/>
              <a:gd name="connsiteX9" fmla="*/ 433754 w 858715"/>
              <a:gd name="connsiteY9" fmla="*/ 0 h 1610599"/>
              <a:gd name="connsiteX10" fmla="*/ 439615 w 858715"/>
              <a:gd name="connsiteY10" fmla="*/ 5861 h 1610599"/>
              <a:gd name="connsiteX11" fmla="*/ 451339 w 858715"/>
              <a:gd name="connsiteY11" fmla="*/ 20515 h 1610599"/>
              <a:gd name="connsiteX12" fmla="*/ 463062 w 858715"/>
              <a:gd name="connsiteY12" fmla="*/ 102577 h 1610599"/>
              <a:gd name="connsiteX13" fmla="*/ 468923 w 858715"/>
              <a:gd name="connsiteY13" fmla="*/ 363415 h 1610599"/>
              <a:gd name="connsiteX14" fmla="*/ 486508 w 858715"/>
              <a:gd name="connsiteY14" fmla="*/ 911469 h 1610599"/>
              <a:gd name="connsiteX15" fmla="*/ 504092 w 858715"/>
              <a:gd name="connsiteY15" fmla="*/ 1304192 h 1610599"/>
              <a:gd name="connsiteX16" fmla="*/ 562708 w 858715"/>
              <a:gd name="connsiteY16" fmla="*/ 1535723 h 1610599"/>
              <a:gd name="connsiteX17" fmla="*/ 858715 w 858715"/>
              <a:gd name="connsiteY17" fmla="*/ 1608992 h 161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58715" h="1610599">
                <a:moveTo>
                  <a:pt x="0" y="1608992"/>
                </a:moveTo>
                <a:cubicBezTo>
                  <a:pt x="25156" y="1612655"/>
                  <a:pt x="56480" y="1609788"/>
                  <a:pt x="93785" y="1603131"/>
                </a:cubicBezTo>
                <a:cubicBezTo>
                  <a:pt x="131090" y="1596474"/>
                  <a:pt x="187794" y="1591212"/>
                  <a:pt x="223828" y="1569050"/>
                </a:cubicBezTo>
                <a:cubicBezTo>
                  <a:pt x="259862" y="1546888"/>
                  <a:pt x="291124" y="1519185"/>
                  <a:pt x="309992" y="1470158"/>
                </a:cubicBezTo>
                <a:cubicBezTo>
                  <a:pt x="328860" y="1421131"/>
                  <a:pt x="328624" y="1391934"/>
                  <a:pt x="337039" y="1274885"/>
                </a:cubicBezTo>
                <a:cubicBezTo>
                  <a:pt x="345454" y="1157836"/>
                  <a:pt x="350716" y="954453"/>
                  <a:pt x="360485" y="767861"/>
                </a:cubicBezTo>
                <a:cubicBezTo>
                  <a:pt x="370254" y="581269"/>
                  <a:pt x="388327" y="276469"/>
                  <a:pt x="395654" y="155331"/>
                </a:cubicBezTo>
                <a:cubicBezTo>
                  <a:pt x="402981" y="34193"/>
                  <a:pt x="398096" y="66919"/>
                  <a:pt x="404446" y="41031"/>
                </a:cubicBezTo>
                <a:cubicBezTo>
                  <a:pt x="410796" y="15142"/>
                  <a:pt x="433754" y="0"/>
                  <a:pt x="433754" y="0"/>
                </a:cubicBezTo>
                <a:lnTo>
                  <a:pt x="433754" y="0"/>
                </a:lnTo>
                <a:cubicBezTo>
                  <a:pt x="434731" y="977"/>
                  <a:pt x="436684" y="2442"/>
                  <a:pt x="439615" y="5861"/>
                </a:cubicBezTo>
                <a:cubicBezTo>
                  <a:pt x="442546" y="9280"/>
                  <a:pt x="447431" y="4396"/>
                  <a:pt x="451339" y="20515"/>
                </a:cubicBezTo>
                <a:cubicBezTo>
                  <a:pt x="455247" y="36634"/>
                  <a:pt x="460131" y="45427"/>
                  <a:pt x="463062" y="102577"/>
                </a:cubicBezTo>
                <a:cubicBezTo>
                  <a:pt x="465993" y="159727"/>
                  <a:pt x="465015" y="228600"/>
                  <a:pt x="468923" y="363415"/>
                </a:cubicBezTo>
                <a:cubicBezTo>
                  <a:pt x="472831" y="498230"/>
                  <a:pt x="480647" y="754673"/>
                  <a:pt x="486508" y="911469"/>
                </a:cubicBezTo>
                <a:cubicBezTo>
                  <a:pt x="492369" y="1068265"/>
                  <a:pt x="491392" y="1200150"/>
                  <a:pt x="504092" y="1304192"/>
                </a:cubicBezTo>
                <a:cubicBezTo>
                  <a:pt x="516792" y="1408234"/>
                  <a:pt x="503604" y="1484923"/>
                  <a:pt x="562708" y="1535723"/>
                </a:cubicBezTo>
                <a:cubicBezTo>
                  <a:pt x="621812" y="1586523"/>
                  <a:pt x="740263" y="1597757"/>
                  <a:pt x="858715" y="160899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967105" y="3863548"/>
            <a:ext cx="1431347" cy="1549444"/>
          </a:xfrm>
          <a:custGeom>
            <a:avLst/>
            <a:gdLst>
              <a:gd name="connsiteX0" fmla="*/ 0 w 2152650"/>
              <a:gd name="connsiteY0" fmla="*/ 1539798 h 1547418"/>
              <a:gd name="connsiteX1" fmla="*/ 240030 w 2152650"/>
              <a:gd name="connsiteY1" fmla="*/ 1528368 h 1547418"/>
              <a:gd name="connsiteX2" fmla="*/ 392430 w 2152650"/>
              <a:gd name="connsiteY2" fmla="*/ 1513128 h 1547418"/>
              <a:gd name="connsiteX3" fmla="*/ 461010 w 2152650"/>
              <a:gd name="connsiteY3" fmla="*/ 1475028 h 1547418"/>
              <a:gd name="connsiteX4" fmla="*/ 495300 w 2152650"/>
              <a:gd name="connsiteY4" fmla="*/ 1398828 h 1547418"/>
              <a:gd name="connsiteX5" fmla="*/ 537210 w 2152650"/>
              <a:gd name="connsiteY5" fmla="*/ 1242618 h 1547418"/>
              <a:gd name="connsiteX6" fmla="*/ 647700 w 2152650"/>
              <a:gd name="connsiteY6" fmla="*/ 846378 h 1547418"/>
              <a:gd name="connsiteX7" fmla="*/ 742950 w 2152650"/>
              <a:gd name="connsiteY7" fmla="*/ 514908 h 1547418"/>
              <a:gd name="connsiteX8" fmla="*/ 872490 w 2152650"/>
              <a:gd name="connsiteY8" fmla="*/ 137718 h 1547418"/>
              <a:gd name="connsiteX9" fmla="*/ 975360 w 2152650"/>
              <a:gd name="connsiteY9" fmla="*/ 23418 h 1547418"/>
              <a:gd name="connsiteX10" fmla="*/ 1154430 w 2152650"/>
              <a:gd name="connsiteY10" fmla="*/ 558 h 1547418"/>
              <a:gd name="connsiteX11" fmla="*/ 1196340 w 2152650"/>
              <a:gd name="connsiteY11" fmla="*/ 34848 h 1547418"/>
              <a:gd name="connsiteX12" fmla="*/ 1196340 w 2152650"/>
              <a:gd name="connsiteY12" fmla="*/ 34848 h 1547418"/>
              <a:gd name="connsiteX13" fmla="*/ 1238250 w 2152650"/>
              <a:gd name="connsiteY13" fmla="*/ 103428 h 1547418"/>
              <a:gd name="connsiteX14" fmla="*/ 1283970 w 2152650"/>
              <a:gd name="connsiteY14" fmla="*/ 210108 h 1547418"/>
              <a:gd name="connsiteX15" fmla="*/ 1375410 w 2152650"/>
              <a:gd name="connsiteY15" fmla="*/ 511098 h 1547418"/>
              <a:gd name="connsiteX16" fmla="*/ 1504950 w 2152650"/>
              <a:gd name="connsiteY16" fmla="*/ 846378 h 1547418"/>
              <a:gd name="connsiteX17" fmla="*/ 1642110 w 2152650"/>
              <a:gd name="connsiteY17" fmla="*/ 1234998 h 1547418"/>
              <a:gd name="connsiteX18" fmla="*/ 1779270 w 2152650"/>
              <a:gd name="connsiteY18" fmla="*/ 1490268 h 1547418"/>
              <a:gd name="connsiteX19" fmla="*/ 2152650 w 2152650"/>
              <a:gd name="connsiteY19" fmla="*/ 1547418 h 1547418"/>
              <a:gd name="connsiteX20" fmla="*/ 2152650 w 2152650"/>
              <a:gd name="connsiteY20" fmla="*/ 1547418 h 1547418"/>
              <a:gd name="connsiteX0" fmla="*/ 0 w 2152650"/>
              <a:gd name="connsiteY0" fmla="*/ 1539798 h 1547418"/>
              <a:gd name="connsiteX1" fmla="*/ 240030 w 2152650"/>
              <a:gd name="connsiteY1" fmla="*/ 1528368 h 1547418"/>
              <a:gd name="connsiteX2" fmla="*/ 392430 w 2152650"/>
              <a:gd name="connsiteY2" fmla="*/ 1513128 h 1547418"/>
              <a:gd name="connsiteX3" fmla="*/ 461010 w 2152650"/>
              <a:gd name="connsiteY3" fmla="*/ 1475028 h 1547418"/>
              <a:gd name="connsiteX4" fmla="*/ 495300 w 2152650"/>
              <a:gd name="connsiteY4" fmla="*/ 1398828 h 1547418"/>
              <a:gd name="connsiteX5" fmla="*/ 537210 w 2152650"/>
              <a:gd name="connsiteY5" fmla="*/ 1242618 h 1547418"/>
              <a:gd name="connsiteX6" fmla="*/ 647700 w 2152650"/>
              <a:gd name="connsiteY6" fmla="*/ 846378 h 1547418"/>
              <a:gd name="connsiteX7" fmla="*/ 742950 w 2152650"/>
              <a:gd name="connsiteY7" fmla="*/ 514908 h 1547418"/>
              <a:gd name="connsiteX8" fmla="*/ 872490 w 2152650"/>
              <a:gd name="connsiteY8" fmla="*/ 137718 h 1547418"/>
              <a:gd name="connsiteX9" fmla="*/ 975360 w 2152650"/>
              <a:gd name="connsiteY9" fmla="*/ 23418 h 1547418"/>
              <a:gd name="connsiteX10" fmla="*/ 1154430 w 2152650"/>
              <a:gd name="connsiteY10" fmla="*/ 558 h 1547418"/>
              <a:gd name="connsiteX11" fmla="*/ 1196340 w 2152650"/>
              <a:gd name="connsiteY11" fmla="*/ 34848 h 1547418"/>
              <a:gd name="connsiteX12" fmla="*/ 1196340 w 2152650"/>
              <a:gd name="connsiteY12" fmla="*/ 34848 h 1547418"/>
              <a:gd name="connsiteX13" fmla="*/ 1238250 w 2152650"/>
              <a:gd name="connsiteY13" fmla="*/ 103428 h 1547418"/>
              <a:gd name="connsiteX14" fmla="*/ 1305359 w 2152650"/>
              <a:gd name="connsiteY14" fmla="*/ 317056 h 1547418"/>
              <a:gd name="connsiteX15" fmla="*/ 1375410 w 2152650"/>
              <a:gd name="connsiteY15" fmla="*/ 511098 h 1547418"/>
              <a:gd name="connsiteX16" fmla="*/ 1504950 w 2152650"/>
              <a:gd name="connsiteY16" fmla="*/ 846378 h 1547418"/>
              <a:gd name="connsiteX17" fmla="*/ 1642110 w 2152650"/>
              <a:gd name="connsiteY17" fmla="*/ 1234998 h 1547418"/>
              <a:gd name="connsiteX18" fmla="*/ 1779270 w 2152650"/>
              <a:gd name="connsiteY18" fmla="*/ 1490268 h 1547418"/>
              <a:gd name="connsiteX19" fmla="*/ 2152650 w 2152650"/>
              <a:gd name="connsiteY19" fmla="*/ 1547418 h 1547418"/>
              <a:gd name="connsiteX20" fmla="*/ 2152650 w 2152650"/>
              <a:gd name="connsiteY20" fmla="*/ 1547418 h 1547418"/>
              <a:gd name="connsiteX0" fmla="*/ 0 w 2152650"/>
              <a:gd name="connsiteY0" fmla="*/ 1539798 h 1547418"/>
              <a:gd name="connsiteX1" fmla="*/ 240030 w 2152650"/>
              <a:gd name="connsiteY1" fmla="*/ 1528368 h 1547418"/>
              <a:gd name="connsiteX2" fmla="*/ 392430 w 2152650"/>
              <a:gd name="connsiteY2" fmla="*/ 1513128 h 1547418"/>
              <a:gd name="connsiteX3" fmla="*/ 461010 w 2152650"/>
              <a:gd name="connsiteY3" fmla="*/ 1475028 h 1547418"/>
              <a:gd name="connsiteX4" fmla="*/ 495300 w 2152650"/>
              <a:gd name="connsiteY4" fmla="*/ 1398828 h 1547418"/>
              <a:gd name="connsiteX5" fmla="*/ 537210 w 2152650"/>
              <a:gd name="connsiteY5" fmla="*/ 1242618 h 1547418"/>
              <a:gd name="connsiteX6" fmla="*/ 647700 w 2152650"/>
              <a:gd name="connsiteY6" fmla="*/ 846378 h 1547418"/>
              <a:gd name="connsiteX7" fmla="*/ 742950 w 2152650"/>
              <a:gd name="connsiteY7" fmla="*/ 514908 h 1547418"/>
              <a:gd name="connsiteX8" fmla="*/ 872490 w 2152650"/>
              <a:gd name="connsiteY8" fmla="*/ 137718 h 1547418"/>
              <a:gd name="connsiteX9" fmla="*/ 975360 w 2152650"/>
              <a:gd name="connsiteY9" fmla="*/ 23418 h 1547418"/>
              <a:gd name="connsiteX10" fmla="*/ 1154430 w 2152650"/>
              <a:gd name="connsiteY10" fmla="*/ 558 h 1547418"/>
              <a:gd name="connsiteX11" fmla="*/ 1196340 w 2152650"/>
              <a:gd name="connsiteY11" fmla="*/ 34848 h 1547418"/>
              <a:gd name="connsiteX12" fmla="*/ 1196340 w 2152650"/>
              <a:gd name="connsiteY12" fmla="*/ 34848 h 1547418"/>
              <a:gd name="connsiteX13" fmla="*/ 1238250 w 2152650"/>
              <a:gd name="connsiteY13" fmla="*/ 148881 h 1547418"/>
              <a:gd name="connsiteX14" fmla="*/ 1305359 w 2152650"/>
              <a:gd name="connsiteY14" fmla="*/ 317056 h 1547418"/>
              <a:gd name="connsiteX15" fmla="*/ 1375410 w 2152650"/>
              <a:gd name="connsiteY15" fmla="*/ 511098 h 1547418"/>
              <a:gd name="connsiteX16" fmla="*/ 1504950 w 2152650"/>
              <a:gd name="connsiteY16" fmla="*/ 846378 h 1547418"/>
              <a:gd name="connsiteX17" fmla="*/ 1642110 w 2152650"/>
              <a:gd name="connsiteY17" fmla="*/ 1234998 h 1547418"/>
              <a:gd name="connsiteX18" fmla="*/ 1779270 w 2152650"/>
              <a:gd name="connsiteY18" fmla="*/ 1490268 h 1547418"/>
              <a:gd name="connsiteX19" fmla="*/ 2152650 w 2152650"/>
              <a:gd name="connsiteY19" fmla="*/ 1547418 h 1547418"/>
              <a:gd name="connsiteX20" fmla="*/ 2152650 w 2152650"/>
              <a:gd name="connsiteY20" fmla="*/ 1547418 h 1547418"/>
              <a:gd name="connsiteX0" fmla="*/ 0 w 2152650"/>
              <a:gd name="connsiteY0" fmla="*/ 1528160 h 1535780"/>
              <a:gd name="connsiteX1" fmla="*/ 240030 w 2152650"/>
              <a:gd name="connsiteY1" fmla="*/ 1516730 h 1535780"/>
              <a:gd name="connsiteX2" fmla="*/ 392430 w 2152650"/>
              <a:gd name="connsiteY2" fmla="*/ 1501490 h 1535780"/>
              <a:gd name="connsiteX3" fmla="*/ 461010 w 2152650"/>
              <a:gd name="connsiteY3" fmla="*/ 1463390 h 1535780"/>
              <a:gd name="connsiteX4" fmla="*/ 495300 w 2152650"/>
              <a:gd name="connsiteY4" fmla="*/ 1387190 h 1535780"/>
              <a:gd name="connsiteX5" fmla="*/ 537210 w 2152650"/>
              <a:gd name="connsiteY5" fmla="*/ 1230980 h 1535780"/>
              <a:gd name="connsiteX6" fmla="*/ 647700 w 2152650"/>
              <a:gd name="connsiteY6" fmla="*/ 834740 h 1535780"/>
              <a:gd name="connsiteX7" fmla="*/ 742950 w 2152650"/>
              <a:gd name="connsiteY7" fmla="*/ 503270 h 1535780"/>
              <a:gd name="connsiteX8" fmla="*/ 872490 w 2152650"/>
              <a:gd name="connsiteY8" fmla="*/ 126080 h 1535780"/>
              <a:gd name="connsiteX9" fmla="*/ 975360 w 2152650"/>
              <a:gd name="connsiteY9" fmla="*/ 11780 h 1535780"/>
              <a:gd name="connsiteX10" fmla="*/ 1116999 w 2152650"/>
              <a:gd name="connsiteY10" fmla="*/ 4962 h 1535780"/>
              <a:gd name="connsiteX11" fmla="*/ 1196340 w 2152650"/>
              <a:gd name="connsiteY11" fmla="*/ 23210 h 1535780"/>
              <a:gd name="connsiteX12" fmla="*/ 1196340 w 2152650"/>
              <a:gd name="connsiteY12" fmla="*/ 23210 h 1535780"/>
              <a:gd name="connsiteX13" fmla="*/ 1238250 w 2152650"/>
              <a:gd name="connsiteY13" fmla="*/ 137243 h 1535780"/>
              <a:gd name="connsiteX14" fmla="*/ 1305359 w 2152650"/>
              <a:gd name="connsiteY14" fmla="*/ 305418 h 1535780"/>
              <a:gd name="connsiteX15" fmla="*/ 1375410 w 2152650"/>
              <a:gd name="connsiteY15" fmla="*/ 499460 h 1535780"/>
              <a:gd name="connsiteX16" fmla="*/ 1504950 w 2152650"/>
              <a:gd name="connsiteY16" fmla="*/ 834740 h 1535780"/>
              <a:gd name="connsiteX17" fmla="*/ 1642110 w 2152650"/>
              <a:gd name="connsiteY17" fmla="*/ 1223360 h 1535780"/>
              <a:gd name="connsiteX18" fmla="*/ 1779270 w 2152650"/>
              <a:gd name="connsiteY18" fmla="*/ 1478630 h 1535780"/>
              <a:gd name="connsiteX19" fmla="*/ 2152650 w 2152650"/>
              <a:gd name="connsiteY19" fmla="*/ 1535780 h 1535780"/>
              <a:gd name="connsiteX20" fmla="*/ 2152650 w 2152650"/>
              <a:gd name="connsiteY20" fmla="*/ 1535780 h 1535780"/>
              <a:gd name="connsiteX0" fmla="*/ 0 w 2152650"/>
              <a:gd name="connsiteY0" fmla="*/ 1528160 h 1535780"/>
              <a:gd name="connsiteX1" fmla="*/ 240030 w 2152650"/>
              <a:gd name="connsiteY1" fmla="*/ 1516730 h 1535780"/>
              <a:gd name="connsiteX2" fmla="*/ 392430 w 2152650"/>
              <a:gd name="connsiteY2" fmla="*/ 1501490 h 1535780"/>
              <a:gd name="connsiteX3" fmla="*/ 461010 w 2152650"/>
              <a:gd name="connsiteY3" fmla="*/ 1463390 h 1535780"/>
              <a:gd name="connsiteX4" fmla="*/ 495300 w 2152650"/>
              <a:gd name="connsiteY4" fmla="*/ 1387190 h 1535780"/>
              <a:gd name="connsiteX5" fmla="*/ 537210 w 2152650"/>
              <a:gd name="connsiteY5" fmla="*/ 1230980 h 1535780"/>
              <a:gd name="connsiteX6" fmla="*/ 647700 w 2152650"/>
              <a:gd name="connsiteY6" fmla="*/ 834740 h 1535780"/>
              <a:gd name="connsiteX7" fmla="*/ 742950 w 2152650"/>
              <a:gd name="connsiteY7" fmla="*/ 503270 h 1535780"/>
              <a:gd name="connsiteX8" fmla="*/ 872490 w 2152650"/>
              <a:gd name="connsiteY8" fmla="*/ 126080 h 1535780"/>
              <a:gd name="connsiteX9" fmla="*/ 975360 w 2152650"/>
              <a:gd name="connsiteY9" fmla="*/ 11780 h 1535780"/>
              <a:gd name="connsiteX10" fmla="*/ 1116999 w 2152650"/>
              <a:gd name="connsiteY10" fmla="*/ 4962 h 1535780"/>
              <a:gd name="connsiteX11" fmla="*/ 1196340 w 2152650"/>
              <a:gd name="connsiteY11" fmla="*/ 23210 h 1535780"/>
              <a:gd name="connsiteX12" fmla="*/ 1228424 w 2152650"/>
              <a:gd name="connsiteY12" fmla="*/ 84705 h 1535780"/>
              <a:gd name="connsiteX13" fmla="*/ 1238250 w 2152650"/>
              <a:gd name="connsiteY13" fmla="*/ 137243 h 1535780"/>
              <a:gd name="connsiteX14" fmla="*/ 1305359 w 2152650"/>
              <a:gd name="connsiteY14" fmla="*/ 305418 h 1535780"/>
              <a:gd name="connsiteX15" fmla="*/ 1375410 w 2152650"/>
              <a:gd name="connsiteY15" fmla="*/ 499460 h 1535780"/>
              <a:gd name="connsiteX16" fmla="*/ 1504950 w 2152650"/>
              <a:gd name="connsiteY16" fmla="*/ 834740 h 1535780"/>
              <a:gd name="connsiteX17" fmla="*/ 1642110 w 2152650"/>
              <a:gd name="connsiteY17" fmla="*/ 1223360 h 1535780"/>
              <a:gd name="connsiteX18" fmla="*/ 1779270 w 2152650"/>
              <a:gd name="connsiteY18" fmla="*/ 1478630 h 1535780"/>
              <a:gd name="connsiteX19" fmla="*/ 2152650 w 2152650"/>
              <a:gd name="connsiteY19" fmla="*/ 1535780 h 1535780"/>
              <a:gd name="connsiteX20" fmla="*/ 2152650 w 2152650"/>
              <a:gd name="connsiteY20" fmla="*/ 1535780 h 1535780"/>
              <a:gd name="connsiteX0" fmla="*/ 0 w 2152650"/>
              <a:gd name="connsiteY0" fmla="*/ 1528160 h 1535780"/>
              <a:gd name="connsiteX1" fmla="*/ 240030 w 2152650"/>
              <a:gd name="connsiteY1" fmla="*/ 1516730 h 1535780"/>
              <a:gd name="connsiteX2" fmla="*/ 392430 w 2152650"/>
              <a:gd name="connsiteY2" fmla="*/ 1501490 h 1535780"/>
              <a:gd name="connsiteX3" fmla="*/ 461010 w 2152650"/>
              <a:gd name="connsiteY3" fmla="*/ 1463390 h 1535780"/>
              <a:gd name="connsiteX4" fmla="*/ 495300 w 2152650"/>
              <a:gd name="connsiteY4" fmla="*/ 1387190 h 1535780"/>
              <a:gd name="connsiteX5" fmla="*/ 537210 w 2152650"/>
              <a:gd name="connsiteY5" fmla="*/ 1230980 h 1535780"/>
              <a:gd name="connsiteX6" fmla="*/ 647700 w 2152650"/>
              <a:gd name="connsiteY6" fmla="*/ 834740 h 1535780"/>
              <a:gd name="connsiteX7" fmla="*/ 742950 w 2152650"/>
              <a:gd name="connsiteY7" fmla="*/ 503270 h 1535780"/>
              <a:gd name="connsiteX8" fmla="*/ 872490 w 2152650"/>
              <a:gd name="connsiteY8" fmla="*/ 126080 h 1535780"/>
              <a:gd name="connsiteX9" fmla="*/ 975360 w 2152650"/>
              <a:gd name="connsiteY9" fmla="*/ 11780 h 1535780"/>
              <a:gd name="connsiteX10" fmla="*/ 1116999 w 2152650"/>
              <a:gd name="connsiteY10" fmla="*/ 4962 h 1535780"/>
              <a:gd name="connsiteX11" fmla="*/ 1196340 w 2152650"/>
              <a:gd name="connsiteY11" fmla="*/ 23210 h 1535780"/>
              <a:gd name="connsiteX12" fmla="*/ 1228424 w 2152650"/>
              <a:gd name="connsiteY12" fmla="*/ 84705 h 1535780"/>
              <a:gd name="connsiteX13" fmla="*/ 1269626 w 2152650"/>
              <a:gd name="connsiteY13" fmla="*/ 215684 h 1535780"/>
              <a:gd name="connsiteX14" fmla="*/ 1305359 w 2152650"/>
              <a:gd name="connsiteY14" fmla="*/ 305418 h 1535780"/>
              <a:gd name="connsiteX15" fmla="*/ 1375410 w 2152650"/>
              <a:gd name="connsiteY15" fmla="*/ 499460 h 1535780"/>
              <a:gd name="connsiteX16" fmla="*/ 1504950 w 2152650"/>
              <a:gd name="connsiteY16" fmla="*/ 834740 h 1535780"/>
              <a:gd name="connsiteX17" fmla="*/ 1642110 w 2152650"/>
              <a:gd name="connsiteY17" fmla="*/ 1223360 h 1535780"/>
              <a:gd name="connsiteX18" fmla="*/ 1779270 w 2152650"/>
              <a:gd name="connsiteY18" fmla="*/ 1478630 h 1535780"/>
              <a:gd name="connsiteX19" fmla="*/ 2152650 w 2152650"/>
              <a:gd name="connsiteY19" fmla="*/ 1535780 h 1535780"/>
              <a:gd name="connsiteX20" fmla="*/ 2152650 w 2152650"/>
              <a:gd name="connsiteY20" fmla="*/ 1535780 h 1535780"/>
              <a:gd name="connsiteX0" fmla="*/ 0 w 2152650"/>
              <a:gd name="connsiteY0" fmla="*/ 1543721 h 1551341"/>
              <a:gd name="connsiteX1" fmla="*/ 240030 w 2152650"/>
              <a:gd name="connsiteY1" fmla="*/ 1532291 h 1551341"/>
              <a:gd name="connsiteX2" fmla="*/ 392430 w 2152650"/>
              <a:gd name="connsiteY2" fmla="*/ 1517051 h 1551341"/>
              <a:gd name="connsiteX3" fmla="*/ 461010 w 2152650"/>
              <a:gd name="connsiteY3" fmla="*/ 1478951 h 1551341"/>
              <a:gd name="connsiteX4" fmla="*/ 495300 w 2152650"/>
              <a:gd name="connsiteY4" fmla="*/ 1402751 h 1551341"/>
              <a:gd name="connsiteX5" fmla="*/ 537210 w 2152650"/>
              <a:gd name="connsiteY5" fmla="*/ 1246541 h 1551341"/>
              <a:gd name="connsiteX6" fmla="*/ 647700 w 2152650"/>
              <a:gd name="connsiteY6" fmla="*/ 850301 h 1551341"/>
              <a:gd name="connsiteX7" fmla="*/ 742950 w 2152650"/>
              <a:gd name="connsiteY7" fmla="*/ 518831 h 1551341"/>
              <a:gd name="connsiteX8" fmla="*/ 872490 w 2152650"/>
              <a:gd name="connsiteY8" fmla="*/ 141641 h 1551341"/>
              <a:gd name="connsiteX9" fmla="*/ 975360 w 2152650"/>
              <a:gd name="connsiteY9" fmla="*/ 27341 h 1551341"/>
              <a:gd name="connsiteX10" fmla="*/ 1090105 w 2152650"/>
              <a:gd name="connsiteY10" fmla="*/ 353 h 1551341"/>
              <a:gd name="connsiteX11" fmla="*/ 1196340 w 2152650"/>
              <a:gd name="connsiteY11" fmla="*/ 38771 h 1551341"/>
              <a:gd name="connsiteX12" fmla="*/ 1228424 w 2152650"/>
              <a:gd name="connsiteY12" fmla="*/ 100266 h 1551341"/>
              <a:gd name="connsiteX13" fmla="*/ 1269626 w 2152650"/>
              <a:gd name="connsiteY13" fmla="*/ 231245 h 1551341"/>
              <a:gd name="connsiteX14" fmla="*/ 1305359 w 2152650"/>
              <a:gd name="connsiteY14" fmla="*/ 320979 h 1551341"/>
              <a:gd name="connsiteX15" fmla="*/ 1375410 w 2152650"/>
              <a:gd name="connsiteY15" fmla="*/ 515021 h 1551341"/>
              <a:gd name="connsiteX16" fmla="*/ 1504950 w 2152650"/>
              <a:gd name="connsiteY16" fmla="*/ 850301 h 1551341"/>
              <a:gd name="connsiteX17" fmla="*/ 1642110 w 2152650"/>
              <a:gd name="connsiteY17" fmla="*/ 1238921 h 1551341"/>
              <a:gd name="connsiteX18" fmla="*/ 1779270 w 2152650"/>
              <a:gd name="connsiteY18" fmla="*/ 1494191 h 1551341"/>
              <a:gd name="connsiteX19" fmla="*/ 2152650 w 2152650"/>
              <a:gd name="connsiteY19" fmla="*/ 1551341 h 1551341"/>
              <a:gd name="connsiteX20" fmla="*/ 2152650 w 2152650"/>
              <a:gd name="connsiteY20" fmla="*/ 1551341 h 1551341"/>
              <a:gd name="connsiteX0" fmla="*/ 0 w 2152650"/>
              <a:gd name="connsiteY0" fmla="*/ 1541573 h 1549193"/>
              <a:gd name="connsiteX1" fmla="*/ 240030 w 2152650"/>
              <a:gd name="connsiteY1" fmla="*/ 1530143 h 1549193"/>
              <a:gd name="connsiteX2" fmla="*/ 392430 w 2152650"/>
              <a:gd name="connsiteY2" fmla="*/ 1514903 h 1549193"/>
              <a:gd name="connsiteX3" fmla="*/ 461010 w 2152650"/>
              <a:gd name="connsiteY3" fmla="*/ 1476803 h 1549193"/>
              <a:gd name="connsiteX4" fmla="*/ 495300 w 2152650"/>
              <a:gd name="connsiteY4" fmla="*/ 1400603 h 1549193"/>
              <a:gd name="connsiteX5" fmla="*/ 537210 w 2152650"/>
              <a:gd name="connsiteY5" fmla="*/ 1244393 h 1549193"/>
              <a:gd name="connsiteX6" fmla="*/ 647700 w 2152650"/>
              <a:gd name="connsiteY6" fmla="*/ 848153 h 1549193"/>
              <a:gd name="connsiteX7" fmla="*/ 742950 w 2152650"/>
              <a:gd name="connsiteY7" fmla="*/ 516683 h 1549193"/>
              <a:gd name="connsiteX8" fmla="*/ 872490 w 2152650"/>
              <a:gd name="connsiteY8" fmla="*/ 139493 h 1549193"/>
              <a:gd name="connsiteX9" fmla="*/ 975360 w 2152650"/>
              <a:gd name="connsiteY9" fmla="*/ 25193 h 1549193"/>
              <a:gd name="connsiteX10" fmla="*/ 1090105 w 2152650"/>
              <a:gd name="connsiteY10" fmla="*/ 446 h 1549193"/>
              <a:gd name="connsiteX11" fmla="*/ 1196340 w 2152650"/>
              <a:gd name="connsiteY11" fmla="*/ 36623 h 1549193"/>
              <a:gd name="connsiteX12" fmla="*/ 1228424 w 2152650"/>
              <a:gd name="connsiteY12" fmla="*/ 98118 h 1549193"/>
              <a:gd name="connsiteX13" fmla="*/ 1269626 w 2152650"/>
              <a:gd name="connsiteY13" fmla="*/ 229097 h 1549193"/>
              <a:gd name="connsiteX14" fmla="*/ 1305359 w 2152650"/>
              <a:gd name="connsiteY14" fmla="*/ 318831 h 1549193"/>
              <a:gd name="connsiteX15" fmla="*/ 1375410 w 2152650"/>
              <a:gd name="connsiteY15" fmla="*/ 512873 h 1549193"/>
              <a:gd name="connsiteX16" fmla="*/ 1504950 w 2152650"/>
              <a:gd name="connsiteY16" fmla="*/ 848153 h 1549193"/>
              <a:gd name="connsiteX17" fmla="*/ 1642110 w 2152650"/>
              <a:gd name="connsiteY17" fmla="*/ 1236773 h 1549193"/>
              <a:gd name="connsiteX18" fmla="*/ 1779270 w 2152650"/>
              <a:gd name="connsiteY18" fmla="*/ 1492043 h 1549193"/>
              <a:gd name="connsiteX19" fmla="*/ 2152650 w 2152650"/>
              <a:gd name="connsiteY19" fmla="*/ 1549193 h 1549193"/>
              <a:gd name="connsiteX20" fmla="*/ 2152650 w 2152650"/>
              <a:gd name="connsiteY20" fmla="*/ 1549193 h 1549193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28424 w 2152650"/>
              <a:gd name="connsiteY12" fmla="*/ 98369 h 1549444"/>
              <a:gd name="connsiteX13" fmla="*/ 1269626 w 2152650"/>
              <a:gd name="connsiteY13" fmla="*/ 229348 h 1549444"/>
              <a:gd name="connsiteX14" fmla="*/ 1305359 w 2152650"/>
              <a:gd name="connsiteY14" fmla="*/ 319082 h 1549444"/>
              <a:gd name="connsiteX15" fmla="*/ 1375410 w 2152650"/>
              <a:gd name="connsiteY15" fmla="*/ 513124 h 1549444"/>
              <a:gd name="connsiteX16" fmla="*/ 1504950 w 2152650"/>
              <a:gd name="connsiteY16" fmla="*/ 848404 h 1549444"/>
              <a:gd name="connsiteX17" fmla="*/ 1642110 w 2152650"/>
              <a:gd name="connsiteY17" fmla="*/ 1237024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69626 w 2152650"/>
              <a:gd name="connsiteY13" fmla="*/ 229348 h 1549444"/>
              <a:gd name="connsiteX14" fmla="*/ 1305359 w 2152650"/>
              <a:gd name="connsiteY14" fmla="*/ 319082 h 1549444"/>
              <a:gd name="connsiteX15" fmla="*/ 1375410 w 2152650"/>
              <a:gd name="connsiteY15" fmla="*/ 513124 h 1549444"/>
              <a:gd name="connsiteX16" fmla="*/ 1504950 w 2152650"/>
              <a:gd name="connsiteY16" fmla="*/ 848404 h 1549444"/>
              <a:gd name="connsiteX17" fmla="*/ 1642110 w 2152650"/>
              <a:gd name="connsiteY17" fmla="*/ 1237024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05359 w 2152650"/>
              <a:gd name="connsiteY14" fmla="*/ 319082 h 1549444"/>
              <a:gd name="connsiteX15" fmla="*/ 1375410 w 2152650"/>
              <a:gd name="connsiteY15" fmla="*/ 513124 h 1549444"/>
              <a:gd name="connsiteX16" fmla="*/ 1504950 w 2152650"/>
              <a:gd name="connsiteY16" fmla="*/ 848404 h 1549444"/>
              <a:gd name="connsiteX17" fmla="*/ 1642110 w 2152650"/>
              <a:gd name="connsiteY17" fmla="*/ 1237024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375410 w 2152650"/>
              <a:gd name="connsiteY15" fmla="*/ 513124 h 1549444"/>
              <a:gd name="connsiteX16" fmla="*/ 1504950 w 2152650"/>
              <a:gd name="connsiteY16" fmla="*/ 848404 h 1549444"/>
              <a:gd name="connsiteX17" fmla="*/ 1642110 w 2152650"/>
              <a:gd name="connsiteY17" fmla="*/ 1237024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4950 w 2152650"/>
              <a:gd name="connsiteY16" fmla="*/ 848404 h 1549444"/>
              <a:gd name="connsiteX17" fmla="*/ 1642110 w 2152650"/>
              <a:gd name="connsiteY17" fmla="*/ 1237024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42110 w 2152650"/>
              <a:gd name="connsiteY17" fmla="*/ 1237024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35386 w 2152650"/>
              <a:gd name="connsiteY17" fmla="*/ 1252712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35386 w 2152650"/>
              <a:gd name="connsiteY17" fmla="*/ 1252712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35386 w 2152650"/>
              <a:gd name="connsiteY17" fmla="*/ 1252712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35386 w 2152650"/>
              <a:gd name="connsiteY17" fmla="*/ 1252712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35386 w 2152650"/>
              <a:gd name="connsiteY17" fmla="*/ 1252712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35386 w 2152650"/>
              <a:gd name="connsiteY17" fmla="*/ 1252712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26421 w 2152650"/>
              <a:gd name="connsiteY17" fmla="*/ 1250470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26421 w 2152650"/>
              <a:gd name="connsiteY17" fmla="*/ 1250470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26421 w 2152650"/>
              <a:gd name="connsiteY17" fmla="*/ 1250470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6735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26421 w 2152650"/>
              <a:gd name="connsiteY17" fmla="*/ 1250470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47941 w 2152650"/>
              <a:gd name="connsiteY14" fmla="*/ 406488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26421 w 2152650"/>
              <a:gd name="connsiteY17" fmla="*/ 1250470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  <a:gd name="connsiteX0" fmla="*/ 0 w 2152650"/>
              <a:gd name="connsiteY0" fmla="*/ 1541824 h 1549444"/>
              <a:gd name="connsiteX1" fmla="*/ 240030 w 2152650"/>
              <a:gd name="connsiteY1" fmla="*/ 1530394 h 1549444"/>
              <a:gd name="connsiteX2" fmla="*/ 392430 w 2152650"/>
              <a:gd name="connsiteY2" fmla="*/ 1515154 h 1549444"/>
              <a:gd name="connsiteX3" fmla="*/ 461010 w 2152650"/>
              <a:gd name="connsiteY3" fmla="*/ 1477054 h 1549444"/>
              <a:gd name="connsiteX4" fmla="*/ 495300 w 2152650"/>
              <a:gd name="connsiteY4" fmla="*/ 1400854 h 1549444"/>
              <a:gd name="connsiteX5" fmla="*/ 537210 w 2152650"/>
              <a:gd name="connsiteY5" fmla="*/ 1244644 h 1549444"/>
              <a:gd name="connsiteX6" fmla="*/ 647700 w 2152650"/>
              <a:gd name="connsiteY6" fmla="*/ 848404 h 1549444"/>
              <a:gd name="connsiteX7" fmla="*/ 742950 w 2152650"/>
              <a:gd name="connsiteY7" fmla="*/ 516934 h 1549444"/>
              <a:gd name="connsiteX8" fmla="*/ 872490 w 2152650"/>
              <a:gd name="connsiteY8" fmla="*/ 139744 h 1549444"/>
              <a:gd name="connsiteX9" fmla="*/ 975360 w 2152650"/>
              <a:gd name="connsiteY9" fmla="*/ 25444 h 1549444"/>
              <a:gd name="connsiteX10" fmla="*/ 1090105 w 2152650"/>
              <a:gd name="connsiteY10" fmla="*/ 697 h 1549444"/>
              <a:gd name="connsiteX11" fmla="*/ 1187376 w 2152650"/>
              <a:gd name="connsiteY11" fmla="*/ 41357 h 1549444"/>
              <a:gd name="connsiteX12" fmla="*/ 1237388 w 2152650"/>
              <a:gd name="connsiteY12" fmla="*/ 129746 h 1549444"/>
              <a:gd name="connsiteX13" fmla="*/ 1276350 w 2152650"/>
              <a:gd name="connsiteY13" fmla="*/ 229348 h 1549444"/>
              <a:gd name="connsiteX14" fmla="*/ 1338976 w 2152650"/>
              <a:gd name="connsiteY14" fmla="*/ 408729 h 1549444"/>
              <a:gd name="connsiteX15" fmla="*/ 1420233 w 2152650"/>
              <a:gd name="connsiteY15" fmla="*/ 629665 h 1549444"/>
              <a:gd name="connsiteX16" fmla="*/ 1502709 w 2152650"/>
              <a:gd name="connsiteY16" fmla="*/ 877539 h 1549444"/>
              <a:gd name="connsiteX17" fmla="*/ 1626421 w 2152650"/>
              <a:gd name="connsiteY17" fmla="*/ 1250470 h 1549444"/>
              <a:gd name="connsiteX18" fmla="*/ 1779270 w 2152650"/>
              <a:gd name="connsiteY18" fmla="*/ 1492294 h 1549444"/>
              <a:gd name="connsiteX19" fmla="*/ 2152650 w 2152650"/>
              <a:gd name="connsiteY19" fmla="*/ 1549444 h 1549444"/>
              <a:gd name="connsiteX20" fmla="*/ 2152650 w 2152650"/>
              <a:gd name="connsiteY20" fmla="*/ 1549444 h 15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2650" h="1549444">
                <a:moveTo>
                  <a:pt x="0" y="1541824"/>
                </a:moveTo>
                <a:lnTo>
                  <a:pt x="240030" y="1530394"/>
                </a:lnTo>
                <a:cubicBezTo>
                  <a:pt x="305435" y="1525949"/>
                  <a:pt x="355600" y="1524044"/>
                  <a:pt x="392430" y="1515154"/>
                </a:cubicBezTo>
                <a:cubicBezTo>
                  <a:pt x="429260" y="1506264"/>
                  <a:pt x="443865" y="1496104"/>
                  <a:pt x="461010" y="1477054"/>
                </a:cubicBezTo>
                <a:cubicBezTo>
                  <a:pt x="478155" y="1458004"/>
                  <a:pt x="482600" y="1439589"/>
                  <a:pt x="495300" y="1400854"/>
                </a:cubicBezTo>
                <a:cubicBezTo>
                  <a:pt x="508000" y="1362119"/>
                  <a:pt x="511810" y="1336719"/>
                  <a:pt x="537210" y="1244644"/>
                </a:cubicBezTo>
                <a:cubicBezTo>
                  <a:pt x="562610" y="1152569"/>
                  <a:pt x="613410" y="969689"/>
                  <a:pt x="647700" y="848404"/>
                </a:cubicBezTo>
                <a:cubicBezTo>
                  <a:pt x="681990" y="727119"/>
                  <a:pt x="705485" y="635044"/>
                  <a:pt x="742950" y="516934"/>
                </a:cubicBezTo>
                <a:cubicBezTo>
                  <a:pt x="780415" y="398824"/>
                  <a:pt x="833755" y="221659"/>
                  <a:pt x="872490" y="139744"/>
                </a:cubicBezTo>
                <a:cubicBezTo>
                  <a:pt x="911225" y="57829"/>
                  <a:pt x="939091" y="48619"/>
                  <a:pt x="975360" y="25444"/>
                </a:cubicBezTo>
                <a:cubicBezTo>
                  <a:pt x="1011629" y="2269"/>
                  <a:pt x="1054769" y="-1955"/>
                  <a:pt x="1090105" y="697"/>
                </a:cubicBezTo>
                <a:cubicBezTo>
                  <a:pt x="1125441" y="3349"/>
                  <a:pt x="1162829" y="19849"/>
                  <a:pt x="1187376" y="41357"/>
                </a:cubicBezTo>
                <a:cubicBezTo>
                  <a:pt x="1211923" y="62865"/>
                  <a:pt x="1222559" y="98414"/>
                  <a:pt x="1237388" y="129746"/>
                </a:cubicBezTo>
                <a:cubicBezTo>
                  <a:pt x="1252217" y="161078"/>
                  <a:pt x="1259419" y="182851"/>
                  <a:pt x="1276350" y="229348"/>
                </a:cubicBezTo>
                <a:cubicBezTo>
                  <a:pt x="1293281" y="275845"/>
                  <a:pt x="1314996" y="342010"/>
                  <a:pt x="1338976" y="408729"/>
                </a:cubicBezTo>
                <a:cubicBezTo>
                  <a:pt x="1362956" y="475448"/>
                  <a:pt x="1392944" y="551530"/>
                  <a:pt x="1420233" y="629665"/>
                </a:cubicBezTo>
                <a:cubicBezTo>
                  <a:pt x="1447522" y="707800"/>
                  <a:pt x="1468344" y="774071"/>
                  <a:pt x="1502709" y="877539"/>
                </a:cubicBezTo>
                <a:cubicBezTo>
                  <a:pt x="1537074" y="981007"/>
                  <a:pt x="1580328" y="1148011"/>
                  <a:pt x="1626421" y="1250470"/>
                </a:cubicBezTo>
                <a:cubicBezTo>
                  <a:pt x="1672515" y="1352929"/>
                  <a:pt x="1691565" y="1442465"/>
                  <a:pt x="1779270" y="1492294"/>
                </a:cubicBezTo>
                <a:cubicBezTo>
                  <a:pt x="1866975" y="1542123"/>
                  <a:pt x="2090420" y="1539919"/>
                  <a:pt x="2152650" y="1549444"/>
                </a:cubicBezTo>
                <a:lnTo>
                  <a:pt x="2152650" y="1549444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161854" y="3634948"/>
            <a:ext cx="3248556" cy="2037969"/>
            <a:chOff x="898358" y="1066800"/>
            <a:chExt cx="3657600" cy="206929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98358" y="3136095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1066800"/>
              <a:ext cx="0" cy="2069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149896" y="3660562"/>
            <a:ext cx="3248556" cy="2037969"/>
            <a:chOff x="898358" y="1066800"/>
            <a:chExt cx="3657600" cy="206929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98358" y="3136095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4400" y="1066800"/>
              <a:ext cx="0" cy="2069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149896" y="918258"/>
            <a:ext cx="3248556" cy="2037969"/>
            <a:chOff x="898358" y="1066800"/>
            <a:chExt cx="3657600" cy="2069295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98358" y="3136095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4400" y="1066800"/>
              <a:ext cx="0" cy="2069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57"/>
          <p:cNvSpPr/>
          <p:nvPr/>
        </p:nvSpPr>
        <p:spPr>
          <a:xfrm>
            <a:off x="6978759" y="3863548"/>
            <a:ext cx="1419693" cy="1547881"/>
          </a:xfrm>
          <a:custGeom>
            <a:avLst/>
            <a:gdLst>
              <a:gd name="connsiteX0" fmla="*/ 0 w 1574800"/>
              <a:gd name="connsiteY0" fmla="*/ 1447800 h 1449076"/>
              <a:gd name="connsiteX1" fmla="*/ 169334 w 1574800"/>
              <a:gd name="connsiteY1" fmla="*/ 1430867 h 1449076"/>
              <a:gd name="connsiteX2" fmla="*/ 355600 w 1574800"/>
              <a:gd name="connsiteY2" fmla="*/ 1320800 h 1449076"/>
              <a:gd name="connsiteX3" fmla="*/ 414867 w 1574800"/>
              <a:gd name="connsiteY3" fmla="*/ 1100667 h 1449076"/>
              <a:gd name="connsiteX4" fmla="*/ 482600 w 1574800"/>
              <a:gd name="connsiteY4" fmla="*/ 508000 h 1449076"/>
              <a:gd name="connsiteX5" fmla="*/ 575734 w 1574800"/>
              <a:gd name="connsiteY5" fmla="*/ 127000 h 1449076"/>
              <a:gd name="connsiteX6" fmla="*/ 770467 w 1574800"/>
              <a:gd name="connsiteY6" fmla="*/ 33867 h 1449076"/>
              <a:gd name="connsiteX7" fmla="*/ 1151467 w 1574800"/>
              <a:gd name="connsiteY7" fmla="*/ 16933 h 1449076"/>
              <a:gd name="connsiteX8" fmla="*/ 1574800 w 1574800"/>
              <a:gd name="connsiteY8" fmla="*/ 0 h 144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800" h="1449076">
                <a:moveTo>
                  <a:pt x="0" y="1447800"/>
                </a:moveTo>
                <a:cubicBezTo>
                  <a:pt x="55033" y="1449917"/>
                  <a:pt x="110067" y="1452034"/>
                  <a:pt x="169334" y="1430867"/>
                </a:cubicBezTo>
                <a:cubicBezTo>
                  <a:pt x="228601" y="1409700"/>
                  <a:pt x="314678" y="1375833"/>
                  <a:pt x="355600" y="1320800"/>
                </a:cubicBezTo>
                <a:cubicBezTo>
                  <a:pt x="396522" y="1265767"/>
                  <a:pt x="393700" y="1236134"/>
                  <a:pt x="414867" y="1100667"/>
                </a:cubicBezTo>
                <a:cubicBezTo>
                  <a:pt x="436034" y="965200"/>
                  <a:pt x="455789" y="670278"/>
                  <a:pt x="482600" y="508000"/>
                </a:cubicBezTo>
                <a:cubicBezTo>
                  <a:pt x="509411" y="345722"/>
                  <a:pt x="527756" y="206022"/>
                  <a:pt x="575734" y="127000"/>
                </a:cubicBezTo>
                <a:cubicBezTo>
                  <a:pt x="623712" y="47978"/>
                  <a:pt x="674512" y="52211"/>
                  <a:pt x="770467" y="33867"/>
                </a:cubicBezTo>
                <a:cubicBezTo>
                  <a:pt x="866422" y="15523"/>
                  <a:pt x="1151467" y="16933"/>
                  <a:pt x="1151467" y="16933"/>
                </a:cubicBezTo>
                <a:lnTo>
                  <a:pt x="1574800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2368025" y="6253264"/>
            <a:ext cx="4756460" cy="630657"/>
            <a:chOff x="2112371" y="6139359"/>
            <a:chExt cx="4756460" cy="630657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112371" y="6578297"/>
              <a:ext cx="284111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121542" y="6367590"/>
              <a:ext cx="28411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552521" y="6139359"/>
              <a:ext cx="4316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mtClean="0">
                  <a:latin typeface="Garamond" panose="02020404030301010803" pitchFamily="18" charset="0"/>
                </a:rPr>
                <a:t>Period apsolutne refraktarnosti srčanog mišića</a:t>
              </a:r>
              <a:endParaRPr lang="en-US">
                <a:latin typeface="Garamond" panose="02020404030301010803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57345" y="6400684"/>
              <a:ext cx="421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mtClean="0">
                  <a:latin typeface="Garamond" panose="02020404030301010803" pitchFamily="18" charset="0"/>
                </a:rPr>
                <a:t>Period relativne refraktarnosti srčanog mišića</a:t>
              </a:r>
              <a:endParaRPr lang="en-US">
                <a:latin typeface="Garamond" panose="02020404030301010803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161854" y="886932"/>
            <a:ext cx="3292642" cy="2660765"/>
            <a:chOff x="1393405" y="1074764"/>
            <a:chExt cx="3292642" cy="2660765"/>
          </a:xfrm>
        </p:grpSpPr>
        <p:grpSp>
          <p:nvGrpSpPr>
            <p:cNvPr id="44" name="Group 43"/>
            <p:cNvGrpSpPr/>
            <p:nvPr/>
          </p:nvGrpSpPr>
          <p:grpSpPr>
            <a:xfrm>
              <a:off x="1393405" y="1074764"/>
              <a:ext cx="3292642" cy="2069295"/>
              <a:chOff x="738863" y="1366784"/>
              <a:chExt cx="3292642" cy="206929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38863" y="1366784"/>
                <a:ext cx="3292642" cy="2069295"/>
                <a:chOff x="898358" y="1066800"/>
                <a:chExt cx="3292642" cy="206929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898358" y="1066800"/>
                  <a:ext cx="3292642" cy="2069295"/>
                  <a:chOff x="898358" y="1066800"/>
                  <a:chExt cx="3657600" cy="2069295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898358" y="3136095"/>
                    <a:ext cx="36576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914400" y="1066800"/>
                    <a:ext cx="0" cy="206929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915341" y="1294267"/>
                  <a:ext cx="3231573" cy="1566851"/>
                  <a:chOff x="1143000" y="1295400"/>
                  <a:chExt cx="3231573" cy="1566851"/>
                </a:xfrm>
              </p:grpSpPr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2187286" y="1295400"/>
                    <a:ext cx="2187287" cy="1566851"/>
                    <a:chOff x="2187286" y="1295400"/>
                    <a:chExt cx="2187287" cy="1566851"/>
                  </a:xfrm>
                </p:grpSpPr>
                <p:sp>
                  <p:nvSpPr>
                    <p:cNvPr id="52" name="Freeform 51"/>
                    <p:cNvSpPr/>
                    <p:nvPr/>
                  </p:nvSpPr>
                  <p:spPr>
                    <a:xfrm>
                      <a:off x="2187286" y="1295400"/>
                      <a:ext cx="2187287" cy="1566851"/>
                    </a:xfrm>
                    <a:custGeom>
                      <a:avLst/>
                      <a:gdLst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180109 w 2088573"/>
                        <a:gd name="connsiteY2" fmla="*/ 1490471 h 1563208"/>
                        <a:gd name="connsiteX3" fmla="*/ 245918 w 2088573"/>
                        <a:gd name="connsiteY3" fmla="*/ 1410808 h 1563208"/>
                        <a:gd name="connsiteX4" fmla="*/ 245918 w 2088573"/>
                        <a:gd name="connsiteY4" fmla="*/ 1410808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180109 w 2088573"/>
                        <a:gd name="connsiteY2" fmla="*/ 1490471 h 1563208"/>
                        <a:gd name="connsiteX3" fmla="*/ 245918 w 2088573"/>
                        <a:gd name="connsiteY3" fmla="*/ 1410808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180109 w 2088573"/>
                        <a:gd name="connsiteY2" fmla="*/ 1490471 h 1563208"/>
                        <a:gd name="connsiteX3" fmla="*/ 211628 w 2088573"/>
                        <a:gd name="connsiteY3" fmla="*/ 146224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223924 w 2088573"/>
                        <a:gd name="connsiteY2" fmla="*/ 1467611 h 1563208"/>
                        <a:gd name="connsiteX3" fmla="*/ 211628 w 2088573"/>
                        <a:gd name="connsiteY3" fmla="*/ 146224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275359 w 2088573"/>
                        <a:gd name="connsiteY2" fmla="*/ 1414271 h 1563208"/>
                        <a:gd name="connsiteX3" fmla="*/ 211628 w 2088573"/>
                        <a:gd name="connsiteY3" fmla="*/ 146224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168679 w 2088573"/>
                        <a:gd name="connsiteY2" fmla="*/ 1467611 h 1563208"/>
                        <a:gd name="connsiteX3" fmla="*/ 211628 w 2088573"/>
                        <a:gd name="connsiteY3" fmla="*/ 146224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168679 w 2088573"/>
                        <a:gd name="connsiteY2" fmla="*/ 1467611 h 1563208"/>
                        <a:gd name="connsiteX3" fmla="*/ 230678 w 2088573"/>
                        <a:gd name="connsiteY3" fmla="*/ 142033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212494 w 2088573"/>
                        <a:gd name="connsiteY2" fmla="*/ 1469516 h 1563208"/>
                        <a:gd name="connsiteX3" fmla="*/ 230678 w 2088573"/>
                        <a:gd name="connsiteY3" fmla="*/ 142033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49382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212494 w 2088573"/>
                        <a:gd name="connsiteY2" fmla="*/ 1469516 h 1563208"/>
                        <a:gd name="connsiteX3" fmla="*/ 230678 w 2088573"/>
                        <a:gd name="connsiteY3" fmla="*/ 142033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58907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491836 w 2088573"/>
                        <a:gd name="connsiteY11" fmla="*/ 21585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035 h 1563208"/>
                        <a:gd name="connsiteX1" fmla="*/ 180109 w 2088573"/>
                        <a:gd name="connsiteY1" fmla="*/ 1490471 h 1563208"/>
                        <a:gd name="connsiteX2" fmla="*/ 212494 w 2088573"/>
                        <a:gd name="connsiteY2" fmla="*/ 1469516 h 1563208"/>
                        <a:gd name="connsiteX3" fmla="*/ 230678 w 2088573"/>
                        <a:gd name="connsiteY3" fmla="*/ 1420333 h 1563208"/>
                        <a:gd name="connsiteX4" fmla="*/ 238990 w 2088573"/>
                        <a:gd name="connsiteY4" fmla="*/ 1351926 h 1563208"/>
                        <a:gd name="connsiteX5" fmla="*/ 249382 w 2088573"/>
                        <a:gd name="connsiteY5" fmla="*/ 1171817 h 1563208"/>
                        <a:gd name="connsiteX6" fmla="*/ 258907 w 2088573"/>
                        <a:gd name="connsiteY6" fmla="*/ 918971 h 1563208"/>
                        <a:gd name="connsiteX7" fmla="*/ 259773 w 2088573"/>
                        <a:gd name="connsiteY7" fmla="*/ 468699 h 1563208"/>
                        <a:gd name="connsiteX8" fmla="*/ 273627 w 2088573"/>
                        <a:gd name="connsiteY8" fmla="*/ 8035 h 1563208"/>
                        <a:gd name="connsiteX9" fmla="*/ 408709 w 2088573"/>
                        <a:gd name="connsiteY9" fmla="*/ 163899 h 1563208"/>
                        <a:gd name="connsiteX10" fmla="*/ 408709 w 2088573"/>
                        <a:gd name="connsiteY10" fmla="*/ 163899 h 1563208"/>
                        <a:gd name="connsiteX11" fmla="*/ 547081 w 2088573"/>
                        <a:gd name="connsiteY11" fmla="*/ 234903 h 1563208"/>
                        <a:gd name="connsiteX12" fmla="*/ 654627 w 2088573"/>
                        <a:gd name="connsiteY12" fmla="*/ 257417 h 1563208"/>
                        <a:gd name="connsiteX13" fmla="*/ 800100 w 2088573"/>
                        <a:gd name="connsiteY13" fmla="*/ 319762 h 1563208"/>
                        <a:gd name="connsiteX14" fmla="*/ 931718 w 2088573"/>
                        <a:gd name="connsiteY14" fmla="*/ 371717 h 1563208"/>
                        <a:gd name="connsiteX15" fmla="*/ 994064 w 2088573"/>
                        <a:gd name="connsiteY15" fmla="*/ 486017 h 1563208"/>
                        <a:gd name="connsiteX16" fmla="*/ 1077191 w 2088573"/>
                        <a:gd name="connsiteY16" fmla="*/ 673053 h 1563208"/>
                        <a:gd name="connsiteX17" fmla="*/ 1163782 w 2088573"/>
                        <a:gd name="connsiteY17" fmla="*/ 946680 h 1563208"/>
                        <a:gd name="connsiteX18" fmla="*/ 1267691 w 2088573"/>
                        <a:gd name="connsiteY18" fmla="*/ 1227235 h 1563208"/>
                        <a:gd name="connsiteX19" fmla="*/ 1388918 w 2088573"/>
                        <a:gd name="connsiteY19" fmla="*/ 1390026 h 1563208"/>
                        <a:gd name="connsiteX20" fmla="*/ 1510146 w 2088573"/>
                        <a:gd name="connsiteY20" fmla="*/ 1504326 h 1563208"/>
                        <a:gd name="connsiteX21" fmla="*/ 1510146 w 2088573"/>
                        <a:gd name="connsiteY21" fmla="*/ 1504326 h 1563208"/>
                        <a:gd name="connsiteX22" fmla="*/ 1510146 w 2088573"/>
                        <a:gd name="connsiteY22" fmla="*/ 1504326 h 1563208"/>
                        <a:gd name="connsiteX23" fmla="*/ 1686791 w 2088573"/>
                        <a:gd name="connsiteY23" fmla="*/ 1525108 h 1563208"/>
                        <a:gd name="connsiteX24" fmla="*/ 1891146 w 2088573"/>
                        <a:gd name="connsiteY24" fmla="*/ 1542426 h 1563208"/>
                        <a:gd name="connsiteX25" fmla="*/ 2088573 w 2088573"/>
                        <a:gd name="connsiteY25" fmla="*/ 1563208 h 1563208"/>
                        <a:gd name="connsiteX0" fmla="*/ 0 w 2088573"/>
                        <a:gd name="connsiteY0" fmla="*/ 1532957 h 1564130"/>
                        <a:gd name="connsiteX1" fmla="*/ 180109 w 2088573"/>
                        <a:gd name="connsiteY1" fmla="*/ 1491393 h 1564130"/>
                        <a:gd name="connsiteX2" fmla="*/ 212494 w 2088573"/>
                        <a:gd name="connsiteY2" fmla="*/ 1470438 h 1564130"/>
                        <a:gd name="connsiteX3" fmla="*/ 230678 w 2088573"/>
                        <a:gd name="connsiteY3" fmla="*/ 1421255 h 1564130"/>
                        <a:gd name="connsiteX4" fmla="*/ 238990 w 2088573"/>
                        <a:gd name="connsiteY4" fmla="*/ 1352848 h 1564130"/>
                        <a:gd name="connsiteX5" fmla="*/ 249382 w 2088573"/>
                        <a:gd name="connsiteY5" fmla="*/ 1172739 h 1564130"/>
                        <a:gd name="connsiteX6" fmla="*/ 258907 w 2088573"/>
                        <a:gd name="connsiteY6" fmla="*/ 919893 h 1564130"/>
                        <a:gd name="connsiteX7" fmla="*/ 259773 w 2088573"/>
                        <a:gd name="connsiteY7" fmla="*/ 469621 h 1564130"/>
                        <a:gd name="connsiteX8" fmla="*/ 273627 w 2088573"/>
                        <a:gd name="connsiteY8" fmla="*/ 8957 h 1564130"/>
                        <a:gd name="connsiteX9" fmla="*/ 408709 w 2088573"/>
                        <a:gd name="connsiteY9" fmla="*/ 164821 h 1564130"/>
                        <a:gd name="connsiteX10" fmla="*/ 408709 w 2088573"/>
                        <a:gd name="connsiteY10" fmla="*/ 164821 h 1564130"/>
                        <a:gd name="connsiteX11" fmla="*/ 547081 w 2088573"/>
                        <a:gd name="connsiteY11" fmla="*/ 235825 h 1564130"/>
                        <a:gd name="connsiteX12" fmla="*/ 654627 w 2088573"/>
                        <a:gd name="connsiteY12" fmla="*/ 258339 h 1564130"/>
                        <a:gd name="connsiteX13" fmla="*/ 800100 w 2088573"/>
                        <a:gd name="connsiteY13" fmla="*/ 320684 h 1564130"/>
                        <a:gd name="connsiteX14" fmla="*/ 931718 w 2088573"/>
                        <a:gd name="connsiteY14" fmla="*/ 372639 h 1564130"/>
                        <a:gd name="connsiteX15" fmla="*/ 994064 w 2088573"/>
                        <a:gd name="connsiteY15" fmla="*/ 486939 h 1564130"/>
                        <a:gd name="connsiteX16" fmla="*/ 1077191 w 2088573"/>
                        <a:gd name="connsiteY16" fmla="*/ 673975 h 1564130"/>
                        <a:gd name="connsiteX17" fmla="*/ 1163782 w 2088573"/>
                        <a:gd name="connsiteY17" fmla="*/ 947602 h 1564130"/>
                        <a:gd name="connsiteX18" fmla="*/ 1267691 w 2088573"/>
                        <a:gd name="connsiteY18" fmla="*/ 1228157 h 1564130"/>
                        <a:gd name="connsiteX19" fmla="*/ 1388918 w 2088573"/>
                        <a:gd name="connsiteY19" fmla="*/ 1390948 h 1564130"/>
                        <a:gd name="connsiteX20" fmla="*/ 1510146 w 2088573"/>
                        <a:gd name="connsiteY20" fmla="*/ 1505248 h 1564130"/>
                        <a:gd name="connsiteX21" fmla="*/ 1510146 w 2088573"/>
                        <a:gd name="connsiteY21" fmla="*/ 1505248 h 1564130"/>
                        <a:gd name="connsiteX22" fmla="*/ 1510146 w 2088573"/>
                        <a:gd name="connsiteY22" fmla="*/ 1505248 h 1564130"/>
                        <a:gd name="connsiteX23" fmla="*/ 1686791 w 2088573"/>
                        <a:gd name="connsiteY23" fmla="*/ 1526030 h 1564130"/>
                        <a:gd name="connsiteX24" fmla="*/ 1891146 w 2088573"/>
                        <a:gd name="connsiteY24" fmla="*/ 1543348 h 1564130"/>
                        <a:gd name="connsiteX25" fmla="*/ 2088573 w 2088573"/>
                        <a:gd name="connsiteY25" fmla="*/ 1564130 h 156413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654627 w 2088573"/>
                        <a:gd name="connsiteY12" fmla="*/ 258569 h 1564360"/>
                        <a:gd name="connsiteX13" fmla="*/ 800100 w 2088573"/>
                        <a:gd name="connsiteY13" fmla="*/ 32091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654627 w 2088573"/>
                        <a:gd name="connsiteY12" fmla="*/ 258569 h 1564360"/>
                        <a:gd name="connsiteX13" fmla="*/ 800100 w 2088573"/>
                        <a:gd name="connsiteY13" fmla="*/ 32091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654627 w 2088573"/>
                        <a:gd name="connsiteY12" fmla="*/ 258569 h 1564360"/>
                        <a:gd name="connsiteX13" fmla="*/ 800100 w 2088573"/>
                        <a:gd name="connsiteY13" fmla="*/ 32091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654627 w 2088573"/>
                        <a:gd name="connsiteY12" fmla="*/ 258569 h 1564360"/>
                        <a:gd name="connsiteX13" fmla="*/ 800100 w 2088573"/>
                        <a:gd name="connsiteY13" fmla="*/ 32091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2252 w 2088573"/>
                        <a:gd name="connsiteY12" fmla="*/ 249044 h 1564360"/>
                        <a:gd name="connsiteX13" fmla="*/ 800100 w 2088573"/>
                        <a:gd name="connsiteY13" fmla="*/ 32091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00100 w 2088573"/>
                        <a:gd name="connsiteY13" fmla="*/ 32091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77191 w 2088573"/>
                        <a:gd name="connsiteY16" fmla="*/ 674205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63782 w 2088573"/>
                        <a:gd name="connsiteY17" fmla="*/ 94783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10146 w 2088573"/>
                        <a:gd name="connsiteY22" fmla="*/ 150547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506336 w 2088573"/>
                        <a:gd name="connsiteY22" fmla="*/ 146356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487286 w 2088573"/>
                        <a:gd name="connsiteY22" fmla="*/ 1501668 h 1564360"/>
                        <a:gd name="connsiteX23" fmla="*/ 1686791 w 2088573"/>
                        <a:gd name="connsiteY23" fmla="*/ 152626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510146 w 2088573"/>
                        <a:gd name="connsiteY21" fmla="*/ 1505478 h 1564360"/>
                        <a:gd name="connsiteX22" fmla="*/ 1487286 w 2088573"/>
                        <a:gd name="connsiteY22" fmla="*/ 1501668 h 1564360"/>
                        <a:gd name="connsiteX23" fmla="*/ 1766801 w 2088573"/>
                        <a:gd name="connsiteY23" fmla="*/ 153578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628256 w 2088573"/>
                        <a:gd name="connsiteY21" fmla="*/ 1535958 h 1564360"/>
                        <a:gd name="connsiteX22" fmla="*/ 1487286 w 2088573"/>
                        <a:gd name="connsiteY22" fmla="*/ 1501668 h 1564360"/>
                        <a:gd name="connsiteX23" fmla="*/ 1766801 w 2088573"/>
                        <a:gd name="connsiteY23" fmla="*/ 153578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628256 w 2088573"/>
                        <a:gd name="connsiteY21" fmla="*/ 1535958 h 1564360"/>
                        <a:gd name="connsiteX22" fmla="*/ 1704456 w 2088573"/>
                        <a:gd name="connsiteY22" fmla="*/ 1551198 h 1564360"/>
                        <a:gd name="connsiteX23" fmla="*/ 1766801 w 2088573"/>
                        <a:gd name="connsiteY23" fmla="*/ 153578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10146 w 2088573"/>
                        <a:gd name="connsiteY20" fmla="*/ 1505478 h 1564360"/>
                        <a:gd name="connsiteX21" fmla="*/ 1628256 w 2088573"/>
                        <a:gd name="connsiteY21" fmla="*/ 1535958 h 1564360"/>
                        <a:gd name="connsiteX22" fmla="*/ 1704456 w 2088573"/>
                        <a:gd name="connsiteY22" fmla="*/ 1551198 h 1564360"/>
                        <a:gd name="connsiteX23" fmla="*/ 1789661 w 2088573"/>
                        <a:gd name="connsiteY23" fmla="*/ 155102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88918 w 2088573"/>
                        <a:gd name="connsiteY19" fmla="*/ 1391178 h 1564360"/>
                        <a:gd name="connsiteX20" fmla="*/ 1504431 w 2088573"/>
                        <a:gd name="connsiteY20" fmla="*/ 1484523 h 1564360"/>
                        <a:gd name="connsiteX21" fmla="*/ 1628256 w 2088573"/>
                        <a:gd name="connsiteY21" fmla="*/ 1535958 h 1564360"/>
                        <a:gd name="connsiteX22" fmla="*/ 1704456 w 2088573"/>
                        <a:gd name="connsiteY22" fmla="*/ 1551198 h 1564360"/>
                        <a:gd name="connsiteX23" fmla="*/ 1789661 w 2088573"/>
                        <a:gd name="connsiteY23" fmla="*/ 155102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04431 w 2088573"/>
                        <a:gd name="connsiteY20" fmla="*/ 1484523 h 1564360"/>
                        <a:gd name="connsiteX21" fmla="*/ 1628256 w 2088573"/>
                        <a:gd name="connsiteY21" fmla="*/ 1535958 h 1564360"/>
                        <a:gd name="connsiteX22" fmla="*/ 1704456 w 2088573"/>
                        <a:gd name="connsiteY22" fmla="*/ 1551198 h 1564360"/>
                        <a:gd name="connsiteX23" fmla="*/ 1789661 w 2088573"/>
                        <a:gd name="connsiteY23" fmla="*/ 155102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28256 w 2088573"/>
                        <a:gd name="connsiteY21" fmla="*/ 1535958 h 1564360"/>
                        <a:gd name="connsiteX22" fmla="*/ 1704456 w 2088573"/>
                        <a:gd name="connsiteY22" fmla="*/ 1551198 h 1564360"/>
                        <a:gd name="connsiteX23" fmla="*/ 1789661 w 2088573"/>
                        <a:gd name="connsiteY23" fmla="*/ 155102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30161 w 2088573"/>
                        <a:gd name="connsiteY21" fmla="*/ 1532148 h 1564360"/>
                        <a:gd name="connsiteX22" fmla="*/ 1704456 w 2088573"/>
                        <a:gd name="connsiteY22" fmla="*/ 1551198 h 1564360"/>
                        <a:gd name="connsiteX23" fmla="*/ 1789661 w 2088573"/>
                        <a:gd name="connsiteY23" fmla="*/ 155102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30161 w 2088573"/>
                        <a:gd name="connsiteY21" fmla="*/ 1532148 h 1564360"/>
                        <a:gd name="connsiteX22" fmla="*/ 1715886 w 2088573"/>
                        <a:gd name="connsiteY22" fmla="*/ 1543578 h 1564360"/>
                        <a:gd name="connsiteX23" fmla="*/ 1789661 w 2088573"/>
                        <a:gd name="connsiteY23" fmla="*/ 1551025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30161 w 2088573"/>
                        <a:gd name="connsiteY21" fmla="*/ 1532148 h 1564360"/>
                        <a:gd name="connsiteX22" fmla="*/ 1715886 w 2088573"/>
                        <a:gd name="connsiteY22" fmla="*/ 1543578 h 1564360"/>
                        <a:gd name="connsiteX23" fmla="*/ 1801091 w 2088573"/>
                        <a:gd name="connsiteY23" fmla="*/ 1545310 h 1564360"/>
                        <a:gd name="connsiteX24" fmla="*/ 1891146 w 2088573"/>
                        <a:gd name="connsiteY24" fmla="*/ 1543578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30161 w 2088573"/>
                        <a:gd name="connsiteY21" fmla="*/ 1532148 h 1564360"/>
                        <a:gd name="connsiteX22" fmla="*/ 1715886 w 2088573"/>
                        <a:gd name="connsiteY22" fmla="*/ 1543578 h 1564360"/>
                        <a:gd name="connsiteX23" fmla="*/ 1801091 w 2088573"/>
                        <a:gd name="connsiteY23" fmla="*/ 1545310 h 1564360"/>
                        <a:gd name="connsiteX24" fmla="*/ 1893051 w 2088573"/>
                        <a:gd name="connsiteY24" fmla="*/ 1553103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30161 w 2088573"/>
                        <a:gd name="connsiteY21" fmla="*/ 1532148 h 1564360"/>
                        <a:gd name="connsiteX22" fmla="*/ 1715886 w 2088573"/>
                        <a:gd name="connsiteY22" fmla="*/ 1543578 h 1564360"/>
                        <a:gd name="connsiteX23" fmla="*/ 1789661 w 2088573"/>
                        <a:gd name="connsiteY23" fmla="*/ 1554835 h 1564360"/>
                        <a:gd name="connsiteX24" fmla="*/ 1893051 w 2088573"/>
                        <a:gd name="connsiteY24" fmla="*/ 1553103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4360"/>
                        <a:gd name="connsiteX1" fmla="*/ 180109 w 2088573"/>
                        <a:gd name="connsiteY1" fmla="*/ 1491623 h 1564360"/>
                        <a:gd name="connsiteX2" fmla="*/ 212494 w 2088573"/>
                        <a:gd name="connsiteY2" fmla="*/ 1470668 h 1564360"/>
                        <a:gd name="connsiteX3" fmla="*/ 230678 w 2088573"/>
                        <a:gd name="connsiteY3" fmla="*/ 1421485 h 1564360"/>
                        <a:gd name="connsiteX4" fmla="*/ 238990 w 2088573"/>
                        <a:gd name="connsiteY4" fmla="*/ 1353078 h 1564360"/>
                        <a:gd name="connsiteX5" fmla="*/ 249382 w 2088573"/>
                        <a:gd name="connsiteY5" fmla="*/ 1172969 h 1564360"/>
                        <a:gd name="connsiteX6" fmla="*/ 258907 w 2088573"/>
                        <a:gd name="connsiteY6" fmla="*/ 920123 h 1564360"/>
                        <a:gd name="connsiteX7" fmla="*/ 259773 w 2088573"/>
                        <a:gd name="connsiteY7" fmla="*/ 469851 h 1564360"/>
                        <a:gd name="connsiteX8" fmla="*/ 273627 w 2088573"/>
                        <a:gd name="connsiteY8" fmla="*/ 9187 h 1564360"/>
                        <a:gd name="connsiteX9" fmla="*/ 408709 w 2088573"/>
                        <a:gd name="connsiteY9" fmla="*/ 165051 h 1564360"/>
                        <a:gd name="connsiteX10" fmla="*/ 408709 w 2088573"/>
                        <a:gd name="connsiteY10" fmla="*/ 165051 h 1564360"/>
                        <a:gd name="connsiteX11" fmla="*/ 547081 w 2088573"/>
                        <a:gd name="connsiteY11" fmla="*/ 236055 h 1564360"/>
                        <a:gd name="connsiteX12" fmla="*/ 707967 w 2088573"/>
                        <a:gd name="connsiteY12" fmla="*/ 266189 h 1564360"/>
                        <a:gd name="connsiteX13" fmla="*/ 834390 w 2088573"/>
                        <a:gd name="connsiteY13" fmla="*/ 305674 h 1564360"/>
                        <a:gd name="connsiteX14" fmla="*/ 931718 w 2088573"/>
                        <a:gd name="connsiteY14" fmla="*/ 372869 h 1564360"/>
                        <a:gd name="connsiteX15" fmla="*/ 994064 w 2088573"/>
                        <a:gd name="connsiteY15" fmla="*/ 487169 h 1564360"/>
                        <a:gd name="connsiteX16" fmla="*/ 1063856 w 2088573"/>
                        <a:gd name="connsiteY16" fmla="*/ 691350 h 1564360"/>
                        <a:gd name="connsiteX17" fmla="*/ 1154257 w 2088573"/>
                        <a:gd name="connsiteY17" fmla="*/ 959262 h 1564360"/>
                        <a:gd name="connsiteX18" fmla="*/ 1267691 w 2088573"/>
                        <a:gd name="connsiteY18" fmla="*/ 1228387 h 1564360"/>
                        <a:gd name="connsiteX19" fmla="*/ 1367963 w 2088573"/>
                        <a:gd name="connsiteY19" fmla="*/ 1383558 h 1564360"/>
                        <a:gd name="connsiteX20" fmla="*/ 1512051 w 2088573"/>
                        <a:gd name="connsiteY20" fmla="*/ 1484523 h 1564360"/>
                        <a:gd name="connsiteX21" fmla="*/ 1630161 w 2088573"/>
                        <a:gd name="connsiteY21" fmla="*/ 1532148 h 1564360"/>
                        <a:gd name="connsiteX22" fmla="*/ 1713981 w 2088573"/>
                        <a:gd name="connsiteY22" fmla="*/ 1553103 h 1564360"/>
                        <a:gd name="connsiteX23" fmla="*/ 1789661 w 2088573"/>
                        <a:gd name="connsiteY23" fmla="*/ 1554835 h 1564360"/>
                        <a:gd name="connsiteX24" fmla="*/ 1893051 w 2088573"/>
                        <a:gd name="connsiteY24" fmla="*/ 1553103 h 1564360"/>
                        <a:gd name="connsiteX25" fmla="*/ 2088573 w 2088573"/>
                        <a:gd name="connsiteY25" fmla="*/ 1564360 h 1564360"/>
                        <a:gd name="connsiteX0" fmla="*/ 0 w 2088573"/>
                        <a:gd name="connsiteY0" fmla="*/ 1533187 h 1566265"/>
                        <a:gd name="connsiteX1" fmla="*/ 180109 w 2088573"/>
                        <a:gd name="connsiteY1" fmla="*/ 1491623 h 1566265"/>
                        <a:gd name="connsiteX2" fmla="*/ 212494 w 2088573"/>
                        <a:gd name="connsiteY2" fmla="*/ 1470668 h 1566265"/>
                        <a:gd name="connsiteX3" fmla="*/ 230678 w 2088573"/>
                        <a:gd name="connsiteY3" fmla="*/ 1421485 h 1566265"/>
                        <a:gd name="connsiteX4" fmla="*/ 238990 w 2088573"/>
                        <a:gd name="connsiteY4" fmla="*/ 1353078 h 1566265"/>
                        <a:gd name="connsiteX5" fmla="*/ 249382 w 2088573"/>
                        <a:gd name="connsiteY5" fmla="*/ 1172969 h 1566265"/>
                        <a:gd name="connsiteX6" fmla="*/ 258907 w 2088573"/>
                        <a:gd name="connsiteY6" fmla="*/ 920123 h 1566265"/>
                        <a:gd name="connsiteX7" fmla="*/ 259773 w 2088573"/>
                        <a:gd name="connsiteY7" fmla="*/ 469851 h 1566265"/>
                        <a:gd name="connsiteX8" fmla="*/ 273627 w 2088573"/>
                        <a:gd name="connsiteY8" fmla="*/ 9187 h 1566265"/>
                        <a:gd name="connsiteX9" fmla="*/ 408709 w 2088573"/>
                        <a:gd name="connsiteY9" fmla="*/ 165051 h 1566265"/>
                        <a:gd name="connsiteX10" fmla="*/ 408709 w 2088573"/>
                        <a:gd name="connsiteY10" fmla="*/ 165051 h 1566265"/>
                        <a:gd name="connsiteX11" fmla="*/ 547081 w 2088573"/>
                        <a:gd name="connsiteY11" fmla="*/ 236055 h 1566265"/>
                        <a:gd name="connsiteX12" fmla="*/ 707967 w 2088573"/>
                        <a:gd name="connsiteY12" fmla="*/ 266189 h 1566265"/>
                        <a:gd name="connsiteX13" fmla="*/ 834390 w 2088573"/>
                        <a:gd name="connsiteY13" fmla="*/ 305674 h 1566265"/>
                        <a:gd name="connsiteX14" fmla="*/ 931718 w 2088573"/>
                        <a:gd name="connsiteY14" fmla="*/ 372869 h 1566265"/>
                        <a:gd name="connsiteX15" fmla="*/ 994064 w 2088573"/>
                        <a:gd name="connsiteY15" fmla="*/ 487169 h 1566265"/>
                        <a:gd name="connsiteX16" fmla="*/ 1063856 w 2088573"/>
                        <a:gd name="connsiteY16" fmla="*/ 691350 h 1566265"/>
                        <a:gd name="connsiteX17" fmla="*/ 1154257 w 2088573"/>
                        <a:gd name="connsiteY17" fmla="*/ 959262 h 1566265"/>
                        <a:gd name="connsiteX18" fmla="*/ 1267691 w 2088573"/>
                        <a:gd name="connsiteY18" fmla="*/ 1228387 h 1566265"/>
                        <a:gd name="connsiteX19" fmla="*/ 1367963 w 2088573"/>
                        <a:gd name="connsiteY19" fmla="*/ 1383558 h 1566265"/>
                        <a:gd name="connsiteX20" fmla="*/ 1512051 w 2088573"/>
                        <a:gd name="connsiteY20" fmla="*/ 1484523 h 1566265"/>
                        <a:gd name="connsiteX21" fmla="*/ 1630161 w 2088573"/>
                        <a:gd name="connsiteY21" fmla="*/ 1532148 h 1566265"/>
                        <a:gd name="connsiteX22" fmla="*/ 1713981 w 2088573"/>
                        <a:gd name="connsiteY22" fmla="*/ 1553103 h 1566265"/>
                        <a:gd name="connsiteX23" fmla="*/ 1802996 w 2088573"/>
                        <a:gd name="connsiteY23" fmla="*/ 1566265 h 1566265"/>
                        <a:gd name="connsiteX24" fmla="*/ 1893051 w 2088573"/>
                        <a:gd name="connsiteY24" fmla="*/ 1553103 h 1566265"/>
                        <a:gd name="connsiteX25" fmla="*/ 2088573 w 2088573"/>
                        <a:gd name="connsiteY25" fmla="*/ 1564360 h 1566265"/>
                        <a:gd name="connsiteX0" fmla="*/ 0 w 2088573"/>
                        <a:gd name="connsiteY0" fmla="*/ 1533187 h 1566851"/>
                        <a:gd name="connsiteX1" fmla="*/ 180109 w 2088573"/>
                        <a:gd name="connsiteY1" fmla="*/ 1491623 h 1566851"/>
                        <a:gd name="connsiteX2" fmla="*/ 212494 w 2088573"/>
                        <a:gd name="connsiteY2" fmla="*/ 1470668 h 1566851"/>
                        <a:gd name="connsiteX3" fmla="*/ 230678 w 2088573"/>
                        <a:gd name="connsiteY3" fmla="*/ 1421485 h 1566851"/>
                        <a:gd name="connsiteX4" fmla="*/ 238990 w 2088573"/>
                        <a:gd name="connsiteY4" fmla="*/ 1353078 h 1566851"/>
                        <a:gd name="connsiteX5" fmla="*/ 249382 w 2088573"/>
                        <a:gd name="connsiteY5" fmla="*/ 1172969 h 1566851"/>
                        <a:gd name="connsiteX6" fmla="*/ 258907 w 2088573"/>
                        <a:gd name="connsiteY6" fmla="*/ 920123 h 1566851"/>
                        <a:gd name="connsiteX7" fmla="*/ 259773 w 2088573"/>
                        <a:gd name="connsiteY7" fmla="*/ 469851 h 1566851"/>
                        <a:gd name="connsiteX8" fmla="*/ 273627 w 2088573"/>
                        <a:gd name="connsiteY8" fmla="*/ 9187 h 1566851"/>
                        <a:gd name="connsiteX9" fmla="*/ 408709 w 2088573"/>
                        <a:gd name="connsiteY9" fmla="*/ 165051 h 1566851"/>
                        <a:gd name="connsiteX10" fmla="*/ 408709 w 2088573"/>
                        <a:gd name="connsiteY10" fmla="*/ 165051 h 1566851"/>
                        <a:gd name="connsiteX11" fmla="*/ 547081 w 2088573"/>
                        <a:gd name="connsiteY11" fmla="*/ 236055 h 1566851"/>
                        <a:gd name="connsiteX12" fmla="*/ 707967 w 2088573"/>
                        <a:gd name="connsiteY12" fmla="*/ 266189 h 1566851"/>
                        <a:gd name="connsiteX13" fmla="*/ 834390 w 2088573"/>
                        <a:gd name="connsiteY13" fmla="*/ 305674 h 1566851"/>
                        <a:gd name="connsiteX14" fmla="*/ 931718 w 2088573"/>
                        <a:gd name="connsiteY14" fmla="*/ 372869 h 1566851"/>
                        <a:gd name="connsiteX15" fmla="*/ 994064 w 2088573"/>
                        <a:gd name="connsiteY15" fmla="*/ 487169 h 1566851"/>
                        <a:gd name="connsiteX16" fmla="*/ 1063856 w 2088573"/>
                        <a:gd name="connsiteY16" fmla="*/ 691350 h 1566851"/>
                        <a:gd name="connsiteX17" fmla="*/ 1154257 w 2088573"/>
                        <a:gd name="connsiteY17" fmla="*/ 959262 h 1566851"/>
                        <a:gd name="connsiteX18" fmla="*/ 1267691 w 2088573"/>
                        <a:gd name="connsiteY18" fmla="*/ 1228387 h 1566851"/>
                        <a:gd name="connsiteX19" fmla="*/ 1367963 w 2088573"/>
                        <a:gd name="connsiteY19" fmla="*/ 1383558 h 1566851"/>
                        <a:gd name="connsiteX20" fmla="*/ 1512051 w 2088573"/>
                        <a:gd name="connsiteY20" fmla="*/ 1484523 h 1566851"/>
                        <a:gd name="connsiteX21" fmla="*/ 1630161 w 2088573"/>
                        <a:gd name="connsiteY21" fmla="*/ 1532148 h 1566851"/>
                        <a:gd name="connsiteX22" fmla="*/ 1713981 w 2088573"/>
                        <a:gd name="connsiteY22" fmla="*/ 1553103 h 1566851"/>
                        <a:gd name="connsiteX23" fmla="*/ 1802996 w 2088573"/>
                        <a:gd name="connsiteY23" fmla="*/ 1566265 h 1566851"/>
                        <a:gd name="connsiteX24" fmla="*/ 1894956 w 2088573"/>
                        <a:gd name="connsiteY24" fmla="*/ 1564533 h 1566851"/>
                        <a:gd name="connsiteX25" fmla="*/ 2088573 w 2088573"/>
                        <a:gd name="connsiteY25" fmla="*/ 1564360 h 15668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2088573" h="1566851">
                          <a:moveTo>
                            <a:pt x="0" y="1533187"/>
                          </a:moveTo>
                          <a:cubicBezTo>
                            <a:pt x="60036" y="1519332"/>
                            <a:pt x="144693" y="1502043"/>
                            <a:pt x="180109" y="1491623"/>
                          </a:cubicBezTo>
                          <a:cubicBezTo>
                            <a:pt x="215525" y="1481203"/>
                            <a:pt x="204066" y="1482358"/>
                            <a:pt x="212494" y="1470668"/>
                          </a:cubicBezTo>
                          <a:cubicBezTo>
                            <a:pt x="220922" y="1458978"/>
                            <a:pt x="226262" y="1441083"/>
                            <a:pt x="230678" y="1421485"/>
                          </a:cubicBezTo>
                          <a:cubicBezTo>
                            <a:pt x="235094" y="1401887"/>
                            <a:pt x="235873" y="1394497"/>
                            <a:pt x="238990" y="1353078"/>
                          </a:cubicBezTo>
                          <a:cubicBezTo>
                            <a:pt x="242107" y="1311659"/>
                            <a:pt x="246063" y="1245128"/>
                            <a:pt x="249382" y="1172969"/>
                          </a:cubicBezTo>
                          <a:cubicBezTo>
                            <a:pt x="252701" y="1100810"/>
                            <a:pt x="257175" y="1037309"/>
                            <a:pt x="258907" y="920123"/>
                          </a:cubicBezTo>
                          <a:cubicBezTo>
                            <a:pt x="260639" y="802937"/>
                            <a:pt x="257320" y="621674"/>
                            <a:pt x="259773" y="469851"/>
                          </a:cubicBezTo>
                          <a:cubicBezTo>
                            <a:pt x="262226" y="318028"/>
                            <a:pt x="248804" y="59987"/>
                            <a:pt x="273627" y="9187"/>
                          </a:cubicBezTo>
                          <a:cubicBezTo>
                            <a:pt x="298450" y="-41613"/>
                            <a:pt x="357620" y="133359"/>
                            <a:pt x="408709" y="165051"/>
                          </a:cubicBezTo>
                          <a:lnTo>
                            <a:pt x="408709" y="165051"/>
                          </a:lnTo>
                          <a:cubicBezTo>
                            <a:pt x="431771" y="176885"/>
                            <a:pt x="497205" y="219199"/>
                            <a:pt x="547081" y="236055"/>
                          </a:cubicBezTo>
                          <a:cubicBezTo>
                            <a:pt x="596957" y="252911"/>
                            <a:pt x="660082" y="254586"/>
                            <a:pt x="707967" y="266189"/>
                          </a:cubicBezTo>
                          <a:cubicBezTo>
                            <a:pt x="755852" y="277792"/>
                            <a:pt x="797098" y="287894"/>
                            <a:pt x="834390" y="305674"/>
                          </a:cubicBezTo>
                          <a:cubicBezTo>
                            <a:pt x="871682" y="323454"/>
                            <a:pt x="905106" y="342620"/>
                            <a:pt x="931718" y="372869"/>
                          </a:cubicBezTo>
                          <a:cubicBezTo>
                            <a:pt x="958330" y="403118"/>
                            <a:pt x="972041" y="434089"/>
                            <a:pt x="994064" y="487169"/>
                          </a:cubicBezTo>
                          <a:cubicBezTo>
                            <a:pt x="1016087" y="540249"/>
                            <a:pt x="1037157" y="612668"/>
                            <a:pt x="1063856" y="691350"/>
                          </a:cubicBezTo>
                          <a:cubicBezTo>
                            <a:pt x="1090555" y="770032"/>
                            <a:pt x="1120285" y="869756"/>
                            <a:pt x="1154257" y="959262"/>
                          </a:cubicBezTo>
                          <a:cubicBezTo>
                            <a:pt x="1188229" y="1048768"/>
                            <a:pt x="1232073" y="1157671"/>
                            <a:pt x="1267691" y="1228387"/>
                          </a:cubicBezTo>
                          <a:cubicBezTo>
                            <a:pt x="1303309" y="1299103"/>
                            <a:pt x="1327236" y="1340869"/>
                            <a:pt x="1367963" y="1383558"/>
                          </a:cubicBezTo>
                          <a:cubicBezTo>
                            <a:pt x="1408690" y="1426247"/>
                            <a:pt x="1468351" y="1459758"/>
                            <a:pt x="1512051" y="1484523"/>
                          </a:cubicBezTo>
                          <a:cubicBezTo>
                            <a:pt x="1555751" y="1509288"/>
                            <a:pt x="1596506" y="1520718"/>
                            <a:pt x="1630161" y="1532148"/>
                          </a:cubicBezTo>
                          <a:cubicBezTo>
                            <a:pt x="1663816" y="1543578"/>
                            <a:pt x="1685175" y="1547417"/>
                            <a:pt x="1713981" y="1553103"/>
                          </a:cubicBezTo>
                          <a:cubicBezTo>
                            <a:pt x="1742787" y="1558789"/>
                            <a:pt x="1772834" y="1564360"/>
                            <a:pt x="1802996" y="1566265"/>
                          </a:cubicBezTo>
                          <a:cubicBezTo>
                            <a:pt x="1833159" y="1568170"/>
                            <a:pt x="1847360" y="1564850"/>
                            <a:pt x="1894956" y="1564533"/>
                          </a:cubicBezTo>
                          <a:cubicBezTo>
                            <a:pt x="1942552" y="1564216"/>
                            <a:pt x="2023341" y="1557144"/>
                            <a:pt x="2088573" y="1564360"/>
                          </a:cubicBezTo>
                        </a:path>
                      </a:pathLst>
                    </a:custGeom>
                    <a:noFill/>
                    <a:ln w="5715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2187286" y="2542422"/>
                      <a:ext cx="403514" cy="3198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0" name="Freeform 49"/>
                  <p:cNvSpPr/>
                  <p:nvPr/>
                </p:nvSpPr>
                <p:spPr>
                  <a:xfrm>
                    <a:off x="1143000" y="1295400"/>
                    <a:ext cx="2088573" cy="1566851"/>
                  </a:xfrm>
                  <a:custGeom>
                    <a:avLst/>
                    <a:gdLst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80109 w 2088573"/>
                      <a:gd name="connsiteY2" fmla="*/ 1490471 h 1563208"/>
                      <a:gd name="connsiteX3" fmla="*/ 245918 w 2088573"/>
                      <a:gd name="connsiteY3" fmla="*/ 1410808 h 1563208"/>
                      <a:gd name="connsiteX4" fmla="*/ 245918 w 2088573"/>
                      <a:gd name="connsiteY4" fmla="*/ 1410808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80109 w 2088573"/>
                      <a:gd name="connsiteY2" fmla="*/ 1490471 h 1563208"/>
                      <a:gd name="connsiteX3" fmla="*/ 245918 w 2088573"/>
                      <a:gd name="connsiteY3" fmla="*/ 1410808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80109 w 2088573"/>
                      <a:gd name="connsiteY2" fmla="*/ 149047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23924 w 2088573"/>
                      <a:gd name="connsiteY2" fmla="*/ 146761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75359 w 2088573"/>
                      <a:gd name="connsiteY2" fmla="*/ 141427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68679 w 2088573"/>
                      <a:gd name="connsiteY2" fmla="*/ 1467611 h 1563208"/>
                      <a:gd name="connsiteX3" fmla="*/ 211628 w 2088573"/>
                      <a:gd name="connsiteY3" fmla="*/ 146224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168679 w 2088573"/>
                      <a:gd name="connsiteY2" fmla="*/ 1467611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12494 w 2088573"/>
                      <a:gd name="connsiteY2" fmla="*/ 1469516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49382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12494 w 2088573"/>
                      <a:gd name="connsiteY2" fmla="*/ 1469516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58907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491836 w 2088573"/>
                      <a:gd name="connsiteY11" fmla="*/ 21585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035 h 1563208"/>
                      <a:gd name="connsiteX1" fmla="*/ 180109 w 2088573"/>
                      <a:gd name="connsiteY1" fmla="*/ 1490471 h 1563208"/>
                      <a:gd name="connsiteX2" fmla="*/ 212494 w 2088573"/>
                      <a:gd name="connsiteY2" fmla="*/ 1469516 h 1563208"/>
                      <a:gd name="connsiteX3" fmla="*/ 230678 w 2088573"/>
                      <a:gd name="connsiteY3" fmla="*/ 1420333 h 1563208"/>
                      <a:gd name="connsiteX4" fmla="*/ 238990 w 2088573"/>
                      <a:gd name="connsiteY4" fmla="*/ 1351926 h 1563208"/>
                      <a:gd name="connsiteX5" fmla="*/ 249382 w 2088573"/>
                      <a:gd name="connsiteY5" fmla="*/ 1171817 h 1563208"/>
                      <a:gd name="connsiteX6" fmla="*/ 258907 w 2088573"/>
                      <a:gd name="connsiteY6" fmla="*/ 918971 h 1563208"/>
                      <a:gd name="connsiteX7" fmla="*/ 259773 w 2088573"/>
                      <a:gd name="connsiteY7" fmla="*/ 468699 h 1563208"/>
                      <a:gd name="connsiteX8" fmla="*/ 273627 w 2088573"/>
                      <a:gd name="connsiteY8" fmla="*/ 8035 h 1563208"/>
                      <a:gd name="connsiteX9" fmla="*/ 408709 w 2088573"/>
                      <a:gd name="connsiteY9" fmla="*/ 163899 h 1563208"/>
                      <a:gd name="connsiteX10" fmla="*/ 408709 w 2088573"/>
                      <a:gd name="connsiteY10" fmla="*/ 163899 h 1563208"/>
                      <a:gd name="connsiteX11" fmla="*/ 547081 w 2088573"/>
                      <a:gd name="connsiteY11" fmla="*/ 234903 h 1563208"/>
                      <a:gd name="connsiteX12" fmla="*/ 654627 w 2088573"/>
                      <a:gd name="connsiteY12" fmla="*/ 257417 h 1563208"/>
                      <a:gd name="connsiteX13" fmla="*/ 800100 w 2088573"/>
                      <a:gd name="connsiteY13" fmla="*/ 319762 h 1563208"/>
                      <a:gd name="connsiteX14" fmla="*/ 931718 w 2088573"/>
                      <a:gd name="connsiteY14" fmla="*/ 371717 h 1563208"/>
                      <a:gd name="connsiteX15" fmla="*/ 994064 w 2088573"/>
                      <a:gd name="connsiteY15" fmla="*/ 486017 h 1563208"/>
                      <a:gd name="connsiteX16" fmla="*/ 1077191 w 2088573"/>
                      <a:gd name="connsiteY16" fmla="*/ 673053 h 1563208"/>
                      <a:gd name="connsiteX17" fmla="*/ 1163782 w 2088573"/>
                      <a:gd name="connsiteY17" fmla="*/ 946680 h 1563208"/>
                      <a:gd name="connsiteX18" fmla="*/ 1267691 w 2088573"/>
                      <a:gd name="connsiteY18" fmla="*/ 1227235 h 1563208"/>
                      <a:gd name="connsiteX19" fmla="*/ 1388918 w 2088573"/>
                      <a:gd name="connsiteY19" fmla="*/ 1390026 h 1563208"/>
                      <a:gd name="connsiteX20" fmla="*/ 1510146 w 2088573"/>
                      <a:gd name="connsiteY20" fmla="*/ 1504326 h 1563208"/>
                      <a:gd name="connsiteX21" fmla="*/ 1510146 w 2088573"/>
                      <a:gd name="connsiteY21" fmla="*/ 1504326 h 1563208"/>
                      <a:gd name="connsiteX22" fmla="*/ 1510146 w 2088573"/>
                      <a:gd name="connsiteY22" fmla="*/ 1504326 h 1563208"/>
                      <a:gd name="connsiteX23" fmla="*/ 1686791 w 2088573"/>
                      <a:gd name="connsiteY23" fmla="*/ 1525108 h 1563208"/>
                      <a:gd name="connsiteX24" fmla="*/ 1891146 w 2088573"/>
                      <a:gd name="connsiteY24" fmla="*/ 1542426 h 1563208"/>
                      <a:gd name="connsiteX25" fmla="*/ 2088573 w 2088573"/>
                      <a:gd name="connsiteY25" fmla="*/ 1563208 h 1563208"/>
                      <a:gd name="connsiteX0" fmla="*/ 0 w 2088573"/>
                      <a:gd name="connsiteY0" fmla="*/ 1532957 h 1564130"/>
                      <a:gd name="connsiteX1" fmla="*/ 180109 w 2088573"/>
                      <a:gd name="connsiteY1" fmla="*/ 1491393 h 1564130"/>
                      <a:gd name="connsiteX2" fmla="*/ 212494 w 2088573"/>
                      <a:gd name="connsiteY2" fmla="*/ 1470438 h 1564130"/>
                      <a:gd name="connsiteX3" fmla="*/ 230678 w 2088573"/>
                      <a:gd name="connsiteY3" fmla="*/ 1421255 h 1564130"/>
                      <a:gd name="connsiteX4" fmla="*/ 238990 w 2088573"/>
                      <a:gd name="connsiteY4" fmla="*/ 1352848 h 1564130"/>
                      <a:gd name="connsiteX5" fmla="*/ 249382 w 2088573"/>
                      <a:gd name="connsiteY5" fmla="*/ 1172739 h 1564130"/>
                      <a:gd name="connsiteX6" fmla="*/ 258907 w 2088573"/>
                      <a:gd name="connsiteY6" fmla="*/ 919893 h 1564130"/>
                      <a:gd name="connsiteX7" fmla="*/ 259773 w 2088573"/>
                      <a:gd name="connsiteY7" fmla="*/ 469621 h 1564130"/>
                      <a:gd name="connsiteX8" fmla="*/ 273627 w 2088573"/>
                      <a:gd name="connsiteY8" fmla="*/ 8957 h 1564130"/>
                      <a:gd name="connsiteX9" fmla="*/ 408709 w 2088573"/>
                      <a:gd name="connsiteY9" fmla="*/ 164821 h 1564130"/>
                      <a:gd name="connsiteX10" fmla="*/ 408709 w 2088573"/>
                      <a:gd name="connsiteY10" fmla="*/ 164821 h 1564130"/>
                      <a:gd name="connsiteX11" fmla="*/ 547081 w 2088573"/>
                      <a:gd name="connsiteY11" fmla="*/ 235825 h 1564130"/>
                      <a:gd name="connsiteX12" fmla="*/ 654627 w 2088573"/>
                      <a:gd name="connsiteY12" fmla="*/ 258339 h 1564130"/>
                      <a:gd name="connsiteX13" fmla="*/ 800100 w 2088573"/>
                      <a:gd name="connsiteY13" fmla="*/ 320684 h 1564130"/>
                      <a:gd name="connsiteX14" fmla="*/ 931718 w 2088573"/>
                      <a:gd name="connsiteY14" fmla="*/ 372639 h 1564130"/>
                      <a:gd name="connsiteX15" fmla="*/ 994064 w 2088573"/>
                      <a:gd name="connsiteY15" fmla="*/ 486939 h 1564130"/>
                      <a:gd name="connsiteX16" fmla="*/ 1077191 w 2088573"/>
                      <a:gd name="connsiteY16" fmla="*/ 673975 h 1564130"/>
                      <a:gd name="connsiteX17" fmla="*/ 1163782 w 2088573"/>
                      <a:gd name="connsiteY17" fmla="*/ 947602 h 1564130"/>
                      <a:gd name="connsiteX18" fmla="*/ 1267691 w 2088573"/>
                      <a:gd name="connsiteY18" fmla="*/ 1228157 h 1564130"/>
                      <a:gd name="connsiteX19" fmla="*/ 1388918 w 2088573"/>
                      <a:gd name="connsiteY19" fmla="*/ 1390948 h 1564130"/>
                      <a:gd name="connsiteX20" fmla="*/ 1510146 w 2088573"/>
                      <a:gd name="connsiteY20" fmla="*/ 1505248 h 1564130"/>
                      <a:gd name="connsiteX21" fmla="*/ 1510146 w 2088573"/>
                      <a:gd name="connsiteY21" fmla="*/ 1505248 h 1564130"/>
                      <a:gd name="connsiteX22" fmla="*/ 1510146 w 2088573"/>
                      <a:gd name="connsiteY22" fmla="*/ 1505248 h 1564130"/>
                      <a:gd name="connsiteX23" fmla="*/ 1686791 w 2088573"/>
                      <a:gd name="connsiteY23" fmla="*/ 1526030 h 1564130"/>
                      <a:gd name="connsiteX24" fmla="*/ 1891146 w 2088573"/>
                      <a:gd name="connsiteY24" fmla="*/ 1543348 h 1564130"/>
                      <a:gd name="connsiteX25" fmla="*/ 2088573 w 2088573"/>
                      <a:gd name="connsiteY25" fmla="*/ 1564130 h 156413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654627 w 2088573"/>
                      <a:gd name="connsiteY12" fmla="*/ 25856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2252 w 2088573"/>
                      <a:gd name="connsiteY12" fmla="*/ 249044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00100 w 2088573"/>
                      <a:gd name="connsiteY13" fmla="*/ 32091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77191 w 2088573"/>
                      <a:gd name="connsiteY16" fmla="*/ 674205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63782 w 2088573"/>
                      <a:gd name="connsiteY17" fmla="*/ 94783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10146 w 2088573"/>
                      <a:gd name="connsiteY22" fmla="*/ 150547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506336 w 2088573"/>
                      <a:gd name="connsiteY22" fmla="*/ 146356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487286 w 2088573"/>
                      <a:gd name="connsiteY22" fmla="*/ 1501668 h 1564360"/>
                      <a:gd name="connsiteX23" fmla="*/ 1686791 w 2088573"/>
                      <a:gd name="connsiteY23" fmla="*/ 152626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510146 w 2088573"/>
                      <a:gd name="connsiteY21" fmla="*/ 1505478 h 1564360"/>
                      <a:gd name="connsiteX22" fmla="*/ 1487286 w 2088573"/>
                      <a:gd name="connsiteY22" fmla="*/ 1501668 h 1564360"/>
                      <a:gd name="connsiteX23" fmla="*/ 1766801 w 2088573"/>
                      <a:gd name="connsiteY23" fmla="*/ 153578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628256 w 2088573"/>
                      <a:gd name="connsiteY21" fmla="*/ 1535958 h 1564360"/>
                      <a:gd name="connsiteX22" fmla="*/ 1487286 w 2088573"/>
                      <a:gd name="connsiteY22" fmla="*/ 1501668 h 1564360"/>
                      <a:gd name="connsiteX23" fmla="*/ 1766801 w 2088573"/>
                      <a:gd name="connsiteY23" fmla="*/ 153578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66801 w 2088573"/>
                      <a:gd name="connsiteY23" fmla="*/ 153578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10146 w 2088573"/>
                      <a:gd name="connsiteY20" fmla="*/ 1505478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88918 w 2088573"/>
                      <a:gd name="connsiteY19" fmla="*/ 1391178 h 1564360"/>
                      <a:gd name="connsiteX20" fmla="*/ 1504431 w 2088573"/>
                      <a:gd name="connsiteY20" fmla="*/ 1484523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04431 w 2088573"/>
                      <a:gd name="connsiteY20" fmla="*/ 1484523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28256 w 2088573"/>
                      <a:gd name="connsiteY21" fmla="*/ 153595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04456 w 2088573"/>
                      <a:gd name="connsiteY22" fmla="*/ 155119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789661 w 2088573"/>
                      <a:gd name="connsiteY23" fmla="*/ 1551025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801091 w 2088573"/>
                      <a:gd name="connsiteY23" fmla="*/ 1545310 h 1564360"/>
                      <a:gd name="connsiteX24" fmla="*/ 1891146 w 2088573"/>
                      <a:gd name="connsiteY24" fmla="*/ 1543578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801091 w 2088573"/>
                      <a:gd name="connsiteY23" fmla="*/ 1545310 h 1564360"/>
                      <a:gd name="connsiteX24" fmla="*/ 1893051 w 2088573"/>
                      <a:gd name="connsiteY24" fmla="*/ 1553103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5886 w 2088573"/>
                      <a:gd name="connsiteY22" fmla="*/ 1543578 h 1564360"/>
                      <a:gd name="connsiteX23" fmla="*/ 1789661 w 2088573"/>
                      <a:gd name="connsiteY23" fmla="*/ 1554835 h 1564360"/>
                      <a:gd name="connsiteX24" fmla="*/ 1893051 w 2088573"/>
                      <a:gd name="connsiteY24" fmla="*/ 1553103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4360"/>
                      <a:gd name="connsiteX1" fmla="*/ 180109 w 2088573"/>
                      <a:gd name="connsiteY1" fmla="*/ 1491623 h 1564360"/>
                      <a:gd name="connsiteX2" fmla="*/ 212494 w 2088573"/>
                      <a:gd name="connsiteY2" fmla="*/ 1470668 h 1564360"/>
                      <a:gd name="connsiteX3" fmla="*/ 230678 w 2088573"/>
                      <a:gd name="connsiteY3" fmla="*/ 1421485 h 1564360"/>
                      <a:gd name="connsiteX4" fmla="*/ 238990 w 2088573"/>
                      <a:gd name="connsiteY4" fmla="*/ 1353078 h 1564360"/>
                      <a:gd name="connsiteX5" fmla="*/ 249382 w 2088573"/>
                      <a:gd name="connsiteY5" fmla="*/ 1172969 h 1564360"/>
                      <a:gd name="connsiteX6" fmla="*/ 258907 w 2088573"/>
                      <a:gd name="connsiteY6" fmla="*/ 920123 h 1564360"/>
                      <a:gd name="connsiteX7" fmla="*/ 259773 w 2088573"/>
                      <a:gd name="connsiteY7" fmla="*/ 469851 h 1564360"/>
                      <a:gd name="connsiteX8" fmla="*/ 273627 w 2088573"/>
                      <a:gd name="connsiteY8" fmla="*/ 9187 h 1564360"/>
                      <a:gd name="connsiteX9" fmla="*/ 408709 w 2088573"/>
                      <a:gd name="connsiteY9" fmla="*/ 165051 h 1564360"/>
                      <a:gd name="connsiteX10" fmla="*/ 408709 w 2088573"/>
                      <a:gd name="connsiteY10" fmla="*/ 165051 h 1564360"/>
                      <a:gd name="connsiteX11" fmla="*/ 547081 w 2088573"/>
                      <a:gd name="connsiteY11" fmla="*/ 236055 h 1564360"/>
                      <a:gd name="connsiteX12" fmla="*/ 707967 w 2088573"/>
                      <a:gd name="connsiteY12" fmla="*/ 266189 h 1564360"/>
                      <a:gd name="connsiteX13" fmla="*/ 834390 w 2088573"/>
                      <a:gd name="connsiteY13" fmla="*/ 305674 h 1564360"/>
                      <a:gd name="connsiteX14" fmla="*/ 931718 w 2088573"/>
                      <a:gd name="connsiteY14" fmla="*/ 372869 h 1564360"/>
                      <a:gd name="connsiteX15" fmla="*/ 994064 w 2088573"/>
                      <a:gd name="connsiteY15" fmla="*/ 487169 h 1564360"/>
                      <a:gd name="connsiteX16" fmla="*/ 1063856 w 2088573"/>
                      <a:gd name="connsiteY16" fmla="*/ 691350 h 1564360"/>
                      <a:gd name="connsiteX17" fmla="*/ 1154257 w 2088573"/>
                      <a:gd name="connsiteY17" fmla="*/ 959262 h 1564360"/>
                      <a:gd name="connsiteX18" fmla="*/ 1267691 w 2088573"/>
                      <a:gd name="connsiteY18" fmla="*/ 1228387 h 1564360"/>
                      <a:gd name="connsiteX19" fmla="*/ 1367963 w 2088573"/>
                      <a:gd name="connsiteY19" fmla="*/ 1383558 h 1564360"/>
                      <a:gd name="connsiteX20" fmla="*/ 1512051 w 2088573"/>
                      <a:gd name="connsiteY20" fmla="*/ 1484523 h 1564360"/>
                      <a:gd name="connsiteX21" fmla="*/ 1630161 w 2088573"/>
                      <a:gd name="connsiteY21" fmla="*/ 1532148 h 1564360"/>
                      <a:gd name="connsiteX22" fmla="*/ 1713981 w 2088573"/>
                      <a:gd name="connsiteY22" fmla="*/ 1553103 h 1564360"/>
                      <a:gd name="connsiteX23" fmla="*/ 1789661 w 2088573"/>
                      <a:gd name="connsiteY23" fmla="*/ 1554835 h 1564360"/>
                      <a:gd name="connsiteX24" fmla="*/ 1893051 w 2088573"/>
                      <a:gd name="connsiteY24" fmla="*/ 1553103 h 1564360"/>
                      <a:gd name="connsiteX25" fmla="*/ 2088573 w 2088573"/>
                      <a:gd name="connsiteY25" fmla="*/ 1564360 h 1564360"/>
                      <a:gd name="connsiteX0" fmla="*/ 0 w 2088573"/>
                      <a:gd name="connsiteY0" fmla="*/ 1533187 h 1566265"/>
                      <a:gd name="connsiteX1" fmla="*/ 180109 w 2088573"/>
                      <a:gd name="connsiteY1" fmla="*/ 1491623 h 1566265"/>
                      <a:gd name="connsiteX2" fmla="*/ 212494 w 2088573"/>
                      <a:gd name="connsiteY2" fmla="*/ 1470668 h 1566265"/>
                      <a:gd name="connsiteX3" fmla="*/ 230678 w 2088573"/>
                      <a:gd name="connsiteY3" fmla="*/ 1421485 h 1566265"/>
                      <a:gd name="connsiteX4" fmla="*/ 238990 w 2088573"/>
                      <a:gd name="connsiteY4" fmla="*/ 1353078 h 1566265"/>
                      <a:gd name="connsiteX5" fmla="*/ 249382 w 2088573"/>
                      <a:gd name="connsiteY5" fmla="*/ 1172969 h 1566265"/>
                      <a:gd name="connsiteX6" fmla="*/ 258907 w 2088573"/>
                      <a:gd name="connsiteY6" fmla="*/ 920123 h 1566265"/>
                      <a:gd name="connsiteX7" fmla="*/ 259773 w 2088573"/>
                      <a:gd name="connsiteY7" fmla="*/ 469851 h 1566265"/>
                      <a:gd name="connsiteX8" fmla="*/ 273627 w 2088573"/>
                      <a:gd name="connsiteY8" fmla="*/ 9187 h 1566265"/>
                      <a:gd name="connsiteX9" fmla="*/ 408709 w 2088573"/>
                      <a:gd name="connsiteY9" fmla="*/ 165051 h 1566265"/>
                      <a:gd name="connsiteX10" fmla="*/ 408709 w 2088573"/>
                      <a:gd name="connsiteY10" fmla="*/ 165051 h 1566265"/>
                      <a:gd name="connsiteX11" fmla="*/ 547081 w 2088573"/>
                      <a:gd name="connsiteY11" fmla="*/ 236055 h 1566265"/>
                      <a:gd name="connsiteX12" fmla="*/ 707967 w 2088573"/>
                      <a:gd name="connsiteY12" fmla="*/ 266189 h 1566265"/>
                      <a:gd name="connsiteX13" fmla="*/ 834390 w 2088573"/>
                      <a:gd name="connsiteY13" fmla="*/ 305674 h 1566265"/>
                      <a:gd name="connsiteX14" fmla="*/ 931718 w 2088573"/>
                      <a:gd name="connsiteY14" fmla="*/ 372869 h 1566265"/>
                      <a:gd name="connsiteX15" fmla="*/ 994064 w 2088573"/>
                      <a:gd name="connsiteY15" fmla="*/ 487169 h 1566265"/>
                      <a:gd name="connsiteX16" fmla="*/ 1063856 w 2088573"/>
                      <a:gd name="connsiteY16" fmla="*/ 691350 h 1566265"/>
                      <a:gd name="connsiteX17" fmla="*/ 1154257 w 2088573"/>
                      <a:gd name="connsiteY17" fmla="*/ 959262 h 1566265"/>
                      <a:gd name="connsiteX18" fmla="*/ 1267691 w 2088573"/>
                      <a:gd name="connsiteY18" fmla="*/ 1228387 h 1566265"/>
                      <a:gd name="connsiteX19" fmla="*/ 1367963 w 2088573"/>
                      <a:gd name="connsiteY19" fmla="*/ 1383558 h 1566265"/>
                      <a:gd name="connsiteX20" fmla="*/ 1512051 w 2088573"/>
                      <a:gd name="connsiteY20" fmla="*/ 1484523 h 1566265"/>
                      <a:gd name="connsiteX21" fmla="*/ 1630161 w 2088573"/>
                      <a:gd name="connsiteY21" fmla="*/ 1532148 h 1566265"/>
                      <a:gd name="connsiteX22" fmla="*/ 1713981 w 2088573"/>
                      <a:gd name="connsiteY22" fmla="*/ 1553103 h 1566265"/>
                      <a:gd name="connsiteX23" fmla="*/ 1802996 w 2088573"/>
                      <a:gd name="connsiteY23" fmla="*/ 1566265 h 1566265"/>
                      <a:gd name="connsiteX24" fmla="*/ 1893051 w 2088573"/>
                      <a:gd name="connsiteY24" fmla="*/ 1553103 h 1566265"/>
                      <a:gd name="connsiteX25" fmla="*/ 2088573 w 2088573"/>
                      <a:gd name="connsiteY25" fmla="*/ 1564360 h 1566265"/>
                      <a:gd name="connsiteX0" fmla="*/ 0 w 2088573"/>
                      <a:gd name="connsiteY0" fmla="*/ 1533187 h 1566851"/>
                      <a:gd name="connsiteX1" fmla="*/ 180109 w 2088573"/>
                      <a:gd name="connsiteY1" fmla="*/ 1491623 h 1566851"/>
                      <a:gd name="connsiteX2" fmla="*/ 212494 w 2088573"/>
                      <a:gd name="connsiteY2" fmla="*/ 1470668 h 1566851"/>
                      <a:gd name="connsiteX3" fmla="*/ 230678 w 2088573"/>
                      <a:gd name="connsiteY3" fmla="*/ 1421485 h 1566851"/>
                      <a:gd name="connsiteX4" fmla="*/ 238990 w 2088573"/>
                      <a:gd name="connsiteY4" fmla="*/ 1353078 h 1566851"/>
                      <a:gd name="connsiteX5" fmla="*/ 249382 w 2088573"/>
                      <a:gd name="connsiteY5" fmla="*/ 1172969 h 1566851"/>
                      <a:gd name="connsiteX6" fmla="*/ 258907 w 2088573"/>
                      <a:gd name="connsiteY6" fmla="*/ 920123 h 1566851"/>
                      <a:gd name="connsiteX7" fmla="*/ 259773 w 2088573"/>
                      <a:gd name="connsiteY7" fmla="*/ 469851 h 1566851"/>
                      <a:gd name="connsiteX8" fmla="*/ 273627 w 2088573"/>
                      <a:gd name="connsiteY8" fmla="*/ 9187 h 1566851"/>
                      <a:gd name="connsiteX9" fmla="*/ 408709 w 2088573"/>
                      <a:gd name="connsiteY9" fmla="*/ 165051 h 1566851"/>
                      <a:gd name="connsiteX10" fmla="*/ 408709 w 2088573"/>
                      <a:gd name="connsiteY10" fmla="*/ 165051 h 1566851"/>
                      <a:gd name="connsiteX11" fmla="*/ 547081 w 2088573"/>
                      <a:gd name="connsiteY11" fmla="*/ 236055 h 1566851"/>
                      <a:gd name="connsiteX12" fmla="*/ 707967 w 2088573"/>
                      <a:gd name="connsiteY12" fmla="*/ 266189 h 1566851"/>
                      <a:gd name="connsiteX13" fmla="*/ 834390 w 2088573"/>
                      <a:gd name="connsiteY13" fmla="*/ 305674 h 1566851"/>
                      <a:gd name="connsiteX14" fmla="*/ 931718 w 2088573"/>
                      <a:gd name="connsiteY14" fmla="*/ 372869 h 1566851"/>
                      <a:gd name="connsiteX15" fmla="*/ 994064 w 2088573"/>
                      <a:gd name="connsiteY15" fmla="*/ 487169 h 1566851"/>
                      <a:gd name="connsiteX16" fmla="*/ 1063856 w 2088573"/>
                      <a:gd name="connsiteY16" fmla="*/ 691350 h 1566851"/>
                      <a:gd name="connsiteX17" fmla="*/ 1154257 w 2088573"/>
                      <a:gd name="connsiteY17" fmla="*/ 959262 h 1566851"/>
                      <a:gd name="connsiteX18" fmla="*/ 1267691 w 2088573"/>
                      <a:gd name="connsiteY18" fmla="*/ 1228387 h 1566851"/>
                      <a:gd name="connsiteX19" fmla="*/ 1367963 w 2088573"/>
                      <a:gd name="connsiteY19" fmla="*/ 1383558 h 1566851"/>
                      <a:gd name="connsiteX20" fmla="*/ 1512051 w 2088573"/>
                      <a:gd name="connsiteY20" fmla="*/ 1484523 h 1566851"/>
                      <a:gd name="connsiteX21" fmla="*/ 1630161 w 2088573"/>
                      <a:gd name="connsiteY21" fmla="*/ 1532148 h 1566851"/>
                      <a:gd name="connsiteX22" fmla="*/ 1713981 w 2088573"/>
                      <a:gd name="connsiteY22" fmla="*/ 1553103 h 1566851"/>
                      <a:gd name="connsiteX23" fmla="*/ 1802996 w 2088573"/>
                      <a:gd name="connsiteY23" fmla="*/ 1566265 h 1566851"/>
                      <a:gd name="connsiteX24" fmla="*/ 1894956 w 2088573"/>
                      <a:gd name="connsiteY24" fmla="*/ 1564533 h 1566851"/>
                      <a:gd name="connsiteX25" fmla="*/ 2088573 w 2088573"/>
                      <a:gd name="connsiteY25" fmla="*/ 1564360 h 1566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2088573" h="1566851">
                        <a:moveTo>
                          <a:pt x="0" y="1533187"/>
                        </a:moveTo>
                        <a:cubicBezTo>
                          <a:pt x="60036" y="1519332"/>
                          <a:pt x="144693" y="1502043"/>
                          <a:pt x="180109" y="1491623"/>
                        </a:cubicBezTo>
                        <a:cubicBezTo>
                          <a:pt x="215525" y="1481203"/>
                          <a:pt x="204066" y="1482358"/>
                          <a:pt x="212494" y="1470668"/>
                        </a:cubicBezTo>
                        <a:cubicBezTo>
                          <a:pt x="220922" y="1458978"/>
                          <a:pt x="226262" y="1441083"/>
                          <a:pt x="230678" y="1421485"/>
                        </a:cubicBezTo>
                        <a:cubicBezTo>
                          <a:pt x="235094" y="1401887"/>
                          <a:pt x="235873" y="1394497"/>
                          <a:pt x="238990" y="1353078"/>
                        </a:cubicBezTo>
                        <a:cubicBezTo>
                          <a:pt x="242107" y="1311659"/>
                          <a:pt x="246063" y="1245128"/>
                          <a:pt x="249382" y="1172969"/>
                        </a:cubicBezTo>
                        <a:cubicBezTo>
                          <a:pt x="252701" y="1100810"/>
                          <a:pt x="257175" y="1037309"/>
                          <a:pt x="258907" y="920123"/>
                        </a:cubicBezTo>
                        <a:cubicBezTo>
                          <a:pt x="260639" y="802937"/>
                          <a:pt x="257320" y="621674"/>
                          <a:pt x="259773" y="469851"/>
                        </a:cubicBezTo>
                        <a:cubicBezTo>
                          <a:pt x="262226" y="318028"/>
                          <a:pt x="248804" y="59987"/>
                          <a:pt x="273627" y="9187"/>
                        </a:cubicBezTo>
                        <a:cubicBezTo>
                          <a:pt x="298450" y="-41613"/>
                          <a:pt x="357620" y="133359"/>
                          <a:pt x="408709" y="165051"/>
                        </a:cubicBezTo>
                        <a:lnTo>
                          <a:pt x="408709" y="165051"/>
                        </a:lnTo>
                        <a:cubicBezTo>
                          <a:pt x="431771" y="176885"/>
                          <a:pt x="497205" y="219199"/>
                          <a:pt x="547081" y="236055"/>
                        </a:cubicBezTo>
                        <a:cubicBezTo>
                          <a:pt x="596957" y="252911"/>
                          <a:pt x="660082" y="254586"/>
                          <a:pt x="707967" y="266189"/>
                        </a:cubicBezTo>
                        <a:cubicBezTo>
                          <a:pt x="755852" y="277792"/>
                          <a:pt x="797098" y="287894"/>
                          <a:pt x="834390" y="305674"/>
                        </a:cubicBezTo>
                        <a:cubicBezTo>
                          <a:pt x="871682" y="323454"/>
                          <a:pt x="905106" y="342620"/>
                          <a:pt x="931718" y="372869"/>
                        </a:cubicBezTo>
                        <a:cubicBezTo>
                          <a:pt x="958330" y="403118"/>
                          <a:pt x="972041" y="434089"/>
                          <a:pt x="994064" y="487169"/>
                        </a:cubicBezTo>
                        <a:cubicBezTo>
                          <a:pt x="1016087" y="540249"/>
                          <a:pt x="1037157" y="612668"/>
                          <a:pt x="1063856" y="691350"/>
                        </a:cubicBezTo>
                        <a:cubicBezTo>
                          <a:pt x="1090555" y="770032"/>
                          <a:pt x="1120285" y="869756"/>
                          <a:pt x="1154257" y="959262"/>
                        </a:cubicBezTo>
                        <a:cubicBezTo>
                          <a:pt x="1188229" y="1048768"/>
                          <a:pt x="1232073" y="1157671"/>
                          <a:pt x="1267691" y="1228387"/>
                        </a:cubicBezTo>
                        <a:cubicBezTo>
                          <a:pt x="1303309" y="1299103"/>
                          <a:pt x="1327236" y="1340869"/>
                          <a:pt x="1367963" y="1383558"/>
                        </a:cubicBezTo>
                        <a:cubicBezTo>
                          <a:pt x="1408690" y="1426247"/>
                          <a:pt x="1468351" y="1459758"/>
                          <a:pt x="1512051" y="1484523"/>
                        </a:cubicBezTo>
                        <a:cubicBezTo>
                          <a:pt x="1555751" y="1509288"/>
                          <a:pt x="1596506" y="1520718"/>
                          <a:pt x="1630161" y="1532148"/>
                        </a:cubicBezTo>
                        <a:cubicBezTo>
                          <a:pt x="1663816" y="1543578"/>
                          <a:pt x="1685175" y="1547417"/>
                          <a:pt x="1713981" y="1553103"/>
                        </a:cubicBezTo>
                        <a:cubicBezTo>
                          <a:pt x="1742787" y="1558789"/>
                          <a:pt x="1772834" y="1564360"/>
                          <a:pt x="1802996" y="1566265"/>
                        </a:cubicBezTo>
                        <a:cubicBezTo>
                          <a:pt x="1833159" y="1568170"/>
                          <a:pt x="1847360" y="1564850"/>
                          <a:pt x="1894956" y="1564533"/>
                        </a:cubicBezTo>
                        <a:cubicBezTo>
                          <a:pt x="1942552" y="1564216"/>
                          <a:pt x="2023341" y="1557144"/>
                          <a:pt x="2088573" y="156436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1" name="Straight Connector 50"/>
                  <p:cNvCxnSpPr>
                    <a:endCxn id="53" idx="2"/>
                  </p:cNvCxnSpPr>
                  <p:nvPr/>
                </p:nvCxnSpPr>
                <p:spPr>
                  <a:xfrm>
                    <a:off x="1447800" y="2862251"/>
                    <a:ext cx="941243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6" name="Straight Connector 45"/>
              <p:cNvCxnSpPr>
                <a:stCxn id="53" idx="2"/>
              </p:cNvCxnSpPr>
              <p:nvPr/>
            </p:nvCxnSpPr>
            <p:spPr>
              <a:xfrm>
                <a:off x="2001889" y="3161102"/>
                <a:ext cx="284111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713286" y="3069310"/>
              <a:ext cx="2185134" cy="162787"/>
              <a:chOff x="1713286" y="3069310"/>
              <a:chExt cx="2185134" cy="162787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1713286" y="3075608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2956651" y="3069310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Group 92"/>
            <p:cNvGrpSpPr/>
            <p:nvPr/>
          </p:nvGrpSpPr>
          <p:grpSpPr>
            <a:xfrm>
              <a:off x="2114167" y="3176942"/>
              <a:ext cx="1355573" cy="558587"/>
              <a:chOff x="2114167" y="3176942"/>
              <a:chExt cx="1355573" cy="558587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340172" y="3396975"/>
                <a:ext cx="967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600" smtClean="0">
                    <a:latin typeface="Garamond" panose="02020404030301010803" pitchFamily="18" charset="0"/>
                  </a:rPr>
                  <a:t>Vreme (</a:t>
                </a:r>
                <a:r>
                  <a:rPr lang="sr-Latn-RS" sz="1600" b="1" smtClean="0">
                    <a:solidFill>
                      <a:srgbClr val="FF0000"/>
                    </a:solidFill>
                    <a:latin typeface="Garamond" panose="02020404030301010803" pitchFamily="18" charset="0"/>
                  </a:rPr>
                  <a:t>s</a:t>
                </a:r>
                <a:r>
                  <a:rPr lang="sr-Latn-RS" sz="1600" smtClean="0">
                    <a:latin typeface="Garamond" panose="02020404030301010803" pitchFamily="18" charset="0"/>
                  </a:rPr>
                  <a:t>)</a:t>
                </a:r>
                <a:endParaRPr lang="en-US" sz="1600">
                  <a:latin typeface="Garamond" panose="02020404030301010803" pitchFamily="18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114167" y="3176942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600" smtClean="0">
                    <a:latin typeface="Garamond" panose="02020404030301010803" pitchFamily="18" charset="0"/>
                  </a:rPr>
                  <a:t>0.3</a:t>
                </a:r>
                <a:endParaRPr lang="en-US" sz="1600">
                  <a:latin typeface="Garamond" panose="02020404030301010803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047830" y="3179426"/>
                <a:ext cx="421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1600" smtClean="0">
                    <a:latin typeface="Garamond" panose="02020404030301010803" pitchFamily="18" charset="0"/>
                  </a:rPr>
                  <a:t>0.6</a:t>
                </a:r>
                <a:endParaRPr lang="en-US" sz="1600"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161854" y="3863548"/>
            <a:ext cx="3164898" cy="1600200"/>
            <a:chOff x="1143000" y="4038600"/>
            <a:chExt cx="3164898" cy="1600200"/>
          </a:xfrm>
        </p:grpSpPr>
        <p:grpSp>
          <p:nvGrpSpPr>
            <p:cNvPr id="31" name="Group 30"/>
            <p:cNvGrpSpPr/>
            <p:nvPr/>
          </p:nvGrpSpPr>
          <p:grpSpPr>
            <a:xfrm>
              <a:off x="2057400" y="4038600"/>
              <a:ext cx="2250498" cy="1600200"/>
              <a:chOff x="2057400" y="3657600"/>
              <a:chExt cx="2250498" cy="1600200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2155248" y="3657600"/>
                <a:ext cx="2152650" cy="1549444"/>
              </a:xfrm>
              <a:custGeom>
                <a:avLst/>
                <a:gdLst>
                  <a:gd name="connsiteX0" fmla="*/ 0 w 2152650"/>
                  <a:gd name="connsiteY0" fmla="*/ 1539798 h 1547418"/>
                  <a:gd name="connsiteX1" fmla="*/ 240030 w 2152650"/>
                  <a:gd name="connsiteY1" fmla="*/ 1528368 h 1547418"/>
                  <a:gd name="connsiteX2" fmla="*/ 392430 w 2152650"/>
                  <a:gd name="connsiteY2" fmla="*/ 1513128 h 1547418"/>
                  <a:gd name="connsiteX3" fmla="*/ 461010 w 2152650"/>
                  <a:gd name="connsiteY3" fmla="*/ 1475028 h 1547418"/>
                  <a:gd name="connsiteX4" fmla="*/ 495300 w 2152650"/>
                  <a:gd name="connsiteY4" fmla="*/ 1398828 h 1547418"/>
                  <a:gd name="connsiteX5" fmla="*/ 537210 w 2152650"/>
                  <a:gd name="connsiteY5" fmla="*/ 1242618 h 1547418"/>
                  <a:gd name="connsiteX6" fmla="*/ 647700 w 2152650"/>
                  <a:gd name="connsiteY6" fmla="*/ 846378 h 1547418"/>
                  <a:gd name="connsiteX7" fmla="*/ 742950 w 2152650"/>
                  <a:gd name="connsiteY7" fmla="*/ 514908 h 1547418"/>
                  <a:gd name="connsiteX8" fmla="*/ 872490 w 2152650"/>
                  <a:gd name="connsiteY8" fmla="*/ 137718 h 1547418"/>
                  <a:gd name="connsiteX9" fmla="*/ 975360 w 2152650"/>
                  <a:gd name="connsiteY9" fmla="*/ 23418 h 1547418"/>
                  <a:gd name="connsiteX10" fmla="*/ 1154430 w 2152650"/>
                  <a:gd name="connsiteY10" fmla="*/ 558 h 1547418"/>
                  <a:gd name="connsiteX11" fmla="*/ 1196340 w 2152650"/>
                  <a:gd name="connsiteY11" fmla="*/ 34848 h 1547418"/>
                  <a:gd name="connsiteX12" fmla="*/ 1196340 w 2152650"/>
                  <a:gd name="connsiteY12" fmla="*/ 34848 h 1547418"/>
                  <a:gd name="connsiteX13" fmla="*/ 1238250 w 2152650"/>
                  <a:gd name="connsiteY13" fmla="*/ 103428 h 1547418"/>
                  <a:gd name="connsiteX14" fmla="*/ 1283970 w 2152650"/>
                  <a:gd name="connsiteY14" fmla="*/ 210108 h 1547418"/>
                  <a:gd name="connsiteX15" fmla="*/ 1375410 w 2152650"/>
                  <a:gd name="connsiteY15" fmla="*/ 511098 h 1547418"/>
                  <a:gd name="connsiteX16" fmla="*/ 1504950 w 2152650"/>
                  <a:gd name="connsiteY16" fmla="*/ 846378 h 1547418"/>
                  <a:gd name="connsiteX17" fmla="*/ 1642110 w 2152650"/>
                  <a:gd name="connsiteY17" fmla="*/ 1234998 h 1547418"/>
                  <a:gd name="connsiteX18" fmla="*/ 1779270 w 2152650"/>
                  <a:gd name="connsiteY18" fmla="*/ 1490268 h 1547418"/>
                  <a:gd name="connsiteX19" fmla="*/ 2152650 w 2152650"/>
                  <a:gd name="connsiteY19" fmla="*/ 1547418 h 1547418"/>
                  <a:gd name="connsiteX20" fmla="*/ 2152650 w 2152650"/>
                  <a:gd name="connsiteY20" fmla="*/ 1547418 h 1547418"/>
                  <a:gd name="connsiteX0" fmla="*/ 0 w 2152650"/>
                  <a:gd name="connsiteY0" fmla="*/ 1539798 h 1547418"/>
                  <a:gd name="connsiteX1" fmla="*/ 240030 w 2152650"/>
                  <a:gd name="connsiteY1" fmla="*/ 1528368 h 1547418"/>
                  <a:gd name="connsiteX2" fmla="*/ 392430 w 2152650"/>
                  <a:gd name="connsiteY2" fmla="*/ 1513128 h 1547418"/>
                  <a:gd name="connsiteX3" fmla="*/ 461010 w 2152650"/>
                  <a:gd name="connsiteY3" fmla="*/ 1475028 h 1547418"/>
                  <a:gd name="connsiteX4" fmla="*/ 495300 w 2152650"/>
                  <a:gd name="connsiteY4" fmla="*/ 1398828 h 1547418"/>
                  <a:gd name="connsiteX5" fmla="*/ 537210 w 2152650"/>
                  <a:gd name="connsiteY5" fmla="*/ 1242618 h 1547418"/>
                  <a:gd name="connsiteX6" fmla="*/ 647700 w 2152650"/>
                  <a:gd name="connsiteY6" fmla="*/ 846378 h 1547418"/>
                  <a:gd name="connsiteX7" fmla="*/ 742950 w 2152650"/>
                  <a:gd name="connsiteY7" fmla="*/ 514908 h 1547418"/>
                  <a:gd name="connsiteX8" fmla="*/ 872490 w 2152650"/>
                  <a:gd name="connsiteY8" fmla="*/ 137718 h 1547418"/>
                  <a:gd name="connsiteX9" fmla="*/ 975360 w 2152650"/>
                  <a:gd name="connsiteY9" fmla="*/ 23418 h 1547418"/>
                  <a:gd name="connsiteX10" fmla="*/ 1154430 w 2152650"/>
                  <a:gd name="connsiteY10" fmla="*/ 558 h 1547418"/>
                  <a:gd name="connsiteX11" fmla="*/ 1196340 w 2152650"/>
                  <a:gd name="connsiteY11" fmla="*/ 34848 h 1547418"/>
                  <a:gd name="connsiteX12" fmla="*/ 1196340 w 2152650"/>
                  <a:gd name="connsiteY12" fmla="*/ 34848 h 1547418"/>
                  <a:gd name="connsiteX13" fmla="*/ 1238250 w 2152650"/>
                  <a:gd name="connsiteY13" fmla="*/ 103428 h 1547418"/>
                  <a:gd name="connsiteX14" fmla="*/ 1305359 w 2152650"/>
                  <a:gd name="connsiteY14" fmla="*/ 317056 h 1547418"/>
                  <a:gd name="connsiteX15" fmla="*/ 1375410 w 2152650"/>
                  <a:gd name="connsiteY15" fmla="*/ 511098 h 1547418"/>
                  <a:gd name="connsiteX16" fmla="*/ 1504950 w 2152650"/>
                  <a:gd name="connsiteY16" fmla="*/ 846378 h 1547418"/>
                  <a:gd name="connsiteX17" fmla="*/ 1642110 w 2152650"/>
                  <a:gd name="connsiteY17" fmla="*/ 1234998 h 1547418"/>
                  <a:gd name="connsiteX18" fmla="*/ 1779270 w 2152650"/>
                  <a:gd name="connsiteY18" fmla="*/ 1490268 h 1547418"/>
                  <a:gd name="connsiteX19" fmla="*/ 2152650 w 2152650"/>
                  <a:gd name="connsiteY19" fmla="*/ 1547418 h 1547418"/>
                  <a:gd name="connsiteX20" fmla="*/ 2152650 w 2152650"/>
                  <a:gd name="connsiteY20" fmla="*/ 1547418 h 1547418"/>
                  <a:gd name="connsiteX0" fmla="*/ 0 w 2152650"/>
                  <a:gd name="connsiteY0" fmla="*/ 1539798 h 1547418"/>
                  <a:gd name="connsiteX1" fmla="*/ 240030 w 2152650"/>
                  <a:gd name="connsiteY1" fmla="*/ 1528368 h 1547418"/>
                  <a:gd name="connsiteX2" fmla="*/ 392430 w 2152650"/>
                  <a:gd name="connsiteY2" fmla="*/ 1513128 h 1547418"/>
                  <a:gd name="connsiteX3" fmla="*/ 461010 w 2152650"/>
                  <a:gd name="connsiteY3" fmla="*/ 1475028 h 1547418"/>
                  <a:gd name="connsiteX4" fmla="*/ 495300 w 2152650"/>
                  <a:gd name="connsiteY4" fmla="*/ 1398828 h 1547418"/>
                  <a:gd name="connsiteX5" fmla="*/ 537210 w 2152650"/>
                  <a:gd name="connsiteY5" fmla="*/ 1242618 h 1547418"/>
                  <a:gd name="connsiteX6" fmla="*/ 647700 w 2152650"/>
                  <a:gd name="connsiteY6" fmla="*/ 846378 h 1547418"/>
                  <a:gd name="connsiteX7" fmla="*/ 742950 w 2152650"/>
                  <a:gd name="connsiteY7" fmla="*/ 514908 h 1547418"/>
                  <a:gd name="connsiteX8" fmla="*/ 872490 w 2152650"/>
                  <a:gd name="connsiteY8" fmla="*/ 137718 h 1547418"/>
                  <a:gd name="connsiteX9" fmla="*/ 975360 w 2152650"/>
                  <a:gd name="connsiteY9" fmla="*/ 23418 h 1547418"/>
                  <a:gd name="connsiteX10" fmla="*/ 1154430 w 2152650"/>
                  <a:gd name="connsiteY10" fmla="*/ 558 h 1547418"/>
                  <a:gd name="connsiteX11" fmla="*/ 1196340 w 2152650"/>
                  <a:gd name="connsiteY11" fmla="*/ 34848 h 1547418"/>
                  <a:gd name="connsiteX12" fmla="*/ 1196340 w 2152650"/>
                  <a:gd name="connsiteY12" fmla="*/ 34848 h 1547418"/>
                  <a:gd name="connsiteX13" fmla="*/ 1238250 w 2152650"/>
                  <a:gd name="connsiteY13" fmla="*/ 148881 h 1547418"/>
                  <a:gd name="connsiteX14" fmla="*/ 1305359 w 2152650"/>
                  <a:gd name="connsiteY14" fmla="*/ 317056 h 1547418"/>
                  <a:gd name="connsiteX15" fmla="*/ 1375410 w 2152650"/>
                  <a:gd name="connsiteY15" fmla="*/ 511098 h 1547418"/>
                  <a:gd name="connsiteX16" fmla="*/ 1504950 w 2152650"/>
                  <a:gd name="connsiteY16" fmla="*/ 846378 h 1547418"/>
                  <a:gd name="connsiteX17" fmla="*/ 1642110 w 2152650"/>
                  <a:gd name="connsiteY17" fmla="*/ 1234998 h 1547418"/>
                  <a:gd name="connsiteX18" fmla="*/ 1779270 w 2152650"/>
                  <a:gd name="connsiteY18" fmla="*/ 1490268 h 1547418"/>
                  <a:gd name="connsiteX19" fmla="*/ 2152650 w 2152650"/>
                  <a:gd name="connsiteY19" fmla="*/ 1547418 h 1547418"/>
                  <a:gd name="connsiteX20" fmla="*/ 2152650 w 2152650"/>
                  <a:gd name="connsiteY20" fmla="*/ 1547418 h 1547418"/>
                  <a:gd name="connsiteX0" fmla="*/ 0 w 2152650"/>
                  <a:gd name="connsiteY0" fmla="*/ 1528160 h 1535780"/>
                  <a:gd name="connsiteX1" fmla="*/ 240030 w 2152650"/>
                  <a:gd name="connsiteY1" fmla="*/ 1516730 h 1535780"/>
                  <a:gd name="connsiteX2" fmla="*/ 392430 w 2152650"/>
                  <a:gd name="connsiteY2" fmla="*/ 1501490 h 1535780"/>
                  <a:gd name="connsiteX3" fmla="*/ 461010 w 2152650"/>
                  <a:gd name="connsiteY3" fmla="*/ 1463390 h 1535780"/>
                  <a:gd name="connsiteX4" fmla="*/ 495300 w 2152650"/>
                  <a:gd name="connsiteY4" fmla="*/ 1387190 h 1535780"/>
                  <a:gd name="connsiteX5" fmla="*/ 537210 w 2152650"/>
                  <a:gd name="connsiteY5" fmla="*/ 1230980 h 1535780"/>
                  <a:gd name="connsiteX6" fmla="*/ 647700 w 2152650"/>
                  <a:gd name="connsiteY6" fmla="*/ 834740 h 1535780"/>
                  <a:gd name="connsiteX7" fmla="*/ 742950 w 2152650"/>
                  <a:gd name="connsiteY7" fmla="*/ 503270 h 1535780"/>
                  <a:gd name="connsiteX8" fmla="*/ 872490 w 2152650"/>
                  <a:gd name="connsiteY8" fmla="*/ 126080 h 1535780"/>
                  <a:gd name="connsiteX9" fmla="*/ 975360 w 2152650"/>
                  <a:gd name="connsiteY9" fmla="*/ 11780 h 1535780"/>
                  <a:gd name="connsiteX10" fmla="*/ 1116999 w 2152650"/>
                  <a:gd name="connsiteY10" fmla="*/ 4962 h 1535780"/>
                  <a:gd name="connsiteX11" fmla="*/ 1196340 w 2152650"/>
                  <a:gd name="connsiteY11" fmla="*/ 23210 h 1535780"/>
                  <a:gd name="connsiteX12" fmla="*/ 1196340 w 2152650"/>
                  <a:gd name="connsiteY12" fmla="*/ 23210 h 1535780"/>
                  <a:gd name="connsiteX13" fmla="*/ 1238250 w 2152650"/>
                  <a:gd name="connsiteY13" fmla="*/ 137243 h 1535780"/>
                  <a:gd name="connsiteX14" fmla="*/ 1305359 w 2152650"/>
                  <a:gd name="connsiteY14" fmla="*/ 305418 h 1535780"/>
                  <a:gd name="connsiteX15" fmla="*/ 1375410 w 2152650"/>
                  <a:gd name="connsiteY15" fmla="*/ 499460 h 1535780"/>
                  <a:gd name="connsiteX16" fmla="*/ 1504950 w 2152650"/>
                  <a:gd name="connsiteY16" fmla="*/ 834740 h 1535780"/>
                  <a:gd name="connsiteX17" fmla="*/ 1642110 w 2152650"/>
                  <a:gd name="connsiteY17" fmla="*/ 1223360 h 1535780"/>
                  <a:gd name="connsiteX18" fmla="*/ 1779270 w 2152650"/>
                  <a:gd name="connsiteY18" fmla="*/ 1478630 h 1535780"/>
                  <a:gd name="connsiteX19" fmla="*/ 2152650 w 2152650"/>
                  <a:gd name="connsiteY19" fmla="*/ 1535780 h 1535780"/>
                  <a:gd name="connsiteX20" fmla="*/ 2152650 w 2152650"/>
                  <a:gd name="connsiteY20" fmla="*/ 1535780 h 1535780"/>
                  <a:gd name="connsiteX0" fmla="*/ 0 w 2152650"/>
                  <a:gd name="connsiteY0" fmla="*/ 1528160 h 1535780"/>
                  <a:gd name="connsiteX1" fmla="*/ 240030 w 2152650"/>
                  <a:gd name="connsiteY1" fmla="*/ 1516730 h 1535780"/>
                  <a:gd name="connsiteX2" fmla="*/ 392430 w 2152650"/>
                  <a:gd name="connsiteY2" fmla="*/ 1501490 h 1535780"/>
                  <a:gd name="connsiteX3" fmla="*/ 461010 w 2152650"/>
                  <a:gd name="connsiteY3" fmla="*/ 1463390 h 1535780"/>
                  <a:gd name="connsiteX4" fmla="*/ 495300 w 2152650"/>
                  <a:gd name="connsiteY4" fmla="*/ 1387190 h 1535780"/>
                  <a:gd name="connsiteX5" fmla="*/ 537210 w 2152650"/>
                  <a:gd name="connsiteY5" fmla="*/ 1230980 h 1535780"/>
                  <a:gd name="connsiteX6" fmla="*/ 647700 w 2152650"/>
                  <a:gd name="connsiteY6" fmla="*/ 834740 h 1535780"/>
                  <a:gd name="connsiteX7" fmla="*/ 742950 w 2152650"/>
                  <a:gd name="connsiteY7" fmla="*/ 503270 h 1535780"/>
                  <a:gd name="connsiteX8" fmla="*/ 872490 w 2152650"/>
                  <a:gd name="connsiteY8" fmla="*/ 126080 h 1535780"/>
                  <a:gd name="connsiteX9" fmla="*/ 975360 w 2152650"/>
                  <a:gd name="connsiteY9" fmla="*/ 11780 h 1535780"/>
                  <a:gd name="connsiteX10" fmla="*/ 1116999 w 2152650"/>
                  <a:gd name="connsiteY10" fmla="*/ 4962 h 1535780"/>
                  <a:gd name="connsiteX11" fmla="*/ 1196340 w 2152650"/>
                  <a:gd name="connsiteY11" fmla="*/ 23210 h 1535780"/>
                  <a:gd name="connsiteX12" fmla="*/ 1228424 w 2152650"/>
                  <a:gd name="connsiteY12" fmla="*/ 84705 h 1535780"/>
                  <a:gd name="connsiteX13" fmla="*/ 1238250 w 2152650"/>
                  <a:gd name="connsiteY13" fmla="*/ 137243 h 1535780"/>
                  <a:gd name="connsiteX14" fmla="*/ 1305359 w 2152650"/>
                  <a:gd name="connsiteY14" fmla="*/ 305418 h 1535780"/>
                  <a:gd name="connsiteX15" fmla="*/ 1375410 w 2152650"/>
                  <a:gd name="connsiteY15" fmla="*/ 499460 h 1535780"/>
                  <a:gd name="connsiteX16" fmla="*/ 1504950 w 2152650"/>
                  <a:gd name="connsiteY16" fmla="*/ 834740 h 1535780"/>
                  <a:gd name="connsiteX17" fmla="*/ 1642110 w 2152650"/>
                  <a:gd name="connsiteY17" fmla="*/ 1223360 h 1535780"/>
                  <a:gd name="connsiteX18" fmla="*/ 1779270 w 2152650"/>
                  <a:gd name="connsiteY18" fmla="*/ 1478630 h 1535780"/>
                  <a:gd name="connsiteX19" fmla="*/ 2152650 w 2152650"/>
                  <a:gd name="connsiteY19" fmla="*/ 1535780 h 1535780"/>
                  <a:gd name="connsiteX20" fmla="*/ 2152650 w 2152650"/>
                  <a:gd name="connsiteY20" fmla="*/ 1535780 h 1535780"/>
                  <a:gd name="connsiteX0" fmla="*/ 0 w 2152650"/>
                  <a:gd name="connsiteY0" fmla="*/ 1528160 h 1535780"/>
                  <a:gd name="connsiteX1" fmla="*/ 240030 w 2152650"/>
                  <a:gd name="connsiteY1" fmla="*/ 1516730 h 1535780"/>
                  <a:gd name="connsiteX2" fmla="*/ 392430 w 2152650"/>
                  <a:gd name="connsiteY2" fmla="*/ 1501490 h 1535780"/>
                  <a:gd name="connsiteX3" fmla="*/ 461010 w 2152650"/>
                  <a:gd name="connsiteY3" fmla="*/ 1463390 h 1535780"/>
                  <a:gd name="connsiteX4" fmla="*/ 495300 w 2152650"/>
                  <a:gd name="connsiteY4" fmla="*/ 1387190 h 1535780"/>
                  <a:gd name="connsiteX5" fmla="*/ 537210 w 2152650"/>
                  <a:gd name="connsiteY5" fmla="*/ 1230980 h 1535780"/>
                  <a:gd name="connsiteX6" fmla="*/ 647700 w 2152650"/>
                  <a:gd name="connsiteY6" fmla="*/ 834740 h 1535780"/>
                  <a:gd name="connsiteX7" fmla="*/ 742950 w 2152650"/>
                  <a:gd name="connsiteY7" fmla="*/ 503270 h 1535780"/>
                  <a:gd name="connsiteX8" fmla="*/ 872490 w 2152650"/>
                  <a:gd name="connsiteY8" fmla="*/ 126080 h 1535780"/>
                  <a:gd name="connsiteX9" fmla="*/ 975360 w 2152650"/>
                  <a:gd name="connsiteY9" fmla="*/ 11780 h 1535780"/>
                  <a:gd name="connsiteX10" fmla="*/ 1116999 w 2152650"/>
                  <a:gd name="connsiteY10" fmla="*/ 4962 h 1535780"/>
                  <a:gd name="connsiteX11" fmla="*/ 1196340 w 2152650"/>
                  <a:gd name="connsiteY11" fmla="*/ 23210 h 1535780"/>
                  <a:gd name="connsiteX12" fmla="*/ 1228424 w 2152650"/>
                  <a:gd name="connsiteY12" fmla="*/ 84705 h 1535780"/>
                  <a:gd name="connsiteX13" fmla="*/ 1269626 w 2152650"/>
                  <a:gd name="connsiteY13" fmla="*/ 215684 h 1535780"/>
                  <a:gd name="connsiteX14" fmla="*/ 1305359 w 2152650"/>
                  <a:gd name="connsiteY14" fmla="*/ 305418 h 1535780"/>
                  <a:gd name="connsiteX15" fmla="*/ 1375410 w 2152650"/>
                  <a:gd name="connsiteY15" fmla="*/ 499460 h 1535780"/>
                  <a:gd name="connsiteX16" fmla="*/ 1504950 w 2152650"/>
                  <a:gd name="connsiteY16" fmla="*/ 834740 h 1535780"/>
                  <a:gd name="connsiteX17" fmla="*/ 1642110 w 2152650"/>
                  <a:gd name="connsiteY17" fmla="*/ 1223360 h 1535780"/>
                  <a:gd name="connsiteX18" fmla="*/ 1779270 w 2152650"/>
                  <a:gd name="connsiteY18" fmla="*/ 1478630 h 1535780"/>
                  <a:gd name="connsiteX19" fmla="*/ 2152650 w 2152650"/>
                  <a:gd name="connsiteY19" fmla="*/ 1535780 h 1535780"/>
                  <a:gd name="connsiteX20" fmla="*/ 2152650 w 2152650"/>
                  <a:gd name="connsiteY20" fmla="*/ 1535780 h 1535780"/>
                  <a:gd name="connsiteX0" fmla="*/ 0 w 2152650"/>
                  <a:gd name="connsiteY0" fmla="*/ 1543721 h 1551341"/>
                  <a:gd name="connsiteX1" fmla="*/ 240030 w 2152650"/>
                  <a:gd name="connsiteY1" fmla="*/ 1532291 h 1551341"/>
                  <a:gd name="connsiteX2" fmla="*/ 392430 w 2152650"/>
                  <a:gd name="connsiteY2" fmla="*/ 1517051 h 1551341"/>
                  <a:gd name="connsiteX3" fmla="*/ 461010 w 2152650"/>
                  <a:gd name="connsiteY3" fmla="*/ 1478951 h 1551341"/>
                  <a:gd name="connsiteX4" fmla="*/ 495300 w 2152650"/>
                  <a:gd name="connsiteY4" fmla="*/ 1402751 h 1551341"/>
                  <a:gd name="connsiteX5" fmla="*/ 537210 w 2152650"/>
                  <a:gd name="connsiteY5" fmla="*/ 1246541 h 1551341"/>
                  <a:gd name="connsiteX6" fmla="*/ 647700 w 2152650"/>
                  <a:gd name="connsiteY6" fmla="*/ 850301 h 1551341"/>
                  <a:gd name="connsiteX7" fmla="*/ 742950 w 2152650"/>
                  <a:gd name="connsiteY7" fmla="*/ 518831 h 1551341"/>
                  <a:gd name="connsiteX8" fmla="*/ 872490 w 2152650"/>
                  <a:gd name="connsiteY8" fmla="*/ 141641 h 1551341"/>
                  <a:gd name="connsiteX9" fmla="*/ 975360 w 2152650"/>
                  <a:gd name="connsiteY9" fmla="*/ 27341 h 1551341"/>
                  <a:gd name="connsiteX10" fmla="*/ 1090105 w 2152650"/>
                  <a:gd name="connsiteY10" fmla="*/ 353 h 1551341"/>
                  <a:gd name="connsiteX11" fmla="*/ 1196340 w 2152650"/>
                  <a:gd name="connsiteY11" fmla="*/ 38771 h 1551341"/>
                  <a:gd name="connsiteX12" fmla="*/ 1228424 w 2152650"/>
                  <a:gd name="connsiteY12" fmla="*/ 100266 h 1551341"/>
                  <a:gd name="connsiteX13" fmla="*/ 1269626 w 2152650"/>
                  <a:gd name="connsiteY13" fmla="*/ 231245 h 1551341"/>
                  <a:gd name="connsiteX14" fmla="*/ 1305359 w 2152650"/>
                  <a:gd name="connsiteY14" fmla="*/ 320979 h 1551341"/>
                  <a:gd name="connsiteX15" fmla="*/ 1375410 w 2152650"/>
                  <a:gd name="connsiteY15" fmla="*/ 515021 h 1551341"/>
                  <a:gd name="connsiteX16" fmla="*/ 1504950 w 2152650"/>
                  <a:gd name="connsiteY16" fmla="*/ 850301 h 1551341"/>
                  <a:gd name="connsiteX17" fmla="*/ 1642110 w 2152650"/>
                  <a:gd name="connsiteY17" fmla="*/ 1238921 h 1551341"/>
                  <a:gd name="connsiteX18" fmla="*/ 1779270 w 2152650"/>
                  <a:gd name="connsiteY18" fmla="*/ 1494191 h 1551341"/>
                  <a:gd name="connsiteX19" fmla="*/ 2152650 w 2152650"/>
                  <a:gd name="connsiteY19" fmla="*/ 1551341 h 1551341"/>
                  <a:gd name="connsiteX20" fmla="*/ 2152650 w 2152650"/>
                  <a:gd name="connsiteY20" fmla="*/ 1551341 h 1551341"/>
                  <a:gd name="connsiteX0" fmla="*/ 0 w 2152650"/>
                  <a:gd name="connsiteY0" fmla="*/ 1541573 h 1549193"/>
                  <a:gd name="connsiteX1" fmla="*/ 240030 w 2152650"/>
                  <a:gd name="connsiteY1" fmla="*/ 1530143 h 1549193"/>
                  <a:gd name="connsiteX2" fmla="*/ 392430 w 2152650"/>
                  <a:gd name="connsiteY2" fmla="*/ 1514903 h 1549193"/>
                  <a:gd name="connsiteX3" fmla="*/ 461010 w 2152650"/>
                  <a:gd name="connsiteY3" fmla="*/ 1476803 h 1549193"/>
                  <a:gd name="connsiteX4" fmla="*/ 495300 w 2152650"/>
                  <a:gd name="connsiteY4" fmla="*/ 1400603 h 1549193"/>
                  <a:gd name="connsiteX5" fmla="*/ 537210 w 2152650"/>
                  <a:gd name="connsiteY5" fmla="*/ 1244393 h 1549193"/>
                  <a:gd name="connsiteX6" fmla="*/ 647700 w 2152650"/>
                  <a:gd name="connsiteY6" fmla="*/ 848153 h 1549193"/>
                  <a:gd name="connsiteX7" fmla="*/ 742950 w 2152650"/>
                  <a:gd name="connsiteY7" fmla="*/ 516683 h 1549193"/>
                  <a:gd name="connsiteX8" fmla="*/ 872490 w 2152650"/>
                  <a:gd name="connsiteY8" fmla="*/ 139493 h 1549193"/>
                  <a:gd name="connsiteX9" fmla="*/ 975360 w 2152650"/>
                  <a:gd name="connsiteY9" fmla="*/ 25193 h 1549193"/>
                  <a:gd name="connsiteX10" fmla="*/ 1090105 w 2152650"/>
                  <a:gd name="connsiteY10" fmla="*/ 446 h 1549193"/>
                  <a:gd name="connsiteX11" fmla="*/ 1196340 w 2152650"/>
                  <a:gd name="connsiteY11" fmla="*/ 36623 h 1549193"/>
                  <a:gd name="connsiteX12" fmla="*/ 1228424 w 2152650"/>
                  <a:gd name="connsiteY12" fmla="*/ 98118 h 1549193"/>
                  <a:gd name="connsiteX13" fmla="*/ 1269626 w 2152650"/>
                  <a:gd name="connsiteY13" fmla="*/ 229097 h 1549193"/>
                  <a:gd name="connsiteX14" fmla="*/ 1305359 w 2152650"/>
                  <a:gd name="connsiteY14" fmla="*/ 318831 h 1549193"/>
                  <a:gd name="connsiteX15" fmla="*/ 1375410 w 2152650"/>
                  <a:gd name="connsiteY15" fmla="*/ 512873 h 1549193"/>
                  <a:gd name="connsiteX16" fmla="*/ 1504950 w 2152650"/>
                  <a:gd name="connsiteY16" fmla="*/ 848153 h 1549193"/>
                  <a:gd name="connsiteX17" fmla="*/ 1642110 w 2152650"/>
                  <a:gd name="connsiteY17" fmla="*/ 1236773 h 1549193"/>
                  <a:gd name="connsiteX18" fmla="*/ 1779270 w 2152650"/>
                  <a:gd name="connsiteY18" fmla="*/ 1492043 h 1549193"/>
                  <a:gd name="connsiteX19" fmla="*/ 2152650 w 2152650"/>
                  <a:gd name="connsiteY19" fmla="*/ 1549193 h 1549193"/>
                  <a:gd name="connsiteX20" fmla="*/ 2152650 w 2152650"/>
                  <a:gd name="connsiteY20" fmla="*/ 1549193 h 1549193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28424 w 2152650"/>
                  <a:gd name="connsiteY12" fmla="*/ 98369 h 1549444"/>
                  <a:gd name="connsiteX13" fmla="*/ 1269626 w 2152650"/>
                  <a:gd name="connsiteY13" fmla="*/ 229348 h 1549444"/>
                  <a:gd name="connsiteX14" fmla="*/ 1305359 w 2152650"/>
                  <a:gd name="connsiteY14" fmla="*/ 319082 h 1549444"/>
                  <a:gd name="connsiteX15" fmla="*/ 1375410 w 2152650"/>
                  <a:gd name="connsiteY15" fmla="*/ 513124 h 1549444"/>
                  <a:gd name="connsiteX16" fmla="*/ 1504950 w 2152650"/>
                  <a:gd name="connsiteY16" fmla="*/ 848404 h 1549444"/>
                  <a:gd name="connsiteX17" fmla="*/ 1642110 w 2152650"/>
                  <a:gd name="connsiteY17" fmla="*/ 1237024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69626 w 2152650"/>
                  <a:gd name="connsiteY13" fmla="*/ 229348 h 1549444"/>
                  <a:gd name="connsiteX14" fmla="*/ 1305359 w 2152650"/>
                  <a:gd name="connsiteY14" fmla="*/ 319082 h 1549444"/>
                  <a:gd name="connsiteX15" fmla="*/ 1375410 w 2152650"/>
                  <a:gd name="connsiteY15" fmla="*/ 513124 h 1549444"/>
                  <a:gd name="connsiteX16" fmla="*/ 1504950 w 2152650"/>
                  <a:gd name="connsiteY16" fmla="*/ 848404 h 1549444"/>
                  <a:gd name="connsiteX17" fmla="*/ 1642110 w 2152650"/>
                  <a:gd name="connsiteY17" fmla="*/ 1237024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05359 w 2152650"/>
                  <a:gd name="connsiteY14" fmla="*/ 319082 h 1549444"/>
                  <a:gd name="connsiteX15" fmla="*/ 1375410 w 2152650"/>
                  <a:gd name="connsiteY15" fmla="*/ 513124 h 1549444"/>
                  <a:gd name="connsiteX16" fmla="*/ 1504950 w 2152650"/>
                  <a:gd name="connsiteY16" fmla="*/ 848404 h 1549444"/>
                  <a:gd name="connsiteX17" fmla="*/ 1642110 w 2152650"/>
                  <a:gd name="connsiteY17" fmla="*/ 1237024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375410 w 2152650"/>
                  <a:gd name="connsiteY15" fmla="*/ 513124 h 1549444"/>
                  <a:gd name="connsiteX16" fmla="*/ 1504950 w 2152650"/>
                  <a:gd name="connsiteY16" fmla="*/ 848404 h 1549444"/>
                  <a:gd name="connsiteX17" fmla="*/ 1642110 w 2152650"/>
                  <a:gd name="connsiteY17" fmla="*/ 1237024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4950 w 2152650"/>
                  <a:gd name="connsiteY16" fmla="*/ 848404 h 1549444"/>
                  <a:gd name="connsiteX17" fmla="*/ 1642110 w 2152650"/>
                  <a:gd name="connsiteY17" fmla="*/ 1237024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42110 w 2152650"/>
                  <a:gd name="connsiteY17" fmla="*/ 1237024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35386 w 2152650"/>
                  <a:gd name="connsiteY17" fmla="*/ 1252712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35386 w 2152650"/>
                  <a:gd name="connsiteY17" fmla="*/ 1252712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35386 w 2152650"/>
                  <a:gd name="connsiteY17" fmla="*/ 1252712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35386 w 2152650"/>
                  <a:gd name="connsiteY17" fmla="*/ 1252712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35386 w 2152650"/>
                  <a:gd name="connsiteY17" fmla="*/ 1252712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35386 w 2152650"/>
                  <a:gd name="connsiteY17" fmla="*/ 1252712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26421 w 2152650"/>
                  <a:gd name="connsiteY17" fmla="*/ 1250470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26421 w 2152650"/>
                  <a:gd name="connsiteY17" fmla="*/ 1250470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26421 w 2152650"/>
                  <a:gd name="connsiteY17" fmla="*/ 1250470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6735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26421 w 2152650"/>
                  <a:gd name="connsiteY17" fmla="*/ 1250470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47941 w 2152650"/>
                  <a:gd name="connsiteY14" fmla="*/ 406488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26421 w 2152650"/>
                  <a:gd name="connsiteY17" fmla="*/ 1250470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  <a:gd name="connsiteX0" fmla="*/ 0 w 2152650"/>
                  <a:gd name="connsiteY0" fmla="*/ 1541824 h 1549444"/>
                  <a:gd name="connsiteX1" fmla="*/ 240030 w 2152650"/>
                  <a:gd name="connsiteY1" fmla="*/ 1530394 h 1549444"/>
                  <a:gd name="connsiteX2" fmla="*/ 392430 w 2152650"/>
                  <a:gd name="connsiteY2" fmla="*/ 1515154 h 1549444"/>
                  <a:gd name="connsiteX3" fmla="*/ 461010 w 2152650"/>
                  <a:gd name="connsiteY3" fmla="*/ 1477054 h 1549444"/>
                  <a:gd name="connsiteX4" fmla="*/ 495300 w 2152650"/>
                  <a:gd name="connsiteY4" fmla="*/ 1400854 h 1549444"/>
                  <a:gd name="connsiteX5" fmla="*/ 537210 w 2152650"/>
                  <a:gd name="connsiteY5" fmla="*/ 1244644 h 1549444"/>
                  <a:gd name="connsiteX6" fmla="*/ 647700 w 2152650"/>
                  <a:gd name="connsiteY6" fmla="*/ 848404 h 1549444"/>
                  <a:gd name="connsiteX7" fmla="*/ 742950 w 2152650"/>
                  <a:gd name="connsiteY7" fmla="*/ 516934 h 1549444"/>
                  <a:gd name="connsiteX8" fmla="*/ 872490 w 2152650"/>
                  <a:gd name="connsiteY8" fmla="*/ 139744 h 1549444"/>
                  <a:gd name="connsiteX9" fmla="*/ 975360 w 2152650"/>
                  <a:gd name="connsiteY9" fmla="*/ 25444 h 1549444"/>
                  <a:gd name="connsiteX10" fmla="*/ 1090105 w 2152650"/>
                  <a:gd name="connsiteY10" fmla="*/ 697 h 1549444"/>
                  <a:gd name="connsiteX11" fmla="*/ 1187376 w 2152650"/>
                  <a:gd name="connsiteY11" fmla="*/ 41357 h 1549444"/>
                  <a:gd name="connsiteX12" fmla="*/ 1237388 w 2152650"/>
                  <a:gd name="connsiteY12" fmla="*/ 129746 h 1549444"/>
                  <a:gd name="connsiteX13" fmla="*/ 1276350 w 2152650"/>
                  <a:gd name="connsiteY13" fmla="*/ 229348 h 1549444"/>
                  <a:gd name="connsiteX14" fmla="*/ 1338976 w 2152650"/>
                  <a:gd name="connsiteY14" fmla="*/ 408729 h 1549444"/>
                  <a:gd name="connsiteX15" fmla="*/ 1420233 w 2152650"/>
                  <a:gd name="connsiteY15" fmla="*/ 629665 h 1549444"/>
                  <a:gd name="connsiteX16" fmla="*/ 1502709 w 2152650"/>
                  <a:gd name="connsiteY16" fmla="*/ 877539 h 1549444"/>
                  <a:gd name="connsiteX17" fmla="*/ 1626421 w 2152650"/>
                  <a:gd name="connsiteY17" fmla="*/ 1250470 h 1549444"/>
                  <a:gd name="connsiteX18" fmla="*/ 1779270 w 2152650"/>
                  <a:gd name="connsiteY18" fmla="*/ 1492294 h 1549444"/>
                  <a:gd name="connsiteX19" fmla="*/ 2152650 w 2152650"/>
                  <a:gd name="connsiteY19" fmla="*/ 1549444 h 1549444"/>
                  <a:gd name="connsiteX20" fmla="*/ 2152650 w 2152650"/>
                  <a:gd name="connsiteY20" fmla="*/ 1549444 h 1549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52650" h="1549444">
                    <a:moveTo>
                      <a:pt x="0" y="1541824"/>
                    </a:moveTo>
                    <a:lnTo>
                      <a:pt x="240030" y="1530394"/>
                    </a:lnTo>
                    <a:cubicBezTo>
                      <a:pt x="305435" y="1525949"/>
                      <a:pt x="355600" y="1524044"/>
                      <a:pt x="392430" y="1515154"/>
                    </a:cubicBezTo>
                    <a:cubicBezTo>
                      <a:pt x="429260" y="1506264"/>
                      <a:pt x="443865" y="1496104"/>
                      <a:pt x="461010" y="1477054"/>
                    </a:cubicBezTo>
                    <a:cubicBezTo>
                      <a:pt x="478155" y="1458004"/>
                      <a:pt x="482600" y="1439589"/>
                      <a:pt x="495300" y="1400854"/>
                    </a:cubicBezTo>
                    <a:cubicBezTo>
                      <a:pt x="508000" y="1362119"/>
                      <a:pt x="511810" y="1336719"/>
                      <a:pt x="537210" y="1244644"/>
                    </a:cubicBezTo>
                    <a:cubicBezTo>
                      <a:pt x="562610" y="1152569"/>
                      <a:pt x="613410" y="969689"/>
                      <a:pt x="647700" y="848404"/>
                    </a:cubicBezTo>
                    <a:cubicBezTo>
                      <a:pt x="681990" y="727119"/>
                      <a:pt x="705485" y="635044"/>
                      <a:pt x="742950" y="516934"/>
                    </a:cubicBezTo>
                    <a:cubicBezTo>
                      <a:pt x="780415" y="398824"/>
                      <a:pt x="833755" y="221659"/>
                      <a:pt x="872490" y="139744"/>
                    </a:cubicBezTo>
                    <a:cubicBezTo>
                      <a:pt x="911225" y="57829"/>
                      <a:pt x="939091" y="48619"/>
                      <a:pt x="975360" y="25444"/>
                    </a:cubicBezTo>
                    <a:cubicBezTo>
                      <a:pt x="1011629" y="2269"/>
                      <a:pt x="1054769" y="-1955"/>
                      <a:pt x="1090105" y="697"/>
                    </a:cubicBezTo>
                    <a:cubicBezTo>
                      <a:pt x="1125441" y="3349"/>
                      <a:pt x="1162829" y="19849"/>
                      <a:pt x="1187376" y="41357"/>
                    </a:cubicBezTo>
                    <a:cubicBezTo>
                      <a:pt x="1211923" y="62865"/>
                      <a:pt x="1222559" y="98414"/>
                      <a:pt x="1237388" y="129746"/>
                    </a:cubicBezTo>
                    <a:cubicBezTo>
                      <a:pt x="1252217" y="161078"/>
                      <a:pt x="1259419" y="182851"/>
                      <a:pt x="1276350" y="229348"/>
                    </a:cubicBezTo>
                    <a:cubicBezTo>
                      <a:pt x="1293281" y="275845"/>
                      <a:pt x="1314996" y="342010"/>
                      <a:pt x="1338976" y="408729"/>
                    </a:cubicBezTo>
                    <a:cubicBezTo>
                      <a:pt x="1362956" y="475448"/>
                      <a:pt x="1392944" y="551530"/>
                      <a:pt x="1420233" y="629665"/>
                    </a:cubicBezTo>
                    <a:cubicBezTo>
                      <a:pt x="1447522" y="707800"/>
                      <a:pt x="1468344" y="774071"/>
                      <a:pt x="1502709" y="877539"/>
                    </a:cubicBezTo>
                    <a:cubicBezTo>
                      <a:pt x="1537074" y="981007"/>
                      <a:pt x="1580328" y="1148011"/>
                      <a:pt x="1626421" y="1250470"/>
                    </a:cubicBezTo>
                    <a:cubicBezTo>
                      <a:pt x="1672515" y="1352929"/>
                      <a:pt x="1691565" y="1442465"/>
                      <a:pt x="1779270" y="1492294"/>
                    </a:cubicBezTo>
                    <a:cubicBezTo>
                      <a:pt x="1866975" y="1542123"/>
                      <a:pt x="2090420" y="1539919"/>
                      <a:pt x="2152650" y="1549444"/>
                    </a:cubicBezTo>
                    <a:lnTo>
                      <a:pt x="2152650" y="1549444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724400"/>
                <a:ext cx="7620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1143000" y="4038600"/>
              <a:ext cx="2152650" cy="1549444"/>
            </a:xfrm>
            <a:custGeom>
              <a:avLst/>
              <a:gdLst>
                <a:gd name="connsiteX0" fmla="*/ 0 w 2152650"/>
                <a:gd name="connsiteY0" fmla="*/ 1539798 h 1547418"/>
                <a:gd name="connsiteX1" fmla="*/ 240030 w 2152650"/>
                <a:gd name="connsiteY1" fmla="*/ 1528368 h 1547418"/>
                <a:gd name="connsiteX2" fmla="*/ 392430 w 2152650"/>
                <a:gd name="connsiteY2" fmla="*/ 1513128 h 1547418"/>
                <a:gd name="connsiteX3" fmla="*/ 461010 w 2152650"/>
                <a:gd name="connsiteY3" fmla="*/ 1475028 h 1547418"/>
                <a:gd name="connsiteX4" fmla="*/ 495300 w 2152650"/>
                <a:gd name="connsiteY4" fmla="*/ 1398828 h 1547418"/>
                <a:gd name="connsiteX5" fmla="*/ 537210 w 2152650"/>
                <a:gd name="connsiteY5" fmla="*/ 1242618 h 1547418"/>
                <a:gd name="connsiteX6" fmla="*/ 647700 w 2152650"/>
                <a:gd name="connsiteY6" fmla="*/ 846378 h 1547418"/>
                <a:gd name="connsiteX7" fmla="*/ 742950 w 2152650"/>
                <a:gd name="connsiteY7" fmla="*/ 514908 h 1547418"/>
                <a:gd name="connsiteX8" fmla="*/ 872490 w 2152650"/>
                <a:gd name="connsiteY8" fmla="*/ 137718 h 1547418"/>
                <a:gd name="connsiteX9" fmla="*/ 975360 w 2152650"/>
                <a:gd name="connsiteY9" fmla="*/ 23418 h 1547418"/>
                <a:gd name="connsiteX10" fmla="*/ 1154430 w 2152650"/>
                <a:gd name="connsiteY10" fmla="*/ 558 h 1547418"/>
                <a:gd name="connsiteX11" fmla="*/ 1196340 w 2152650"/>
                <a:gd name="connsiteY11" fmla="*/ 34848 h 1547418"/>
                <a:gd name="connsiteX12" fmla="*/ 1196340 w 2152650"/>
                <a:gd name="connsiteY12" fmla="*/ 34848 h 1547418"/>
                <a:gd name="connsiteX13" fmla="*/ 1238250 w 2152650"/>
                <a:gd name="connsiteY13" fmla="*/ 103428 h 1547418"/>
                <a:gd name="connsiteX14" fmla="*/ 1283970 w 2152650"/>
                <a:gd name="connsiteY14" fmla="*/ 210108 h 1547418"/>
                <a:gd name="connsiteX15" fmla="*/ 1375410 w 2152650"/>
                <a:gd name="connsiteY15" fmla="*/ 511098 h 1547418"/>
                <a:gd name="connsiteX16" fmla="*/ 1504950 w 2152650"/>
                <a:gd name="connsiteY16" fmla="*/ 846378 h 1547418"/>
                <a:gd name="connsiteX17" fmla="*/ 1642110 w 2152650"/>
                <a:gd name="connsiteY17" fmla="*/ 1234998 h 1547418"/>
                <a:gd name="connsiteX18" fmla="*/ 1779270 w 2152650"/>
                <a:gd name="connsiteY18" fmla="*/ 1490268 h 1547418"/>
                <a:gd name="connsiteX19" fmla="*/ 2152650 w 2152650"/>
                <a:gd name="connsiteY19" fmla="*/ 1547418 h 1547418"/>
                <a:gd name="connsiteX20" fmla="*/ 2152650 w 2152650"/>
                <a:gd name="connsiteY20" fmla="*/ 1547418 h 1547418"/>
                <a:gd name="connsiteX0" fmla="*/ 0 w 2152650"/>
                <a:gd name="connsiteY0" fmla="*/ 1539798 h 1547418"/>
                <a:gd name="connsiteX1" fmla="*/ 240030 w 2152650"/>
                <a:gd name="connsiteY1" fmla="*/ 1528368 h 1547418"/>
                <a:gd name="connsiteX2" fmla="*/ 392430 w 2152650"/>
                <a:gd name="connsiteY2" fmla="*/ 1513128 h 1547418"/>
                <a:gd name="connsiteX3" fmla="*/ 461010 w 2152650"/>
                <a:gd name="connsiteY3" fmla="*/ 1475028 h 1547418"/>
                <a:gd name="connsiteX4" fmla="*/ 495300 w 2152650"/>
                <a:gd name="connsiteY4" fmla="*/ 1398828 h 1547418"/>
                <a:gd name="connsiteX5" fmla="*/ 537210 w 2152650"/>
                <a:gd name="connsiteY5" fmla="*/ 1242618 h 1547418"/>
                <a:gd name="connsiteX6" fmla="*/ 647700 w 2152650"/>
                <a:gd name="connsiteY6" fmla="*/ 846378 h 1547418"/>
                <a:gd name="connsiteX7" fmla="*/ 742950 w 2152650"/>
                <a:gd name="connsiteY7" fmla="*/ 514908 h 1547418"/>
                <a:gd name="connsiteX8" fmla="*/ 872490 w 2152650"/>
                <a:gd name="connsiteY8" fmla="*/ 137718 h 1547418"/>
                <a:gd name="connsiteX9" fmla="*/ 975360 w 2152650"/>
                <a:gd name="connsiteY9" fmla="*/ 23418 h 1547418"/>
                <a:gd name="connsiteX10" fmla="*/ 1154430 w 2152650"/>
                <a:gd name="connsiteY10" fmla="*/ 558 h 1547418"/>
                <a:gd name="connsiteX11" fmla="*/ 1196340 w 2152650"/>
                <a:gd name="connsiteY11" fmla="*/ 34848 h 1547418"/>
                <a:gd name="connsiteX12" fmla="*/ 1196340 w 2152650"/>
                <a:gd name="connsiteY12" fmla="*/ 34848 h 1547418"/>
                <a:gd name="connsiteX13" fmla="*/ 1238250 w 2152650"/>
                <a:gd name="connsiteY13" fmla="*/ 103428 h 1547418"/>
                <a:gd name="connsiteX14" fmla="*/ 1305359 w 2152650"/>
                <a:gd name="connsiteY14" fmla="*/ 317056 h 1547418"/>
                <a:gd name="connsiteX15" fmla="*/ 1375410 w 2152650"/>
                <a:gd name="connsiteY15" fmla="*/ 511098 h 1547418"/>
                <a:gd name="connsiteX16" fmla="*/ 1504950 w 2152650"/>
                <a:gd name="connsiteY16" fmla="*/ 846378 h 1547418"/>
                <a:gd name="connsiteX17" fmla="*/ 1642110 w 2152650"/>
                <a:gd name="connsiteY17" fmla="*/ 1234998 h 1547418"/>
                <a:gd name="connsiteX18" fmla="*/ 1779270 w 2152650"/>
                <a:gd name="connsiteY18" fmla="*/ 1490268 h 1547418"/>
                <a:gd name="connsiteX19" fmla="*/ 2152650 w 2152650"/>
                <a:gd name="connsiteY19" fmla="*/ 1547418 h 1547418"/>
                <a:gd name="connsiteX20" fmla="*/ 2152650 w 2152650"/>
                <a:gd name="connsiteY20" fmla="*/ 1547418 h 1547418"/>
                <a:gd name="connsiteX0" fmla="*/ 0 w 2152650"/>
                <a:gd name="connsiteY0" fmla="*/ 1539798 h 1547418"/>
                <a:gd name="connsiteX1" fmla="*/ 240030 w 2152650"/>
                <a:gd name="connsiteY1" fmla="*/ 1528368 h 1547418"/>
                <a:gd name="connsiteX2" fmla="*/ 392430 w 2152650"/>
                <a:gd name="connsiteY2" fmla="*/ 1513128 h 1547418"/>
                <a:gd name="connsiteX3" fmla="*/ 461010 w 2152650"/>
                <a:gd name="connsiteY3" fmla="*/ 1475028 h 1547418"/>
                <a:gd name="connsiteX4" fmla="*/ 495300 w 2152650"/>
                <a:gd name="connsiteY4" fmla="*/ 1398828 h 1547418"/>
                <a:gd name="connsiteX5" fmla="*/ 537210 w 2152650"/>
                <a:gd name="connsiteY5" fmla="*/ 1242618 h 1547418"/>
                <a:gd name="connsiteX6" fmla="*/ 647700 w 2152650"/>
                <a:gd name="connsiteY6" fmla="*/ 846378 h 1547418"/>
                <a:gd name="connsiteX7" fmla="*/ 742950 w 2152650"/>
                <a:gd name="connsiteY7" fmla="*/ 514908 h 1547418"/>
                <a:gd name="connsiteX8" fmla="*/ 872490 w 2152650"/>
                <a:gd name="connsiteY8" fmla="*/ 137718 h 1547418"/>
                <a:gd name="connsiteX9" fmla="*/ 975360 w 2152650"/>
                <a:gd name="connsiteY9" fmla="*/ 23418 h 1547418"/>
                <a:gd name="connsiteX10" fmla="*/ 1154430 w 2152650"/>
                <a:gd name="connsiteY10" fmla="*/ 558 h 1547418"/>
                <a:gd name="connsiteX11" fmla="*/ 1196340 w 2152650"/>
                <a:gd name="connsiteY11" fmla="*/ 34848 h 1547418"/>
                <a:gd name="connsiteX12" fmla="*/ 1196340 w 2152650"/>
                <a:gd name="connsiteY12" fmla="*/ 34848 h 1547418"/>
                <a:gd name="connsiteX13" fmla="*/ 1238250 w 2152650"/>
                <a:gd name="connsiteY13" fmla="*/ 148881 h 1547418"/>
                <a:gd name="connsiteX14" fmla="*/ 1305359 w 2152650"/>
                <a:gd name="connsiteY14" fmla="*/ 317056 h 1547418"/>
                <a:gd name="connsiteX15" fmla="*/ 1375410 w 2152650"/>
                <a:gd name="connsiteY15" fmla="*/ 511098 h 1547418"/>
                <a:gd name="connsiteX16" fmla="*/ 1504950 w 2152650"/>
                <a:gd name="connsiteY16" fmla="*/ 846378 h 1547418"/>
                <a:gd name="connsiteX17" fmla="*/ 1642110 w 2152650"/>
                <a:gd name="connsiteY17" fmla="*/ 1234998 h 1547418"/>
                <a:gd name="connsiteX18" fmla="*/ 1779270 w 2152650"/>
                <a:gd name="connsiteY18" fmla="*/ 1490268 h 1547418"/>
                <a:gd name="connsiteX19" fmla="*/ 2152650 w 2152650"/>
                <a:gd name="connsiteY19" fmla="*/ 1547418 h 1547418"/>
                <a:gd name="connsiteX20" fmla="*/ 2152650 w 2152650"/>
                <a:gd name="connsiteY20" fmla="*/ 1547418 h 1547418"/>
                <a:gd name="connsiteX0" fmla="*/ 0 w 2152650"/>
                <a:gd name="connsiteY0" fmla="*/ 1528160 h 1535780"/>
                <a:gd name="connsiteX1" fmla="*/ 240030 w 2152650"/>
                <a:gd name="connsiteY1" fmla="*/ 1516730 h 1535780"/>
                <a:gd name="connsiteX2" fmla="*/ 392430 w 2152650"/>
                <a:gd name="connsiteY2" fmla="*/ 1501490 h 1535780"/>
                <a:gd name="connsiteX3" fmla="*/ 461010 w 2152650"/>
                <a:gd name="connsiteY3" fmla="*/ 1463390 h 1535780"/>
                <a:gd name="connsiteX4" fmla="*/ 495300 w 2152650"/>
                <a:gd name="connsiteY4" fmla="*/ 1387190 h 1535780"/>
                <a:gd name="connsiteX5" fmla="*/ 537210 w 2152650"/>
                <a:gd name="connsiteY5" fmla="*/ 1230980 h 1535780"/>
                <a:gd name="connsiteX6" fmla="*/ 647700 w 2152650"/>
                <a:gd name="connsiteY6" fmla="*/ 834740 h 1535780"/>
                <a:gd name="connsiteX7" fmla="*/ 742950 w 2152650"/>
                <a:gd name="connsiteY7" fmla="*/ 503270 h 1535780"/>
                <a:gd name="connsiteX8" fmla="*/ 872490 w 2152650"/>
                <a:gd name="connsiteY8" fmla="*/ 126080 h 1535780"/>
                <a:gd name="connsiteX9" fmla="*/ 975360 w 2152650"/>
                <a:gd name="connsiteY9" fmla="*/ 11780 h 1535780"/>
                <a:gd name="connsiteX10" fmla="*/ 1116999 w 2152650"/>
                <a:gd name="connsiteY10" fmla="*/ 4962 h 1535780"/>
                <a:gd name="connsiteX11" fmla="*/ 1196340 w 2152650"/>
                <a:gd name="connsiteY11" fmla="*/ 23210 h 1535780"/>
                <a:gd name="connsiteX12" fmla="*/ 1196340 w 2152650"/>
                <a:gd name="connsiteY12" fmla="*/ 23210 h 1535780"/>
                <a:gd name="connsiteX13" fmla="*/ 1238250 w 2152650"/>
                <a:gd name="connsiteY13" fmla="*/ 137243 h 1535780"/>
                <a:gd name="connsiteX14" fmla="*/ 1305359 w 2152650"/>
                <a:gd name="connsiteY14" fmla="*/ 305418 h 1535780"/>
                <a:gd name="connsiteX15" fmla="*/ 1375410 w 2152650"/>
                <a:gd name="connsiteY15" fmla="*/ 499460 h 1535780"/>
                <a:gd name="connsiteX16" fmla="*/ 1504950 w 2152650"/>
                <a:gd name="connsiteY16" fmla="*/ 834740 h 1535780"/>
                <a:gd name="connsiteX17" fmla="*/ 1642110 w 2152650"/>
                <a:gd name="connsiteY17" fmla="*/ 1223360 h 1535780"/>
                <a:gd name="connsiteX18" fmla="*/ 1779270 w 2152650"/>
                <a:gd name="connsiteY18" fmla="*/ 1478630 h 1535780"/>
                <a:gd name="connsiteX19" fmla="*/ 2152650 w 2152650"/>
                <a:gd name="connsiteY19" fmla="*/ 1535780 h 1535780"/>
                <a:gd name="connsiteX20" fmla="*/ 2152650 w 2152650"/>
                <a:gd name="connsiteY20" fmla="*/ 1535780 h 1535780"/>
                <a:gd name="connsiteX0" fmla="*/ 0 w 2152650"/>
                <a:gd name="connsiteY0" fmla="*/ 1528160 h 1535780"/>
                <a:gd name="connsiteX1" fmla="*/ 240030 w 2152650"/>
                <a:gd name="connsiteY1" fmla="*/ 1516730 h 1535780"/>
                <a:gd name="connsiteX2" fmla="*/ 392430 w 2152650"/>
                <a:gd name="connsiteY2" fmla="*/ 1501490 h 1535780"/>
                <a:gd name="connsiteX3" fmla="*/ 461010 w 2152650"/>
                <a:gd name="connsiteY3" fmla="*/ 1463390 h 1535780"/>
                <a:gd name="connsiteX4" fmla="*/ 495300 w 2152650"/>
                <a:gd name="connsiteY4" fmla="*/ 1387190 h 1535780"/>
                <a:gd name="connsiteX5" fmla="*/ 537210 w 2152650"/>
                <a:gd name="connsiteY5" fmla="*/ 1230980 h 1535780"/>
                <a:gd name="connsiteX6" fmla="*/ 647700 w 2152650"/>
                <a:gd name="connsiteY6" fmla="*/ 834740 h 1535780"/>
                <a:gd name="connsiteX7" fmla="*/ 742950 w 2152650"/>
                <a:gd name="connsiteY7" fmla="*/ 503270 h 1535780"/>
                <a:gd name="connsiteX8" fmla="*/ 872490 w 2152650"/>
                <a:gd name="connsiteY8" fmla="*/ 126080 h 1535780"/>
                <a:gd name="connsiteX9" fmla="*/ 975360 w 2152650"/>
                <a:gd name="connsiteY9" fmla="*/ 11780 h 1535780"/>
                <a:gd name="connsiteX10" fmla="*/ 1116999 w 2152650"/>
                <a:gd name="connsiteY10" fmla="*/ 4962 h 1535780"/>
                <a:gd name="connsiteX11" fmla="*/ 1196340 w 2152650"/>
                <a:gd name="connsiteY11" fmla="*/ 23210 h 1535780"/>
                <a:gd name="connsiteX12" fmla="*/ 1228424 w 2152650"/>
                <a:gd name="connsiteY12" fmla="*/ 84705 h 1535780"/>
                <a:gd name="connsiteX13" fmla="*/ 1238250 w 2152650"/>
                <a:gd name="connsiteY13" fmla="*/ 137243 h 1535780"/>
                <a:gd name="connsiteX14" fmla="*/ 1305359 w 2152650"/>
                <a:gd name="connsiteY14" fmla="*/ 305418 h 1535780"/>
                <a:gd name="connsiteX15" fmla="*/ 1375410 w 2152650"/>
                <a:gd name="connsiteY15" fmla="*/ 499460 h 1535780"/>
                <a:gd name="connsiteX16" fmla="*/ 1504950 w 2152650"/>
                <a:gd name="connsiteY16" fmla="*/ 834740 h 1535780"/>
                <a:gd name="connsiteX17" fmla="*/ 1642110 w 2152650"/>
                <a:gd name="connsiteY17" fmla="*/ 1223360 h 1535780"/>
                <a:gd name="connsiteX18" fmla="*/ 1779270 w 2152650"/>
                <a:gd name="connsiteY18" fmla="*/ 1478630 h 1535780"/>
                <a:gd name="connsiteX19" fmla="*/ 2152650 w 2152650"/>
                <a:gd name="connsiteY19" fmla="*/ 1535780 h 1535780"/>
                <a:gd name="connsiteX20" fmla="*/ 2152650 w 2152650"/>
                <a:gd name="connsiteY20" fmla="*/ 1535780 h 1535780"/>
                <a:gd name="connsiteX0" fmla="*/ 0 w 2152650"/>
                <a:gd name="connsiteY0" fmla="*/ 1528160 h 1535780"/>
                <a:gd name="connsiteX1" fmla="*/ 240030 w 2152650"/>
                <a:gd name="connsiteY1" fmla="*/ 1516730 h 1535780"/>
                <a:gd name="connsiteX2" fmla="*/ 392430 w 2152650"/>
                <a:gd name="connsiteY2" fmla="*/ 1501490 h 1535780"/>
                <a:gd name="connsiteX3" fmla="*/ 461010 w 2152650"/>
                <a:gd name="connsiteY3" fmla="*/ 1463390 h 1535780"/>
                <a:gd name="connsiteX4" fmla="*/ 495300 w 2152650"/>
                <a:gd name="connsiteY4" fmla="*/ 1387190 h 1535780"/>
                <a:gd name="connsiteX5" fmla="*/ 537210 w 2152650"/>
                <a:gd name="connsiteY5" fmla="*/ 1230980 h 1535780"/>
                <a:gd name="connsiteX6" fmla="*/ 647700 w 2152650"/>
                <a:gd name="connsiteY6" fmla="*/ 834740 h 1535780"/>
                <a:gd name="connsiteX7" fmla="*/ 742950 w 2152650"/>
                <a:gd name="connsiteY7" fmla="*/ 503270 h 1535780"/>
                <a:gd name="connsiteX8" fmla="*/ 872490 w 2152650"/>
                <a:gd name="connsiteY8" fmla="*/ 126080 h 1535780"/>
                <a:gd name="connsiteX9" fmla="*/ 975360 w 2152650"/>
                <a:gd name="connsiteY9" fmla="*/ 11780 h 1535780"/>
                <a:gd name="connsiteX10" fmla="*/ 1116999 w 2152650"/>
                <a:gd name="connsiteY10" fmla="*/ 4962 h 1535780"/>
                <a:gd name="connsiteX11" fmla="*/ 1196340 w 2152650"/>
                <a:gd name="connsiteY11" fmla="*/ 23210 h 1535780"/>
                <a:gd name="connsiteX12" fmla="*/ 1228424 w 2152650"/>
                <a:gd name="connsiteY12" fmla="*/ 84705 h 1535780"/>
                <a:gd name="connsiteX13" fmla="*/ 1269626 w 2152650"/>
                <a:gd name="connsiteY13" fmla="*/ 215684 h 1535780"/>
                <a:gd name="connsiteX14" fmla="*/ 1305359 w 2152650"/>
                <a:gd name="connsiteY14" fmla="*/ 305418 h 1535780"/>
                <a:gd name="connsiteX15" fmla="*/ 1375410 w 2152650"/>
                <a:gd name="connsiteY15" fmla="*/ 499460 h 1535780"/>
                <a:gd name="connsiteX16" fmla="*/ 1504950 w 2152650"/>
                <a:gd name="connsiteY16" fmla="*/ 834740 h 1535780"/>
                <a:gd name="connsiteX17" fmla="*/ 1642110 w 2152650"/>
                <a:gd name="connsiteY17" fmla="*/ 1223360 h 1535780"/>
                <a:gd name="connsiteX18" fmla="*/ 1779270 w 2152650"/>
                <a:gd name="connsiteY18" fmla="*/ 1478630 h 1535780"/>
                <a:gd name="connsiteX19" fmla="*/ 2152650 w 2152650"/>
                <a:gd name="connsiteY19" fmla="*/ 1535780 h 1535780"/>
                <a:gd name="connsiteX20" fmla="*/ 2152650 w 2152650"/>
                <a:gd name="connsiteY20" fmla="*/ 1535780 h 1535780"/>
                <a:gd name="connsiteX0" fmla="*/ 0 w 2152650"/>
                <a:gd name="connsiteY0" fmla="*/ 1543721 h 1551341"/>
                <a:gd name="connsiteX1" fmla="*/ 240030 w 2152650"/>
                <a:gd name="connsiteY1" fmla="*/ 1532291 h 1551341"/>
                <a:gd name="connsiteX2" fmla="*/ 392430 w 2152650"/>
                <a:gd name="connsiteY2" fmla="*/ 1517051 h 1551341"/>
                <a:gd name="connsiteX3" fmla="*/ 461010 w 2152650"/>
                <a:gd name="connsiteY3" fmla="*/ 1478951 h 1551341"/>
                <a:gd name="connsiteX4" fmla="*/ 495300 w 2152650"/>
                <a:gd name="connsiteY4" fmla="*/ 1402751 h 1551341"/>
                <a:gd name="connsiteX5" fmla="*/ 537210 w 2152650"/>
                <a:gd name="connsiteY5" fmla="*/ 1246541 h 1551341"/>
                <a:gd name="connsiteX6" fmla="*/ 647700 w 2152650"/>
                <a:gd name="connsiteY6" fmla="*/ 850301 h 1551341"/>
                <a:gd name="connsiteX7" fmla="*/ 742950 w 2152650"/>
                <a:gd name="connsiteY7" fmla="*/ 518831 h 1551341"/>
                <a:gd name="connsiteX8" fmla="*/ 872490 w 2152650"/>
                <a:gd name="connsiteY8" fmla="*/ 141641 h 1551341"/>
                <a:gd name="connsiteX9" fmla="*/ 975360 w 2152650"/>
                <a:gd name="connsiteY9" fmla="*/ 27341 h 1551341"/>
                <a:gd name="connsiteX10" fmla="*/ 1090105 w 2152650"/>
                <a:gd name="connsiteY10" fmla="*/ 353 h 1551341"/>
                <a:gd name="connsiteX11" fmla="*/ 1196340 w 2152650"/>
                <a:gd name="connsiteY11" fmla="*/ 38771 h 1551341"/>
                <a:gd name="connsiteX12" fmla="*/ 1228424 w 2152650"/>
                <a:gd name="connsiteY12" fmla="*/ 100266 h 1551341"/>
                <a:gd name="connsiteX13" fmla="*/ 1269626 w 2152650"/>
                <a:gd name="connsiteY13" fmla="*/ 231245 h 1551341"/>
                <a:gd name="connsiteX14" fmla="*/ 1305359 w 2152650"/>
                <a:gd name="connsiteY14" fmla="*/ 320979 h 1551341"/>
                <a:gd name="connsiteX15" fmla="*/ 1375410 w 2152650"/>
                <a:gd name="connsiteY15" fmla="*/ 515021 h 1551341"/>
                <a:gd name="connsiteX16" fmla="*/ 1504950 w 2152650"/>
                <a:gd name="connsiteY16" fmla="*/ 850301 h 1551341"/>
                <a:gd name="connsiteX17" fmla="*/ 1642110 w 2152650"/>
                <a:gd name="connsiteY17" fmla="*/ 1238921 h 1551341"/>
                <a:gd name="connsiteX18" fmla="*/ 1779270 w 2152650"/>
                <a:gd name="connsiteY18" fmla="*/ 1494191 h 1551341"/>
                <a:gd name="connsiteX19" fmla="*/ 2152650 w 2152650"/>
                <a:gd name="connsiteY19" fmla="*/ 1551341 h 1551341"/>
                <a:gd name="connsiteX20" fmla="*/ 2152650 w 2152650"/>
                <a:gd name="connsiteY20" fmla="*/ 1551341 h 1551341"/>
                <a:gd name="connsiteX0" fmla="*/ 0 w 2152650"/>
                <a:gd name="connsiteY0" fmla="*/ 1541573 h 1549193"/>
                <a:gd name="connsiteX1" fmla="*/ 240030 w 2152650"/>
                <a:gd name="connsiteY1" fmla="*/ 1530143 h 1549193"/>
                <a:gd name="connsiteX2" fmla="*/ 392430 w 2152650"/>
                <a:gd name="connsiteY2" fmla="*/ 1514903 h 1549193"/>
                <a:gd name="connsiteX3" fmla="*/ 461010 w 2152650"/>
                <a:gd name="connsiteY3" fmla="*/ 1476803 h 1549193"/>
                <a:gd name="connsiteX4" fmla="*/ 495300 w 2152650"/>
                <a:gd name="connsiteY4" fmla="*/ 1400603 h 1549193"/>
                <a:gd name="connsiteX5" fmla="*/ 537210 w 2152650"/>
                <a:gd name="connsiteY5" fmla="*/ 1244393 h 1549193"/>
                <a:gd name="connsiteX6" fmla="*/ 647700 w 2152650"/>
                <a:gd name="connsiteY6" fmla="*/ 848153 h 1549193"/>
                <a:gd name="connsiteX7" fmla="*/ 742950 w 2152650"/>
                <a:gd name="connsiteY7" fmla="*/ 516683 h 1549193"/>
                <a:gd name="connsiteX8" fmla="*/ 872490 w 2152650"/>
                <a:gd name="connsiteY8" fmla="*/ 139493 h 1549193"/>
                <a:gd name="connsiteX9" fmla="*/ 975360 w 2152650"/>
                <a:gd name="connsiteY9" fmla="*/ 25193 h 1549193"/>
                <a:gd name="connsiteX10" fmla="*/ 1090105 w 2152650"/>
                <a:gd name="connsiteY10" fmla="*/ 446 h 1549193"/>
                <a:gd name="connsiteX11" fmla="*/ 1196340 w 2152650"/>
                <a:gd name="connsiteY11" fmla="*/ 36623 h 1549193"/>
                <a:gd name="connsiteX12" fmla="*/ 1228424 w 2152650"/>
                <a:gd name="connsiteY12" fmla="*/ 98118 h 1549193"/>
                <a:gd name="connsiteX13" fmla="*/ 1269626 w 2152650"/>
                <a:gd name="connsiteY13" fmla="*/ 229097 h 1549193"/>
                <a:gd name="connsiteX14" fmla="*/ 1305359 w 2152650"/>
                <a:gd name="connsiteY14" fmla="*/ 318831 h 1549193"/>
                <a:gd name="connsiteX15" fmla="*/ 1375410 w 2152650"/>
                <a:gd name="connsiteY15" fmla="*/ 512873 h 1549193"/>
                <a:gd name="connsiteX16" fmla="*/ 1504950 w 2152650"/>
                <a:gd name="connsiteY16" fmla="*/ 848153 h 1549193"/>
                <a:gd name="connsiteX17" fmla="*/ 1642110 w 2152650"/>
                <a:gd name="connsiteY17" fmla="*/ 1236773 h 1549193"/>
                <a:gd name="connsiteX18" fmla="*/ 1779270 w 2152650"/>
                <a:gd name="connsiteY18" fmla="*/ 1492043 h 1549193"/>
                <a:gd name="connsiteX19" fmla="*/ 2152650 w 2152650"/>
                <a:gd name="connsiteY19" fmla="*/ 1549193 h 1549193"/>
                <a:gd name="connsiteX20" fmla="*/ 2152650 w 2152650"/>
                <a:gd name="connsiteY20" fmla="*/ 1549193 h 1549193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28424 w 2152650"/>
                <a:gd name="connsiteY12" fmla="*/ 98369 h 1549444"/>
                <a:gd name="connsiteX13" fmla="*/ 1269626 w 2152650"/>
                <a:gd name="connsiteY13" fmla="*/ 229348 h 1549444"/>
                <a:gd name="connsiteX14" fmla="*/ 1305359 w 2152650"/>
                <a:gd name="connsiteY14" fmla="*/ 319082 h 1549444"/>
                <a:gd name="connsiteX15" fmla="*/ 1375410 w 2152650"/>
                <a:gd name="connsiteY15" fmla="*/ 513124 h 1549444"/>
                <a:gd name="connsiteX16" fmla="*/ 1504950 w 2152650"/>
                <a:gd name="connsiteY16" fmla="*/ 848404 h 1549444"/>
                <a:gd name="connsiteX17" fmla="*/ 1642110 w 2152650"/>
                <a:gd name="connsiteY17" fmla="*/ 1237024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69626 w 2152650"/>
                <a:gd name="connsiteY13" fmla="*/ 229348 h 1549444"/>
                <a:gd name="connsiteX14" fmla="*/ 1305359 w 2152650"/>
                <a:gd name="connsiteY14" fmla="*/ 319082 h 1549444"/>
                <a:gd name="connsiteX15" fmla="*/ 1375410 w 2152650"/>
                <a:gd name="connsiteY15" fmla="*/ 513124 h 1549444"/>
                <a:gd name="connsiteX16" fmla="*/ 1504950 w 2152650"/>
                <a:gd name="connsiteY16" fmla="*/ 848404 h 1549444"/>
                <a:gd name="connsiteX17" fmla="*/ 1642110 w 2152650"/>
                <a:gd name="connsiteY17" fmla="*/ 1237024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05359 w 2152650"/>
                <a:gd name="connsiteY14" fmla="*/ 319082 h 1549444"/>
                <a:gd name="connsiteX15" fmla="*/ 1375410 w 2152650"/>
                <a:gd name="connsiteY15" fmla="*/ 513124 h 1549444"/>
                <a:gd name="connsiteX16" fmla="*/ 1504950 w 2152650"/>
                <a:gd name="connsiteY16" fmla="*/ 848404 h 1549444"/>
                <a:gd name="connsiteX17" fmla="*/ 1642110 w 2152650"/>
                <a:gd name="connsiteY17" fmla="*/ 1237024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375410 w 2152650"/>
                <a:gd name="connsiteY15" fmla="*/ 513124 h 1549444"/>
                <a:gd name="connsiteX16" fmla="*/ 1504950 w 2152650"/>
                <a:gd name="connsiteY16" fmla="*/ 848404 h 1549444"/>
                <a:gd name="connsiteX17" fmla="*/ 1642110 w 2152650"/>
                <a:gd name="connsiteY17" fmla="*/ 1237024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4950 w 2152650"/>
                <a:gd name="connsiteY16" fmla="*/ 848404 h 1549444"/>
                <a:gd name="connsiteX17" fmla="*/ 1642110 w 2152650"/>
                <a:gd name="connsiteY17" fmla="*/ 1237024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42110 w 2152650"/>
                <a:gd name="connsiteY17" fmla="*/ 1237024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35386 w 2152650"/>
                <a:gd name="connsiteY17" fmla="*/ 1252712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35386 w 2152650"/>
                <a:gd name="connsiteY17" fmla="*/ 1252712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35386 w 2152650"/>
                <a:gd name="connsiteY17" fmla="*/ 1252712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35386 w 2152650"/>
                <a:gd name="connsiteY17" fmla="*/ 1252712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35386 w 2152650"/>
                <a:gd name="connsiteY17" fmla="*/ 1252712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35386 w 2152650"/>
                <a:gd name="connsiteY17" fmla="*/ 1252712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26421 w 2152650"/>
                <a:gd name="connsiteY17" fmla="*/ 1250470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26421 w 2152650"/>
                <a:gd name="connsiteY17" fmla="*/ 1250470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26421 w 2152650"/>
                <a:gd name="connsiteY17" fmla="*/ 1250470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6735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26421 w 2152650"/>
                <a:gd name="connsiteY17" fmla="*/ 1250470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47941 w 2152650"/>
                <a:gd name="connsiteY14" fmla="*/ 406488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26421 w 2152650"/>
                <a:gd name="connsiteY17" fmla="*/ 1250470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  <a:gd name="connsiteX0" fmla="*/ 0 w 2152650"/>
                <a:gd name="connsiteY0" fmla="*/ 1541824 h 1549444"/>
                <a:gd name="connsiteX1" fmla="*/ 240030 w 2152650"/>
                <a:gd name="connsiteY1" fmla="*/ 1530394 h 1549444"/>
                <a:gd name="connsiteX2" fmla="*/ 392430 w 2152650"/>
                <a:gd name="connsiteY2" fmla="*/ 1515154 h 1549444"/>
                <a:gd name="connsiteX3" fmla="*/ 461010 w 2152650"/>
                <a:gd name="connsiteY3" fmla="*/ 1477054 h 1549444"/>
                <a:gd name="connsiteX4" fmla="*/ 495300 w 2152650"/>
                <a:gd name="connsiteY4" fmla="*/ 1400854 h 1549444"/>
                <a:gd name="connsiteX5" fmla="*/ 537210 w 2152650"/>
                <a:gd name="connsiteY5" fmla="*/ 1244644 h 1549444"/>
                <a:gd name="connsiteX6" fmla="*/ 647700 w 2152650"/>
                <a:gd name="connsiteY6" fmla="*/ 848404 h 1549444"/>
                <a:gd name="connsiteX7" fmla="*/ 742950 w 2152650"/>
                <a:gd name="connsiteY7" fmla="*/ 516934 h 1549444"/>
                <a:gd name="connsiteX8" fmla="*/ 872490 w 2152650"/>
                <a:gd name="connsiteY8" fmla="*/ 139744 h 1549444"/>
                <a:gd name="connsiteX9" fmla="*/ 975360 w 2152650"/>
                <a:gd name="connsiteY9" fmla="*/ 25444 h 1549444"/>
                <a:gd name="connsiteX10" fmla="*/ 1090105 w 2152650"/>
                <a:gd name="connsiteY10" fmla="*/ 697 h 1549444"/>
                <a:gd name="connsiteX11" fmla="*/ 1187376 w 2152650"/>
                <a:gd name="connsiteY11" fmla="*/ 41357 h 1549444"/>
                <a:gd name="connsiteX12" fmla="*/ 1237388 w 2152650"/>
                <a:gd name="connsiteY12" fmla="*/ 129746 h 1549444"/>
                <a:gd name="connsiteX13" fmla="*/ 1276350 w 2152650"/>
                <a:gd name="connsiteY13" fmla="*/ 229348 h 1549444"/>
                <a:gd name="connsiteX14" fmla="*/ 1338976 w 2152650"/>
                <a:gd name="connsiteY14" fmla="*/ 408729 h 1549444"/>
                <a:gd name="connsiteX15" fmla="*/ 1420233 w 2152650"/>
                <a:gd name="connsiteY15" fmla="*/ 629665 h 1549444"/>
                <a:gd name="connsiteX16" fmla="*/ 1502709 w 2152650"/>
                <a:gd name="connsiteY16" fmla="*/ 877539 h 1549444"/>
                <a:gd name="connsiteX17" fmla="*/ 1626421 w 2152650"/>
                <a:gd name="connsiteY17" fmla="*/ 1250470 h 1549444"/>
                <a:gd name="connsiteX18" fmla="*/ 1779270 w 2152650"/>
                <a:gd name="connsiteY18" fmla="*/ 1492294 h 1549444"/>
                <a:gd name="connsiteX19" fmla="*/ 2152650 w 2152650"/>
                <a:gd name="connsiteY19" fmla="*/ 1549444 h 1549444"/>
                <a:gd name="connsiteX20" fmla="*/ 2152650 w 2152650"/>
                <a:gd name="connsiteY20" fmla="*/ 1549444 h 154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52650" h="1549444">
                  <a:moveTo>
                    <a:pt x="0" y="1541824"/>
                  </a:moveTo>
                  <a:lnTo>
                    <a:pt x="240030" y="1530394"/>
                  </a:lnTo>
                  <a:cubicBezTo>
                    <a:pt x="305435" y="1525949"/>
                    <a:pt x="355600" y="1524044"/>
                    <a:pt x="392430" y="1515154"/>
                  </a:cubicBezTo>
                  <a:cubicBezTo>
                    <a:pt x="429260" y="1506264"/>
                    <a:pt x="443865" y="1496104"/>
                    <a:pt x="461010" y="1477054"/>
                  </a:cubicBezTo>
                  <a:cubicBezTo>
                    <a:pt x="478155" y="1458004"/>
                    <a:pt x="482600" y="1439589"/>
                    <a:pt x="495300" y="1400854"/>
                  </a:cubicBezTo>
                  <a:cubicBezTo>
                    <a:pt x="508000" y="1362119"/>
                    <a:pt x="511810" y="1336719"/>
                    <a:pt x="537210" y="1244644"/>
                  </a:cubicBezTo>
                  <a:cubicBezTo>
                    <a:pt x="562610" y="1152569"/>
                    <a:pt x="613410" y="969689"/>
                    <a:pt x="647700" y="848404"/>
                  </a:cubicBezTo>
                  <a:cubicBezTo>
                    <a:pt x="681990" y="727119"/>
                    <a:pt x="705485" y="635044"/>
                    <a:pt x="742950" y="516934"/>
                  </a:cubicBezTo>
                  <a:cubicBezTo>
                    <a:pt x="780415" y="398824"/>
                    <a:pt x="833755" y="221659"/>
                    <a:pt x="872490" y="139744"/>
                  </a:cubicBezTo>
                  <a:cubicBezTo>
                    <a:pt x="911225" y="57829"/>
                    <a:pt x="939091" y="48619"/>
                    <a:pt x="975360" y="25444"/>
                  </a:cubicBezTo>
                  <a:cubicBezTo>
                    <a:pt x="1011629" y="2269"/>
                    <a:pt x="1054769" y="-1955"/>
                    <a:pt x="1090105" y="697"/>
                  </a:cubicBezTo>
                  <a:cubicBezTo>
                    <a:pt x="1125441" y="3349"/>
                    <a:pt x="1162829" y="19849"/>
                    <a:pt x="1187376" y="41357"/>
                  </a:cubicBezTo>
                  <a:cubicBezTo>
                    <a:pt x="1211923" y="62865"/>
                    <a:pt x="1222559" y="98414"/>
                    <a:pt x="1237388" y="129746"/>
                  </a:cubicBezTo>
                  <a:cubicBezTo>
                    <a:pt x="1252217" y="161078"/>
                    <a:pt x="1259419" y="182851"/>
                    <a:pt x="1276350" y="229348"/>
                  </a:cubicBezTo>
                  <a:cubicBezTo>
                    <a:pt x="1293281" y="275845"/>
                    <a:pt x="1314996" y="342010"/>
                    <a:pt x="1338976" y="408729"/>
                  </a:cubicBezTo>
                  <a:cubicBezTo>
                    <a:pt x="1362956" y="475448"/>
                    <a:pt x="1392944" y="551530"/>
                    <a:pt x="1420233" y="629665"/>
                  </a:cubicBezTo>
                  <a:cubicBezTo>
                    <a:pt x="1447522" y="707800"/>
                    <a:pt x="1468344" y="774071"/>
                    <a:pt x="1502709" y="877539"/>
                  </a:cubicBezTo>
                  <a:cubicBezTo>
                    <a:pt x="1537074" y="981007"/>
                    <a:pt x="1580328" y="1148011"/>
                    <a:pt x="1626421" y="1250470"/>
                  </a:cubicBezTo>
                  <a:cubicBezTo>
                    <a:pt x="1672515" y="1352929"/>
                    <a:pt x="1691565" y="1442465"/>
                    <a:pt x="1779270" y="1492294"/>
                  </a:cubicBezTo>
                  <a:cubicBezTo>
                    <a:pt x="1866975" y="1542123"/>
                    <a:pt x="2090420" y="1539919"/>
                    <a:pt x="2152650" y="1549444"/>
                  </a:cubicBezTo>
                  <a:lnTo>
                    <a:pt x="2152650" y="1549444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81735" y="5595771"/>
            <a:ext cx="2185134" cy="162787"/>
            <a:chOff x="1713286" y="3069310"/>
            <a:chExt cx="2185134" cy="162787"/>
          </a:xfrm>
        </p:grpSpPr>
        <p:grpSp>
          <p:nvGrpSpPr>
            <p:cNvPr id="79" name="Group 78"/>
            <p:cNvGrpSpPr/>
            <p:nvPr/>
          </p:nvGrpSpPr>
          <p:grpSpPr>
            <a:xfrm>
              <a:off x="1713286" y="3075608"/>
              <a:ext cx="941769" cy="156489"/>
              <a:chOff x="1713286" y="3075608"/>
              <a:chExt cx="941769" cy="156489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1713286" y="3079697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022326" y="3078251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653855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340972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956651" y="3069310"/>
              <a:ext cx="941769" cy="156489"/>
              <a:chOff x="1713286" y="3075608"/>
              <a:chExt cx="941769" cy="156489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713286" y="3079697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022326" y="3078251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653855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340972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/>
          <p:cNvGrpSpPr/>
          <p:nvPr/>
        </p:nvGrpSpPr>
        <p:grpSpPr>
          <a:xfrm>
            <a:off x="1882616" y="5709454"/>
            <a:ext cx="1355573" cy="558587"/>
            <a:chOff x="2114167" y="3176942"/>
            <a:chExt cx="1355573" cy="558587"/>
          </a:xfrm>
        </p:grpSpPr>
        <p:sp>
          <p:nvSpPr>
            <p:cNvPr id="95" name="TextBox 94"/>
            <p:cNvSpPr txBox="1"/>
            <p:nvPr/>
          </p:nvSpPr>
          <p:spPr>
            <a:xfrm>
              <a:off x="2340172" y="3396975"/>
              <a:ext cx="967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Vreme (</a:t>
              </a:r>
              <a:r>
                <a:rPr lang="sr-Latn-RS" sz="1600" b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s</a:t>
              </a:r>
              <a:r>
                <a:rPr lang="sr-Latn-RS" sz="1600" smtClean="0">
                  <a:latin typeface="Garamond" panose="02020404030301010803" pitchFamily="18" charset="0"/>
                </a:rPr>
                <a:t>)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114167" y="3176942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0.3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47830" y="3179426"/>
              <a:ext cx="4219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0.6</a:t>
              </a:r>
              <a:endParaRPr lang="en-US" sz="1600">
                <a:latin typeface="Garamond" panose="02020404030301010803" pitchFamily="18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37122" y="5606158"/>
            <a:ext cx="2815062" cy="163453"/>
            <a:chOff x="5782150" y="5771373"/>
            <a:chExt cx="2815062" cy="163453"/>
          </a:xfrm>
        </p:grpSpPr>
        <p:grpSp>
          <p:nvGrpSpPr>
            <p:cNvPr id="104" name="Group 103"/>
            <p:cNvGrpSpPr/>
            <p:nvPr/>
          </p:nvGrpSpPr>
          <p:grpSpPr>
            <a:xfrm>
              <a:off x="5782150" y="5771373"/>
              <a:ext cx="2185134" cy="162787"/>
              <a:chOff x="1713286" y="3069310"/>
              <a:chExt cx="2185134" cy="162787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713286" y="3075608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2956651" y="3069310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5" name="Group 114"/>
            <p:cNvGrpSpPr/>
            <p:nvPr/>
          </p:nvGrpSpPr>
          <p:grpSpPr>
            <a:xfrm>
              <a:off x="6412078" y="5772039"/>
              <a:ext cx="2185134" cy="162787"/>
              <a:chOff x="1713286" y="3069310"/>
              <a:chExt cx="2185134" cy="162787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713286" y="3078251"/>
                <a:ext cx="310240" cy="153846"/>
                <a:chOff x="1713286" y="3078251"/>
                <a:chExt cx="310240" cy="153846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2956651" y="3069310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7" name="Group 126"/>
          <p:cNvGrpSpPr/>
          <p:nvPr/>
        </p:nvGrpSpPr>
        <p:grpSpPr>
          <a:xfrm>
            <a:off x="5429577" y="2875951"/>
            <a:ext cx="2815062" cy="163453"/>
            <a:chOff x="5782150" y="5771373"/>
            <a:chExt cx="2815062" cy="163453"/>
          </a:xfrm>
        </p:grpSpPr>
        <p:grpSp>
          <p:nvGrpSpPr>
            <p:cNvPr id="128" name="Group 127"/>
            <p:cNvGrpSpPr/>
            <p:nvPr/>
          </p:nvGrpSpPr>
          <p:grpSpPr>
            <a:xfrm>
              <a:off x="5782150" y="5771373"/>
              <a:ext cx="2185134" cy="162787"/>
              <a:chOff x="1713286" y="3069310"/>
              <a:chExt cx="2185134" cy="16278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13286" y="3075608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140"/>
              <p:cNvGrpSpPr/>
              <p:nvPr/>
            </p:nvGrpSpPr>
            <p:grpSpPr>
              <a:xfrm>
                <a:off x="2956651" y="3069310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9" name="Group 128"/>
            <p:cNvGrpSpPr/>
            <p:nvPr/>
          </p:nvGrpSpPr>
          <p:grpSpPr>
            <a:xfrm>
              <a:off x="6412078" y="5772039"/>
              <a:ext cx="2185134" cy="162787"/>
              <a:chOff x="1713286" y="3069310"/>
              <a:chExt cx="2185134" cy="16278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713286" y="3078251"/>
                <a:ext cx="310240" cy="153846"/>
                <a:chOff x="1713286" y="3078251"/>
                <a:chExt cx="310240" cy="153846"/>
              </a:xfrm>
            </p:grpSpPr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30"/>
              <p:cNvGrpSpPr/>
              <p:nvPr/>
            </p:nvGrpSpPr>
            <p:grpSpPr>
              <a:xfrm>
                <a:off x="2956651" y="3069310"/>
                <a:ext cx="941769" cy="156489"/>
                <a:chOff x="1713286" y="3075608"/>
                <a:chExt cx="941769" cy="156489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713286" y="3079697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022326" y="3078251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653855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340972" y="3075608"/>
                  <a:ext cx="1200" cy="152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4" name="Group 153"/>
          <p:cNvGrpSpPr/>
          <p:nvPr/>
        </p:nvGrpSpPr>
        <p:grpSpPr>
          <a:xfrm>
            <a:off x="5595098" y="3008408"/>
            <a:ext cx="2851264" cy="559406"/>
            <a:chOff x="5826649" y="3196240"/>
            <a:chExt cx="2851264" cy="559406"/>
          </a:xfrm>
        </p:grpSpPr>
        <p:sp>
          <p:nvSpPr>
            <p:cNvPr id="101" name="TextBox 100"/>
            <p:cNvSpPr txBox="1"/>
            <p:nvPr/>
          </p:nvSpPr>
          <p:spPr>
            <a:xfrm>
              <a:off x="6680706" y="3417092"/>
              <a:ext cx="1140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Vreme (</a:t>
              </a:r>
              <a:r>
                <a:rPr lang="sr-Latn-RS" sz="1600" b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ms</a:t>
              </a:r>
              <a:r>
                <a:rPr lang="sr-Latn-RS" sz="1600" smtClean="0">
                  <a:latin typeface="Garamond" panose="02020404030301010803" pitchFamily="18" charset="0"/>
                </a:rPr>
                <a:t>)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26649" y="3234544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>
                  <a:latin typeface="Garamond" panose="02020404030301010803" pitchFamily="18" charset="0"/>
                </a:rPr>
                <a:t>4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24619" y="3215171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12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448225" y="3221062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8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642211" y="3213283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16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300887" y="319624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20</a:t>
              </a:r>
              <a:endParaRPr lang="en-US" sz="1600">
                <a:latin typeface="Garamond" panose="02020404030301010803" pitchFamily="18" charset="0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309716" y="5711383"/>
            <a:ext cx="2851264" cy="559406"/>
            <a:chOff x="5826649" y="3196240"/>
            <a:chExt cx="2851264" cy="559406"/>
          </a:xfrm>
        </p:grpSpPr>
        <p:sp>
          <p:nvSpPr>
            <p:cNvPr id="156" name="TextBox 155"/>
            <p:cNvSpPr txBox="1"/>
            <p:nvPr/>
          </p:nvSpPr>
          <p:spPr>
            <a:xfrm>
              <a:off x="6680706" y="3417092"/>
              <a:ext cx="1140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Vreme (</a:t>
              </a:r>
              <a:r>
                <a:rPr lang="sr-Latn-RS" sz="1600" b="1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ms</a:t>
              </a:r>
              <a:r>
                <a:rPr lang="sr-Latn-RS" sz="1600" smtClean="0">
                  <a:latin typeface="Garamond" panose="02020404030301010803" pitchFamily="18" charset="0"/>
                </a:rPr>
                <a:t>)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826649" y="3234544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>
                  <a:latin typeface="Garamond" panose="02020404030301010803" pitchFamily="18" charset="0"/>
                </a:rPr>
                <a:t>4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024619" y="3215171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12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448225" y="3221062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8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642211" y="3213283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16</a:t>
              </a:r>
              <a:endParaRPr lang="en-US" sz="1600">
                <a:latin typeface="Garamond" panose="02020404030301010803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300887" y="3196240"/>
              <a:ext cx="377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600" smtClean="0">
                  <a:latin typeface="Garamond" panose="02020404030301010803" pitchFamily="18" charset="0"/>
                </a:rPr>
                <a:t>20</a:t>
              </a:r>
              <a:endParaRPr lang="en-US" sz="1600">
                <a:latin typeface="Garamond" panose="02020404030301010803" pitchFamily="18" charset="0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 rot="16200000">
            <a:off x="-75133" y="4509512"/>
            <a:ext cx="183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smtClean="0">
                <a:latin typeface="Garamond" panose="02020404030301010803" pitchFamily="18" charset="0"/>
              </a:rPr>
              <a:t>Snaga kontrakcije (g)</a:t>
            </a:r>
            <a:endParaRPr lang="en-US" sz="1600">
              <a:latin typeface="Garamond" panose="02020404030301010803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6200000">
            <a:off x="369587" y="1717611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smtClean="0">
                <a:latin typeface="Garamond" panose="02020404030301010803" pitchFamily="18" charset="0"/>
              </a:rPr>
              <a:t>MP (mV)</a:t>
            </a:r>
            <a:endParaRPr lang="en-US" sz="1600">
              <a:latin typeface="Garamond" panose="02020404030301010803" pitchFamily="18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 rot="16200000">
            <a:off x="407147" y="4544248"/>
            <a:ext cx="1553605" cy="160144"/>
            <a:chOff x="1713286" y="3071953"/>
            <a:chExt cx="1553605" cy="160144"/>
          </a:xfrm>
        </p:grpSpPr>
        <p:grpSp>
          <p:nvGrpSpPr>
            <p:cNvPr id="165" name="Group 164"/>
            <p:cNvGrpSpPr/>
            <p:nvPr/>
          </p:nvGrpSpPr>
          <p:grpSpPr>
            <a:xfrm>
              <a:off x="1713286" y="3075608"/>
              <a:ext cx="941769" cy="156489"/>
              <a:chOff x="1713286" y="3075608"/>
              <a:chExt cx="941769" cy="156489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1713286" y="3079697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022326" y="3078251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653855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340972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2956651" y="3071953"/>
              <a:ext cx="310240" cy="153846"/>
              <a:chOff x="1713286" y="3078251"/>
              <a:chExt cx="310240" cy="153846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1713286" y="3079697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022326" y="3078251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 174"/>
          <p:cNvGrpSpPr/>
          <p:nvPr/>
        </p:nvGrpSpPr>
        <p:grpSpPr>
          <a:xfrm rot="16200000">
            <a:off x="396444" y="1776211"/>
            <a:ext cx="1553605" cy="160144"/>
            <a:chOff x="1713286" y="3071953"/>
            <a:chExt cx="1553605" cy="160144"/>
          </a:xfrm>
        </p:grpSpPr>
        <p:grpSp>
          <p:nvGrpSpPr>
            <p:cNvPr id="176" name="Group 175"/>
            <p:cNvGrpSpPr/>
            <p:nvPr/>
          </p:nvGrpSpPr>
          <p:grpSpPr>
            <a:xfrm>
              <a:off x="1713286" y="3075608"/>
              <a:ext cx="941769" cy="156489"/>
              <a:chOff x="1713286" y="3075608"/>
              <a:chExt cx="941769" cy="156489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>
                <a:off x="1713286" y="3079697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2022326" y="3078251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2653855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2340972" y="3075608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2956651" y="3071953"/>
              <a:ext cx="310240" cy="153846"/>
              <a:chOff x="1713286" y="3078251"/>
              <a:chExt cx="310240" cy="153846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1713286" y="3079697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2022326" y="3078251"/>
                <a:ext cx="12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90776" y="244491"/>
            <a:ext cx="5517398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Refraktarnost</a:t>
            </a:r>
            <a:r>
              <a:rPr kumimoji="0" lang="sr-Latn-RS" sz="3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srčanog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1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6354182" y="3870500"/>
            <a:ext cx="1285297" cy="712540"/>
          </a:xfrm>
          <a:prstGeom prst="rect">
            <a:avLst/>
          </a:prstGeom>
          <a:solidFill>
            <a:srgbClr val="FE9D96"/>
          </a:solidFill>
          <a:ln w="6350">
            <a:solidFill>
              <a:srgbClr val="FE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430163" y="3536573"/>
            <a:ext cx="1069107" cy="932962"/>
            <a:chOff x="6316596" y="2248791"/>
            <a:chExt cx="1069107" cy="932962"/>
          </a:xfrm>
        </p:grpSpPr>
        <p:sp>
          <p:nvSpPr>
            <p:cNvPr id="40" name="Freeform 39"/>
            <p:cNvSpPr/>
            <p:nvPr/>
          </p:nvSpPr>
          <p:spPr>
            <a:xfrm rot="10800000">
              <a:off x="6316596" y="2248791"/>
              <a:ext cx="1033999" cy="686441"/>
            </a:xfrm>
            <a:custGeom>
              <a:avLst/>
              <a:gdLst>
                <a:gd name="connsiteX0" fmla="*/ 0 w 685800"/>
                <a:gd name="connsiteY0" fmla="*/ 0 h 495300"/>
                <a:gd name="connsiteX1" fmla="*/ 685800 w 685800"/>
                <a:gd name="connsiteY1" fmla="*/ 0 h 495300"/>
                <a:gd name="connsiteX2" fmla="*/ 342900 w 685800"/>
                <a:gd name="connsiteY2" fmla="*/ 495300 h 495300"/>
                <a:gd name="connsiteX3" fmla="*/ 0 w 685800"/>
                <a:gd name="connsiteY3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495300">
                  <a:moveTo>
                    <a:pt x="0" y="0"/>
                  </a:moveTo>
                  <a:lnTo>
                    <a:pt x="685800" y="0"/>
                  </a:lnTo>
                  <a:cubicBezTo>
                    <a:pt x="685800" y="273547"/>
                    <a:pt x="532278" y="495300"/>
                    <a:pt x="342900" y="495300"/>
                  </a:cubicBezTo>
                  <a:cubicBezTo>
                    <a:pt x="153522" y="495300"/>
                    <a:pt x="0" y="273547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16596" y="2926316"/>
              <a:ext cx="1069107" cy="255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571984" y="3308962"/>
            <a:ext cx="524490" cy="917508"/>
          </a:xfrm>
          <a:prstGeom prst="rect">
            <a:avLst/>
          </a:prstGeom>
          <a:solidFill>
            <a:srgbClr val="C3CF72"/>
          </a:solidFill>
          <a:ln>
            <a:solidFill>
              <a:srgbClr val="C3C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110346" y="3308961"/>
            <a:ext cx="512145" cy="920831"/>
          </a:xfrm>
          <a:prstGeom prst="rect">
            <a:avLst/>
          </a:prstGeom>
          <a:solidFill>
            <a:srgbClr val="C6E8E6"/>
          </a:solidFill>
          <a:ln>
            <a:solidFill>
              <a:srgbClr val="C6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541457" y="3308961"/>
            <a:ext cx="827536" cy="912099"/>
          </a:xfrm>
          <a:prstGeom prst="rect">
            <a:avLst/>
          </a:prstGeom>
          <a:solidFill>
            <a:srgbClr val="FE9D96"/>
          </a:solidFill>
          <a:ln>
            <a:solidFill>
              <a:srgbClr val="FE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76699" y="3308961"/>
            <a:ext cx="211757" cy="9154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800000">
            <a:off x="591322" y="3563620"/>
            <a:ext cx="1033999" cy="686441"/>
          </a:xfrm>
          <a:custGeom>
            <a:avLst/>
            <a:gdLst>
              <a:gd name="connsiteX0" fmla="*/ 0 w 685800"/>
              <a:gd name="connsiteY0" fmla="*/ 0 h 495300"/>
              <a:gd name="connsiteX1" fmla="*/ 685800 w 685800"/>
              <a:gd name="connsiteY1" fmla="*/ 0 h 495300"/>
              <a:gd name="connsiteX2" fmla="*/ 342900 w 685800"/>
              <a:gd name="connsiteY2" fmla="*/ 495300 h 495300"/>
              <a:gd name="connsiteX3" fmla="*/ 0 w 685800"/>
              <a:gd name="connsiteY3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495300">
                <a:moveTo>
                  <a:pt x="0" y="0"/>
                </a:moveTo>
                <a:lnTo>
                  <a:pt x="685800" y="0"/>
                </a:lnTo>
                <a:cubicBezTo>
                  <a:pt x="685800" y="273547"/>
                  <a:pt x="532278" y="495300"/>
                  <a:pt x="342900" y="495300"/>
                </a:cubicBezTo>
                <a:cubicBezTo>
                  <a:pt x="153522" y="495300"/>
                  <a:pt x="0" y="27354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8112" y="4230683"/>
            <a:ext cx="1182097" cy="308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0800000">
            <a:off x="2549164" y="3582670"/>
            <a:ext cx="1033999" cy="686441"/>
          </a:xfrm>
          <a:custGeom>
            <a:avLst/>
            <a:gdLst>
              <a:gd name="connsiteX0" fmla="*/ 0 w 685800"/>
              <a:gd name="connsiteY0" fmla="*/ 0 h 495300"/>
              <a:gd name="connsiteX1" fmla="*/ 685800 w 685800"/>
              <a:gd name="connsiteY1" fmla="*/ 0 h 495300"/>
              <a:gd name="connsiteX2" fmla="*/ 342900 w 685800"/>
              <a:gd name="connsiteY2" fmla="*/ 495300 h 495300"/>
              <a:gd name="connsiteX3" fmla="*/ 0 w 685800"/>
              <a:gd name="connsiteY3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495300">
                <a:moveTo>
                  <a:pt x="0" y="0"/>
                </a:moveTo>
                <a:lnTo>
                  <a:pt x="685800" y="0"/>
                </a:lnTo>
                <a:cubicBezTo>
                  <a:pt x="685800" y="273547"/>
                  <a:pt x="532278" y="495300"/>
                  <a:pt x="342900" y="495300"/>
                </a:cubicBezTo>
                <a:cubicBezTo>
                  <a:pt x="153522" y="495300"/>
                  <a:pt x="0" y="27354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5955" y="4234275"/>
            <a:ext cx="1182097" cy="30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656807" y="3255982"/>
            <a:ext cx="1215437" cy="1418326"/>
            <a:chOff x="7545916" y="3248470"/>
            <a:chExt cx="1215437" cy="1418326"/>
          </a:xfrm>
        </p:grpSpPr>
        <p:sp>
          <p:nvSpPr>
            <p:cNvPr id="22" name="Freeform 21"/>
            <p:cNvSpPr/>
            <p:nvPr/>
          </p:nvSpPr>
          <p:spPr>
            <a:xfrm rot="10800000">
              <a:off x="7545916" y="3248470"/>
              <a:ext cx="1215437" cy="974544"/>
            </a:xfrm>
            <a:custGeom>
              <a:avLst/>
              <a:gdLst>
                <a:gd name="connsiteX0" fmla="*/ 0 w 685800"/>
                <a:gd name="connsiteY0" fmla="*/ 0 h 495300"/>
                <a:gd name="connsiteX1" fmla="*/ 685800 w 685800"/>
                <a:gd name="connsiteY1" fmla="*/ 0 h 495300"/>
                <a:gd name="connsiteX2" fmla="*/ 342900 w 685800"/>
                <a:gd name="connsiteY2" fmla="*/ 495300 h 495300"/>
                <a:gd name="connsiteX3" fmla="*/ 0 w 685800"/>
                <a:gd name="connsiteY3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495300">
                  <a:moveTo>
                    <a:pt x="0" y="0"/>
                  </a:moveTo>
                  <a:lnTo>
                    <a:pt x="685800" y="0"/>
                  </a:lnTo>
                  <a:cubicBezTo>
                    <a:pt x="685800" y="273547"/>
                    <a:pt x="532278" y="495300"/>
                    <a:pt x="342900" y="495300"/>
                  </a:cubicBezTo>
                  <a:cubicBezTo>
                    <a:pt x="153522" y="495300"/>
                    <a:pt x="0" y="273547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71692" y="4207184"/>
              <a:ext cx="1163883" cy="4596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30985" y="4195209"/>
            <a:ext cx="1389471" cy="459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1"/>
          </p:cNvCxnSpPr>
          <p:nvPr/>
        </p:nvCxnSpPr>
        <p:spPr>
          <a:xfrm>
            <a:off x="6125522" y="4221060"/>
            <a:ext cx="1531285" cy="9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7138" y="4219106"/>
            <a:ext cx="939755" cy="3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08938" y="4215225"/>
            <a:ext cx="9402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209" y="4214991"/>
            <a:ext cx="4701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872244" y="4230526"/>
            <a:ext cx="208146" cy="2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19176" y="4195209"/>
            <a:ext cx="74295" cy="69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53868" y="4207184"/>
            <a:ext cx="74295" cy="6916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83015" y="4240090"/>
            <a:ext cx="74295" cy="691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-8928" y="4439585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mtClean="0">
                <a:latin typeface="Garamond" panose="02020404030301010803" pitchFamily="18" charset="0"/>
              </a:rPr>
              <a:t>impuls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6177" y="444954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mtClean="0">
                <a:latin typeface="Garamond" panose="02020404030301010803" pitchFamily="18" charset="0"/>
              </a:rPr>
              <a:t>impuls</a:t>
            </a:r>
            <a:endParaRPr lang="en-US">
              <a:latin typeface="Garamond" panose="02020404030301010803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15129" y="3536573"/>
            <a:ext cx="1818795" cy="999557"/>
            <a:chOff x="4515129" y="3536573"/>
            <a:chExt cx="1818795" cy="999557"/>
          </a:xfrm>
        </p:grpSpPr>
        <p:sp>
          <p:nvSpPr>
            <p:cNvPr id="34" name="Freeform 33"/>
            <p:cNvSpPr/>
            <p:nvPr/>
          </p:nvSpPr>
          <p:spPr>
            <a:xfrm rot="10800000">
              <a:off x="4515129" y="3536573"/>
              <a:ext cx="1818795" cy="686442"/>
            </a:xfrm>
            <a:custGeom>
              <a:avLst/>
              <a:gdLst>
                <a:gd name="connsiteX0" fmla="*/ 1301796 w 1818795"/>
                <a:gd name="connsiteY0" fmla="*/ 686442 h 686442"/>
                <a:gd name="connsiteX1" fmla="*/ 873092 w 1818795"/>
                <a:gd name="connsiteY1" fmla="*/ 383797 h 686442"/>
                <a:gd name="connsiteX2" fmla="*/ 864973 w 1818795"/>
                <a:gd name="connsiteY2" fmla="*/ 363936 h 686442"/>
                <a:gd name="connsiteX3" fmla="*/ 821998 w 1818795"/>
                <a:gd name="connsiteY3" fmla="*/ 429665 h 686442"/>
                <a:gd name="connsiteX4" fmla="*/ 481515 w 1818795"/>
                <a:gd name="connsiteY4" fmla="*/ 607638 h 686442"/>
                <a:gd name="connsiteX5" fmla="*/ 0 w 1818795"/>
                <a:gd name="connsiteY5" fmla="*/ 0 h 686442"/>
                <a:gd name="connsiteX6" fmla="*/ 963030 w 1818795"/>
                <a:gd name="connsiteY6" fmla="*/ 0 h 686442"/>
                <a:gd name="connsiteX7" fmla="*/ 963030 w 1818795"/>
                <a:gd name="connsiteY7" fmla="*/ 1 h 686442"/>
                <a:gd name="connsiteX8" fmla="*/ 1818795 w 1818795"/>
                <a:gd name="connsiteY8" fmla="*/ 1 h 686442"/>
                <a:gd name="connsiteX9" fmla="*/ 1301796 w 1818795"/>
                <a:gd name="connsiteY9" fmla="*/ 686442 h 6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795" h="686442">
                  <a:moveTo>
                    <a:pt x="1301796" y="686442"/>
                  </a:moveTo>
                  <a:cubicBezTo>
                    <a:pt x="1123339" y="686442"/>
                    <a:pt x="966000" y="566392"/>
                    <a:pt x="873092" y="383797"/>
                  </a:cubicBezTo>
                  <a:lnTo>
                    <a:pt x="864973" y="363936"/>
                  </a:lnTo>
                  <a:lnTo>
                    <a:pt x="821998" y="429665"/>
                  </a:lnTo>
                  <a:cubicBezTo>
                    <a:pt x="734860" y="539626"/>
                    <a:pt x="614482" y="607638"/>
                    <a:pt x="481515" y="607638"/>
                  </a:cubicBezTo>
                  <a:cubicBezTo>
                    <a:pt x="215582" y="607638"/>
                    <a:pt x="0" y="335590"/>
                    <a:pt x="0" y="0"/>
                  </a:cubicBezTo>
                  <a:lnTo>
                    <a:pt x="963030" y="0"/>
                  </a:lnTo>
                  <a:lnTo>
                    <a:pt x="963030" y="1"/>
                  </a:lnTo>
                  <a:lnTo>
                    <a:pt x="1818795" y="1"/>
                  </a:lnTo>
                  <a:cubicBezTo>
                    <a:pt x="1818795" y="379113"/>
                    <a:pt x="1587326" y="686442"/>
                    <a:pt x="1301796" y="686442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31968" y="4207569"/>
              <a:ext cx="1784628" cy="32856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895353" y="444954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mtClean="0">
                <a:latin typeface="Garamond" panose="02020404030301010803" pitchFamily="18" charset="0"/>
              </a:rPr>
              <a:t>impuls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10419" y="293523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F0000"/>
                </a:solidFill>
                <a:latin typeface="Garamond" panose="02020404030301010803" pitchFamily="18" charset="0"/>
              </a:rPr>
              <a:t>ARP</a:t>
            </a:r>
            <a:endParaRPr lang="en-US" sz="2000" b="1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53722" y="2935232"/>
            <a:ext cx="700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RRP</a:t>
            </a:r>
            <a:endParaRPr lang="en-US" sz="2000" b="1">
              <a:solidFill>
                <a:schemeClr val="accent4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7" name="Explosion 1 56"/>
          <p:cNvSpPr/>
          <p:nvPr/>
        </p:nvSpPr>
        <p:spPr>
          <a:xfrm>
            <a:off x="4139345" y="4086835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 1 57"/>
          <p:cNvSpPr/>
          <p:nvPr/>
        </p:nvSpPr>
        <p:spPr>
          <a:xfrm>
            <a:off x="229625" y="4079323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xplosion 1 58"/>
          <p:cNvSpPr/>
          <p:nvPr/>
        </p:nvSpPr>
        <p:spPr>
          <a:xfrm>
            <a:off x="2133411" y="4086186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2710" y="2879850"/>
            <a:ext cx="316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49161" y="2879850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2D4D9D"/>
                </a:solidFill>
                <a:latin typeface="Garamond" panose="02020404030301010803" pitchFamily="18" charset="0"/>
              </a:rPr>
              <a:t>D</a:t>
            </a:r>
            <a:endParaRPr lang="en-US" sz="2000" b="1">
              <a:solidFill>
                <a:srgbClr val="2D4D9D"/>
              </a:solidFill>
              <a:latin typeface="Garamond" panose="02020404030301010803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930366" y="4093199"/>
            <a:ext cx="930063" cy="998514"/>
            <a:chOff x="4930366" y="4093199"/>
            <a:chExt cx="930063" cy="998514"/>
          </a:xfrm>
        </p:grpSpPr>
        <p:sp>
          <p:nvSpPr>
            <p:cNvPr id="64" name="Explosion 1 63"/>
            <p:cNvSpPr/>
            <p:nvPr/>
          </p:nvSpPr>
          <p:spPr>
            <a:xfrm>
              <a:off x="5271616" y="4093199"/>
              <a:ext cx="237832" cy="25572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30366" y="4445382"/>
              <a:ext cx="9300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Latn-RS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Ekstra</a:t>
              </a:r>
            </a:p>
            <a:p>
              <a:pPr algn="ctr"/>
              <a:r>
                <a:rPr lang="sr-Latn-RS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nadražaj</a:t>
              </a:r>
              <a:endParaRPr lang="en-US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776026" y="444954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mtClean="0">
                <a:latin typeface="Garamond" panose="02020404030301010803" pitchFamily="18" charset="0"/>
              </a:rPr>
              <a:t>SA </a:t>
            </a:r>
          </a:p>
          <a:p>
            <a:pPr algn="ctr"/>
            <a:r>
              <a:rPr lang="sr-Latn-RS" smtClean="0">
                <a:latin typeface="Garamond" panose="02020404030301010803" pitchFamily="18" charset="0"/>
              </a:rPr>
              <a:t>impuls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70" name="Explosion 1 69"/>
          <p:cNvSpPr/>
          <p:nvPr/>
        </p:nvSpPr>
        <p:spPr>
          <a:xfrm>
            <a:off x="6020018" y="4086835"/>
            <a:ext cx="237832" cy="255722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659379" y="2071241"/>
            <a:ext cx="1978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F0000"/>
                </a:solidFill>
                <a:latin typeface="Garamond" panose="02020404030301010803" pitchFamily="18" charset="0"/>
              </a:rPr>
              <a:t>Ekstrasistola</a:t>
            </a:r>
            <a:endParaRPr lang="en-US" sz="2000" b="1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72" name="Straight Arrow Connector 71"/>
          <p:cNvCxnSpPr>
            <a:stCxn id="71" idx="2"/>
          </p:cNvCxnSpPr>
          <p:nvPr/>
        </p:nvCxnSpPr>
        <p:spPr>
          <a:xfrm flipH="1">
            <a:off x="5647214" y="2471351"/>
            <a:ext cx="1459" cy="1200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017756" y="4642724"/>
            <a:ext cx="1998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E9D96"/>
                </a:solidFill>
                <a:latin typeface="Garamond" panose="02020404030301010803" pitchFamily="18" charset="0"/>
              </a:rPr>
              <a:t>Kompenzatorna </a:t>
            </a:r>
          </a:p>
          <a:p>
            <a:pPr algn="ctr"/>
            <a:r>
              <a:rPr lang="sr-Latn-RS" sz="2000" b="1" smtClean="0">
                <a:solidFill>
                  <a:srgbClr val="FE9D96"/>
                </a:solidFill>
                <a:latin typeface="Garamond" panose="02020404030301010803" pitchFamily="18" charset="0"/>
              </a:rPr>
              <a:t>pauza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807048" y="2069907"/>
            <a:ext cx="241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smtClean="0">
                <a:solidFill>
                  <a:srgbClr val="FE9D96"/>
                </a:solidFill>
                <a:latin typeface="Garamond" panose="02020404030301010803" pitchFamily="18" charset="0"/>
              </a:rPr>
              <a:t>Postekstrasistola</a:t>
            </a:r>
            <a:endParaRPr lang="en-US" sz="2000" b="1">
              <a:solidFill>
                <a:srgbClr val="FE9D96"/>
              </a:solidFill>
              <a:latin typeface="Garamond" panose="02020404030301010803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013787" y="2455783"/>
            <a:ext cx="4671" cy="865424"/>
          </a:xfrm>
          <a:prstGeom prst="straightConnector1">
            <a:avLst/>
          </a:prstGeom>
          <a:ln w="28575">
            <a:solidFill>
              <a:srgbClr val="FE9D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848736" y="6000775"/>
            <a:ext cx="715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Amplituda zapisa (</a:t>
            </a:r>
            <a:r>
              <a:rPr lang="sr-Latn-RS" sz="2400" i="1" smtClean="0">
                <a:solidFill>
                  <a:srgbClr val="C00000"/>
                </a:solidFill>
                <a:latin typeface="Garamond" panose="02020404030301010803" pitchFamily="18" charset="0"/>
              </a:rPr>
              <a:t>Frank-Starling</a:t>
            </a:r>
            <a:r>
              <a:rPr lang="sr-Latn-RS" sz="2400" smtClean="0">
                <a:solidFill>
                  <a:srgbClr val="C00000"/>
                </a:solidFill>
                <a:latin typeface="Garamond" panose="02020404030301010803" pitchFamily="18" charset="0"/>
              </a:rPr>
              <a:t>-ov zakon)?</a:t>
            </a:r>
            <a:endParaRPr lang="en-US" sz="240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00161" y="5276820"/>
            <a:ext cx="30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200" b="1" smtClean="0">
                <a:solidFill>
                  <a:srgbClr val="FE9D96"/>
                </a:solidFill>
                <a:latin typeface="Garamond" panose="02020404030301010803" pitchFamily="18" charset="0"/>
              </a:rPr>
              <a:t>?</a:t>
            </a:r>
            <a:endParaRPr lang="en-US" sz="7200" b="1">
              <a:solidFill>
                <a:srgbClr val="FE9D96"/>
              </a:solidFill>
              <a:latin typeface="Garamond" panose="02020404030301010803" pitchFamily="18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43200" y="244491"/>
            <a:ext cx="3657600" cy="533400"/>
          </a:xfrm>
          <a:prstGeom prst="roundRect">
            <a:avLst/>
          </a:prstGeom>
          <a:solidFill>
            <a:srgbClr val="3A6A4D"/>
          </a:solidFill>
          <a:ln>
            <a:solidFill>
              <a:srgbClr val="3A6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Ekstrasistola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271" y="997828"/>
            <a:ext cx="875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Nastaje kada se srčani mišić nadraži u periodu </a:t>
            </a:r>
            <a:r>
              <a:rPr lang="sr-Latn-RS" sz="2400" b="1" smtClean="0">
                <a:solidFill>
                  <a:srgbClr val="3A6A4D"/>
                </a:solidFill>
                <a:latin typeface="Garamond" panose="02020404030301010803" pitchFamily="18" charset="0"/>
              </a:rPr>
              <a:t>relativne refraktarnosti </a:t>
            </a:r>
            <a:r>
              <a:rPr lang="sr-Latn-RS" sz="2400" smtClean="0">
                <a:solidFill>
                  <a:srgbClr val="3A6A4D"/>
                </a:solidFill>
                <a:latin typeface="Garamond" panose="02020404030301010803" pitchFamily="18" charset="0"/>
              </a:rPr>
              <a:t>impulsom koji je nekoliko puta jači od onog iz SA čvora.</a:t>
            </a:r>
            <a:endParaRPr lang="en-US" sz="2400">
              <a:solidFill>
                <a:srgbClr val="3A6A4D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60" grpId="0" animBg="1"/>
      <p:bldP spid="61" grpId="0" animBg="1"/>
      <p:bldP spid="53" grpId="0" animBg="1"/>
      <p:bldP spid="54" grpId="0" animBg="1"/>
      <p:bldP spid="55" grpId="0"/>
      <p:bldP spid="56" grpId="0"/>
      <p:bldP spid="62" grpId="0"/>
      <p:bldP spid="63" grpId="0"/>
      <p:bldP spid="69" grpId="0"/>
      <p:bldP spid="70" grpId="0" animBg="1"/>
      <p:bldP spid="71" grpId="0"/>
      <p:bldP spid="73" grpId="0"/>
      <p:bldP spid="73" grpId="1"/>
      <p:bldP spid="75" grpId="0"/>
      <p:bldP spid="78" grpId="0"/>
      <p:bldP spid="79" grpId="0"/>
      <p:bldP spid="79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421</Words>
  <Application>Microsoft Office PowerPoint</Application>
  <PresentationFormat>On-screen Show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Cooper Black</vt:lpstr>
      <vt:lpstr>Garamond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102</cp:revision>
  <dcterms:created xsi:type="dcterms:W3CDTF">2021-12-09T16:25:25Z</dcterms:created>
  <dcterms:modified xsi:type="dcterms:W3CDTF">2023-03-05T15:02:40Z</dcterms:modified>
</cp:coreProperties>
</file>