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9" r:id="rId2"/>
    <p:sldId id="298" r:id="rId3"/>
    <p:sldId id="299" r:id="rId4"/>
    <p:sldId id="300" r:id="rId5"/>
    <p:sldId id="307" r:id="rId6"/>
    <p:sldId id="303" r:id="rId7"/>
    <p:sldId id="305" r:id="rId8"/>
    <p:sldId id="306" r:id="rId9"/>
    <p:sldId id="308" r:id="rId10"/>
    <p:sldId id="309" r:id="rId11"/>
    <p:sldId id="304" r:id="rId12"/>
    <p:sldId id="301" r:id="rId13"/>
    <p:sldId id="302" r:id="rId14"/>
    <p:sldId id="310" r:id="rId15"/>
    <p:sldId id="324" r:id="rId16"/>
    <p:sldId id="326" r:id="rId17"/>
    <p:sldId id="327" r:id="rId18"/>
    <p:sldId id="328" r:id="rId19"/>
    <p:sldId id="322" r:id="rId20"/>
    <p:sldId id="330" r:id="rId21"/>
    <p:sldId id="311" r:id="rId22"/>
    <p:sldId id="272" r:id="rId23"/>
    <p:sldId id="289" r:id="rId24"/>
    <p:sldId id="296" r:id="rId25"/>
    <p:sldId id="313" r:id="rId26"/>
    <p:sldId id="314" r:id="rId27"/>
    <p:sldId id="318" r:id="rId28"/>
    <p:sldId id="319" r:id="rId29"/>
    <p:sldId id="317" r:id="rId30"/>
    <p:sldId id="321" r:id="rId31"/>
    <p:sldId id="325" r:id="rId32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7B3"/>
    <a:srgbClr val="D64700"/>
    <a:srgbClr val="FFCAB0"/>
    <a:srgbClr val="17375E"/>
    <a:srgbClr val="C83103"/>
    <a:srgbClr val="516646"/>
    <a:srgbClr val="8E6134"/>
    <a:srgbClr val="A46B99"/>
    <a:srgbClr val="FFFB9C"/>
    <a:srgbClr val="92AB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5274" autoAdjust="0"/>
  </p:normalViewPr>
  <p:slideViewPr>
    <p:cSldViewPr>
      <p:cViewPr>
        <p:scale>
          <a:sx n="70" d="100"/>
          <a:sy n="70" d="100"/>
        </p:scale>
        <p:origin x="1200" y="3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CF15B-528E-4203-A6AD-9E679C944FF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EB450-0B69-4B94-B60E-EB09EE34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mtClean="0"/>
              <a:t>Ovaj proces</a:t>
            </a:r>
            <a:r>
              <a:rPr lang="sr-Latn-RS" baseline="0" smtClean="0"/>
              <a:t> disanja se sastoji od nekoliko posebnih, međusobno povezanih i značajnih komponenti, kao što su: ventilacija pluća...</a:t>
            </a:r>
          </a:p>
          <a:p>
            <a:r>
              <a:rPr lang="sr-Latn-RS" baseline="0" smtClean="0"/>
              <a:t>Ono o čemu ćemo mi danas govoriti jesu faktori koji su neophodni da bi se plućna ventilacija odvijala neometano, kao i procena funkcije respiratornog sistema na osnovu plućne ventilacije.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EB450-0B69-4B94-B60E-EB09EE34C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80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EB450-0B69-4B94-B60E-EB09EE34C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0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7C76F-FB00-4407-A414-CCFA6E64A61B}" type="datetimeFigureOut">
              <a:rPr lang="sr-Latn-CS" smtClean="0"/>
              <a:pPr/>
              <a:t>1.4.2023.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71E22-28F2-4B8A-8AA6-EB78600B014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V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2" y="400154"/>
            <a:ext cx="1542189" cy="1542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602"/>
            <a:ext cx="4038600" cy="3060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9600" y="485447"/>
            <a:ext cx="4648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Katedra za fiziologiju i biohemiju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0" y="2055614"/>
            <a:ext cx="2590800" cy="6858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b="1">
                <a:solidFill>
                  <a:schemeClr val="bg1"/>
                </a:solidFill>
                <a:latin typeface="Garamond" pitchFamily="18" charset="0"/>
              </a:rPr>
              <a:t>Vežba V</a:t>
            </a:r>
            <a:endParaRPr lang="en-US" sz="36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55826" y="2761929"/>
            <a:ext cx="9829800" cy="1276671"/>
          </a:xfrm>
          <a:prstGeom prst="round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Uticaj </a:t>
            </a:r>
            <a:r>
              <a:rPr lang="sr-Latn-RS" sz="2800" b="1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surfaktanta i intrapleuralnog pritiska na disanje</a:t>
            </a:r>
          </a:p>
          <a:p>
            <a:pPr algn="ctr"/>
            <a:r>
              <a:rPr lang="sr-Latn-RS" sz="2800" b="1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Fiziološki parametri za procenu funkcije respiratornog sistema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7800" y="4453123"/>
            <a:ext cx="2487798" cy="2110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66" y="4380533"/>
            <a:ext cx="3907834" cy="22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5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75" y="0"/>
            <a:ext cx="4531334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95600" y="381000"/>
            <a:ext cx="6400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Ključni faktori za proces ventilacije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95600" y="914400"/>
            <a:ext cx="6400800" cy="4179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3. Plućni surfaktant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70" y="4266773"/>
            <a:ext cx="3372531" cy="24171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1876620"/>
            <a:ext cx="3558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Prevremeno rođenje </a:t>
            </a:r>
          </a:p>
          <a:p>
            <a:r>
              <a:rPr lang="sr-Latn-RS" sz="28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i plućni surfaktant?</a:t>
            </a:r>
            <a:endParaRPr lang="en-US" sz="2800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" y="285013"/>
            <a:ext cx="2679206" cy="3412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74" y="3163657"/>
            <a:ext cx="1459684" cy="3542060"/>
          </a:xfrm>
          <a:prstGeom prst="rect">
            <a:avLst/>
          </a:prstGeom>
        </p:spPr>
      </p:pic>
      <p:cxnSp>
        <p:nvCxnSpPr>
          <p:cNvPr id="12" name="Curved Connector 11"/>
          <p:cNvCxnSpPr>
            <a:stCxn id="9" idx="2"/>
          </p:cNvCxnSpPr>
          <p:nvPr/>
        </p:nvCxnSpPr>
        <p:spPr>
          <a:xfrm rot="16200000" flipH="1">
            <a:off x="1439470" y="3628995"/>
            <a:ext cx="1636879" cy="1773129"/>
          </a:xfrm>
          <a:prstGeom prst="curvedConnector2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5020" y="5528444"/>
            <a:ext cx="355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solidFill>
                  <a:srgbClr val="C00000"/>
                </a:solidFill>
                <a:latin typeface="Garamond" panose="02020404030301010803" pitchFamily="18" charset="0"/>
              </a:rPr>
              <a:t>Otežano disanje,</a:t>
            </a:r>
          </a:p>
          <a:p>
            <a:r>
              <a:rPr lang="sr-Latn-RS" sz="2400" b="1">
                <a:solidFill>
                  <a:srgbClr val="C00000"/>
                </a:solidFill>
                <a:latin typeface="Garamond" panose="02020404030301010803" pitchFamily="18" charset="0"/>
              </a:rPr>
              <a:t>a</a:t>
            </a:r>
            <a:r>
              <a:rPr lang="sr-Latn-RS" sz="2400" b="1" smtClean="0">
                <a:solidFill>
                  <a:srgbClr val="C00000"/>
                </a:solidFill>
                <a:latin typeface="Garamond" panose="02020404030301010803" pitchFamily="18" charset="0"/>
              </a:rPr>
              <a:t> često i uginuće.</a:t>
            </a:r>
            <a:endParaRPr lang="en-US" sz="2400" b="1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381000"/>
            <a:ext cx="6400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Ključni faktori za proces ventilacije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95600" y="914400"/>
            <a:ext cx="6400800" cy="4179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3. Plućni surfaktant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"/>
          <a:srcRect l="19583" t="12222" r="20833" b="6296"/>
          <a:stretch/>
        </p:blipFill>
        <p:spPr>
          <a:xfrm>
            <a:off x="762000" y="1853463"/>
            <a:ext cx="5806440" cy="446649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r="15333"/>
          <a:stretch/>
        </p:blipFill>
        <p:spPr>
          <a:xfrm>
            <a:off x="8305800" y="3085049"/>
            <a:ext cx="2286000" cy="3234906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6880264" y="1556851"/>
            <a:ext cx="5083136" cy="14977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Pređimo na PhysioEx 10.0.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87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95600" y="381000"/>
            <a:ext cx="6400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Ključni faktori za proces ventilacije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95600" y="914400"/>
            <a:ext cx="6400800" cy="4179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4. Otpor protoku vazduha u disajnim putevima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32965"/>
            <a:ext cx="4191000" cy="53250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67600" y="1634901"/>
            <a:ext cx="4259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Tok vazduha u disajnim putevima:</a:t>
            </a:r>
            <a:endParaRPr lang="en-US" sz="240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2657" y="2129223"/>
            <a:ext cx="2269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sr-Latn-RS" sz="24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Turbulentan</a:t>
            </a:r>
          </a:p>
          <a:p>
            <a:pPr marL="457200" indent="-457200">
              <a:buAutoNum type="arabicPeriod"/>
            </a:pPr>
            <a:r>
              <a:rPr lang="sr-Latn-RS" sz="24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Laminaran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1981200"/>
            <a:ext cx="1887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Turbulentan </a:t>
            </a:r>
          </a:p>
          <a:p>
            <a:r>
              <a:rPr lang="sr-Latn-RS" sz="240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</a:t>
            </a:r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ok u dušniku.</a:t>
            </a:r>
            <a:endParaRPr lang="en-US" sz="240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1999" y="3779983"/>
            <a:ext cx="2374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Turbulentan </a:t>
            </a:r>
          </a:p>
          <a:p>
            <a:r>
              <a:rPr lang="sr-Latn-RS" sz="240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</a:t>
            </a:r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ok u bronhusima.</a:t>
            </a:r>
            <a:endParaRPr lang="en-US" sz="240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999" y="5486400"/>
            <a:ext cx="230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Laminaran </a:t>
            </a:r>
          </a:p>
          <a:p>
            <a:r>
              <a:rPr lang="sr-Latn-RS" sz="240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</a:t>
            </a:r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ok u bronhijama.</a:t>
            </a:r>
            <a:endParaRPr lang="en-US" sz="240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54" y="4463111"/>
            <a:ext cx="4824940" cy="204657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078536" y="3235917"/>
            <a:ext cx="4832272" cy="7270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i="1" smtClean="0">
                <a:solidFill>
                  <a:srgbClr val="C00000"/>
                </a:solidFill>
                <a:latin typeface="Garamond" panose="02020404030301010803" pitchFamily="18" charset="0"/>
              </a:rPr>
              <a:t>Asthma </a:t>
            </a:r>
            <a:r>
              <a:rPr lang="sr-Latn-RS" sz="32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protok?</a:t>
            </a:r>
            <a:endParaRPr lang="en-US" sz="1200" i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75310"/>
            <a:ext cx="6477000" cy="431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53716" y="1295400"/>
            <a:ext cx="3684568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Tip disanja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1200" y="2220011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Procenjuje se </a:t>
            </a:r>
          </a:p>
          <a:p>
            <a:pPr algn="ctr"/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adspekcijom</a:t>
            </a: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en-US" sz="28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7600" y="32004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Abdominalni</a:t>
            </a: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tip disanja</a:t>
            </a:r>
            <a:endParaRPr lang="en-US" sz="28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51816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Kostalni</a:t>
            </a: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tip disanja</a:t>
            </a:r>
            <a:endParaRPr lang="en-US" sz="28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2000" y="2537908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Postoje dva tipa disanja.</a:t>
            </a:r>
            <a:endParaRPr lang="en-US" sz="28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600" y="3645856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Jasno vidljivi pokreti abodmena.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Dominantan</a:t>
            </a: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67600" y="5742865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Izraženi pokreti zidova grudnog koša.</a:t>
            </a:r>
          </a:p>
        </p:txBody>
      </p:sp>
    </p:spTree>
    <p:extLst>
      <p:ext uri="{BB962C8B-B14F-4D97-AF65-F5344CB8AC3E}">
        <p14:creationId xmlns:p14="http://schemas.microsoft.com/office/powerpoint/2010/main" val="259862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1295400"/>
            <a:ext cx="77724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Učestalost (frekvenca) respiratornih ciklusa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8200" y="3429000"/>
            <a:ext cx="10515600" cy="2667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Eupnea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– mirno disanje, bez odstupanja u dubini ili frekvenciji.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Dyspnea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– otežano disanje; postoje vidljivi napori da bi se udahnulo i/ili izahnulo.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Hyperpnea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– disanje praćeno povećanjem dubine i frekvence disanja.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Polypnea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– učestalo i plitko disanje.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Tachypnea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– učestalo disanje.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Bradypnea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– usporeno disanje.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Apnea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– potpuni prestanak disanja.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2062505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Procenjuje se </a:t>
            </a:r>
          </a:p>
          <a:p>
            <a:pPr algn="ctr"/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adspekcijom</a:t>
            </a: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en-US" sz="28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3212343"/>
            <a:ext cx="4191000" cy="359517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1295400"/>
            <a:ext cx="77724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Učestalost (frekvenca) respiratornih ciklusa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1878718"/>
            <a:ext cx="113538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rgbClr val="C00000"/>
                </a:solidFill>
                <a:latin typeface="Garamond" panose="02020404030301010803" pitchFamily="18" charset="0"/>
              </a:rPr>
              <a:t>Ponekad, promene u frekvenci nisu povezane sa stanjem respiratornog sistema!</a:t>
            </a:r>
            <a:r>
              <a:rPr lang="sr-Latn-RS" sz="3200" smtClean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endParaRPr lang="en-US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05" y="3543741"/>
            <a:ext cx="4971389" cy="331425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6200" y="2769482"/>
            <a:ext cx="3209925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Stres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– viša frekvenca.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92272" y="2769482"/>
            <a:ext cx="4237964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Ležeći položaj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– viša frekvenca.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472883" y="2769482"/>
            <a:ext cx="3247364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San 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– niža frekvenca.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8889"/>
          <a:stretch/>
        </p:blipFill>
        <p:spPr>
          <a:xfrm rot="10800000">
            <a:off x="8415693" y="3810000"/>
            <a:ext cx="3304554" cy="255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223" y="3505200"/>
            <a:ext cx="2438400" cy="4345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267200"/>
            <a:ext cx="2400446" cy="241458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1295400"/>
            <a:ext cx="77724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Kaudalne granice pluća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7686" y="1933397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Procenjuje se </a:t>
            </a:r>
          </a:p>
          <a:p>
            <a:pPr algn="ctr"/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perkusijom</a:t>
            </a: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en-US" sz="28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34423" y="6096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Plezimetar</a:t>
            </a:r>
            <a:endParaRPr lang="en-US" sz="24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82223" y="286729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Čeki</a:t>
            </a:r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ć</a:t>
            </a:r>
            <a:endParaRPr lang="sr-Latn-RS" sz="240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3091996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Pluća – </a:t>
            </a: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atimpaničan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zvuk.</a:t>
            </a:r>
            <a:endParaRPr lang="en-US" sz="24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2400" y="3449449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Meka tkiva – </a:t>
            </a: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potmuo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mukao zvuk.</a:t>
            </a:r>
            <a:endParaRPr lang="en-US" sz="24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2400" y="3849559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Šupljine – </a:t>
            </a: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timpaničan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zvuk.</a:t>
            </a:r>
            <a:endParaRPr lang="en-US" sz="24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0"/>
            <a:ext cx="6955834" cy="401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1295400"/>
            <a:ext cx="77724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Kaudalne granice pluća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0"/>
            <a:ext cx="6955834" cy="401547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001000" y="3581400"/>
            <a:ext cx="3727203" cy="2802098"/>
            <a:chOff x="685799" y="2895600"/>
            <a:chExt cx="3804529" cy="32279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5799" y="2895600"/>
              <a:ext cx="3804529" cy="3227911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2617326" y="3797958"/>
              <a:ext cx="1470947" cy="7115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000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Kolaps</a:t>
              </a:r>
            </a:p>
            <a:p>
              <a:pPr algn="ctr"/>
              <a:r>
                <a:rPr lang="sr-Latn-RS" sz="2000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plućnog krila</a:t>
              </a:r>
              <a:endParaRPr lang="en-US" sz="1600" dirty="0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4610100" y="2527741"/>
            <a:ext cx="25146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i="1" smtClean="0">
                <a:solidFill>
                  <a:srgbClr val="C00000"/>
                </a:solidFill>
                <a:latin typeface="Garamond" panose="02020404030301010803" pitchFamily="18" charset="0"/>
              </a:rPr>
              <a:t>Pneumothorax?</a:t>
            </a:r>
            <a:endParaRPr lang="en-US" sz="1100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2400" y="2993926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-Granice pomerene kranijalno.</a:t>
            </a:r>
            <a:endParaRPr lang="en-US" sz="24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1295400"/>
            <a:ext cx="77724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Kaudalne granice pluća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0"/>
            <a:ext cx="6955834" cy="401547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229100" y="2527741"/>
            <a:ext cx="33909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i="1" smtClean="0">
                <a:solidFill>
                  <a:srgbClr val="C00000"/>
                </a:solidFill>
                <a:latin typeface="Garamond" panose="02020404030301010803" pitchFamily="18" charset="0"/>
              </a:rPr>
              <a:t>Emphysema pulmonum?</a:t>
            </a:r>
            <a:endParaRPr lang="en-US" sz="1100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2400" y="2993926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-Granice pomerene kaudalno.</a:t>
            </a:r>
            <a:endParaRPr lang="en-US" sz="24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657600"/>
            <a:ext cx="3711836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52800" y="1295400"/>
            <a:ext cx="54864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Respiratorni tonovi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9304" y="2211788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Procenjuju se </a:t>
            </a:r>
          </a:p>
          <a:p>
            <a:pPr algn="ctr"/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auskultacijom</a:t>
            </a: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en-US" sz="28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07167"/>
            <a:ext cx="6101408" cy="352223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71800" y="5469367"/>
            <a:ext cx="457200" cy="457200"/>
          </a:xfrm>
          <a:prstGeom prst="ellipse">
            <a:avLst/>
          </a:prstGeom>
          <a:solidFill>
            <a:schemeClr val="tx2">
              <a:lumMod val="60000"/>
              <a:lumOff val="40000"/>
              <a:alpha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7" idx="7"/>
          </p:cNvCxnSpPr>
          <p:nvPr/>
        </p:nvCxnSpPr>
        <p:spPr>
          <a:xfrm flipH="1">
            <a:off x="3362045" y="4250167"/>
            <a:ext cx="1057555" cy="1286155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20684" y="3411967"/>
            <a:ext cx="281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Položaj membrane fonendoskopa/stetpskopa</a:t>
            </a:r>
            <a:endParaRPr lang="en-US" sz="20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53" y="2590800"/>
            <a:ext cx="5027308" cy="377048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756400" y="6400802"/>
            <a:ext cx="4978400" cy="483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0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Ljubaznošću koleginice Aleksandre Mitrović.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87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90600" y="1256969"/>
            <a:ext cx="10210800" cy="6864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Fiziološki proces razmene gasova između organizma i spoljašnje sredine pri čemu se iz atmosfere preuzima O</a:t>
            </a:r>
            <a:r>
              <a:rPr lang="sr-Latn-RS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</a:t>
            </a:r>
            <a:r>
              <a:rPr lang="sr-Latn-RS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a iz organizma izbacuje CO</a:t>
            </a:r>
            <a:r>
              <a:rPr lang="sr-Latn-RS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8400" y="2678706"/>
            <a:ext cx="6007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Ventilacija pluća.</a:t>
            </a:r>
          </a:p>
          <a:p>
            <a:pPr marL="342900" indent="-342900">
              <a:buAutoNum type="arabicPeriod"/>
            </a:pPr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Razmena gasova između plućnih alveola i 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kapilara (spoljašnje </a:t>
            </a:r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disanje).</a:t>
            </a:r>
          </a:p>
          <a:p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3.  Razmena </a:t>
            </a:r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gasova između krvi i 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intersticijalne</a:t>
            </a:r>
          </a:p>
          <a:p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tečnosti</a:t>
            </a:r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(unutrašnje </a:t>
            </a:r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disanje).</a:t>
            </a:r>
          </a:p>
          <a:p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4.  Potrošnja O</a:t>
            </a:r>
            <a:r>
              <a:rPr lang="sr-Latn-RS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</a:t>
            </a:r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i produkcija CO</a:t>
            </a:r>
            <a:r>
              <a:rPr lang="sr-Latn-RS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</a:t>
            </a:r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u tkivima.</a:t>
            </a:r>
          </a:p>
          <a:p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(ćelijsko disanje).</a:t>
            </a:r>
          </a:p>
          <a:p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5.  Regulacija ventilacije pluća.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24400" y="381000"/>
            <a:ext cx="27432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Disanje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7" y="2281796"/>
            <a:ext cx="5486400" cy="36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29" y="3187883"/>
            <a:ext cx="2385314" cy="243675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52800" y="1295400"/>
            <a:ext cx="54864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Respiratorni tonovi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0" y="3016612"/>
            <a:ext cx="3727203" cy="2802098"/>
            <a:chOff x="685799" y="2895600"/>
            <a:chExt cx="3804529" cy="32279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5799" y="2895600"/>
              <a:ext cx="3804529" cy="3227911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617326" y="3797958"/>
              <a:ext cx="1470947" cy="7115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000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Kolaps</a:t>
              </a:r>
            </a:p>
            <a:p>
              <a:pPr algn="ctr"/>
              <a:r>
                <a:rPr lang="sr-Latn-RS" sz="2000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plućnog krila</a:t>
              </a:r>
              <a:endParaRPr lang="en-US" sz="1600" dirty="0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708584"/>
            <a:ext cx="4007796" cy="1699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4400" y="2062505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Procenjuje se </a:t>
            </a:r>
          </a:p>
          <a:p>
            <a:pPr algn="ctr"/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auskultacijom</a:t>
            </a: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en-US" sz="28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803" y="6032971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i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Respiratio nulla</a:t>
            </a:r>
            <a:endParaRPr lang="en-US" sz="2800" i="1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9796" y="6032971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„Piskanje“</a:t>
            </a:r>
            <a:endParaRPr lang="en-US" sz="280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7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322557"/>
            <a:ext cx="7239000" cy="548551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52800" y="1295400"/>
            <a:ext cx="54864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Vitalni kapacitet pluća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0" y="2895600"/>
            <a:ext cx="3690257" cy="668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Određuju se </a:t>
            </a:r>
          </a:p>
          <a:p>
            <a:r>
              <a:rPr lang="sr-Latn-RS" sz="32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spirometrijski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229600" y="4475919"/>
            <a:ext cx="3690257" cy="668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- </a:t>
            </a:r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Suvi</a:t>
            </a: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spirometri.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229600" y="5122674"/>
            <a:ext cx="3690257" cy="668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- </a:t>
            </a:r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Vlažni</a:t>
            </a:r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spirometri.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895600" y="381000"/>
            <a:ext cx="6400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Vitalni kapacitet zavisi od?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6927808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447800"/>
            <a:ext cx="2971800" cy="29507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40" y="4546600"/>
            <a:ext cx="3169920" cy="194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2517560" y="1364207"/>
            <a:ext cx="25933" cy="5029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517556" y="6393407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44497" y="1364207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44497" y="3957408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22632" y="5008354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7556" y="3121654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 rot="16200000">
            <a:off x="-427724" y="3608444"/>
            <a:ext cx="4343400" cy="355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Plućni volumeni i kapaciteti, L</a:t>
            </a:r>
            <a:endParaRPr lang="en-US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37207" y="1191748"/>
            <a:ext cx="593316" cy="355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5,0</a:t>
            </a:r>
            <a:endParaRPr lang="en-US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23848" y="2951076"/>
            <a:ext cx="593316" cy="355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3,0</a:t>
            </a:r>
            <a:endParaRPr lang="en-US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16735" y="3781915"/>
            <a:ext cx="593316" cy="355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2,5</a:t>
            </a:r>
            <a:endParaRPr lang="en-US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65004" y="4850293"/>
            <a:ext cx="745716" cy="355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1,25</a:t>
            </a:r>
            <a:endParaRPr lang="en-US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23425" y="6215436"/>
            <a:ext cx="364716" cy="355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0</a:t>
            </a:r>
            <a:endParaRPr lang="en-US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139099" y="1356817"/>
            <a:ext cx="6823106" cy="66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139099" y="6386017"/>
            <a:ext cx="6823106" cy="73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39099" y="3960787"/>
            <a:ext cx="5105400" cy="5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12161" y="5008354"/>
            <a:ext cx="4988047" cy="195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39099" y="3121654"/>
            <a:ext cx="23050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24863" y="3373147"/>
            <a:ext cx="1752600" cy="32198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chemeClr val="tx1"/>
                </a:solidFill>
                <a:latin typeface="Garamond" panose="02020404030301010803" pitchFamily="18" charset="0"/>
              </a:rPr>
              <a:t>Respiratorni volumen</a:t>
            </a:r>
            <a:endParaRPr lang="en-US" sz="1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506300" y="3139385"/>
            <a:ext cx="0" cy="1779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506300" y="3788066"/>
            <a:ext cx="0" cy="1693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4212161" y="1413808"/>
            <a:ext cx="3578685" cy="3535810"/>
          </a:xfrm>
          <a:custGeom>
            <a:avLst/>
            <a:gdLst>
              <a:gd name="connsiteX0" fmla="*/ 0 w 4000500"/>
              <a:gd name="connsiteY0" fmla="*/ 2061705 h 3586890"/>
              <a:gd name="connsiteX1" fmla="*/ 123825 w 4000500"/>
              <a:gd name="connsiteY1" fmla="*/ 1833105 h 3586890"/>
              <a:gd name="connsiteX2" fmla="*/ 285750 w 4000500"/>
              <a:gd name="connsiteY2" fmla="*/ 1766430 h 3586890"/>
              <a:gd name="connsiteX3" fmla="*/ 390525 w 4000500"/>
              <a:gd name="connsiteY3" fmla="*/ 2052180 h 3586890"/>
              <a:gd name="connsiteX4" fmla="*/ 495300 w 4000500"/>
              <a:gd name="connsiteY4" fmla="*/ 2423655 h 3586890"/>
              <a:gd name="connsiteX5" fmla="*/ 561975 w 4000500"/>
              <a:gd name="connsiteY5" fmla="*/ 2537955 h 3586890"/>
              <a:gd name="connsiteX6" fmla="*/ 733425 w 4000500"/>
              <a:gd name="connsiteY6" fmla="*/ 2528430 h 3586890"/>
              <a:gd name="connsiteX7" fmla="*/ 828675 w 4000500"/>
              <a:gd name="connsiteY7" fmla="*/ 2337930 h 3586890"/>
              <a:gd name="connsiteX8" fmla="*/ 933450 w 4000500"/>
              <a:gd name="connsiteY8" fmla="*/ 1880730 h 3586890"/>
              <a:gd name="connsiteX9" fmla="*/ 1085850 w 4000500"/>
              <a:gd name="connsiteY9" fmla="*/ 1775955 h 3586890"/>
              <a:gd name="connsiteX10" fmla="*/ 1200150 w 4000500"/>
              <a:gd name="connsiteY10" fmla="*/ 1823580 h 3586890"/>
              <a:gd name="connsiteX11" fmla="*/ 1238250 w 4000500"/>
              <a:gd name="connsiteY11" fmla="*/ 1947405 h 3586890"/>
              <a:gd name="connsiteX12" fmla="*/ 1333500 w 4000500"/>
              <a:gd name="connsiteY12" fmla="*/ 2414130 h 3586890"/>
              <a:gd name="connsiteX13" fmla="*/ 1419225 w 4000500"/>
              <a:gd name="connsiteY13" fmla="*/ 2537955 h 3586890"/>
              <a:gd name="connsiteX14" fmla="*/ 1581150 w 4000500"/>
              <a:gd name="connsiteY14" fmla="*/ 2528430 h 3586890"/>
              <a:gd name="connsiteX15" fmla="*/ 1638300 w 4000500"/>
              <a:gd name="connsiteY15" fmla="*/ 2233155 h 3586890"/>
              <a:gd name="connsiteX16" fmla="*/ 1666875 w 4000500"/>
              <a:gd name="connsiteY16" fmla="*/ 1947405 h 3586890"/>
              <a:gd name="connsiteX17" fmla="*/ 1809750 w 4000500"/>
              <a:gd name="connsiteY17" fmla="*/ 290055 h 3586890"/>
              <a:gd name="connsiteX18" fmla="*/ 1962150 w 4000500"/>
              <a:gd name="connsiteY18" fmla="*/ 23355 h 3586890"/>
              <a:gd name="connsiteX19" fmla="*/ 2124075 w 4000500"/>
              <a:gd name="connsiteY19" fmla="*/ 566280 h 3586890"/>
              <a:gd name="connsiteX20" fmla="*/ 2190750 w 4000500"/>
              <a:gd name="connsiteY20" fmla="*/ 1147305 h 3586890"/>
              <a:gd name="connsiteX21" fmla="*/ 2314575 w 4000500"/>
              <a:gd name="connsiteY21" fmla="*/ 2414130 h 3586890"/>
              <a:gd name="connsiteX22" fmla="*/ 2457450 w 4000500"/>
              <a:gd name="connsiteY22" fmla="*/ 3433305 h 3586890"/>
              <a:gd name="connsiteX23" fmla="*/ 2638425 w 4000500"/>
              <a:gd name="connsiteY23" fmla="*/ 3585705 h 3586890"/>
              <a:gd name="connsiteX24" fmla="*/ 2743200 w 4000500"/>
              <a:gd name="connsiteY24" fmla="*/ 3471405 h 3586890"/>
              <a:gd name="connsiteX25" fmla="*/ 2781300 w 4000500"/>
              <a:gd name="connsiteY25" fmla="*/ 3271380 h 3586890"/>
              <a:gd name="connsiteX26" fmla="*/ 2819400 w 4000500"/>
              <a:gd name="connsiteY26" fmla="*/ 2985630 h 3586890"/>
              <a:gd name="connsiteX27" fmla="*/ 2867025 w 4000500"/>
              <a:gd name="connsiteY27" fmla="*/ 2480805 h 3586890"/>
              <a:gd name="connsiteX28" fmla="*/ 2933700 w 4000500"/>
              <a:gd name="connsiteY28" fmla="*/ 2023605 h 3586890"/>
              <a:gd name="connsiteX29" fmla="*/ 3009900 w 4000500"/>
              <a:gd name="connsiteY29" fmla="*/ 1842630 h 3586890"/>
              <a:gd name="connsiteX30" fmla="*/ 3095625 w 4000500"/>
              <a:gd name="connsiteY30" fmla="*/ 1804530 h 3586890"/>
              <a:gd name="connsiteX31" fmla="*/ 3181350 w 4000500"/>
              <a:gd name="connsiteY31" fmla="*/ 1880730 h 3586890"/>
              <a:gd name="connsiteX32" fmla="*/ 3248025 w 4000500"/>
              <a:gd name="connsiteY32" fmla="*/ 2176005 h 3586890"/>
              <a:gd name="connsiteX33" fmla="*/ 3333750 w 4000500"/>
              <a:gd name="connsiteY33" fmla="*/ 2509380 h 3586890"/>
              <a:gd name="connsiteX34" fmla="*/ 3533775 w 4000500"/>
              <a:gd name="connsiteY34" fmla="*/ 2566530 h 3586890"/>
              <a:gd name="connsiteX35" fmla="*/ 3609975 w 4000500"/>
              <a:gd name="connsiteY35" fmla="*/ 2452230 h 3586890"/>
              <a:gd name="connsiteX36" fmla="*/ 3629025 w 4000500"/>
              <a:gd name="connsiteY36" fmla="*/ 2309355 h 3586890"/>
              <a:gd name="connsiteX37" fmla="*/ 3657600 w 4000500"/>
              <a:gd name="connsiteY37" fmla="*/ 1899780 h 3586890"/>
              <a:gd name="connsiteX38" fmla="*/ 3781425 w 4000500"/>
              <a:gd name="connsiteY38" fmla="*/ 1804530 h 3586890"/>
              <a:gd name="connsiteX39" fmla="*/ 3914775 w 4000500"/>
              <a:gd name="connsiteY39" fmla="*/ 1871205 h 3586890"/>
              <a:gd name="connsiteX40" fmla="*/ 4000500 w 4000500"/>
              <a:gd name="connsiteY40" fmla="*/ 2137905 h 358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000500" h="3586890">
                <a:moveTo>
                  <a:pt x="0" y="2061705"/>
                </a:moveTo>
                <a:cubicBezTo>
                  <a:pt x="38100" y="1972011"/>
                  <a:pt x="76200" y="1882317"/>
                  <a:pt x="123825" y="1833105"/>
                </a:cubicBezTo>
                <a:cubicBezTo>
                  <a:pt x="171450" y="1783892"/>
                  <a:pt x="241300" y="1729918"/>
                  <a:pt x="285750" y="1766430"/>
                </a:cubicBezTo>
                <a:cubicBezTo>
                  <a:pt x="330200" y="1802942"/>
                  <a:pt x="355600" y="1942642"/>
                  <a:pt x="390525" y="2052180"/>
                </a:cubicBezTo>
                <a:cubicBezTo>
                  <a:pt x="425450" y="2161718"/>
                  <a:pt x="466725" y="2342693"/>
                  <a:pt x="495300" y="2423655"/>
                </a:cubicBezTo>
                <a:cubicBezTo>
                  <a:pt x="523875" y="2504618"/>
                  <a:pt x="522288" y="2520493"/>
                  <a:pt x="561975" y="2537955"/>
                </a:cubicBezTo>
                <a:cubicBezTo>
                  <a:pt x="601663" y="2555418"/>
                  <a:pt x="688975" y="2561767"/>
                  <a:pt x="733425" y="2528430"/>
                </a:cubicBezTo>
                <a:cubicBezTo>
                  <a:pt x="777875" y="2495093"/>
                  <a:pt x="795338" y="2445880"/>
                  <a:pt x="828675" y="2337930"/>
                </a:cubicBezTo>
                <a:cubicBezTo>
                  <a:pt x="862012" y="2229980"/>
                  <a:pt x="890588" y="1974392"/>
                  <a:pt x="933450" y="1880730"/>
                </a:cubicBezTo>
                <a:cubicBezTo>
                  <a:pt x="976312" y="1787068"/>
                  <a:pt x="1041400" y="1785480"/>
                  <a:pt x="1085850" y="1775955"/>
                </a:cubicBezTo>
                <a:cubicBezTo>
                  <a:pt x="1130300" y="1766430"/>
                  <a:pt x="1174750" y="1795005"/>
                  <a:pt x="1200150" y="1823580"/>
                </a:cubicBezTo>
                <a:cubicBezTo>
                  <a:pt x="1225550" y="1852155"/>
                  <a:pt x="1216025" y="1848980"/>
                  <a:pt x="1238250" y="1947405"/>
                </a:cubicBezTo>
                <a:cubicBezTo>
                  <a:pt x="1260475" y="2045830"/>
                  <a:pt x="1303337" y="2315705"/>
                  <a:pt x="1333500" y="2414130"/>
                </a:cubicBezTo>
                <a:cubicBezTo>
                  <a:pt x="1363663" y="2512555"/>
                  <a:pt x="1377950" y="2518905"/>
                  <a:pt x="1419225" y="2537955"/>
                </a:cubicBezTo>
                <a:cubicBezTo>
                  <a:pt x="1460500" y="2557005"/>
                  <a:pt x="1544638" y="2579230"/>
                  <a:pt x="1581150" y="2528430"/>
                </a:cubicBezTo>
                <a:cubicBezTo>
                  <a:pt x="1617662" y="2477630"/>
                  <a:pt x="1624013" y="2329993"/>
                  <a:pt x="1638300" y="2233155"/>
                </a:cubicBezTo>
                <a:cubicBezTo>
                  <a:pt x="1652588" y="2136318"/>
                  <a:pt x="1638300" y="2271255"/>
                  <a:pt x="1666875" y="1947405"/>
                </a:cubicBezTo>
                <a:cubicBezTo>
                  <a:pt x="1695450" y="1623555"/>
                  <a:pt x="1760538" y="610730"/>
                  <a:pt x="1809750" y="290055"/>
                </a:cubicBezTo>
                <a:cubicBezTo>
                  <a:pt x="1858962" y="-30620"/>
                  <a:pt x="1909763" y="-22682"/>
                  <a:pt x="1962150" y="23355"/>
                </a:cubicBezTo>
                <a:cubicBezTo>
                  <a:pt x="2014537" y="69392"/>
                  <a:pt x="2085975" y="378955"/>
                  <a:pt x="2124075" y="566280"/>
                </a:cubicBezTo>
                <a:cubicBezTo>
                  <a:pt x="2162175" y="753605"/>
                  <a:pt x="2159000" y="839330"/>
                  <a:pt x="2190750" y="1147305"/>
                </a:cubicBezTo>
                <a:cubicBezTo>
                  <a:pt x="2222500" y="1455280"/>
                  <a:pt x="2270125" y="2033130"/>
                  <a:pt x="2314575" y="2414130"/>
                </a:cubicBezTo>
                <a:cubicBezTo>
                  <a:pt x="2359025" y="2795130"/>
                  <a:pt x="2403475" y="3238043"/>
                  <a:pt x="2457450" y="3433305"/>
                </a:cubicBezTo>
                <a:cubicBezTo>
                  <a:pt x="2511425" y="3628567"/>
                  <a:pt x="2590800" y="3579355"/>
                  <a:pt x="2638425" y="3585705"/>
                </a:cubicBezTo>
                <a:cubicBezTo>
                  <a:pt x="2686050" y="3592055"/>
                  <a:pt x="2719388" y="3523792"/>
                  <a:pt x="2743200" y="3471405"/>
                </a:cubicBezTo>
                <a:cubicBezTo>
                  <a:pt x="2767012" y="3419018"/>
                  <a:pt x="2768600" y="3352343"/>
                  <a:pt x="2781300" y="3271380"/>
                </a:cubicBezTo>
                <a:cubicBezTo>
                  <a:pt x="2794000" y="3190417"/>
                  <a:pt x="2805113" y="3117392"/>
                  <a:pt x="2819400" y="2985630"/>
                </a:cubicBezTo>
                <a:cubicBezTo>
                  <a:pt x="2833687" y="2853868"/>
                  <a:pt x="2847975" y="2641143"/>
                  <a:pt x="2867025" y="2480805"/>
                </a:cubicBezTo>
                <a:cubicBezTo>
                  <a:pt x="2886075" y="2320468"/>
                  <a:pt x="2909888" y="2129967"/>
                  <a:pt x="2933700" y="2023605"/>
                </a:cubicBezTo>
                <a:cubicBezTo>
                  <a:pt x="2957512" y="1917243"/>
                  <a:pt x="2982912" y="1879143"/>
                  <a:pt x="3009900" y="1842630"/>
                </a:cubicBezTo>
                <a:cubicBezTo>
                  <a:pt x="3036888" y="1806117"/>
                  <a:pt x="3067050" y="1798180"/>
                  <a:pt x="3095625" y="1804530"/>
                </a:cubicBezTo>
                <a:cubicBezTo>
                  <a:pt x="3124200" y="1810880"/>
                  <a:pt x="3155950" y="1818818"/>
                  <a:pt x="3181350" y="1880730"/>
                </a:cubicBezTo>
                <a:cubicBezTo>
                  <a:pt x="3206750" y="1942642"/>
                  <a:pt x="3222625" y="2071230"/>
                  <a:pt x="3248025" y="2176005"/>
                </a:cubicBezTo>
                <a:cubicBezTo>
                  <a:pt x="3273425" y="2280780"/>
                  <a:pt x="3286125" y="2444293"/>
                  <a:pt x="3333750" y="2509380"/>
                </a:cubicBezTo>
                <a:cubicBezTo>
                  <a:pt x="3381375" y="2574468"/>
                  <a:pt x="3487738" y="2576055"/>
                  <a:pt x="3533775" y="2566530"/>
                </a:cubicBezTo>
                <a:cubicBezTo>
                  <a:pt x="3579813" y="2557005"/>
                  <a:pt x="3594100" y="2495092"/>
                  <a:pt x="3609975" y="2452230"/>
                </a:cubicBezTo>
                <a:cubicBezTo>
                  <a:pt x="3625850" y="2409368"/>
                  <a:pt x="3621088" y="2401430"/>
                  <a:pt x="3629025" y="2309355"/>
                </a:cubicBezTo>
                <a:cubicBezTo>
                  <a:pt x="3636962" y="2217280"/>
                  <a:pt x="3632200" y="1983917"/>
                  <a:pt x="3657600" y="1899780"/>
                </a:cubicBezTo>
                <a:cubicBezTo>
                  <a:pt x="3683000" y="1815642"/>
                  <a:pt x="3738563" y="1809292"/>
                  <a:pt x="3781425" y="1804530"/>
                </a:cubicBezTo>
                <a:cubicBezTo>
                  <a:pt x="3824288" y="1799767"/>
                  <a:pt x="3878263" y="1815642"/>
                  <a:pt x="3914775" y="1871205"/>
                </a:cubicBezTo>
                <a:cubicBezTo>
                  <a:pt x="3951288" y="1926767"/>
                  <a:pt x="3975894" y="2032336"/>
                  <a:pt x="4000500" y="2137905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2668025" y="2069769"/>
            <a:ext cx="1676557" cy="32198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chemeClr val="tx1"/>
                </a:solidFill>
                <a:latin typeface="Garamond" panose="02020404030301010803" pitchFamily="18" charset="0"/>
              </a:rPr>
              <a:t>Rezervni inspiratorni volumen</a:t>
            </a:r>
            <a:endParaRPr lang="en-US" sz="1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506300" y="1364209"/>
            <a:ext cx="0" cy="5333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506300" y="2590800"/>
            <a:ext cx="0" cy="5308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2671405" y="5008357"/>
            <a:ext cx="1676557" cy="32198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chemeClr val="tx1"/>
                </a:solidFill>
                <a:latin typeface="Garamond" panose="02020404030301010803" pitchFamily="18" charset="0"/>
              </a:rPr>
              <a:t> Funkcionalni rezidualni kapacitet</a:t>
            </a:r>
            <a:endParaRPr lang="en-US" sz="1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3506300" y="5555207"/>
            <a:ext cx="0" cy="8174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3506300" y="3966040"/>
            <a:ext cx="3380" cy="8740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4085618" y="5532962"/>
            <a:ext cx="1752600" cy="32198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chemeClr val="tx1"/>
                </a:solidFill>
                <a:latin typeface="Garamond" panose="02020404030301010803" pitchFamily="18" charset="0"/>
              </a:rPr>
              <a:t>Rezidualni kapacitet</a:t>
            </a:r>
            <a:endParaRPr lang="en-US" sz="1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4961918" y="5027947"/>
            <a:ext cx="0" cy="37486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4961918" y="5963945"/>
            <a:ext cx="0" cy="40873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6802803" y="4311507"/>
            <a:ext cx="1676557" cy="32198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chemeClr val="tx1"/>
                </a:solidFill>
                <a:latin typeface="Garamond" panose="02020404030301010803" pitchFamily="18" charset="0"/>
              </a:rPr>
              <a:t>Rezervni ekspiratorni volumen</a:t>
            </a:r>
            <a:endParaRPr lang="en-US" sz="1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7641081" y="4831673"/>
            <a:ext cx="1" cy="1682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7641079" y="3966040"/>
            <a:ext cx="0" cy="2205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8034953" y="1391486"/>
            <a:ext cx="0" cy="2536247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7187348" y="2411390"/>
            <a:ext cx="1676557" cy="482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chemeClr val="tx1"/>
                </a:solidFill>
                <a:latin typeface="Garamond" panose="02020404030301010803" pitchFamily="18" charset="0"/>
              </a:rPr>
              <a:t>Inspiratorni kapacitet</a:t>
            </a:r>
            <a:endParaRPr lang="en-US" sz="1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 flipV="1">
            <a:off x="8852830" y="1365901"/>
            <a:ext cx="9329" cy="3652248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8296070" y="2981416"/>
            <a:ext cx="1132177" cy="57563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rgbClr val="00B050"/>
                </a:solidFill>
                <a:latin typeface="Garamond" panose="02020404030301010803" pitchFamily="18" charset="0"/>
              </a:rPr>
              <a:t>Vitalni kapacitet</a:t>
            </a:r>
            <a:endParaRPr lang="en-US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9497384" y="1362726"/>
            <a:ext cx="32651" cy="500631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>
          <a:xfrm>
            <a:off x="8925565" y="3703594"/>
            <a:ext cx="1143637" cy="482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chemeClr val="tx1"/>
                </a:solidFill>
                <a:latin typeface="Garamond" panose="02020404030301010803" pitchFamily="18" charset="0"/>
              </a:rPr>
              <a:t>Totalni kapacitet</a:t>
            </a:r>
            <a:endParaRPr lang="en-US" sz="1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685748" y="5684439"/>
            <a:ext cx="2494023" cy="12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7" idx="2"/>
          </p:cNvCxnSpPr>
          <p:nvPr/>
        </p:nvCxnSpPr>
        <p:spPr>
          <a:xfrm>
            <a:off x="7643611" y="5499376"/>
            <a:ext cx="2624" cy="1532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7641078" y="5052462"/>
            <a:ext cx="2532" cy="1389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6717190" y="5191394"/>
            <a:ext cx="1852842" cy="30798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>
                <a:solidFill>
                  <a:schemeClr val="tx1"/>
                </a:solidFill>
                <a:latin typeface="Garamond" panose="02020404030301010803" pitchFamily="18" charset="0"/>
              </a:rPr>
              <a:t>Kolapsni volumen</a:t>
            </a:r>
            <a:endParaRPr lang="en-US" sz="1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685747" y="5862421"/>
            <a:ext cx="1935337" cy="32198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>
                <a:solidFill>
                  <a:schemeClr val="tx1"/>
                </a:solidFill>
                <a:latin typeface="Garamond" panose="02020404030301010803" pitchFamily="18" charset="0"/>
              </a:rPr>
              <a:t>Minimalni volumen</a:t>
            </a:r>
            <a:endParaRPr lang="en-US" sz="1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54" name="Straight Arrow Connector 53"/>
          <p:cNvCxnSpPr>
            <a:stCxn id="48" idx="2"/>
          </p:cNvCxnSpPr>
          <p:nvPr/>
        </p:nvCxnSpPr>
        <p:spPr>
          <a:xfrm>
            <a:off x="7653416" y="6184408"/>
            <a:ext cx="91" cy="17668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7651919" y="5715172"/>
            <a:ext cx="91" cy="17668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2895600" y="381000"/>
            <a:ext cx="6400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Plućni volumeni i kapaciteti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2190"/>
            <a:ext cx="7162800" cy="46264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28600" y="1382460"/>
            <a:ext cx="5181600" cy="4865940"/>
            <a:chOff x="-228600" y="1066800"/>
            <a:chExt cx="5181600" cy="4865940"/>
          </a:xfrm>
        </p:grpSpPr>
        <p:sp>
          <p:nvSpPr>
            <p:cNvPr id="5" name="Rectangle 4"/>
            <p:cNvSpPr/>
            <p:nvPr/>
          </p:nvSpPr>
          <p:spPr>
            <a:xfrm>
              <a:off x="-228600" y="1066800"/>
              <a:ext cx="5181600" cy="48659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600" y="1822320"/>
              <a:ext cx="5007786" cy="3794760"/>
            </a:xfrm>
            <a:prstGeom prst="rect">
              <a:avLst/>
            </a:prstGeom>
          </p:spPr>
        </p:pic>
      </p:grpSp>
      <p:sp>
        <p:nvSpPr>
          <p:cNvPr id="3" name="Right Bracket 2"/>
          <p:cNvSpPr/>
          <p:nvPr/>
        </p:nvSpPr>
        <p:spPr>
          <a:xfrm>
            <a:off x="4876800" y="1382460"/>
            <a:ext cx="76200" cy="4822320"/>
          </a:xfrm>
          <a:prstGeom prst="rightBracke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2600" y="2430780"/>
            <a:ext cx="609600" cy="1524000"/>
          </a:xfrm>
          <a:prstGeom prst="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400" y="4224528"/>
            <a:ext cx="609600" cy="749808"/>
          </a:xfrm>
          <a:prstGeom prst="rect">
            <a:avLst/>
          </a:prstGeom>
          <a:solidFill>
            <a:schemeClr val="accent5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149041" y="1644021"/>
            <a:ext cx="1436718" cy="81289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Rezervni inspiratorni volumen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38800" y="4224528"/>
            <a:ext cx="1436718" cy="81289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Rezervni ekspiratorni volumen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5400" y="2430780"/>
            <a:ext cx="1066800" cy="2543556"/>
          </a:xfrm>
          <a:prstGeom prst="rect">
            <a:avLst/>
          </a:prstGeom>
          <a:solidFill>
            <a:schemeClr val="bg2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20441" y="1754586"/>
            <a:ext cx="1436718" cy="81289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Vitalni kapacitet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438402" y="228600"/>
            <a:ext cx="7315199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Zdrav konj: mirovanje i fizička aktivnost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3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375 -0.0006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75 -0.00069 L 0.2375 -0.00069 " pathEditMode="relative" rAng="0" ptsTypes="AA">
                                      <p:cBhvr>
                                        <p:cTn id="60" dur="4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3" grpId="0"/>
      <p:bldP spid="13" grpId="1"/>
      <p:bldP spid="14" grpId="0" animBg="1"/>
      <p:bldP spid="14" grpId="1" animBg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1502190"/>
            <a:ext cx="7162799" cy="46264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28600" y="1382460"/>
            <a:ext cx="5181600" cy="4865940"/>
            <a:chOff x="-228600" y="1066800"/>
            <a:chExt cx="5181600" cy="4865940"/>
          </a:xfrm>
        </p:grpSpPr>
        <p:sp>
          <p:nvSpPr>
            <p:cNvPr id="5" name="Rectangle 4"/>
            <p:cNvSpPr/>
            <p:nvPr/>
          </p:nvSpPr>
          <p:spPr>
            <a:xfrm>
              <a:off x="-228600" y="1066800"/>
              <a:ext cx="5181600" cy="48659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600" y="1822320"/>
              <a:ext cx="5007786" cy="3794760"/>
            </a:xfrm>
            <a:prstGeom prst="rect">
              <a:avLst/>
            </a:prstGeom>
          </p:spPr>
        </p:pic>
      </p:grpSp>
      <p:sp>
        <p:nvSpPr>
          <p:cNvPr id="3" name="Right Bracket 2"/>
          <p:cNvSpPr/>
          <p:nvPr/>
        </p:nvSpPr>
        <p:spPr>
          <a:xfrm>
            <a:off x="4876800" y="1382460"/>
            <a:ext cx="76200" cy="4822320"/>
          </a:xfrm>
          <a:prstGeom prst="rightBracke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72200" y="2953512"/>
            <a:ext cx="472440" cy="1005840"/>
          </a:xfrm>
          <a:prstGeom prst="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21867" y="4224528"/>
            <a:ext cx="609600" cy="347472"/>
          </a:xfrm>
          <a:prstGeom prst="rect">
            <a:avLst/>
          </a:prstGeom>
          <a:solidFill>
            <a:schemeClr val="accent5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726081" y="2078115"/>
            <a:ext cx="1436718" cy="81289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Rezervni inspiratorni volumen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236323" y="4597443"/>
            <a:ext cx="1436718" cy="81289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Rezervni ekspiratorni volumen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17386" y="2950871"/>
            <a:ext cx="1027254" cy="1634576"/>
          </a:xfrm>
          <a:prstGeom prst="rec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377641" y="2118476"/>
            <a:ext cx="1436718" cy="81289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>
                <a:solidFill>
                  <a:srgbClr val="FF0000"/>
                </a:solidFill>
                <a:latin typeface="Garamond" panose="02020404030301010803" pitchFamily="18" charset="0"/>
              </a:rPr>
              <a:t>Vitalni kapacitet</a:t>
            </a:r>
            <a:endParaRPr lang="en-US" sz="16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24000" y="228600"/>
            <a:ext cx="91440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Konj sa emfizemom: </a:t>
            </a:r>
            <a:r>
              <a:rPr lang="sr-Latn-RS" sz="3200" b="1">
                <a:latin typeface="Garamond" pitchFamily="18" charset="0"/>
              </a:rPr>
              <a:t>mirovanje i fizička aktivnost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4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375 -0.00069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3" grpId="0"/>
      <p:bldP spid="13" grpId="1"/>
      <p:bldP spid="14" grpId="0" animBg="1"/>
      <p:bldP spid="14" grpId="1" animBg="1"/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09800" y="228600"/>
            <a:ext cx="78486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Konj sa RODP: </a:t>
            </a:r>
            <a:r>
              <a:rPr lang="sr-Latn-RS" sz="3200" b="1">
                <a:latin typeface="Garamond" pitchFamily="18" charset="0"/>
              </a:rPr>
              <a:t>mirovanje i fizička aktivnost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1502190"/>
            <a:ext cx="7162799" cy="46264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28600" y="1382460"/>
            <a:ext cx="5181600" cy="4865940"/>
            <a:chOff x="-228600" y="1066800"/>
            <a:chExt cx="5181600" cy="4865940"/>
          </a:xfrm>
        </p:grpSpPr>
        <p:sp>
          <p:nvSpPr>
            <p:cNvPr id="20" name="Rectangle 19"/>
            <p:cNvSpPr/>
            <p:nvPr/>
          </p:nvSpPr>
          <p:spPr>
            <a:xfrm>
              <a:off x="-228600" y="1066800"/>
              <a:ext cx="5181600" cy="48659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600" y="1822320"/>
              <a:ext cx="5007786" cy="3794760"/>
            </a:xfrm>
            <a:prstGeom prst="rect">
              <a:avLst/>
            </a:prstGeom>
          </p:spPr>
        </p:pic>
      </p:grpSp>
      <p:sp>
        <p:nvSpPr>
          <p:cNvPr id="22" name="Right Bracket 21"/>
          <p:cNvSpPr/>
          <p:nvPr/>
        </p:nvSpPr>
        <p:spPr>
          <a:xfrm>
            <a:off x="4876800" y="1382460"/>
            <a:ext cx="76200" cy="4822320"/>
          </a:xfrm>
          <a:prstGeom prst="rightBracke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26081" y="2779776"/>
            <a:ext cx="946960" cy="1188720"/>
          </a:xfrm>
          <a:prstGeom prst="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57800" y="4219193"/>
            <a:ext cx="468281" cy="378250"/>
          </a:xfrm>
          <a:prstGeom prst="rect">
            <a:avLst/>
          </a:prstGeom>
          <a:solidFill>
            <a:schemeClr val="accent5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416574" y="1916149"/>
            <a:ext cx="1436718" cy="81289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Rezervni inspiratorni volumen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11682" y="4677012"/>
            <a:ext cx="1436718" cy="81289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Rezervni ekspiratorni volumen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61946" y="2779776"/>
            <a:ext cx="1584972" cy="1817667"/>
          </a:xfrm>
          <a:prstGeom prst="rec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181600" y="1992260"/>
            <a:ext cx="1436718" cy="81289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>
                <a:solidFill>
                  <a:srgbClr val="FF0000"/>
                </a:solidFill>
                <a:latin typeface="Garamond" panose="02020404030301010803" pitchFamily="18" charset="0"/>
              </a:rPr>
              <a:t>Vitalni kapacitet</a:t>
            </a:r>
            <a:endParaRPr lang="en-US" sz="16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17071" y="1108062"/>
            <a:ext cx="3690257" cy="668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RODP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– </a:t>
            </a: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rekurentna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opstrukcija disajnih puteva.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25 -0.00069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/>
      <p:bldP spid="25" grpId="1"/>
      <p:bldP spid="26" grpId="0"/>
      <p:bldP spid="26" grpId="1"/>
      <p:bldP spid="27" grpId="0" animBg="1"/>
      <p:bldP spid="27" grpId="1" animBg="1"/>
      <p:bldP spid="28" grpId="0"/>
      <p:bldP spid="2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1295400"/>
            <a:ext cx="78486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bg1"/>
                </a:solidFill>
                <a:latin typeface="Garamond" panose="02020404030301010803" pitchFamily="18" charset="0"/>
              </a:rPr>
              <a:t>Parcijalni pritisak gasova (O</a:t>
            </a:r>
            <a:r>
              <a:rPr lang="sr-Latn-RS" sz="2400" b="1" smtClean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sr-Latn-RS" sz="2800" b="1" smtClean="0">
                <a:solidFill>
                  <a:schemeClr val="bg1"/>
                </a:solidFill>
                <a:latin typeface="Garamond" panose="02020404030301010803" pitchFamily="18" charset="0"/>
              </a:rPr>
              <a:t> i CO</a:t>
            </a:r>
            <a:r>
              <a:rPr lang="sr-Latn-RS" sz="2400" b="1" smtClean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sr-Latn-RS" sz="2800" b="1" smtClean="0">
                <a:solidFill>
                  <a:schemeClr val="bg1"/>
                </a:solidFill>
                <a:latin typeface="Garamond" panose="02020404030301010803" pitchFamily="18" charset="0"/>
              </a:rPr>
              <a:t>) u krvi</a:t>
            </a:r>
            <a:endParaRPr lang="en-US" sz="20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3493382"/>
            <a:ext cx="24384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anose="02020404030301010803" pitchFamily="18" charset="0"/>
              </a:rPr>
              <a:t>Cijanoza</a:t>
            </a:r>
            <a:endParaRPr lang="en-US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1295400"/>
            <a:ext cx="78486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Parcijalni pritisak gasova (O2 i CO2) u krvi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57400"/>
            <a:ext cx="6583250" cy="43819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81100" y="2312282"/>
            <a:ext cx="24384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9097B3"/>
                </a:solidFill>
                <a:latin typeface="Garamond" panose="02020404030301010803" pitchFamily="18" charset="0"/>
              </a:rPr>
              <a:t>Cijanoza</a:t>
            </a:r>
            <a:endParaRPr lang="en-US" sz="2000" b="1" dirty="0">
              <a:solidFill>
                <a:srgbClr val="9097B3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1100" y="3449610"/>
            <a:ext cx="24384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9097B3"/>
                </a:solidFill>
                <a:latin typeface="Garamond" panose="02020404030301010803" pitchFamily="18" charset="0"/>
              </a:rPr>
              <a:t>&gt; 30 g/L</a:t>
            </a:r>
            <a:endParaRPr lang="en-US" sz="2000" b="1" dirty="0">
              <a:solidFill>
                <a:srgbClr val="9097B3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4032928"/>
            <a:ext cx="31242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smtClean="0">
                <a:solidFill>
                  <a:srgbClr val="9097B3"/>
                </a:solidFill>
                <a:latin typeface="Garamond" panose="02020404030301010803" pitchFamily="18" charset="0"/>
              </a:rPr>
              <a:t>deoksigenisanog</a:t>
            </a:r>
            <a:endParaRPr lang="en-US" sz="2000" dirty="0">
              <a:solidFill>
                <a:srgbClr val="9097B3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8200" y="4522082"/>
            <a:ext cx="31242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smtClean="0">
                <a:solidFill>
                  <a:srgbClr val="9097B3"/>
                </a:solidFill>
                <a:latin typeface="Garamond" panose="02020404030301010803" pitchFamily="18" charset="0"/>
              </a:rPr>
              <a:t>hemoglobina</a:t>
            </a:r>
            <a:endParaRPr lang="en-US" sz="2000" dirty="0">
              <a:solidFill>
                <a:srgbClr val="9097B3"/>
              </a:solidFill>
              <a:latin typeface="Garamond" panose="02020404030301010803" pitchFamily="18" charset="0"/>
            </a:endParaRPr>
          </a:p>
        </p:txBody>
      </p:sp>
      <p:cxnSp>
        <p:nvCxnSpPr>
          <p:cNvPr id="5" name="Straight Arrow Connector 4"/>
          <p:cNvCxnSpPr>
            <a:stCxn id="6" idx="2"/>
          </p:cNvCxnSpPr>
          <p:nvPr/>
        </p:nvCxnSpPr>
        <p:spPr>
          <a:xfrm>
            <a:off x="2400300" y="2895600"/>
            <a:ext cx="0" cy="554010"/>
          </a:xfrm>
          <a:prstGeom prst="straightConnector1">
            <a:avLst/>
          </a:prstGeom>
          <a:ln w="57150">
            <a:solidFill>
              <a:srgbClr val="9097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52400" y="5594554"/>
            <a:ext cx="44958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smtClean="0">
                <a:solidFill>
                  <a:srgbClr val="C00000"/>
                </a:solidFill>
                <a:latin typeface="Garamond" panose="02020404030301010803" pitchFamily="18" charset="0"/>
              </a:rPr>
              <a:t>Bolesti respiratornog sistema </a:t>
            </a:r>
          </a:p>
          <a:p>
            <a:pPr algn="ctr"/>
            <a:r>
              <a:rPr lang="sr-Latn-RS" sz="2800" smtClean="0">
                <a:solidFill>
                  <a:srgbClr val="C00000"/>
                </a:solidFill>
                <a:latin typeface="Garamond" panose="02020404030301010803" pitchFamily="18" charset="0"/>
              </a:rPr>
              <a:t>i deoksigenisani hemoglobin? </a:t>
            </a:r>
            <a:endParaRPr lang="en-US" sz="20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6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1295400"/>
            <a:ext cx="78486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Parcijalni pritisak gasova (O</a:t>
            </a: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</a:t>
            </a:r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i CO</a:t>
            </a: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</a:t>
            </a:r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) u krvi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362200"/>
            <a:ext cx="6402327" cy="403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r="18059"/>
          <a:stretch/>
        </p:blipFill>
        <p:spPr>
          <a:xfrm rot="5400000">
            <a:off x="-243311" y="3138909"/>
            <a:ext cx="4060608" cy="2507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13468" r="30777" b="27609"/>
          <a:stretch/>
        </p:blipFill>
        <p:spPr>
          <a:xfrm rot="5400000">
            <a:off x="2175613" y="3418282"/>
            <a:ext cx="4038602" cy="192643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384800" y="6400802"/>
            <a:ext cx="4978400" cy="483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0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Ljubaznošću koleginice Mirjane Gajić.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6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33800" y="381000"/>
            <a:ext cx="47244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Ventilacija pluća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90600" y="1256969"/>
            <a:ext cx="10210800" cy="6864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(Bio)mehanički proces tokom kojeg se vazduh usisava (udiše) i izbacuje (izdiše) iz pluća.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62" y="2636721"/>
            <a:ext cx="3800487" cy="2987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06" y="2636720"/>
            <a:ext cx="3377093" cy="298742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14600" y="5715002"/>
            <a:ext cx="2881794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Udisaj (inspirijum)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70147" y="5715002"/>
            <a:ext cx="2881794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Izdisaj (ekspirijum)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66606" y="2034541"/>
            <a:ext cx="1143000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Tok </a:t>
            </a:r>
          </a:p>
          <a:p>
            <a:pPr algn="ctr"/>
            <a:r>
              <a:rPr lang="sr-Latn-RS" sz="20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vazduha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22153" y="2026218"/>
            <a:ext cx="1143000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>
                <a:solidFill>
                  <a:srgbClr val="C83103"/>
                </a:solidFill>
                <a:latin typeface="Garamond" panose="02020404030301010803" pitchFamily="18" charset="0"/>
              </a:rPr>
              <a:t>Tok </a:t>
            </a:r>
          </a:p>
          <a:p>
            <a:pPr algn="ctr"/>
            <a:r>
              <a:rPr lang="sr-Latn-RS" sz="2000">
                <a:solidFill>
                  <a:srgbClr val="C83103"/>
                </a:solidFill>
                <a:latin typeface="Garamond" panose="02020404030301010803" pitchFamily="18" charset="0"/>
              </a:rPr>
              <a:t>vazduha</a:t>
            </a:r>
            <a:endParaRPr lang="en-US" sz="1600" dirty="0">
              <a:solidFill>
                <a:srgbClr val="C83103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14600" y="6264033"/>
            <a:ext cx="7086600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Zajedno čine jedan tzv. </a:t>
            </a:r>
            <a:r>
              <a:rPr lang="sr-Latn-RS" sz="2400" b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respiratorni ciklus</a:t>
            </a:r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9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6667" t="23333" r="24167" b="6296"/>
          <a:stretch/>
        </p:blipFill>
        <p:spPr>
          <a:xfrm>
            <a:off x="9053332" y="3296058"/>
            <a:ext cx="3138668" cy="3410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1371600" y="381000"/>
            <a:ext cx="9448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Parametri za procenu funkcije respiratornog sistema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1295400"/>
            <a:ext cx="7848600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Parcijalni pritisak gasova (O</a:t>
            </a: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</a:t>
            </a:r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i CO</a:t>
            </a: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</a:t>
            </a:r>
            <a:r>
              <a:rPr lang="sr-Latn-RS" sz="28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) u krvi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750" t="15185" r="35833" b="6297"/>
          <a:stretch/>
        </p:blipFill>
        <p:spPr>
          <a:xfrm rot="21424543">
            <a:off x="219027" y="2289657"/>
            <a:ext cx="3268606" cy="4090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2084" t="19630" r="30417" b="8519"/>
          <a:stretch/>
        </p:blipFill>
        <p:spPr>
          <a:xfrm>
            <a:off x="3417133" y="3018598"/>
            <a:ext cx="3282450" cy="3659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083" t="21852" r="54584" b="9259"/>
          <a:stretch/>
        </p:blipFill>
        <p:spPr>
          <a:xfrm rot="403304">
            <a:off x="6153175" y="2213354"/>
            <a:ext cx="2938531" cy="3753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9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7778"/>
          <a:stretch/>
        </p:blipFill>
        <p:spPr>
          <a:xfrm>
            <a:off x="609600" y="-9525"/>
            <a:ext cx="10988040" cy="6867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8600" y="5562600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Latn-RS" sz="5400" b="1" dirty="0">
                <a:solidFill>
                  <a:prstClr val="white"/>
                </a:solidFill>
                <a:latin typeface="Garamond" panose="02020404030301010803" pitchFamily="18" charset="0"/>
                <a:cs typeface="Arial" charset="0"/>
              </a:rPr>
              <a:t>Hvala na pažnji!</a:t>
            </a:r>
            <a:endParaRPr lang="en-US" sz="5400" b="1" dirty="0">
              <a:solidFill>
                <a:prstClr val="white"/>
              </a:solidFill>
              <a:latin typeface="Garamond" panose="020204040303010108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381000"/>
            <a:ext cx="6400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Ključni faktori za proces ventilacije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95600" y="914400"/>
            <a:ext cx="6400800" cy="4179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1. Respiratorni mišići i elastičnost pluća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4703" y="1524001"/>
            <a:ext cx="2881794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Inspiratorni mišići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862406" y="1524002"/>
            <a:ext cx="2881794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Ekspiratorni mišići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14" y="3200400"/>
            <a:ext cx="3536773" cy="278013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90600" y="2021394"/>
            <a:ext cx="4648201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000" b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1. </a:t>
            </a:r>
            <a:r>
              <a:rPr lang="sr-Latn-RS" sz="2000" b="1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Diaphragma</a:t>
            </a:r>
            <a:r>
              <a:rPr lang="sr-Latn-RS" sz="2000" b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sr-Latn-RS" sz="20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– glavni inspiratorni mišići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90599" y="2402394"/>
            <a:ext cx="4648201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000" b="1">
                <a:solidFill>
                  <a:srgbClr val="17375E"/>
                </a:solidFill>
                <a:latin typeface="Garamond" panose="02020404030301010803" pitchFamily="18" charset="0"/>
              </a:rPr>
              <a:t>2. Mm. intercostales externi</a:t>
            </a:r>
            <a:endParaRPr lang="en-US" sz="2000" b="1" dirty="0">
              <a:solidFill>
                <a:srgbClr val="17375E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200402"/>
            <a:ext cx="3161759" cy="279694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2500" y="6172200"/>
            <a:ext cx="3886200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Inspirijum – aktivan proces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77000" y="6170404"/>
            <a:ext cx="5638800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Ekspirijum – </a:t>
            </a:r>
            <a:r>
              <a:rPr lang="sr-Latn-RS" sz="2400" b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pasivan</a:t>
            </a:r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proces u mirovanju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52900" y="4081103"/>
            <a:ext cx="3886200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7200" b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1 : 1,2</a:t>
            </a:r>
            <a:endParaRPr lang="en-US" sz="60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20003" y="2022511"/>
            <a:ext cx="4648201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000" b="1">
                <a:solidFill>
                  <a:schemeClr val="tx2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1. Mm. intercostales interni</a:t>
            </a:r>
            <a:endParaRPr lang="en-US" sz="2000" b="1">
              <a:solidFill>
                <a:schemeClr val="tx2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20002" y="2403511"/>
            <a:ext cx="4648201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000" b="1">
                <a:solidFill>
                  <a:schemeClr val="tx2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2. Abdominalni mišići</a:t>
            </a:r>
            <a:endParaRPr lang="en-US" sz="2000" b="1" dirty="0">
              <a:solidFill>
                <a:schemeClr val="tx2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24" y="2798155"/>
            <a:ext cx="6316763" cy="349314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620839" y="2013580"/>
            <a:ext cx="4648201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000" b="1">
                <a:solidFill>
                  <a:srgbClr val="C00000"/>
                </a:solidFill>
                <a:latin typeface="Garamond" panose="02020404030301010803" pitchFamily="18" charset="0"/>
              </a:rPr>
              <a:t>1. Mm. intercostales interni</a:t>
            </a:r>
            <a:endParaRPr lang="en-US" sz="2000" b="1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20838" y="2394580"/>
            <a:ext cx="4648201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000" b="1">
                <a:solidFill>
                  <a:srgbClr val="C00000"/>
                </a:solidFill>
                <a:latin typeface="Garamond" panose="02020404030301010803" pitchFamily="18" charset="0"/>
              </a:rPr>
              <a:t>2. Abdominalni mišići</a:t>
            </a:r>
            <a:endParaRPr lang="en-US" sz="2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486400" y="6170404"/>
            <a:ext cx="6629400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Ekspirijum – </a:t>
            </a:r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aktivan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proces tokom fizičke aktivnosti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400151" y="1510680"/>
            <a:ext cx="2077498" cy="4496229"/>
            <a:chOff x="513302" y="-457200"/>
            <a:chExt cx="2077498" cy="449622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-457200"/>
              <a:ext cx="2057400" cy="4496229"/>
            </a:xfrm>
            <a:prstGeom prst="rect">
              <a:avLst/>
            </a:prstGeom>
          </p:spPr>
        </p:pic>
        <p:sp>
          <p:nvSpPr>
            <p:cNvPr id="27" name="Rounded Rectangle 26"/>
            <p:cNvSpPr/>
            <p:nvPr/>
          </p:nvSpPr>
          <p:spPr>
            <a:xfrm>
              <a:off x="513302" y="2662395"/>
              <a:ext cx="1752600" cy="51776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rgbClr val="D64700"/>
                  </a:solidFill>
                  <a:latin typeface="Garamond" panose="02020404030301010803" pitchFamily="18" charset="0"/>
                </a:rPr>
                <a:t>Elastičnost</a:t>
              </a:r>
              <a:endParaRPr lang="en-US" sz="2000" b="1" dirty="0">
                <a:solidFill>
                  <a:srgbClr val="D64700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178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  <p:bldP spid="14" grpId="0"/>
      <p:bldP spid="14" grpId="1"/>
      <p:bldP spid="15" grpId="0"/>
      <p:bldP spid="16" grpId="0"/>
      <p:bldP spid="18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381000"/>
            <a:ext cx="6400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Ključni faktori za proces ventilacije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33" y="1332334"/>
            <a:ext cx="7521669" cy="5638801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3124200" y="1628854"/>
            <a:ext cx="7429500" cy="6864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Postoje patološka stanja pluća koja su praćena smanjenjem</a:t>
            </a:r>
          </a:p>
          <a:p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jihove elastičnosti.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95600" y="914400"/>
            <a:ext cx="6400800" cy="4179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1. Respiratorni mišići i elastičnost pluća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733800"/>
            <a:ext cx="3711836" cy="298704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7677150" y="3094049"/>
            <a:ext cx="3714750" cy="6864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i="1" smtClean="0">
                <a:solidFill>
                  <a:srgbClr val="C00000"/>
                </a:solidFill>
                <a:latin typeface="Garamond" panose="02020404030301010803" pitchFamily="18" charset="0"/>
              </a:rPr>
              <a:t>Emphysema pulmonum alveolare</a:t>
            </a:r>
            <a:endParaRPr lang="en-US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818443" y="2390019"/>
            <a:ext cx="5162550" cy="6864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Koja faza ventilacije će biti otežana?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1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381000"/>
            <a:ext cx="6400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Ključni faktori za proces ventilacije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95600" y="914400"/>
            <a:ext cx="6400800" cy="4179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2. Intrapleuralni i alveolarni pritisak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057400"/>
            <a:ext cx="6982968" cy="428853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24000" y="3657600"/>
            <a:ext cx="60960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28600" y="3398715"/>
            <a:ext cx="1447800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Dušnik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2000" y="4463113"/>
            <a:ext cx="1447800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Parijetalni list pleure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2209800" y="4721998"/>
            <a:ext cx="914400" cy="2402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3" idx="3"/>
          </p:cNvCxnSpPr>
          <p:nvPr/>
        </p:nvCxnSpPr>
        <p:spPr>
          <a:xfrm flipV="1">
            <a:off x="2209800" y="4980882"/>
            <a:ext cx="1447800" cy="770878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762000" y="5492875"/>
            <a:ext cx="1447800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Visceralni list pleure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077200" y="5092333"/>
            <a:ext cx="3075432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Intrapleuralni prostor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086600" y="5351218"/>
            <a:ext cx="914400" cy="2402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8098536" y="5510267"/>
            <a:ext cx="4245864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otovo </a:t>
            </a:r>
            <a:r>
              <a:rPr lang="sr-Latn-RS" sz="2400" smtClean="0">
                <a:solidFill>
                  <a:srgbClr val="C00000"/>
                </a:solidFill>
                <a:latin typeface="Garamond" panose="02020404030301010803" pitchFamily="18" charset="0"/>
              </a:rPr>
              <a:t>uvek negativan 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pritisak.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305925" y="2528861"/>
            <a:ext cx="2762250" cy="517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Alveole pluća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8391525" y="2787746"/>
            <a:ext cx="914400" cy="2402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296400" y="2963788"/>
            <a:ext cx="2947416" cy="8698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smtClean="0">
                <a:solidFill>
                  <a:srgbClr val="C00000"/>
                </a:solidFill>
                <a:latin typeface="Garamond" panose="02020404030301010803" pitchFamily="18" charset="0"/>
              </a:rPr>
              <a:t>Smenjuju</a:t>
            </a:r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se poztivan</a:t>
            </a:r>
          </a:p>
          <a:p>
            <a:r>
              <a:rPr lang="sr-Latn-RS" sz="24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negativan pritisak.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381000"/>
            <a:ext cx="6400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Ključni faktori za proces ventilacije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95600" y="914400"/>
            <a:ext cx="6400800" cy="4179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2. Intrapleuralni i alveolarni pritisak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057400"/>
            <a:ext cx="6982968" cy="4288536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286000" y="1676400"/>
            <a:ext cx="914400" cy="533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20" idx="4"/>
          </p:cNvCxnSpPr>
          <p:nvPr/>
        </p:nvCxnSpPr>
        <p:spPr>
          <a:xfrm>
            <a:off x="2743200" y="2209800"/>
            <a:ext cx="0" cy="13716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48087" y="174267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P=0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9974" y="342900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P=0</a:t>
            </a:r>
            <a:endParaRPr lang="en-US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16200000">
            <a:off x="8153400" y="4495800"/>
            <a:ext cx="0" cy="13716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787180" y="4914899"/>
            <a:ext cx="914400" cy="533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853086" y="499693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- 5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16200000">
            <a:off x="9067800" y="2095501"/>
            <a:ext cx="0" cy="13716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9701580" y="2514600"/>
            <a:ext cx="914400" cy="533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843078" y="2596635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0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7767" y="6265271"/>
            <a:ext cx="219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Pre inspirijuma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89760"/>
            <a:ext cx="7827264" cy="4837176"/>
          </a:xfrm>
          <a:prstGeom prst="rect">
            <a:avLst/>
          </a:prstGeom>
        </p:spPr>
      </p:pic>
      <p:cxnSp>
        <p:nvCxnSpPr>
          <p:cNvPr id="34" name="Straight Connector 33"/>
          <p:cNvCxnSpPr>
            <a:endCxn id="35" idx="2"/>
          </p:cNvCxnSpPr>
          <p:nvPr/>
        </p:nvCxnSpPr>
        <p:spPr>
          <a:xfrm flipV="1">
            <a:off x="8382000" y="2781300"/>
            <a:ext cx="1828800" cy="1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0210800" y="2514600"/>
            <a:ext cx="914400" cy="533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0352298" y="2596635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0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16200000">
            <a:off x="8763000" y="4495800"/>
            <a:ext cx="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9448800" y="4914899"/>
            <a:ext cx="914400" cy="533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458325" y="4996932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- 16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09974" y="342900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P=0</a:t>
            </a:r>
            <a:endParaRPr lang="en-US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286000" y="1676400"/>
            <a:ext cx="914400" cy="533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41" idx="4"/>
          </p:cNvCxnSpPr>
          <p:nvPr/>
        </p:nvCxnSpPr>
        <p:spPr>
          <a:xfrm>
            <a:off x="2743200" y="2209800"/>
            <a:ext cx="0" cy="13716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448087" y="174267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P=0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7767" y="6265271"/>
            <a:ext cx="26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Tokom inspirijuma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0" y="1889760"/>
            <a:ext cx="7827264" cy="4837176"/>
          </a:xfrm>
          <a:prstGeom prst="rect">
            <a:avLst/>
          </a:prstGeom>
        </p:spPr>
      </p:pic>
      <p:cxnSp>
        <p:nvCxnSpPr>
          <p:cNvPr id="46" name="Straight Connector 45"/>
          <p:cNvCxnSpPr>
            <a:endCxn id="47" idx="2"/>
          </p:cNvCxnSpPr>
          <p:nvPr/>
        </p:nvCxnSpPr>
        <p:spPr>
          <a:xfrm flipV="1">
            <a:off x="8397240" y="2781300"/>
            <a:ext cx="1828800" cy="1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10226040" y="2514600"/>
            <a:ext cx="914400" cy="533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0367538" y="2596635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0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rot="16200000">
            <a:off x="8778240" y="4495800"/>
            <a:ext cx="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9464040" y="4914899"/>
            <a:ext cx="914400" cy="533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9473565" y="4996932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- 16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5214" y="342900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P=0</a:t>
            </a:r>
            <a:endParaRPr lang="en-US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301240" y="1676400"/>
            <a:ext cx="914400" cy="533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>
            <a:stCxn id="53" idx="4"/>
          </p:cNvCxnSpPr>
          <p:nvPr/>
        </p:nvCxnSpPr>
        <p:spPr>
          <a:xfrm>
            <a:off x="2758440" y="2209800"/>
            <a:ext cx="0" cy="13716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63327" y="174267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P=0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3007" y="6265271"/>
            <a:ext cx="26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Tokom inspirijuma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89760"/>
            <a:ext cx="7827264" cy="4837176"/>
          </a:xfrm>
          <a:prstGeom prst="rect">
            <a:avLst/>
          </a:prstGeom>
        </p:spPr>
      </p:pic>
      <p:cxnSp>
        <p:nvCxnSpPr>
          <p:cNvPr id="58" name="Straight Connector 57"/>
          <p:cNvCxnSpPr/>
          <p:nvPr/>
        </p:nvCxnSpPr>
        <p:spPr>
          <a:xfrm flipV="1">
            <a:off x="8991600" y="2781298"/>
            <a:ext cx="1828800" cy="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10210800" y="2514600"/>
            <a:ext cx="914400" cy="533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286231" y="2596634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- 8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rot="16200000">
            <a:off x="8763000" y="4495800"/>
            <a:ext cx="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9448800" y="4914899"/>
            <a:ext cx="914400" cy="533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9458325" y="4996932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- 16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2286000" y="1676400"/>
            <a:ext cx="914400" cy="533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>
            <a:stCxn id="64" idx="4"/>
          </p:cNvCxnSpPr>
          <p:nvPr/>
        </p:nvCxnSpPr>
        <p:spPr>
          <a:xfrm>
            <a:off x="2743200" y="2209800"/>
            <a:ext cx="0" cy="13716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351906" y="1746421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- 4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07767" y="6265271"/>
            <a:ext cx="26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Tokom inspirijuma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1066800" y="3657600"/>
            <a:ext cx="121920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07767" y="3775870"/>
            <a:ext cx="1710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Tok vazduha</a:t>
            </a:r>
            <a:endParaRPr lang="en-US" sz="240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89760"/>
            <a:ext cx="7827264" cy="4837176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 flipV="1">
            <a:off x="8991600" y="2781298"/>
            <a:ext cx="1828800" cy="1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10210800" y="2514600"/>
            <a:ext cx="914400" cy="533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10324866" y="2596632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8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rot="16200000">
            <a:off x="8763000" y="4495800"/>
            <a:ext cx="0" cy="13716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9448800" y="4914899"/>
            <a:ext cx="914400" cy="533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9458325" y="499693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- 2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2286000" y="1676400"/>
            <a:ext cx="914400" cy="533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>
            <a:stCxn id="77" idx="4"/>
          </p:cNvCxnSpPr>
          <p:nvPr/>
        </p:nvCxnSpPr>
        <p:spPr>
          <a:xfrm>
            <a:off x="2743200" y="2209800"/>
            <a:ext cx="0" cy="1371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419233" y="1768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4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07767" y="6265271"/>
            <a:ext cx="272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Tokom ekspirijuma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1066800" y="3657600"/>
            <a:ext cx="12192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07767" y="3775870"/>
            <a:ext cx="1710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smtClean="0">
                <a:solidFill>
                  <a:srgbClr val="C00000"/>
                </a:solidFill>
                <a:latin typeface="Garamond" panose="02020404030301010803" pitchFamily="18" charset="0"/>
              </a:rPr>
              <a:t>Tok vazduha</a:t>
            </a:r>
            <a:endParaRPr lang="en-US" sz="240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535" y="3609975"/>
            <a:ext cx="1613057" cy="307134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33" y="2057400"/>
            <a:ext cx="6982968" cy="4288536"/>
          </a:xfrm>
          <a:prstGeom prst="rect">
            <a:avLst/>
          </a:prstGeom>
        </p:spPr>
      </p:pic>
      <p:sp>
        <p:nvSpPr>
          <p:cNvPr id="97" name="Oval 96"/>
          <p:cNvSpPr/>
          <p:nvPr/>
        </p:nvSpPr>
        <p:spPr>
          <a:xfrm>
            <a:off x="2349421" y="1710452"/>
            <a:ext cx="914400" cy="533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/>
          <p:cNvCxnSpPr>
            <a:stCxn id="97" idx="4"/>
          </p:cNvCxnSpPr>
          <p:nvPr/>
        </p:nvCxnSpPr>
        <p:spPr>
          <a:xfrm>
            <a:off x="2806621" y="2243852"/>
            <a:ext cx="0" cy="13716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511508" y="177672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P=0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073395" y="346305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P=0</a:t>
            </a:r>
            <a:endParaRPr lang="en-US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 rot="16200000">
            <a:off x="8077200" y="4529852"/>
            <a:ext cx="0" cy="13716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8610600" y="4948951"/>
            <a:ext cx="914400" cy="533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8676506" y="503098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- 5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 rot="16200000">
            <a:off x="9131221" y="2129553"/>
            <a:ext cx="0" cy="13716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>
            <a:off x="9765001" y="2548652"/>
            <a:ext cx="914400" cy="533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9906499" y="263068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smtClean="0">
                <a:solidFill>
                  <a:schemeClr val="bg1"/>
                </a:solidFill>
                <a:latin typeface="Garamond" panose="02020404030301010803" pitchFamily="18" charset="0"/>
              </a:rPr>
              <a:t>P= 0</a:t>
            </a:r>
            <a:endParaRPr lang="en-US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71188" y="6299323"/>
            <a:ext cx="219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Pre inspirijuma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/>
      <p:bldP spid="24" grpId="0"/>
      <p:bldP spid="26" grpId="0" animBg="1"/>
      <p:bldP spid="27" grpId="0"/>
      <p:bldP spid="29" grpId="0" animBg="1"/>
      <p:bldP spid="30" grpId="0"/>
      <p:bldP spid="31" grpId="0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  <p:bldP spid="40" grpId="0"/>
      <p:bldP spid="40" grpId="1"/>
      <p:bldP spid="41" grpId="0" animBg="1"/>
      <p:bldP spid="41" grpId="1" animBg="1"/>
      <p:bldP spid="43" grpId="0"/>
      <p:bldP spid="43" grpId="1"/>
      <p:bldP spid="44" grpId="0"/>
      <p:bldP spid="44" grpId="1"/>
      <p:bldP spid="47" grpId="0" animBg="1"/>
      <p:bldP spid="47" grpId="1" animBg="1"/>
      <p:bldP spid="48" grpId="0"/>
      <p:bldP spid="48" grpId="1"/>
      <p:bldP spid="50" grpId="0" animBg="1"/>
      <p:bldP spid="50" grpId="1" animBg="1"/>
      <p:bldP spid="51" grpId="0"/>
      <p:bldP spid="51" grpId="1"/>
      <p:bldP spid="52" grpId="0"/>
      <p:bldP spid="52" grpId="1"/>
      <p:bldP spid="53" grpId="0" animBg="1"/>
      <p:bldP spid="53" grpId="1" animBg="1"/>
      <p:bldP spid="55" grpId="0"/>
      <p:bldP spid="55" grpId="1"/>
      <p:bldP spid="56" grpId="0"/>
      <p:bldP spid="56" grpId="1"/>
      <p:bldP spid="59" grpId="0" animBg="1"/>
      <p:bldP spid="59" grpId="1" animBg="1"/>
      <p:bldP spid="60" grpId="0"/>
      <p:bldP spid="60" grpId="1"/>
      <p:bldP spid="62" grpId="0" animBg="1"/>
      <p:bldP spid="62" grpId="1" animBg="1"/>
      <p:bldP spid="63" grpId="0"/>
      <p:bldP spid="63" grpId="1"/>
      <p:bldP spid="64" grpId="0" animBg="1"/>
      <p:bldP spid="64" grpId="1" animBg="1"/>
      <p:bldP spid="66" grpId="0"/>
      <p:bldP spid="66" grpId="1"/>
      <p:bldP spid="67" grpId="0"/>
      <p:bldP spid="67" grpId="1"/>
      <p:bldP spid="69" grpId="0"/>
      <p:bldP spid="69" grpId="1"/>
      <p:bldP spid="72" grpId="0" animBg="1"/>
      <p:bldP spid="72" grpId="1" animBg="1"/>
      <p:bldP spid="73" grpId="0"/>
      <p:bldP spid="73" grpId="1"/>
      <p:bldP spid="75" grpId="0" animBg="1"/>
      <p:bldP spid="75" grpId="1" animBg="1"/>
      <p:bldP spid="76" grpId="0"/>
      <p:bldP spid="76" grpId="1"/>
      <p:bldP spid="77" grpId="0" animBg="1"/>
      <p:bldP spid="77" grpId="1" animBg="1"/>
      <p:bldP spid="79" grpId="0"/>
      <p:bldP spid="79" grpId="1"/>
      <p:bldP spid="80" grpId="0"/>
      <p:bldP spid="80" grpId="1"/>
      <p:bldP spid="82" grpId="0"/>
      <p:bldP spid="82" grpId="1"/>
      <p:bldP spid="97" grpId="0" animBg="1"/>
      <p:bldP spid="99" grpId="0"/>
      <p:bldP spid="100" grpId="0"/>
      <p:bldP spid="102" grpId="0" animBg="1"/>
      <p:bldP spid="103" grpId="0"/>
      <p:bldP spid="105" grpId="0" animBg="1"/>
      <p:bldP spid="106" grpId="0"/>
      <p:bldP spid="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381000"/>
            <a:ext cx="6400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Ključni faktori za proces ventilacije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95600" y="914400"/>
            <a:ext cx="6400800" cy="4179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2. Intrapleuralni i alveolarni pritisak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1676400"/>
            <a:ext cx="5943600" cy="50427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63000" y="3581400"/>
            <a:ext cx="146065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3900" b="1" smtClean="0">
                <a:solidFill>
                  <a:srgbClr val="C00000"/>
                </a:solidFill>
                <a:latin typeface="Garamond" panose="02020404030301010803" pitchFamily="18" charset="0"/>
              </a:rPr>
              <a:t>?</a:t>
            </a:r>
            <a:endParaRPr lang="en-US" sz="23900" b="1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010400" y="1752600"/>
            <a:ext cx="4832272" cy="14977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Šta će se dogoditi ukoliko dođe do otvaranja pleuralne šupljine prema spoljašnoj sredini?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030616" y="3352800"/>
            <a:ext cx="4832272" cy="5833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800" i="1" smtClean="0">
                <a:solidFill>
                  <a:srgbClr val="C00000"/>
                </a:solidFill>
                <a:latin typeface="Garamond" panose="02020404030301010803" pitchFamily="18" charset="0"/>
              </a:rPr>
              <a:t>Pneumothorax</a:t>
            </a:r>
            <a:endParaRPr lang="en-US" sz="2000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1" y="1676400"/>
            <a:ext cx="5943599" cy="50427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1676400"/>
            <a:ext cx="5943599" cy="50427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886200" y="3352800"/>
            <a:ext cx="2012874" cy="9774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smtClean="0">
                <a:solidFill>
                  <a:srgbClr val="C00000"/>
                </a:solidFill>
                <a:latin typeface="Garamond" panose="02020404030301010803" pitchFamily="18" charset="0"/>
              </a:rPr>
              <a:t>Kolaps</a:t>
            </a:r>
          </a:p>
          <a:p>
            <a:pPr algn="ctr"/>
            <a:r>
              <a:rPr lang="sr-Latn-RS" sz="2800" smtClean="0">
                <a:solidFill>
                  <a:srgbClr val="C00000"/>
                </a:solidFill>
                <a:latin typeface="Garamond" panose="02020404030301010803" pitchFamily="18" charset="0"/>
              </a:rPr>
              <a:t>plućnog krila</a:t>
            </a:r>
            <a:endParaRPr lang="en-US" sz="20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4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381000"/>
            <a:ext cx="6400800" cy="533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Ključni faktori za proces ventilacije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95600" y="914400"/>
            <a:ext cx="6400800" cy="4179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3. Plućni surfaktant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" y="4191000"/>
            <a:ext cx="4007052" cy="24609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22515" y="1600200"/>
            <a:ext cx="4682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Postoji visok stepen </a:t>
            </a:r>
            <a:r>
              <a:rPr lang="sr-Latn-RS" sz="20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površinskog napona</a:t>
            </a:r>
          </a:p>
          <a:p>
            <a:r>
              <a:rPr lang="sr-Latn-RS" sz="20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na dodirnom sloju vazduha i tečnosti (vode).</a:t>
            </a:r>
            <a:endParaRPr lang="en-US" sz="200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24600" y="1601842"/>
            <a:ext cx="5956599" cy="5050058"/>
            <a:chOff x="6324600" y="1601842"/>
            <a:chExt cx="5956599" cy="5050058"/>
          </a:xfrm>
        </p:grpSpPr>
        <p:sp>
          <p:nvSpPr>
            <p:cNvPr id="20" name="Rectangle 19"/>
            <p:cNvSpPr/>
            <p:nvPr/>
          </p:nvSpPr>
          <p:spPr>
            <a:xfrm>
              <a:off x="6324600" y="1601842"/>
              <a:ext cx="4191000" cy="5050058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02185" y="2328344"/>
              <a:ext cx="1664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Pnumocit tipa II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239000" y="4425434"/>
              <a:ext cx="2438400" cy="369332"/>
              <a:chOff x="7315200" y="4425434"/>
              <a:chExt cx="2438400" cy="369332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7315200" y="4610100"/>
                <a:ext cx="2438400" cy="0"/>
              </a:xfrm>
              <a:prstGeom prst="line">
                <a:avLst/>
              </a:prstGeom>
              <a:ln w="38100">
                <a:solidFill>
                  <a:schemeClr val="tx2">
                    <a:lumMod val="7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/>
              <p:cNvSpPr/>
              <p:nvPr/>
            </p:nvSpPr>
            <p:spPr>
              <a:xfrm>
                <a:off x="7924800" y="4495800"/>
                <a:ext cx="1297622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749570" y="4425434"/>
                <a:ext cx="15696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sr-Latn-RS" smtClean="0">
                    <a:solidFill>
                      <a:schemeClr val="tx2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Sloj surfaktanta</a:t>
                </a:r>
                <a:endParaRPr lang="en-US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7800930" y="5143356"/>
              <a:ext cx="14669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Vazdušna faza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0" y="5143356"/>
              <a:ext cx="161319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Tečna (vodena) </a:t>
              </a:r>
            </a:p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faza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38" name="Straight Arrow Connector 37"/>
            <p:cNvCxnSpPr>
              <a:stCxn id="35" idx="1"/>
            </p:cNvCxnSpPr>
            <p:nvPr/>
          </p:nvCxnSpPr>
          <p:spPr>
            <a:xfrm flipH="1" flipV="1">
              <a:off x="10056876" y="5466521"/>
              <a:ext cx="611124" cy="1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0744200" y="3105834"/>
              <a:ext cx="1111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Pnumocit </a:t>
              </a:r>
            </a:p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tipa I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 flipV="1">
              <a:off x="10094976" y="3429000"/>
              <a:ext cx="611124" cy="1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0748530" y="3721685"/>
              <a:ext cx="660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Jedro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10362438" y="3906351"/>
              <a:ext cx="381762" cy="1564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9457282" y="1826881"/>
              <a:ext cx="660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Jedro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 flipV="1">
              <a:off x="9071190" y="2011547"/>
              <a:ext cx="381762" cy="1564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422515" y="2371306"/>
            <a:ext cx="4263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Surfaktant smanjuje </a:t>
            </a:r>
            <a:r>
              <a:rPr lang="sr-Latn-RS" sz="20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ovaj </a:t>
            </a:r>
            <a:r>
              <a:rPr lang="sr-Latn-RS" sz="20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napon</a:t>
            </a:r>
            <a:r>
              <a:rPr lang="sr-Latn-RS" sz="20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 i time </a:t>
            </a:r>
          </a:p>
          <a:p>
            <a:r>
              <a:rPr lang="sr-Latn-RS" sz="200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s</a:t>
            </a:r>
            <a:r>
              <a:rPr lang="sr-Latn-RS" sz="20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prečava slepljivanje zidova alveola.</a:t>
            </a:r>
            <a:endParaRPr lang="en-US" sz="200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725" y="3142412"/>
            <a:ext cx="3691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Takođe, omogućava njihovo širenje</a:t>
            </a:r>
          </a:p>
          <a:p>
            <a:r>
              <a:rPr lang="sr-Latn-RS" sz="200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</a:t>
            </a:r>
            <a:r>
              <a:rPr lang="sr-Latn-RS" sz="200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rilikom inspirijuma.</a:t>
            </a:r>
            <a:endParaRPr lang="en-US" sz="200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318100" y="1613042"/>
            <a:ext cx="5956599" cy="5050058"/>
            <a:chOff x="6324600" y="1601842"/>
            <a:chExt cx="5956599" cy="5050058"/>
          </a:xfrm>
        </p:grpSpPr>
        <p:sp>
          <p:nvSpPr>
            <p:cNvPr id="31" name="Rectangle 30"/>
            <p:cNvSpPr/>
            <p:nvPr/>
          </p:nvSpPr>
          <p:spPr>
            <a:xfrm>
              <a:off x="6324600" y="1601842"/>
              <a:ext cx="4191000" cy="5050058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702185" y="2328344"/>
              <a:ext cx="1664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Pnumocit tipa II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00930" y="5650050"/>
              <a:ext cx="14669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Vazdušna faza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68000" y="5143356"/>
              <a:ext cx="161319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Tečna (vodena) </a:t>
              </a:r>
            </a:p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faza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47" name="Straight Arrow Connector 46"/>
            <p:cNvCxnSpPr>
              <a:stCxn id="44" idx="1"/>
            </p:cNvCxnSpPr>
            <p:nvPr/>
          </p:nvCxnSpPr>
          <p:spPr>
            <a:xfrm flipH="1" flipV="1">
              <a:off x="10056876" y="5466521"/>
              <a:ext cx="611124" cy="1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0744200" y="3105834"/>
              <a:ext cx="1111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Pnumocit </a:t>
              </a:r>
            </a:p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tipa I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 flipV="1">
              <a:off x="10094976" y="3429000"/>
              <a:ext cx="611124" cy="1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0748530" y="3721685"/>
              <a:ext cx="660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Jedro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 flipV="1">
              <a:off x="10362438" y="3906351"/>
              <a:ext cx="381762" cy="1564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9457282" y="1826881"/>
              <a:ext cx="660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Jedro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 flipV="1">
              <a:off x="9071190" y="2011547"/>
              <a:ext cx="381762" cy="1564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7738232" y="4490122"/>
              <a:ext cx="14791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b="1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Privlačne sile</a:t>
              </a:r>
              <a:endParaRPr lang="en-US" b="1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>
              <a:off x="9262071" y="4648200"/>
              <a:ext cx="628268" cy="0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7073917" y="4674788"/>
              <a:ext cx="628268" cy="0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7448932" y="4975857"/>
              <a:ext cx="628268" cy="457200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 flipV="1">
              <a:off x="8826285" y="4947113"/>
              <a:ext cx="628268" cy="457200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8826285" y="3699526"/>
              <a:ext cx="470115" cy="693803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607085" y="3695368"/>
              <a:ext cx="470115" cy="693803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6324600" y="1600200"/>
            <a:ext cx="4191000" cy="5050058"/>
            <a:chOff x="6324600" y="1601842"/>
            <a:chExt cx="4191000" cy="505005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1735681"/>
              <a:ext cx="1994961" cy="4840959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6324600" y="1601842"/>
              <a:ext cx="4191000" cy="5050058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162800" y="2438400"/>
              <a:ext cx="1664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Pnumocit tipa II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739111" y="4623242"/>
              <a:ext cx="161319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Tečna (vodena) </a:t>
              </a:r>
            </a:p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faza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66" name="Straight Arrow Connector 65"/>
            <p:cNvCxnSpPr>
              <a:stCxn id="65" idx="1"/>
            </p:cNvCxnSpPr>
            <p:nvPr/>
          </p:nvCxnSpPr>
          <p:spPr>
            <a:xfrm flipH="1" flipV="1">
              <a:off x="8127987" y="4946407"/>
              <a:ext cx="611124" cy="1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9328006" y="3429000"/>
              <a:ext cx="1111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Pnumocit </a:t>
              </a:r>
            </a:p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tipa I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H="1" flipV="1">
              <a:off x="8678782" y="3752166"/>
              <a:ext cx="611124" cy="1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9332336" y="4044851"/>
              <a:ext cx="660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Jedro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 flipV="1">
              <a:off x="8534400" y="4229517"/>
              <a:ext cx="793606" cy="1564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9000082" y="2069068"/>
              <a:ext cx="660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Jedro</a:t>
              </a:r>
              <a:endParaRPr lang="en-US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 flipV="1">
              <a:off x="8613990" y="2253734"/>
              <a:ext cx="381762" cy="1564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7" y="4197345"/>
            <a:ext cx="4007051" cy="2460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962400" y="4495800"/>
            <a:ext cx="152400" cy="1524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114800" y="1601842"/>
            <a:ext cx="2209800" cy="2893958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14800" y="4648200"/>
            <a:ext cx="2209800" cy="200370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98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9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3410</TotalTime>
  <Words>1081</Words>
  <Application>Microsoft Office PowerPoint</Application>
  <PresentationFormat>Widescreen</PresentationFormat>
  <Paragraphs>266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Vežba br. 3  Dokazivanje prisustva žučnih boja i žučnih kiselina Reakcije za dokazivanje prisustva holesterola Određivanje respiratornih volumena i kapaciteta</dc:title>
  <dc:creator>Compaq 8710w</dc:creator>
  <cp:lastModifiedBy>Dušan Bošnjaković</cp:lastModifiedBy>
  <cp:revision>456</cp:revision>
  <dcterms:created xsi:type="dcterms:W3CDTF">2014-03-10T07:40:24Z</dcterms:created>
  <dcterms:modified xsi:type="dcterms:W3CDTF">2023-04-01T18:34:26Z</dcterms:modified>
</cp:coreProperties>
</file>