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5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D7"/>
    <a:srgbClr val="F40000"/>
    <a:srgbClr val="548235"/>
    <a:srgbClr val="DDA432"/>
    <a:srgbClr val="7C7C7C"/>
    <a:srgbClr val="F9E6D7"/>
    <a:srgbClr val="D2ECEB"/>
    <a:srgbClr val="BC8F00"/>
    <a:srgbClr val="3A6A4D"/>
    <a:srgbClr val="4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1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1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1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5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804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806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90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21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340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5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2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08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51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4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31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1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7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8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0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3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C5E30-6182-4D9B-999A-6C0AFC918E1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F7F07-2CE5-45FE-9F0D-0AD0750D3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3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19.2.2023.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0B4C2FA-FBE8-4D1A-BE29-A7CCDC8F77AE}"/>
              </a:ext>
            </a:extLst>
          </p:cNvPr>
          <p:cNvSpPr/>
          <p:nvPr/>
        </p:nvSpPr>
        <p:spPr>
          <a:xfrm>
            <a:off x="3308751" y="2084710"/>
            <a:ext cx="2590800" cy="6858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solidFill>
                  <a:schemeClr val="bg1"/>
                </a:solidFill>
                <a:latin typeface="Garamond" pitchFamily="18" charset="0"/>
              </a:rPr>
              <a:t>Vežba </a:t>
            </a:r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I</a:t>
            </a:r>
            <a:endParaRPr lang="en-US" sz="3200" b="1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07576AA-C38D-4E7C-A87E-D9CE8DE4983F}"/>
              </a:ext>
            </a:extLst>
          </p:cNvPr>
          <p:cNvSpPr/>
          <p:nvPr/>
        </p:nvSpPr>
        <p:spPr>
          <a:xfrm>
            <a:off x="450473" y="2770512"/>
            <a:ext cx="8257592" cy="1354922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rgbClr val="3A6A4D"/>
                </a:solidFill>
                <a:latin typeface="Garamond" pitchFamily="18" charset="0"/>
              </a:rPr>
              <a:t>Uticaj Stannius-ovih ligatura na rad srca žabe</a:t>
            </a:r>
          </a:p>
          <a:p>
            <a:pPr algn="ctr"/>
            <a:r>
              <a:rPr lang="sr-Latn-RS" sz="3200" b="1" smtClean="0">
                <a:solidFill>
                  <a:srgbClr val="3A6A4D"/>
                </a:solidFill>
                <a:latin typeface="Garamond" pitchFamily="18" charset="0"/>
              </a:rPr>
              <a:t>Uticaj temperature na rad srca žabe</a:t>
            </a:r>
            <a:endParaRPr lang="sr-Latn-RS" sz="3200" b="1">
              <a:solidFill>
                <a:srgbClr val="3A6A4D"/>
              </a:solidFill>
              <a:latin typeface="Garamond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0FC8E42-CE8E-4E69-86C2-B311140B5AF3}"/>
              </a:ext>
            </a:extLst>
          </p:cNvPr>
          <p:cNvSpPr/>
          <p:nvPr/>
        </p:nvSpPr>
        <p:spPr>
          <a:xfrm>
            <a:off x="228600" y="228600"/>
            <a:ext cx="4648200" cy="1270591"/>
          </a:xfrm>
          <a:prstGeom prst="round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>
                <a:solidFill>
                  <a:srgbClr val="3A6A4D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>
                <a:solidFill>
                  <a:srgbClr val="3A6A4D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>
                <a:solidFill>
                  <a:srgbClr val="3A6A4D"/>
                </a:solidFill>
                <a:latin typeface="Garamond" pitchFamily="18" charset="0"/>
              </a:rPr>
              <a:t>Katedra za fiziologiju i biohemiju</a:t>
            </a:r>
            <a:endParaRPr lang="en-US" sz="2400" b="1">
              <a:solidFill>
                <a:srgbClr val="3A6A4D"/>
              </a:solidFill>
              <a:latin typeface="Garamon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41" y="4351499"/>
            <a:ext cx="2052424" cy="2506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3" y="4263825"/>
            <a:ext cx="2335257" cy="2519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74" y="228600"/>
            <a:ext cx="1270591" cy="127059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24041" y="4971530"/>
            <a:ext cx="2960219" cy="1581936"/>
            <a:chOff x="3124041" y="4971530"/>
            <a:chExt cx="2960219" cy="15819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041" y="4971530"/>
              <a:ext cx="2960219" cy="158193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49469" y="4971530"/>
              <a:ext cx="254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mtClean="0"/>
                <a:t>?</a:t>
              </a: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75886" y="5396755"/>
              <a:ext cx="254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mtClean="0"/>
                <a:t>?</a:t>
              </a: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75531" y="5016299"/>
              <a:ext cx="254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mtClean="0"/>
                <a:t>?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8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38325" y="258520"/>
            <a:ext cx="5505450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Automatizam srčanog rada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VID-20210824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177257" y="-440358"/>
            <a:ext cx="4827586" cy="877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38325" y="258520"/>
            <a:ext cx="5505450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Automatizam srčanog rada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49325" y="1297285"/>
            <a:ext cx="8094675" cy="5560715"/>
            <a:chOff x="1049325" y="1297285"/>
            <a:chExt cx="8094675" cy="5560715"/>
          </a:xfrm>
        </p:grpSpPr>
        <p:grpSp>
          <p:nvGrpSpPr>
            <p:cNvPr id="18" name="Group 17"/>
            <p:cNvGrpSpPr/>
            <p:nvPr/>
          </p:nvGrpSpPr>
          <p:grpSpPr>
            <a:xfrm>
              <a:off x="2009933" y="1297285"/>
              <a:ext cx="7134067" cy="5560715"/>
              <a:chOff x="1412774" y="1174955"/>
              <a:chExt cx="7134067" cy="556071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3503" y="1174955"/>
                <a:ext cx="4553338" cy="5560715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>
                <a:stCxn id="13" idx="3"/>
              </p:cNvCxnSpPr>
              <p:nvPr/>
            </p:nvCxnSpPr>
            <p:spPr>
              <a:xfrm flipV="1">
                <a:off x="3586649" y="2726871"/>
                <a:ext cx="1258661" cy="71117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V="1">
                <a:off x="3567599" y="3434442"/>
                <a:ext cx="1696811" cy="104210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3629025" y="3603170"/>
                <a:ext cx="2641147" cy="175940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412774" y="5081104"/>
                <a:ext cx="22162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800" b="1" smtClean="0">
                    <a:solidFill>
                      <a:srgbClr val="DDA432"/>
                    </a:solidFill>
                    <a:latin typeface="Garamond" panose="02020404030301010803" pitchFamily="18" charset="0"/>
                  </a:rPr>
                  <a:t>Hiss-ov snop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58760" y="4211332"/>
                <a:ext cx="15702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800" b="1" smtClean="0">
                    <a:solidFill>
                      <a:srgbClr val="DDA432"/>
                    </a:solidFill>
                    <a:latin typeface="Garamond" panose="02020404030301010803" pitchFamily="18" charset="0"/>
                  </a:rPr>
                  <a:t>AV čvor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006859" y="3176437"/>
                <a:ext cx="15797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800" b="1" smtClean="0">
                    <a:solidFill>
                      <a:srgbClr val="DDA432"/>
                    </a:solidFill>
                    <a:latin typeface="Garamond" panose="02020404030301010803" pitchFamily="18" charset="0"/>
                  </a:rPr>
                  <a:t>SA čvor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049325" y="5996580"/>
              <a:ext cx="3437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800" b="1" smtClean="0">
                  <a:solidFill>
                    <a:srgbClr val="DDA432"/>
                  </a:solidFill>
                  <a:latin typeface="Garamond" panose="02020404030301010803" pitchFamily="18" charset="0"/>
                </a:rPr>
                <a:t>Purkinje-ova vlakna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268560" y="4981915"/>
              <a:ext cx="1999863" cy="1276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4267159" y="6258190"/>
              <a:ext cx="3439016" cy="46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152806" y="1004101"/>
            <a:ext cx="687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Sistem za stvaranje i sprovođenje impulsa (SSSI)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.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7013" y="1753402"/>
            <a:ext cx="4079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SA čvor, AV čvor, Hiss-ov snop</a:t>
            </a:r>
          </a:p>
          <a:p>
            <a:r>
              <a:rPr lang="sr-Latn-RS" sz="2400">
                <a:solidFill>
                  <a:srgbClr val="3A6A4D"/>
                </a:solidFill>
                <a:latin typeface="Garamond" panose="02020404030301010803" pitchFamily="18" charset="0"/>
              </a:rPr>
              <a:t>i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 internodusni putevi (SA-AV).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23284" y="258520"/>
            <a:ext cx="8718697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SSSI čine specijalizovane mišićne/Purkinje-ove</a:t>
            </a:r>
            <a:r>
              <a:rPr kumimoji="0" lang="sr-Latn-RS" sz="28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ćelije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088" y="963923"/>
            <a:ext cx="8553893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Ove ćelije su 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izgubile kontraktilne 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sposobnosti, ali mogu 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spontano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 stvarati 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akcione potencijale 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(veća propustljivost membrane za Na</a:t>
            </a:r>
            <a:r>
              <a:rPr lang="sr-Latn-RS" sz="1400" smtClean="0">
                <a:solidFill>
                  <a:srgbClr val="3A6A4D"/>
                </a:solidFill>
                <a:latin typeface="Garamond" panose="02020404030301010803" pitchFamily="18" charset="0"/>
              </a:rPr>
              <a:t>+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).</a:t>
            </a:r>
            <a:endParaRPr lang="sr-Latn-RS" sz="1100" smtClean="0">
              <a:solidFill>
                <a:srgbClr val="3A6A4D"/>
              </a:solidFill>
              <a:latin typeface="Garamond" panose="02020404030301010803" pitchFamily="18" charset="0"/>
            </a:endParaRPr>
          </a:p>
          <a:p>
            <a:endParaRPr lang="sr-Latn-RS" sz="1050" b="1" smtClean="0">
              <a:solidFill>
                <a:srgbClr val="3A6A4D"/>
              </a:solidFill>
              <a:latin typeface="Garamond" panose="02020404030301010803" pitchFamily="18" charset="0"/>
            </a:endParaRPr>
          </a:p>
          <a:p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MPM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: od </a:t>
            </a:r>
            <a:r>
              <a:rPr lang="sr-Latn-RS" sz="2400">
                <a:solidFill>
                  <a:srgbClr val="3A6A4D"/>
                </a:solidFill>
                <a:latin typeface="Garamond" panose="02020404030301010803" pitchFamily="18" charset="0"/>
              </a:rPr>
              <a:t>–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 55 mV do – 60 mV. </a:t>
            </a:r>
          </a:p>
          <a:p>
            <a:endParaRPr lang="sr-Latn-RS" sz="1400">
              <a:solidFill>
                <a:srgbClr val="3A6A4D"/>
              </a:solidFill>
              <a:latin typeface="Garamond" panose="02020404030301010803" pitchFamily="18" charset="0"/>
            </a:endParaRPr>
          </a:p>
          <a:p>
            <a:pPr algn="ctr"/>
            <a:r>
              <a:rPr lang="sr-Latn-RS" sz="2400" smtClean="0">
                <a:solidFill>
                  <a:srgbClr val="C00000"/>
                </a:solidFill>
                <a:latin typeface="Garamond" panose="02020404030301010803" pitchFamily="18" charset="0"/>
              </a:rPr>
              <a:t>Biološki </a:t>
            </a:r>
            <a:r>
              <a:rPr lang="sr-Latn-RS" sz="2400" i="1" smtClean="0">
                <a:solidFill>
                  <a:srgbClr val="C00000"/>
                </a:solidFill>
                <a:latin typeface="Garamond" panose="02020404030301010803" pitchFamily="18" charset="0"/>
              </a:rPr>
              <a:t>pacemaker</a:t>
            </a:r>
            <a:r>
              <a:rPr lang="sr-Latn-RS" sz="2400" smtClean="0">
                <a:solidFill>
                  <a:srgbClr val="C00000"/>
                </a:solidFill>
                <a:latin typeface="Garamond" panose="02020404030301010803" pitchFamily="18" charset="0"/>
              </a:rPr>
              <a:t>-i!</a:t>
            </a:r>
          </a:p>
          <a:p>
            <a:endParaRPr lang="sr-Latn-R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5500" y="3009664"/>
            <a:ext cx="8267665" cy="3420459"/>
            <a:chOff x="347445" y="3316042"/>
            <a:chExt cx="8267665" cy="3420459"/>
          </a:xfrm>
        </p:grpSpPr>
        <p:grpSp>
          <p:nvGrpSpPr>
            <p:cNvPr id="29" name="Group 28"/>
            <p:cNvGrpSpPr/>
            <p:nvPr/>
          </p:nvGrpSpPr>
          <p:grpSpPr>
            <a:xfrm>
              <a:off x="756583" y="3316042"/>
              <a:ext cx="7652098" cy="2355427"/>
              <a:chOff x="756583" y="3316042"/>
              <a:chExt cx="7652098" cy="235542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756583" y="3316042"/>
                <a:ext cx="7652098" cy="2355427"/>
                <a:chOff x="695071" y="3366376"/>
                <a:chExt cx="7652098" cy="2355427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695071" y="4464503"/>
                  <a:ext cx="7652098" cy="1257300"/>
                  <a:chOff x="847725" y="4181475"/>
                  <a:chExt cx="7652098" cy="1257300"/>
                </a:xfrm>
              </p:grpSpPr>
              <p:sp>
                <p:nvSpPr>
                  <p:cNvPr id="6" name="Oval 5"/>
                  <p:cNvSpPr/>
                  <p:nvPr/>
                </p:nvSpPr>
                <p:spPr>
                  <a:xfrm>
                    <a:off x="847725" y="4181475"/>
                    <a:ext cx="1790700" cy="1257300"/>
                  </a:xfrm>
                  <a:prstGeom prst="ellipse">
                    <a:avLst/>
                  </a:prstGeom>
                  <a:solidFill>
                    <a:srgbClr val="FFE1D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" name="Oval 6"/>
                  <p:cNvSpPr/>
                  <p:nvPr/>
                </p:nvSpPr>
                <p:spPr>
                  <a:xfrm>
                    <a:off x="3778424" y="4181475"/>
                    <a:ext cx="1790700" cy="1257300"/>
                  </a:xfrm>
                  <a:prstGeom prst="ellipse">
                    <a:avLst/>
                  </a:prstGeom>
                  <a:solidFill>
                    <a:srgbClr val="FFE1D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Oval 7"/>
                  <p:cNvSpPr/>
                  <p:nvPr/>
                </p:nvSpPr>
                <p:spPr>
                  <a:xfrm>
                    <a:off x="6709123" y="4181475"/>
                    <a:ext cx="1790700" cy="1257300"/>
                  </a:xfrm>
                  <a:prstGeom prst="ellipse">
                    <a:avLst/>
                  </a:prstGeom>
                  <a:solidFill>
                    <a:srgbClr val="FFE1D7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1230085" y="3865788"/>
                  <a:ext cx="0" cy="957943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2002970" y="3865788"/>
                  <a:ext cx="0" cy="95794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841488" y="3366376"/>
                  <a:ext cx="80130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sz="2000" b="1" smtClean="0">
                      <a:latin typeface="Garamond" panose="02020404030301010803" pitchFamily="18" charset="0"/>
                    </a:rPr>
                    <a:t>Na</a:t>
                  </a:r>
                  <a:r>
                    <a:rPr lang="sr-Latn-RS" sz="1400" b="1" smtClean="0">
                      <a:latin typeface="Garamond" panose="02020404030301010803" pitchFamily="18" charset="0"/>
                    </a:rPr>
                    <a:t>+</a:t>
                  </a:r>
                  <a:endParaRPr lang="en-US" sz="2000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602319" y="3366376"/>
                  <a:ext cx="80130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sz="2000" b="1" smtClean="0">
                      <a:latin typeface="Garamond" panose="02020404030301010803" pitchFamily="18" charset="0"/>
                    </a:rPr>
                    <a:t>K</a:t>
                  </a:r>
                  <a:r>
                    <a:rPr lang="sr-Latn-RS" sz="1400" b="1" smtClean="0">
                      <a:latin typeface="Garamond" panose="02020404030301010803" pitchFamily="18" charset="0"/>
                    </a:rPr>
                    <a:t>+</a:t>
                  </a:r>
                  <a:endParaRPr lang="en-US" sz="1400" b="1">
                    <a:latin typeface="Garamond" panose="02020404030301010803" pitchFamily="18" charset="0"/>
                  </a:endParaRPr>
                </a:p>
              </p:txBody>
            </p:sp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5255041" y="3936174"/>
                  <a:ext cx="0" cy="95794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4854390" y="3381593"/>
                  <a:ext cx="80130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sz="2000" b="1" smtClean="0">
                      <a:latin typeface="Garamond" panose="02020404030301010803" pitchFamily="18" charset="0"/>
                    </a:rPr>
                    <a:t>K</a:t>
                  </a:r>
                  <a:r>
                    <a:rPr lang="sr-Latn-RS" sz="1400" b="1" smtClean="0">
                      <a:latin typeface="Garamond" panose="02020404030301010803" pitchFamily="18" charset="0"/>
                    </a:rPr>
                    <a:t>+</a:t>
                  </a:r>
                  <a:endParaRPr lang="en-US" sz="1400" b="1">
                    <a:latin typeface="Garamond" panose="02020404030301010803" pitchFamily="18" charset="0"/>
                  </a:endParaRPr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3972648" y="3936174"/>
                  <a:ext cx="0" cy="957943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3560569" y="3382751"/>
                  <a:ext cx="80130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sz="2000" b="1" smtClean="0">
                      <a:latin typeface="Garamond" panose="02020404030301010803" pitchFamily="18" charset="0"/>
                    </a:rPr>
                    <a:t>Na</a:t>
                  </a:r>
                  <a:r>
                    <a:rPr lang="sr-Latn-RS" sz="1400" b="1" smtClean="0">
                      <a:latin typeface="Garamond" panose="02020404030301010803" pitchFamily="18" charset="0"/>
                    </a:rPr>
                    <a:t>+</a:t>
                  </a:r>
                  <a:endParaRPr lang="en-US" sz="2000" b="1">
                    <a:latin typeface="Garamond" panose="02020404030301010803" pitchFamily="18" charset="0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4604019" y="3936174"/>
                  <a:ext cx="0" cy="957943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4087913" y="3381593"/>
                  <a:ext cx="98943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sz="2000" b="1" smtClean="0">
                      <a:latin typeface="Garamond" panose="02020404030301010803" pitchFamily="18" charset="0"/>
                    </a:rPr>
                    <a:t>Ca</a:t>
                  </a:r>
                  <a:r>
                    <a:rPr lang="sr-Latn-RS" sz="1400" b="1" smtClean="0">
                      <a:latin typeface="Garamond" panose="02020404030301010803" pitchFamily="18" charset="0"/>
                    </a:rPr>
                    <a:t>++</a:t>
                  </a:r>
                  <a:endParaRPr lang="en-US" sz="1400" b="1">
                    <a:latin typeface="Garamond" panose="02020404030301010803" pitchFamily="18" charset="0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7027538" y="3935595"/>
                  <a:ext cx="0" cy="957943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6615459" y="3382172"/>
                  <a:ext cx="80130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sz="2000" b="1" smtClean="0">
                      <a:latin typeface="Garamond" panose="02020404030301010803" pitchFamily="18" charset="0"/>
                    </a:rPr>
                    <a:t>Na</a:t>
                  </a:r>
                  <a:r>
                    <a:rPr lang="sr-Latn-RS" sz="1400" b="1" smtClean="0">
                      <a:latin typeface="Garamond" panose="02020404030301010803" pitchFamily="18" charset="0"/>
                    </a:rPr>
                    <a:t>+</a:t>
                  </a:r>
                  <a:endParaRPr lang="en-US" sz="2000" b="1">
                    <a:latin typeface="Garamond" panose="02020404030301010803" pitchFamily="18" charset="0"/>
                  </a:endParaRP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 flipV="1">
                  <a:off x="7911184" y="3931347"/>
                  <a:ext cx="0" cy="957943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7481450" y="3381593"/>
                  <a:ext cx="80130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sz="2000" b="1" smtClean="0">
                      <a:latin typeface="Garamond" panose="02020404030301010803" pitchFamily="18" charset="0"/>
                    </a:rPr>
                    <a:t>K</a:t>
                  </a:r>
                  <a:r>
                    <a:rPr lang="sr-Latn-RS" sz="1400" b="1" smtClean="0">
                      <a:latin typeface="Garamond" panose="02020404030301010803" pitchFamily="18" charset="0"/>
                    </a:rPr>
                    <a:t>+</a:t>
                  </a:r>
                  <a:endParaRPr lang="en-US" sz="1400" b="1">
                    <a:latin typeface="Garamond" panose="02020404030301010803" pitchFamily="18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1194047" y="4998254"/>
                <a:ext cx="939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b="1" smtClean="0">
                    <a:latin typeface="Garamond" panose="02020404030301010803" pitchFamily="18" charset="0"/>
                  </a:rPr>
                  <a:t>Ćelija SSSI</a:t>
                </a:r>
                <a:endParaRPr lang="en-US" b="1"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112848" y="4998254"/>
                <a:ext cx="939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b="1" smtClean="0">
                    <a:latin typeface="Garamond" panose="02020404030301010803" pitchFamily="18" charset="0"/>
                  </a:rPr>
                  <a:t>Ćelija SSSI</a:t>
                </a:r>
                <a:endParaRPr lang="en-US" b="1">
                  <a:latin typeface="Garamond" panose="02020404030301010803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043547" y="4998254"/>
                <a:ext cx="939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b="1" smtClean="0">
                    <a:latin typeface="Garamond" panose="02020404030301010803" pitchFamily="18" charset="0"/>
                  </a:rPr>
                  <a:t>Ćelija SSSI</a:t>
                </a:r>
                <a:endParaRPr lang="en-US" b="1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47445" y="6024569"/>
              <a:ext cx="26089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000" smtClean="0">
                  <a:latin typeface="Garamond" panose="02020404030301010803" pitchFamily="18" charset="0"/>
                </a:rPr>
                <a:t>Depolarizacija do praga zbog ulaska jona Na</a:t>
              </a:r>
              <a:r>
                <a:rPr lang="sr-Latn-RS" sz="1400" smtClean="0">
                  <a:latin typeface="Garamond" panose="02020404030301010803" pitchFamily="18" charset="0"/>
                </a:rPr>
                <a:t>+</a:t>
              </a:r>
              <a:endParaRPr lang="en-US" sz="1400">
                <a:latin typeface="Garamond" panose="02020404030301010803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51085" y="6024569"/>
              <a:ext cx="2463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000" smtClean="0">
                  <a:latin typeface="Garamond" panose="02020404030301010803" pitchFamily="18" charset="0"/>
                </a:rPr>
                <a:t>Dalja depolarizacija</a:t>
              </a:r>
            </a:p>
            <a:p>
              <a:pPr algn="ctr"/>
              <a:r>
                <a:rPr lang="sr-Latn-RS" sz="2000">
                  <a:latin typeface="Garamond" panose="02020404030301010803" pitchFamily="18" charset="0"/>
                </a:rPr>
                <a:t>z</a:t>
              </a:r>
              <a:r>
                <a:rPr lang="sr-Latn-RS" sz="2000" smtClean="0">
                  <a:latin typeface="Garamond" panose="02020404030301010803" pitchFamily="18" charset="0"/>
                </a:rPr>
                <a:t>bog ulaska jona Ca</a:t>
              </a:r>
              <a:r>
                <a:rPr lang="sr-Latn-RS" sz="1400" smtClean="0">
                  <a:latin typeface="Garamond" panose="02020404030301010803" pitchFamily="18" charset="0"/>
                </a:rPr>
                <a:t>++</a:t>
              </a:r>
              <a:endParaRPr lang="en-US" sz="1400">
                <a:latin typeface="Garamond" panose="02020404030301010803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0814" y="6028615"/>
              <a:ext cx="21442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000" smtClean="0">
                  <a:latin typeface="Garamond" panose="02020404030301010803" pitchFamily="18" charset="0"/>
                </a:rPr>
                <a:t>Repolarizacija zbog izlaska jona K</a:t>
              </a:r>
              <a:r>
                <a:rPr lang="sr-Latn-RS" sz="1400" smtClean="0">
                  <a:latin typeface="Garamond" panose="02020404030301010803" pitchFamily="18" charset="0"/>
                </a:rPr>
                <a:t>+</a:t>
              </a:r>
              <a:endParaRPr lang="en-US" sz="2000">
                <a:latin typeface="Garamond" panose="02020404030301010803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4968" y="2822633"/>
            <a:ext cx="7466201" cy="3827616"/>
            <a:chOff x="343949" y="2926687"/>
            <a:chExt cx="7466201" cy="382761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976" y="2926688"/>
              <a:ext cx="6756174" cy="35340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43949" y="4370522"/>
              <a:ext cx="981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b="1" smtClean="0"/>
                <a:t>MPM</a:t>
              </a:r>
            </a:p>
            <a:p>
              <a:r>
                <a:rPr lang="sr-Latn-RS" b="1" smtClean="0"/>
                <a:t>(mV)</a:t>
              </a:r>
              <a:endParaRPr lang="en-US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12670" y="6384971"/>
              <a:ext cx="1231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b="1" smtClean="0"/>
                <a:t>Vreme (s)</a:t>
              </a:r>
              <a:r>
                <a:rPr lang="sr-Latn-RS" smtClean="0"/>
                <a:t> </a:t>
              </a:r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35540" y="3870259"/>
              <a:ext cx="2733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mtClean="0"/>
                <a:t>Spori ulazak Na</a:t>
              </a:r>
              <a:r>
                <a:rPr lang="sr-Latn-RS" sz="1400" smtClean="0"/>
                <a:t>+</a:t>
              </a:r>
            </a:p>
            <a:p>
              <a:r>
                <a:rPr lang="sr-Latn-RS" smtClean="0"/>
                <a:t>(</a:t>
              </a:r>
              <a:r>
                <a:rPr lang="sr-Latn-RS" b="1" smtClean="0"/>
                <a:t>Prepotencijal</a:t>
              </a:r>
              <a:r>
                <a:rPr lang="sr-Latn-RS" smtClean="0"/>
                <a:t>)</a:t>
              </a:r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85687" y="2926688"/>
              <a:ext cx="1747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mtClean="0"/>
                <a:t>Brzi ulazak Ca</a:t>
              </a:r>
              <a:r>
                <a:rPr lang="sr-Latn-RS" sz="1400" smtClean="0"/>
                <a:t>++</a:t>
              </a:r>
              <a:endParaRPr lang="sr-Latn-RS" sz="1100" smtClean="0"/>
            </a:p>
            <a:p>
              <a:r>
                <a:rPr lang="sr-Latn-RS" smtClean="0"/>
                <a:t>(</a:t>
              </a:r>
              <a:r>
                <a:rPr lang="sr-Latn-RS" b="1" smtClean="0"/>
                <a:t>Depolarizacija</a:t>
              </a:r>
              <a:r>
                <a:rPr lang="sr-Latn-RS" smtClean="0"/>
                <a:t>)</a:t>
              </a:r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68953" y="2926687"/>
              <a:ext cx="1747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mtClean="0"/>
                <a:t>Izlazak K</a:t>
              </a:r>
              <a:r>
                <a:rPr lang="sr-Latn-RS" sz="1400" smtClean="0"/>
                <a:t>+</a:t>
              </a:r>
              <a:endParaRPr lang="sr-Latn-RS" sz="1000" smtClean="0"/>
            </a:p>
            <a:p>
              <a:r>
                <a:rPr lang="sr-Latn-RS" smtClean="0"/>
                <a:t>(</a:t>
              </a:r>
              <a:r>
                <a:rPr lang="sr-Latn-RS" b="1" smtClean="0"/>
                <a:t>Repolarizacija</a:t>
              </a:r>
              <a:r>
                <a:rPr lang="sr-Latn-RS" smtClean="0"/>
                <a:t>)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88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24099" y="258520"/>
            <a:ext cx="4514851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Sino-atrijalni (SA) čvor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62" y="1297285"/>
            <a:ext cx="4553338" cy="5560715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21" idx="3"/>
          </p:cNvCxnSpPr>
          <p:nvPr/>
        </p:nvCxnSpPr>
        <p:spPr>
          <a:xfrm flipV="1">
            <a:off x="4002879" y="2869035"/>
            <a:ext cx="1458354" cy="118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23089" y="2619259"/>
            <a:ext cx="157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smtClean="0">
                <a:solidFill>
                  <a:srgbClr val="DDA432"/>
                </a:solidFill>
                <a:latin typeface="Garamond" panose="02020404030301010803" pitchFamily="18" charset="0"/>
              </a:rPr>
              <a:t>SA čvor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52806" y="1004101"/>
            <a:ext cx="687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Primarni centar automatizma srčanog rada.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0437" y="1715542"/>
            <a:ext cx="6094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Pokretač, predvodnik, davalac ritma srčanog rada.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004" y="3834307"/>
            <a:ext cx="437709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1500" b="1" smtClean="0">
                <a:solidFill>
                  <a:srgbClr val="3A6A4D"/>
                </a:solidFill>
                <a:latin typeface="Garamond" panose="02020404030301010803" pitchFamily="18" charset="0"/>
              </a:rPr>
              <a:t>60-80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impulsa/minuti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790700" y="258520"/>
            <a:ext cx="5562599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Atrio-ventrikularni (AV) čvor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6389" y="1297285"/>
            <a:ext cx="6987611" cy="5560715"/>
            <a:chOff x="2156389" y="1297285"/>
            <a:chExt cx="6987611" cy="55607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662" y="1297285"/>
              <a:ext cx="4553338" cy="5560715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156389" y="3267846"/>
              <a:ext cx="3796736" cy="523220"/>
              <a:chOff x="2118289" y="3239271"/>
              <a:chExt cx="3796736" cy="52322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118289" y="3239271"/>
                <a:ext cx="15797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800" b="1" smtClean="0">
                    <a:solidFill>
                      <a:srgbClr val="DDA432"/>
                    </a:solidFill>
                    <a:latin typeface="Garamond" panose="02020404030301010803" pitchFamily="18" charset="0"/>
                  </a:rPr>
                  <a:t>AV čvor</a:t>
                </a: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V="1">
                <a:off x="3631404" y="3500881"/>
                <a:ext cx="2283621" cy="138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/>
          <p:cNvSpPr txBox="1"/>
          <p:nvPr/>
        </p:nvSpPr>
        <p:spPr>
          <a:xfrm>
            <a:off x="1152806" y="1004101"/>
            <a:ext cx="687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Sekundarni centar automatizma srčanog rada.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954" y="4084250"/>
            <a:ext cx="437709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1500" b="1" smtClean="0">
                <a:solidFill>
                  <a:srgbClr val="3A6A4D"/>
                </a:solidFill>
                <a:latin typeface="Garamond" panose="02020404030301010803" pitchFamily="18" charset="0"/>
              </a:rPr>
              <a:t>40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impulsa/minuti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362" y="1618272"/>
            <a:ext cx="609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Prevođenje impulsa sa pretkomora na komore;</a:t>
            </a:r>
          </a:p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Usporavanje provođenja impulsa za 0,1 sekund.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3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3267075" y="258520"/>
            <a:ext cx="2600325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Hiss-ov snop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4099" y="1297285"/>
            <a:ext cx="6819901" cy="5560715"/>
            <a:chOff x="2324099" y="1297285"/>
            <a:chExt cx="6819901" cy="55607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662" y="1297285"/>
              <a:ext cx="4553338" cy="5560715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2324099" y="3410721"/>
              <a:ext cx="4498180" cy="523220"/>
              <a:chOff x="1416845" y="3239271"/>
              <a:chExt cx="4498180" cy="52322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416845" y="3239271"/>
                <a:ext cx="22812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800" b="1" smtClean="0">
                    <a:solidFill>
                      <a:srgbClr val="DDA432"/>
                    </a:solidFill>
                    <a:latin typeface="Garamond" panose="02020404030301010803" pitchFamily="18" charset="0"/>
                  </a:rPr>
                  <a:t>Hiss-ov snop</a:t>
                </a: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V="1">
                <a:off x="3631404" y="3500881"/>
                <a:ext cx="2283621" cy="138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/>
          <p:cNvSpPr txBox="1"/>
          <p:nvPr/>
        </p:nvSpPr>
        <p:spPr>
          <a:xfrm>
            <a:off x="297954" y="4084250"/>
            <a:ext cx="437709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1500" b="1" smtClean="0">
                <a:solidFill>
                  <a:srgbClr val="3A6A4D"/>
                </a:solidFill>
                <a:latin typeface="Garamond" panose="02020404030301010803" pitchFamily="18" charset="0"/>
              </a:rPr>
              <a:t>15-30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impulsa/minuti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2806" y="1004101"/>
            <a:ext cx="687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Tercijarni centar automatizma srčanog rada.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049" y="1901424"/>
            <a:ext cx="6094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Prenos impulsa sa AV čvora na miokard komora.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7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3228974" y="258520"/>
            <a:ext cx="2667001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Rezime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3050" y="1297285"/>
            <a:ext cx="8094675" cy="5560715"/>
            <a:chOff x="1049325" y="1297285"/>
            <a:chExt cx="8094675" cy="5560715"/>
          </a:xfrm>
        </p:grpSpPr>
        <p:grpSp>
          <p:nvGrpSpPr>
            <p:cNvPr id="4" name="Group 3"/>
            <p:cNvGrpSpPr/>
            <p:nvPr/>
          </p:nvGrpSpPr>
          <p:grpSpPr>
            <a:xfrm>
              <a:off x="2009933" y="1297285"/>
              <a:ext cx="7134067" cy="5560715"/>
              <a:chOff x="1412774" y="1174955"/>
              <a:chExt cx="7134067" cy="556071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3503" y="1174955"/>
                <a:ext cx="4553338" cy="5560715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>
                <a:stCxn id="14" idx="3"/>
              </p:cNvCxnSpPr>
              <p:nvPr/>
            </p:nvCxnSpPr>
            <p:spPr>
              <a:xfrm flipV="1">
                <a:off x="3586649" y="2726871"/>
                <a:ext cx="1258661" cy="71117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3567599" y="3434442"/>
                <a:ext cx="1696811" cy="104210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629025" y="3603170"/>
                <a:ext cx="2641147" cy="175940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412774" y="5081104"/>
                <a:ext cx="22162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800" b="1" smtClean="0">
                    <a:solidFill>
                      <a:srgbClr val="DDA432"/>
                    </a:solidFill>
                    <a:latin typeface="Garamond" panose="02020404030301010803" pitchFamily="18" charset="0"/>
                  </a:rPr>
                  <a:t>Hiss-ov snop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058760" y="4211332"/>
                <a:ext cx="15702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800" b="1" smtClean="0">
                    <a:solidFill>
                      <a:srgbClr val="DDA432"/>
                    </a:solidFill>
                    <a:latin typeface="Garamond" panose="02020404030301010803" pitchFamily="18" charset="0"/>
                  </a:rPr>
                  <a:t>AV čvor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006859" y="3176437"/>
                <a:ext cx="15797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800" b="1" smtClean="0">
                    <a:solidFill>
                      <a:srgbClr val="DDA432"/>
                    </a:solidFill>
                    <a:latin typeface="Garamond" panose="02020404030301010803" pitchFamily="18" charset="0"/>
                  </a:rPr>
                  <a:t>SA čvor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9325" y="5996580"/>
              <a:ext cx="3437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800" b="1" smtClean="0">
                  <a:solidFill>
                    <a:srgbClr val="DDA432"/>
                  </a:solidFill>
                  <a:latin typeface="Garamond" panose="02020404030301010803" pitchFamily="18" charset="0"/>
                </a:rPr>
                <a:t>Purkinje-ova vlakna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4268560" y="4981915"/>
              <a:ext cx="1999863" cy="1276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4267159" y="6258190"/>
              <a:ext cx="3439016" cy="46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29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771651" y="258520"/>
            <a:ext cx="5619750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200" b="1" noProof="0" smtClean="0">
                <a:solidFill>
                  <a:prstClr val="white"/>
                </a:solidFill>
                <a:latin typeface="Garamond" pitchFamily="18" charset="0"/>
              </a:rPr>
              <a:t>Provođenje AP kroz srce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 descr="D:\ljuba\das\FIZIOLOGIJA\STANIJUSOVE LIGATURE\ECG_principle_slow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9829" y="1596195"/>
            <a:ext cx="4143394" cy="4727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28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771651" y="258520"/>
            <a:ext cx="5619750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200" b="1" noProof="0" smtClean="0">
                <a:solidFill>
                  <a:prstClr val="white"/>
                </a:solidFill>
                <a:latin typeface="Garamond" pitchFamily="18" charset="0"/>
              </a:rPr>
              <a:t>Provođenje AP kroz srce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 descr="D:\ljuba\das\FIZIOLOGIJA\STANIJUSOVE LIGATURE\ECG_Principle_fas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7447" y="1564241"/>
            <a:ext cx="4148157" cy="4732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99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24099" y="258520"/>
            <a:ext cx="4514851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Stannius-ove ligature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5" y="1855133"/>
            <a:ext cx="4276802" cy="4614678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185510" y="1639019"/>
            <a:ext cx="3708324" cy="4830792"/>
          </a:xfrm>
          <a:custGeom>
            <a:avLst/>
            <a:gdLst>
              <a:gd name="connsiteX0" fmla="*/ 3708324 w 3708324"/>
              <a:gd name="connsiteY0" fmla="*/ 0 h 4830792"/>
              <a:gd name="connsiteX1" fmla="*/ 3009584 w 3708324"/>
              <a:gd name="connsiteY1" fmla="*/ 1337094 h 4830792"/>
              <a:gd name="connsiteX2" fmla="*/ 2069305 w 3708324"/>
              <a:gd name="connsiteY2" fmla="*/ 2493034 h 4830792"/>
              <a:gd name="connsiteX3" fmla="*/ 1249796 w 3708324"/>
              <a:gd name="connsiteY3" fmla="*/ 3019245 h 4830792"/>
              <a:gd name="connsiteX4" fmla="*/ 585562 w 3708324"/>
              <a:gd name="connsiteY4" fmla="*/ 3053751 h 4830792"/>
              <a:gd name="connsiteX5" fmla="*/ 136988 w 3708324"/>
              <a:gd name="connsiteY5" fmla="*/ 2846717 h 4830792"/>
              <a:gd name="connsiteX6" fmla="*/ 7592 w 3708324"/>
              <a:gd name="connsiteY6" fmla="*/ 2320506 h 4830792"/>
              <a:gd name="connsiteX7" fmla="*/ 318143 w 3708324"/>
              <a:gd name="connsiteY7" fmla="*/ 1716656 h 4830792"/>
              <a:gd name="connsiteX8" fmla="*/ 801222 w 3708324"/>
              <a:gd name="connsiteY8" fmla="*/ 1475117 h 4830792"/>
              <a:gd name="connsiteX9" fmla="*/ 1310181 w 3708324"/>
              <a:gd name="connsiteY9" fmla="*/ 1613139 h 4830792"/>
              <a:gd name="connsiteX10" fmla="*/ 1655237 w 3708324"/>
              <a:gd name="connsiteY10" fmla="*/ 1949570 h 4830792"/>
              <a:gd name="connsiteX11" fmla="*/ 1948535 w 3708324"/>
              <a:gd name="connsiteY11" fmla="*/ 2631056 h 4830792"/>
              <a:gd name="connsiteX12" fmla="*/ 1836392 w 3708324"/>
              <a:gd name="connsiteY12" fmla="*/ 3985404 h 4830792"/>
              <a:gd name="connsiteX13" fmla="*/ 1560347 w 3708324"/>
              <a:gd name="connsiteY13" fmla="*/ 4830792 h 483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08324" h="4830792">
                <a:moveTo>
                  <a:pt x="3708324" y="0"/>
                </a:moveTo>
                <a:cubicBezTo>
                  <a:pt x="3495539" y="460794"/>
                  <a:pt x="3282754" y="921588"/>
                  <a:pt x="3009584" y="1337094"/>
                </a:cubicBezTo>
                <a:cubicBezTo>
                  <a:pt x="2736414" y="1752600"/>
                  <a:pt x="2362603" y="2212676"/>
                  <a:pt x="2069305" y="2493034"/>
                </a:cubicBezTo>
                <a:cubicBezTo>
                  <a:pt x="1776007" y="2773392"/>
                  <a:pt x="1497086" y="2925792"/>
                  <a:pt x="1249796" y="3019245"/>
                </a:cubicBezTo>
                <a:cubicBezTo>
                  <a:pt x="1002506" y="3112698"/>
                  <a:pt x="771030" y="3082506"/>
                  <a:pt x="585562" y="3053751"/>
                </a:cubicBezTo>
                <a:cubicBezTo>
                  <a:pt x="400094" y="3024996"/>
                  <a:pt x="233316" y="2968924"/>
                  <a:pt x="136988" y="2846717"/>
                </a:cubicBezTo>
                <a:cubicBezTo>
                  <a:pt x="40660" y="2724510"/>
                  <a:pt x="-22601" y="2508850"/>
                  <a:pt x="7592" y="2320506"/>
                </a:cubicBezTo>
                <a:cubicBezTo>
                  <a:pt x="37785" y="2132162"/>
                  <a:pt x="185871" y="1857554"/>
                  <a:pt x="318143" y="1716656"/>
                </a:cubicBezTo>
                <a:cubicBezTo>
                  <a:pt x="450415" y="1575758"/>
                  <a:pt x="635882" y="1492370"/>
                  <a:pt x="801222" y="1475117"/>
                </a:cubicBezTo>
                <a:cubicBezTo>
                  <a:pt x="966562" y="1457864"/>
                  <a:pt x="1167845" y="1534064"/>
                  <a:pt x="1310181" y="1613139"/>
                </a:cubicBezTo>
                <a:cubicBezTo>
                  <a:pt x="1452517" y="1692214"/>
                  <a:pt x="1548845" y="1779917"/>
                  <a:pt x="1655237" y="1949570"/>
                </a:cubicBezTo>
                <a:cubicBezTo>
                  <a:pt x="1761629" y="2119223"/>
                  <a:pt x="1918342" y="2291750"/>
                  <a:pt x="1948535" y="2631056"/>
                </a:cubicBezTo>
                <a:cubicBezTo>
                  <a:pt x="1978728" y="2970362"/>
                  <a:pt x="1901090" y="3618781"/>
                  <a:pt x="1836392" y="3985404"/>
                </a:cubicBezTo>
                <a:cubicBezTo>
                  <a:pt x="1771694" y="4352027"/>
                  <a:pt x="1666020" y="4591409"/>
                  <a:pt x="1560347" y="4830792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52806" y="1004101"/>
            <a:ext cx="687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smtClean="0">
                <a:solidFill>
                  <a:srgbClr val="3A6A4D"/>
                </a:solidFill>
                <a:latin typeface="Garamond" panose="02020404030301010803" pitchFamily="18" charset="0"/>
              </a:rPr>
              <a:t>Pogledajmo snimak...</a:t>
            </a:r>
            <a:endParaRPr lang="en-US" sz="28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58520"/>
            <a:ext cx="4533899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Srce i krvotok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98167" y="867747"/>
            <a:ext cx="6622307" cy="5771261"/>
            <a:chOff x="898167" y="867747"/>
            <a:chExt cx="6622307" cy="57712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3576" y="958602"/>
              <a:ext cx="4787771" cy="56804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153093" y="867747"/>
              <a:ext cx="802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000" b="1" smtClean="0">
                  <a:latin typeface="Garamond" panose="02020404030301010803" pitchFamily="18" charset="0"/>
                </a:rPr>
                <a:t>Pluća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98391" y="2167812"/>
              <a:ext cx="1722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Plućne vene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98391" y="3827531"/>
              <a:ext cx="1722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Leva komora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98391" y="4502445"/>
              <a:ext cx="1722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Aorta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69656" y="5570726"/>
              <a:ext cx="2250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Kapilari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9640" y="4502445"/>
              <a:ext cx="1475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Kaudalna</a:t>
              </a:r>
            </a:p>
            <a:p>
              <a:r>
                <a:rPr lang="sr-Latn-RS" sz="2000" b="1">
                  <a:latin typeface="Garamond" panose="02020404030301010803" pitchFamily="18" charset="0"/>
                </a:rPr>
                <a:t>š</a:t>
              </a:r>
              <a:r>
                <a:rPr lang="sr-Latn-RS" sz="2000" b="1" smtClean="0">
                  <a:latin typeface="Garamond" panose="02020404030301010803" pitchFamily="18" charset="0"/>
                </a:rPr>
                <a:t>uplja vena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228" y="3798805"/>
              <a:ext cx="2250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r-Latn-RS" sz="2000" b="1" smtClean="0">
                  <a:latin typeface="Garamond" panose="02020404030301010803" pitchFamily="18" charset="0"/>
                </a:rPr>
                <a:t>Desna komora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3061" y="3398695"/>
              <a:ext cx="2250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r-Latn-RS" sz="2000" b="1" smtClean="0">
                  <a:latin typeface="Garamond" panose="02020404030301010803" pitchFamily="18" charset="0"/>
                </a:rPr>
                <a:t>Desna pretkomora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8167" y="2167812"/>
              <a:ext cx="2250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r-Latn-RS" sz="2000" b="1" smtClean="0">
                  <a:latin typeface="Garamond" panose="02020404030301010803" pitchFamily="18" charset="0"/>
                </a:rPr>
                <a:t>Plućna arterija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4216" y="2195443"/>
              <a:ext cx="18804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Mali </a:t>
              </a:r>
              <a:r>
                <a:rPr lang="sr-Latn-RS" sz="2400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(plućni) </a:t>
              </a:r>
            </a:p>
            <a:p>
              <a:pPr algn="ctr"/>
              <a:r>
                <a:rPr lang="sr-Latn-RS" sz="2400" b="1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krvotok</a:t>
              </a:r>
              <a:endParaRPr lang="en-US" sz="2400" b="1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64365" y="4394723"/>
              <a:ext cx="2218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Veliki krvotok</a:t>
              </a:r>
              <a:endParaRPr lang="en-US" sz="2400" b="1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12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508958" y="258520"/>
            <a:ext cx="8126083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Uticaj toplog i hladnog ringerovog</a:t>
            </a:r>
            <a:r>
              <a:rPr kumimoji="0" lang="sr-Latn-RS" sz="26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rastvora na rad srca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5" y="1855133"/>
            <a:ext cx="4276802" cy="4614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48" y="2440646"/>
            <a:ext cx="4219575" cy="4219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2806" y="1004101"/>
            <a:ext cx="687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smtClean="0">
                <a:solidFill>
                  <a:srgbClr val="3A6A4D"/>
                </a:solidFill>
                <a:latin typeface="Garamond" panose="02020404030301010803" pitchFamily="18" charset="0"/>
              </a:rPr>
              <a:t>Pogledajmo snimak...</a:t>
            </a:r>
            <a:endParaRPr lang="en-US" sz="28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0" y="856016"/>
            <a:ext cx="7496353" cy="6001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64" y="3848112"/>
            <a:ext cx="2467155" cy="246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" y="0"/>
            <a:ext cx="9141338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931653" y="258520"/>
            <a:ext cx="7315200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Peacemaker uređaji u medicini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5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Hvala na pažnji!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58520"/>
            <a:ext cx="4533899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Srce i krvotok žabe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74" y="976968"/>
            <a:ext cx="3015923" cy="542108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9037" y="1418253"/>
            <a:ext cx="5546520" cy="5079365"/>
            <a:chOff x="-126865" y="1324947"/>
            <a:chExt cx="5546520" cy="5079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64" y="1324947"/>
              <a:ext cx="4520635" cy="507936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90069" y="4206064"/>
              <a:ext cx="17212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Venski sinus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59370" y="5072742"/>
              <a:ext cx="19286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Komora srca (1)</a:t>
              </a:r>
              <a:endParaRPr lang="en-US" sz="2000" b="1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64926" y="5468635"/>
              <a:ext cx="1659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Zadnja   šuplja vena</a:t>
              </a:r>
              <a:endParaRPr lang="en-US" sz="2000" b="1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2308668"/>
              <a:ext cx="12223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Prednja   šuplja vena</a:t>
              </a:r>
              <a:endParaRPr lang="en-US" sz="2000" b="1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26865" y="3370294"/>
              <a:ext cx="16048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Leva pretkomora</a:t>
              </a:r>
              <a:endParaRPr lang="en-US" sz="2000" b="1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21245" y="1780277"/>
              <a:ext cx="16048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Desna pretkomora</a:t>
              </a:r>
              <a:endParaRPr lang="en-US" sz="2000" b="1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60655" y="3042848"/>
              <a:ext cx="1659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latin typeface="Garamond" panose="02020404030301010803" pitchFamily="18" charset="0"/>
                </a:rPr>
                <a:t>Prednja   šuplja vena</a:t>
              </a:r>
              <a:endParaRPr lang="en-US" sz="2000" b="1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22310" y="1462865"/>
              <a:ext cx="1088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000" b="1" smtClean="0">
                  <a:latin typeface="Garamond" panose="02020404030301010803" pitchFamily="18" charset="0"/>
                </a:rPr>
                <a:t>Plućne vene</a:t>
              </a:r>
              <a:endParaRPr lang="en-US" sz="2000" b="1">
                <a:latin typeface="Garamond" panose="02020404030301010803" pitchFamily="18" charset="0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V="1">
            <a:off x="1089589" y="3687511"/>
            <a:ext cx="468623" cy="42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4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257445" y="1628839"/>
            <a:ext cx="9185231" cy="4616543"/>
            <a:chOff x="257445" y="2267014"/>
            <a:chExt cx="9185231" cy="46165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424" y="2267014"/>
              <a:ext cx="3545566" cy="4474749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257445" y="2658250"/>
              <a:ext cx="9185231" cy="4225307"/>
              <a:chOff x="257445" y="2658250"/>
              <a:chExt cx="9185231" cy="4225307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2783181" y="5841399"/>
                <a:ext cx="1754755" cy="477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541276" y="5641344"/>
                <a:ext cx="2233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sr-Latn-RS" sz="2000" b="1" smtClean="0">
                    <a:latin typeface="Garamond" panose="02020404030301010803" pitchFamily="18" charset="0"/>
                  </a:rPr>
                  <a:t>Desna komora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5445612" y="5474605"/>
                <a:ext cx="1754755" cy="477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200367" y="5243772"/>
                <a:ext cx="2233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Leva komora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2673458" y="4453422"/>
                <a:ext cx="981343" cy="218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57445" y="4253367"/>
                <a:ext cx="24160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sr-Latn-RS" sz="2000" b="1" smtClean="0">
                    <a:latin typeface="Garamond" panose="02020404030301010803" pitchFamily="18" charset="0"/>
                  </a:rPr>
                  <a:t>Desna pretkomora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H="1">
                <a:off x="5289664" y="4308766"/>
                <a:ext cx="981343" cy="218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6271007" y="4104278"/>
                <a:ext cx="28463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Leva pretkomora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4612905" y="2885434"/>
                <a:ext cx="981343" cy="218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5594248" y="2658250"/>
                <a:ext cx="28463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Luk aorte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66672" y="3460445"/>
                <a:ext cx="18813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Plućna arterija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234770" y="3668334"/>
                <a:ext cx="2394417" cy="218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713822" y="3016562"/>
                <a:ext cx="981343" cy="218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41829" y="2776747"/>
                <a:ext cx="2371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Prednja šuplja vena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V="1">
                <a:off x="2556256" y="6137940"/>
                <a:ext cx="961859" cy="33849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1355673" y="6483447"/>
                <a:ext cx="2371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Zadnja šuplja vena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>
                <a:off x="5594248" y="3639091"/>
                <a:ext cx="981343" cy="218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5780336" y="3639091"/>
                <a:ext cx="795255" cy="34867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6596337" y="3423465"/>
                <a:ext cx="28463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Plućne vene</a:t>
                </a:r>
              </a:p>
            </p:txBody>
          </p:sp>
        </p:grp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58520"/>
            <a:ext cx="4533899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Anatomija</a:t>
            </a:r>
            <a:r>
              <a:rPr kumimoji="0" lang="sr-Latn-R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srca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88842" y="2367397"/>
            <a:ext cx="8861564" cy="3732425"/>
            <a:chOff x="162733" y="3005572"/>
            <a:chExt cx="8861564" cy="3732425"/>
          </a:xfrm>
        </p:grpSpPr>
        <p:sp>
          <p:nvSpPr>
            <p:cNvPr id="47" name="TextBox 46"/>
            <p:cNvSpPr txBox="1"/>
            <p:nvPr/>
          </p:nvSpPr>
          <p:spPr>
            <a:xfrm>
              <a:off x="983966" y="3005572"/>
              <a:ext cx="19651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Perikard</a:t>
              </a:r>
            </a:p>
            <a:p>
              <a:r>
                <a:rPr lang="sr-Latn-RS" sz="2400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(</a:t>
              </a:r>
              <a:r>
                <a:rPr lang="sr-Latn-RS" sz="2400" i="1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Pericardium</a:t>
              </a:r>
              <a:r>
                <a:rPr lang="sr-Latn-RS" sz="2400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)</a:t>
              </a:r>
              <a:endParaRPr lang="en-US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62733" y="3151468"/>
              <a:ext cx="8861564" cy="3586529"/>
              <a:chOff x="-275502" y="2291313"/>
              <a:chExt cx="8861564" cy="3586529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983990" y="2291313"/>
                <a:ext cx="4520719" cy="3586529"/>
                <a:chOff x="1983990" y="2291313"/>
                <a:chExt cx="4520719" cy="3586529"/>
              </a:xfrm>
            </p:grpSpPr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9479" y="2291313"/>
                  <a:ext cx="3645188" cy="3586529"/>
                </a:xfrm>
                <a:prstGeom prst="rect">
                  <a:avLst/>
                </a:prstGeom>
              </p:spPr>
            </p:pic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749954" y="3415915"/>
                  <a:ext cx="1754755" cy="477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5450994" y="4305993"/>
                  <a:ext cx="1053715" cy="21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1983990" y="3447999"/>
                  <a:ext cx="1053715" cy="21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2109653" y="4041557"/>
                  <a:ext cx="1053715" cy="21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2510847" y="5100336"/>
                  <a:ext cx="1053715" cy="21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2299994" y="4591900"/>
                  <a:ext cx="1053715" cy="21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6620946" y="3000416"/>
                <a:ext cx="19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400" b="1" smtClean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Miokard</a:t>
                </a:r>
              </a:p>
              <a:p>
                <a:r>
                  <a:rPr lang="sr-Latn-RS" sz="240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(</a:t>
                </a:r>
                <a:r>
                  <a:rPr lang="sr-Latn-RS" sz="2400" i="1" smtClean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Myocardium</a:t>
                </a:r>
                <a:r>
                  <a:rPr lang="sr-Latn-RS" sz="2400" smtClean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)</a:t>
                </a:r>
                <a:endParaRPr lang="en-US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620946" y="3890494"/>
                <a:ext cx="19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400" b="1" smtClean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Endokard</a:t>
                </a:r>
              </a:p>
              <a:p>
                <a:r>
                  <a:rPr lang="sr-Latn-RS" sz="2400" smtClean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(</a:t>
                </a:r>
                <a:r>
                  <a:rPr lang="sr-Latn-RS" sz="2400" i="1" smtClean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Endocardium</a:t>
                </a:r>
                <a:r>
                  <a:rPr lang="sr-Latn-RS" sz="2400" smtClean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)</a:t>
                </a:r>
                <a:endParaRPr lang="en-US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64758" y="3247944"/>
                <a:ext cx="1644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Fibrozni list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67255" y="3687614"/>
                <a:ext cx="15167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Serozni list </a:t>
                </a:r>
              </a:p>
              <a:p>
                <a:r>
                  <a:rPr lang="sr-Latn-RS" sz="2000" b="1" smtClean="0">
                    <a:latin typeface="Garamond" panose="02020404030301010803" pitchFamily="18" charset="0"/>
                  </a:rPr>
                  <a:t>(parijetalni) 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994112" y="4746393"/>
                <a:ext cx="15167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Serozni list </a:t>
                </a:r>
              </a:p>
              <a:p>
                <a:r>
                  <a:rPr lang="sr-Latn-RS" sz="2000" b="1" smtClean="0">
                    <a:latin typeface="Garamond" panose="02020404030301010803" pitchFamily="18" charset="0"/>
                  </a:rPr>
                  <a:t>(visceralni) 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-275502" y="4370892"/>
                <a:ext cx="28787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smtClean="0">
                    <a:latin typeface="Garamond" panose="02020404030301010803" pitchFamily="18" charset="0"/>
                  </a:rPr>
                  <a:t>Perikardijalna šupjina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079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885825" y="258520"/>
            <a:ext cx="7334250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Građa miokarda i električni sincicijum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09587" y="1257300"/>
            <a:ext cx="8086725" cy="4994082"/>
            <a:chOff x="509587" y="1257300"/>
            <a:chExt cx="8086725" cy="4994082"/>
          </a:xfrm>
        </p:grpSpPr>
        <p:sp>
          <p:nvSpPr>
            <p:cNvPr id="3" name="TextBox 2"/>
            <p:cNvSpPr txBox="1"/>
            <p:nvPr/>
          </p:nvSpPr>
          <p:spPr>
            <a:xfrm>
              <a:off x="509587" y="1257300"/>
              <a:ext cx="8086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Srčani mišić </a:t>
              </a:r>
              <a:r>
                <a:rPr lang="sr-Latn-RS" sz="2400" b="1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ima osobine glatkih</a:t>
              </a:r>
              <a:r>
                <a:rPr lang="sr-Latn-RS" sz="2400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 i </a:t>
              </a:r>
              <a:r>
                <a:rPr lang="sr-Latn-RS" sz="2400" b="1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poprečno-prugastih</a:t>
              </a:r>
              <a:r>
                <a:rPr lang="sr-Latn-RS" sz="2400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 mišića.</a:t>
              </a:r>
              <a:endParaRPr lang="en-US" sz="2400">
                <a:solidFill>
                  <a:srgbClr val="3A6A4D"/>
                </a:solidFill>
                <a:latin typeface="Garamond" panose="02020404030301010803" pitchFamily="18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87" y="3763874"/>
              <a:ext cx="8085324" cy="165651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424112" y="2332712"/>
              <a:ext cx="3328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Građa</a:t>
              </a:r>
            </a:p>
            <a:p>
              <a:pPr algn="ctr"/>
              <a:r>
                <a:rPr lang="sr-Latn-RS" sz="2400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(poprečna ispruganost)</a:t>
              </a:r>
            </a:p>
            <a:p>
              <a:pPr algn="ctr"/>
              <a:r>
                <a:rPr lang="sr-Latn-RS" sz="2400" b="1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Mehanizam kontrakcije</a:t>
              </a:r>
              <a:endParaRPr lang="en-US" sz="2400" b="1">
                <a:solidFill>
                  <a:srgbClr val="3A6A4D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72137" y="5420385"/>
              <a:ext cx="27955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Komunikacija</a:t>
              </a:r>
            </a:p>
            <a:p>
              <a:pPr algn="ctr"/>
              <a:r>
                <a:rPr lang="sr-Latn-RS" sz="2400" smtClean="0">
                  <a:solidFill>
                    <a:srgbClr val="3A6A4D"/>
                  </a:solidFill>
                  <a:latin typeface="Garamond" panose="02020404030301010803" pitchFamily="18" charset="0"/>
                </a:rPr>
                <a:t>(električne sinapse)</a:t>
              </a:r>
              <a:endParaRPr lang="en-US" sz="2400">
                <a:solidFill>
                  <a:srgbClr val="3A6A4D"/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32" name="Curved Connector 31"/>
            <p:cNvCxnSpPr>
              <a:endCxn id="29" idx="1"/>
            </p:cNvCxnSpPr>
            <p:nvPr/>
          </p:nvCxnSpPr>
          <p:spPr>
            <a:xfrm flipV="1">
              <a:off x="1314450" y="2932877"/>
              <a:ext cx="1109662" cy="830997"/>
            </a:xfrm>
            <a:prstGeom prst="curvedConnector3">
              <a:avLst>
                <a:gd name="adj1" fmla="val -2361"/>
              </a:avLst>
            </a:prstGeom>
            <a:ln w="28575">
              <a:solidFill>
                <a:srgbClr val="3A6A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>
              <a:endCxn id="30" idx="1"/>
            </p:cNvCxnSpPr>
            <p:nvPr/>
          </p:nvCxnSpPr>
          <p:spPr>
            <a:xfrm>
              <a:off x="1304925" y="5324475"/>
              <a:ext cx="4367212" cy="511409"/>
            </a:xfrm>
            <a:prstGeom prst="curvedConnector3">
              <a:avLst>
                <a:gd name="adj1" fmla="val 273"/>
              </a:avLst>
            </a:prstGeom>
            <a:ln w="28575">
              <a:solidFill>
                <a:srgbClr val="3A6A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869281" y="972231"/>
            <a:ext cx="5978626" cy="5885769"/>
            <a:chOff x="1736623" y="1008239"/>
            <a:chExt cx="5978626" cy="588576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505" y="1084871"/>
              <a:ext cx="4678889" cy="544761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498998" y="3341864"/>
              <a:ext cx="221625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900" b="1" smtClean="0">
                  <a:latin typeface="Garamond" panose="02020404030301010803" pitchFamily="18" charset="0"/>
                </a:rPr>
                <a:t>Interkalatni disk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34931" y="6524676"/>
              <a:ext cx="1044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b="1" smtClean="0">
                  <a:latin typeface="Garamond" panose="02020404030301010803" pitchFamily="18" charset="0"/>
                </a:rPr>
                <a:t>Z-linija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10275" y="3341864"/>
              <a:ext cx="149970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900" b="1" smtClean="0">
                  <a:latin typeface="Garamond" panose="02020404030301010803" pitchFamily="18" charset="0"/>
                </a:rPr>
                <a:t>Mikrofibril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36623" y="1008239"/>
              <a:ext cx="221625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900" b="1" smtClean="0">
                  <a:latin typeface="Garamond" panose="02020404030301010803" pitchFamily="18" charset="0"/>
                </a:rPr>
                <a:t>Interkalatni disk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739329" y="5108472"/>
              <a:ext cx="12778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600" b="1" smtClean="0">
                  <a:latin typeface="Garamond" panose="02020404030301010803" pitchFamily="18" charset="0"/>
                </a:rPr>
                <a:t>Dezmozom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744260" y="6141431"/>
              <a:ext cx="12778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sz="1600" b="1" smtClean="0">
                  <a:latin typeface="Garamond" panose="02020404030301010803" pitchFamily="18" charset="0"/>
                </a:rPr>
                <a:t>Neksus veza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12318" y="6439843"/>
              <a:ext cx="1506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600" smtClean="0">
                  <a:latin typeface="Garamond" panose="02020404030301010803" pitchFamily="18" charset="0"/>
                </a:rPr>
                <a:t>(</a:t>
              </a:r>
              <a:r>
                <a:rPr lang="sr-Latn-RS" sz="1600" i="1" smtClean="0">
                  <a:latin typeface="Garamond" panose="02020404030301010803" pitchFamily="18" charset="0"/>
                </a:rPr>
                <a:t>Gap junction</a:t>
              </a:r>
              <a:r>
                <a:rPr lang="sr-Latn-RS" sz="1600" smtClean="0">
                  <a:latin typeface="Garamond" panose="02020404030301010803" pitchFamily="18" charset="0"/>
                </a:rPr>
                <a:t>)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187129" y="4909136"/>
              <a:ext cx="14199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600" b="1" smtClean="0">
                  <a:latin typeface="Garamond" panose="02020404030301010803" pitchFamily="18" charset="0"/>
                </a:rPr>
                <a:t>Mitohondrija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02916" y="3493120"/>
              <a:ext cx="8587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600" b="1" smtClean="0">
                  <a:latin typeface="Garamond" panose="02020404030301010803" pitchFamily="18" charset="0"/>
                </a:rPr>
                <a:t>Miozin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44260" y="3287122"/>
              <a:ext cx="7653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600" b="1" smtClean="0">
                  <a:latin typeface="Garamond" panose="02020404030301010803" pitchFamily="18" charset="0"/>
                </a:rPr>
                <a:t>Aktin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4320540" y="3002280"/>
              <a:ext cx="102870" cy="339584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6404610" y="3172072"/>
              <a:ext cx="148590" cy="19977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9" idx="2"/>
            </p:cNvCxnSpPr>
            <p:nvPr/>
          </p:nvCxnSpPr>
          <p:spPr>
            <a:xfrm flipH="1">
              <a:off x="3126910" y="3625676"/>
              <a:ext cx="1" cy="230044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612318" y="3784445"/>
              <a:ext cx="84351" cy="122954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708299" y="1318260"/>
              <a:ext cx="536041" cy="47244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4" idx="1"/>
            </p:cNvCxnSpPr>
            <p:nvPr/>
          </p:nvCxnSpPr>
          <p:spPr>
            <a:xfrm flipH="1" flipV="1">
              <a:off x="3482340" y="4944169"/>
              <a:ext cx="256989" cy="33358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699760" y="5208014"/>
              <a:ext cx="144780" cy="294087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5" idx="0"/>
            </p:cNvCxnSpPr>
            <p:nvPr/>
          </p:nvCxnSpPr>
          <p:spPr>
            <a:xfrm flipV="1">
              <a:off x="3383203" y="5704860"/>
              <a:ext cx="63100" cy="436571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1" idx="0"/>
            </p:cNvCxnSpPr>
            <p:nvPr/>
          </p:nvCxnSpPr>
          <p:spPr>
            <a:xfrm flipV="1">
              <a:off x="5457270" y="6162254"/>
              <a:ext cx="240767" cy="362422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98752" y="938344"/>
            <a:ext cx="9603512" cy="5980588"/>
            <a:chOff x="298752" y="938344"/>
            <a:chExt cx="9603512" cy="5980588"/>
          </a:xfrm>
        </p:grpSpPr>
        <p:grpSp>
          <p:nvGrpSpPr>
            <p:cNvPr id="60" name="Group 59"/>
            <p:cNvGrpSpPr/>
            <p:nvPr/>
          </p:nvGrpSpPr>
          <p:grpSpPr>
            <a:xfrm>
              <a:off x="3604572" y="2921475"/>
              <a:ext cx="6297692" cy="3997457"/>
              <a:chOff x="3604572" y="2921475"/>
              <a:chExt cx="6297692" cy="3997457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0523" y="3190875"/>
                <a:ext cx="4279716" cy="3257551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6723988" y="3115356"/>
                <a:ext cx="221625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latin typeface="Garamond" panose="02020404030301010803" pitchFamily="18" charset="0"/>
                  </a:rPr>
                  <a:t>Interkalatni disk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865760" y="2921475"/>
                <a:ext cx="1442163" cy="3847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latin typeface="Garamond" panose="02020404030301010803" pitchFamily="18" charset="0"/>
                  </a:rPr>
                  <a:t>Dezmozom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604572" y="4142542"/>
                <a:ext cx="1442163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latin typeface="Garamond" panose="02020404030301010803" pitchFamily="18" charset="0"/>
                  </a:rPr>
                  <a:t>Plazma membrana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033082" y="5320430"/>
                <a:ext cx="166535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latin typeface="Garamond" panose="02020404030301010803" pitchFamily="18" charset="0"/>
                  </a:rPr>
                  <a:t>Neksus veza</a:t>
                </a:r>
              </a:p>
              <a:p>
                <a:r>
                  <a:rPr lang="sr-Latn-RS" sz="1900" smtClean="0">
                    <a:latin typeface="Garamond" panose="02020404030301010803" pitchFamily="18" charset="0"/>
                  </a:rPr>
                  <a:t> (</a:t>
                </a:r>
                <a:r>
                  <a:rPr lang="sr-Latn-RS" sz="1900" i="1" smtClean="0">
                    <a:latin typeface="Garamond" panose="02020404030301010803" pitchFamily="18" charset="0"/>
                  </a:rPr>
                  <a:t>Gap junction</a:t>
                </a:r>
                <a:r>
                  <a:rPr lang="sr-Latn-RS" sz="1900" smtClean="0">
                    <a:latin typeface="Garamond" panose="02020404030301010803" pitchFamily="18" charset="0"/>
                  </a:rPr>
                  <a:t>)</a:t>
                </a:r>
                <a:endParaRPr lang="sr-Latn-RS" sz="1900" b="1" smtClean="0">
                  <a:latin typeface="Garamond" panose="02020404030301010803" pitchFamily="18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335303" y="5908045"/>
                <a:ext cx="166535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solidFill>
                      <a:srgbClr val="BC8F00"/>
                    </a:solidFill>
                    <a:latin typeface="Garamond" panose="02020404030301010803" pitchFamily="18" charset="0"/>
                  </a:rPr>
                  <a:t>Biostruje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167980" y="6241824"/>
                <a:ext cx="1442163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latin typeface="Garamond" panose="02020404030301010803" pitchFamily="18" charset="0"/>
                  </a:rPr>
                  <a:t>Plazma membrana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7686013" y="3537846"/>
                <a:ext cx="221625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latin typeface="Garamond" panose="02020404030301010803" pitchFamily="18" charset="0"/>
                  </a:rPr>
                  <a:t>Sarkomera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98752" y="938344"/>
              <a:ext cx="5869228" cy="2402065"/>
              <a:chOff x="298752" y="938344"/>
              <a:chExt cx="5869228" cy="2402065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752" y="974834"/>
                <a:ext cx="4150943" cy="2216041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677171" y="2454908"/>
                <a:ext cx="221625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latin typeface="Garamond" panose="02020404030301010803" pitchFamily="18" charset="0"/>
                  </a:rPr>
                  <a:t>Interkalatni disk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893422" y="2955688"/>
                <a:ext cx="166535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solidFill>
                      <a:srgbClr val="BC8F00"/>
                    </a:solidFill>
                    <a:latin typeface="Garamond" panose="02020404030301010803" pitchFamily="18" charset="0"/>
                  </a:rPr>
                  <a:t>Biostruje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951729" y="938344"/>
                <a:ext cx="221625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latin typeface="Garamond" panose="02020404030301010803" pitchFamily="18" charset="0"/>
                  </a:rPr>
                  <a:t>Grananje </a:t>
                </a:r>
              </a:p>
              <a:p>
                <a:r>
                  <a:rPr lang="sr-Latn-RS" sz="1900" b="1" smtClean="0">
                    <a:latin typeface="Garamond" panose="02020404030301010803" pitchFamily="18" charset="0"/>
                  </a:rPr>
                  <a:t>kardiomiocita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98752" y="1615452"/>
                <a:ext cx="1058421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1900" b="1" smtClean="0">
                    <a:latin typeface="Garamond" panose="02020404030301010803" pitchFamily="18" charset="0"/>
                  </a:rPr>
                  <a:t>SA čvor</a:t>
                </a:r>
              </a:p>
            </p:txBody>
          </p:sp>
        </p:grp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28269" flipH="1">
              <a:off x="4977936" y="1718838"/>
              <a:ext cx="1639424" cy="1465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47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885825" y="258520"/>
            <a:ext cx="7334250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Građa miokarda i električni sincicijum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574835"/>
            <a:ext cx="2800350" cy="3806495"/>
          </a:xfrm>
          <a:prstGeom prst="rect">
            <a:avLst/>
          </a:prstGeom>
        </p:spPr>
      </p:pic>
      <p:pic>
        <p:nvPicPr>
          <p:cNvPr id="58" name="Picture 3" descr="D:\ljuba\das\FIZIOLOGIJA\STANIJUSOVE LIGATURE\2007_Ventricular_Muscle_Thicknessg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53034" y="2521131"/>
            <a:ext cx="3476615" cy="3920438"/>
          </a:xfrm>
          <a:prstGeom prst="rect">
            <a:avLst/>
          </a:prstGeom>
          <a:noFill/>
        </p:spPr>
      </p:pic>
      <p:sp>
        <p:nvSpPr>
          <p:cNvPr id="59" name="TextBox 58"/>
          <p:cNvSpPr txBox="1"/>
          <p:nvPr/>
        </p:nvSpPr>
        <p:spPr>
          <a:xfrm>
            <a:off x="400049" y="1083213"/>
            <a:ext cx="3600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Miokard pretkomora je </a:t>
            </a:r>
          </a:p>
          <a:p>
            <a:pPr algn="ctr"/>
            <a:r>
              <a:rPr lang="sr-Latn-RS" sz="2400">
                <a:solidFill>
                  <a:srgbClr val="3A6A4D"/>
                </a:solidFill>
                <a:latin typeface="Garamond" panose="02020404030301010803" pitchFamily="18" charset="0"/>
              </a:rPr>
              <a:t>j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edan (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zaseban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) 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električni sincicijum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.</a:t>
            </a:r>
            <a:endParaRPr lang="en-US" sz="2400" b="1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52950" y="1056361"/>
            <a:ext cx="3600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Miokard komora je </a:t>
            </a:r>
          </a:p>
          <a:p>
            <a:pPr algn="ctr"/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drugi (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zaseban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) 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električni sincicijum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.</a:t>
            </a:r>
            <a:endParaRPr lang="en-US" sz="2400" b="1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752724" y="2365285"/>
            <a:ext cx="360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smtClean="0">
                <a:solidFill>
                  <a:srgbClr val="C00000"/>
                </a:solidFill>
                <a:latin typeface="Garamond" panose="02020404030301010803" pitchFamily="18" charset="0"/>
              </a:rPr>
              <a:t>Zašto?</a:t>
            </a:r>
            <a:endParaRPr lang="en-US" sz="3600" b="1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237491" y="2871070"/>
            <a:ext cx="6630915" cy="3834940"/>
            <a:chOff x="2513085" y="2384886"/>
            <a:chExt cx="6630915" cy="383494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126" y="2384886"/>
              <a:ext cx="3805943" cy="383494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2513085" y="3841435"/>
              <a:ext cx="180174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900" b="1" smtClean="0">
                  <a:latin typeface="Garamond" panose="02020404030301010803" pitchFamily="18" charset="0"/>
                </a:rPr>
                <a:t>Trikuspidalni</a:t>
              </a:r>
            </a:p>
            <a:p>
              <a:r>
                <a:rPr lang="sr-Latn-RS" sz="1900" b="1" smtClean="0">
                  <a:latin typeface="Garamond" panose="02020404030301010803" pitchFamily="18" charset="0"/>
                </a:rPr>
                <a:t>zalisci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105299" y="3987628"/>
              <a:ext cx="236242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900" b="1" smtClean="0">
                  <a:latin typeface="Garamond" panose="02020404030301010803" pitchFamily="18" charset="0"/>
                </a:rPr>
                <a:t>Bikuspidalni zalisci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05299" y="4797253"/>
              <a:ext cx="236242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900" b="1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Fibrozni prsten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05298" y="5123818"/>
              <a:ext cx="303870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900" b="1" smtClean="0">
                  <a:latin typeface="Garamond" panose="02020404030301010803" pitchFamily="18" charset="0"/>
                </a:rPr>
                <a:t>Polumesečasti zalisci aorte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097759" y="5450383"/>
              <a:ext cx="303870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900" b="1" smtClean="0">
                  <a:latin typeface="Garamond" panose="02020404030301010803" pitchFamily="18" charset="0"/>
                </a:rPr>
                <a:t>Polumesečasti zalisci</a:t>
              </a:r>
            </a:p>
            <a:p>
              <a:r>
                <a:rPr lang="sr-Latn-RS" sz="1900" b="1">
                  <a:latin typeface="Garamond" panose="02020404030301010803" pitchFamily="18" charset="0"/>
                </a:rPr>
                <a:t>p</a:t>
              </a:r>
              <a:r>
                <a:rPr lang="sr-Latn-RS" sz="1900" b="1" smtClean="0">
                  <a:latin typeface="Garamond" panose="02020404030301010803" pitchFamily="18" charset="0"/>
                </a:rPr>
                <a:t>lućne arterije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4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857250" y="258520"/>
            <a:ext cx="7439025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Membranski</a:t>
            </a:r>
            <a:r>
              <a:rPr kumimoji="0" lang="sr-Latn-R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potencijal mirovanja (MPM)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49" y="949200"/>
            <a:ext cx="808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Membrana svih ćelija organizma je 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polarizovana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?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248" y="1420882"/>
            <a:ext cx="808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MPM se </a:t>
            </a:r>
            <a:r>
              <a:rPr lang="sr-Latn-RS" sz="2400" b="1" smtClean="0">
                <a:solidFill>
                  <a:srgbClr val="3A6A4D"/>
                </a:solidFill>
                <a:latin typeface="Garamond" panose="02020404030301010803" pitchFamily="18" charset="0"/>
              </a:rPr>
              <a:t>razlikuje</a:t>
            </a:r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 od ćelije do ćelije:</a:t>
            </a:r>
          </a:p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-Kardiomiociti (-90 mV)</a:t>
            </a:r>
          </a:p>
          <a:p>
            <a:r>
              <a:rPr lang="sr-Latn-RS" sz="2400" smtClean="0">
                <a:solidFill>
                  <a:srgbClr val="3A6A4D"/>
                </a:solidFill>
                <a:latin typeface="Garamond" panose="02020404030301010803" pitchFamily="18" charset="0"/>
              </a:rPr>
              <a:t>-Ćelije SA čvora (-60 mV)</a:t>
            </a:r>
            <a:endParaRPr lang="en-US" sz="24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2" descr="D:\ljuba\das\FIZIOLOGIJA\STANIJUSOVE LIGATURE\1220_Resting_Membrane_Potent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76549"/>
            <a:ext cx="9144000" cy="398145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3968987"/>
            <a:ext cx="26098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600" b="1" smtClean="0">
                <a:latin typeface="Garamond" panose="02020404030301010803" pitchFamily="18" charset="0"/>
              </a:rPr>
              <a:t>         Referentna elektroda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62750" y="3968987"/>
            <a:ext cx="25431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600" b="1" smtClean="0">
                <a:latin typeface="Garamond" panose="02020404030301010803" pitchFamily="18" charset="0"/>
              </a:rPr>
              <a:t>Registrujuaća elektroda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24275" y="4204939"/>
            <a:ext cx="19240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1600" b="1" smtClean="0">
                <a:latin typeface="Garamond" panose="02020404030301010803" pitchFamily="18" charset="0"/>
              </a:rPr>
              <a:t>Voltmetar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197" y="4393602"/>
            <a:ext cx="1362077" cy="338554"/>
          </a:xfrm>
          <a:prstGeom prst="rect">
            <a:avLst/>
          </a:prstGeom>
          <a:solidFill>
            <a:srgbClr val="D2EC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1600" b="1" smtClean="0">
                <a:latin typeface="Garamond" panose="02020404030301010803" pitchFamily="18" charset="0"/>
              </a:rPr>
              <a:t>ECT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197" y="6447887"/>
            <a:ext cx="1362077" cy="338554"/>
          </a:xfrm>
          <a:prstGeom prst="rect">
            <a:avLst/>
          </a:prstGeom>
          <a:solidFill>
            <a:srgbClr val="F9E6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1600" b="1" smtClean="0">
                <a:latin typeface="Garamond" panose="02020404030301010803" pitchFamily="18" charset="0"/>
              </a:rPr>
              <a:t>Citosol</a:t>
            </a:r>
          </a:p>
        </p:txBody>
      </p:sp>
    </p:spTree>
    <p:extLst>
      <p:ext uri="{BB962C8B-B14F-4D97-AF65-F5344CB8AC3E}">
        <p14:creationId xmlns:p14="http://schemas.microsoft.com/office/powerpoint/2010/main" val="10527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857250" y="258520"/>
            <a:ext cx="7439025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Membranski</a:t>
            </a:r>
            <a:r>
              <a:rPr kumimoji="0" lang="sr-Latn-R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potencijal mirovanja (MPM)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62" y="3448050"/>
            <a:ext cx="9144000" cy="1038225"/>
            <a:chOff x="4762" y="2543175"/>
            <a:chExt cx="9144000" cy="1038225"/>
          </a:xfrm>
        </p:grpSpPr>
        <p:sp>
          <p:nvSpPr>
            <p:cNvPr id="4" name="Rectangle 3"/>
            <p:cNvSpPr/>
            <p:nvPr/>
          </p:nvSpPr>
          <p:spPr>
            <a:xfrm>
              <a:off x="4762" y="2686050"/>
              <a:ext cx="9144000" cy="7524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762" y="3438525"/>
              <a:ext cx="9144000" cy="1428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762" y="2543175"/>
              <a:ext cx="9144000" cy="1428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31800" y="3646825"/>
            <a:ext cx="22162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900" b="1" smtClean="0">
                <a:latin typeface="Garamond" panose="02020404030301010803" pitchFamily="18" charset="0"/>
              </a:rPr>
              <a:t>Plazma</a:t>
            </a:r>
          </a:p>
          <a:p>
            <a:r>
              <a:rPr lang="sr-Latn-RS" sz="1900" b="1" smtClean="0">
                <a:latin typeface="Garamond" panose="02020404030301010803" pitchFamily="18" charset="0"/>
              </a:rPr>
              <a:t>membrana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95384"/>
            <a:ext cx="221625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900" b="1" smtClean="0">
                <a:latin typeface="Garamond" panose="02020404030301010803" pitchFamily="18" charset="0"/>
              </a:rPr>
              <a:t>Citosol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058774"/>
            <a:ext cx="221625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900" b="1" smtClean="0">
                <a:latin typeface="Garamond" panose="02020404030301010803" pitchFamily="18" charset="0"/>
              </a:rPr>
              <a:t>ECT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178200" y="3190873"/>
            <a:ext cx="1784976" cy="1552575"/>
            <a:chOff x="3178200" y="3190873"/>
            <a:chExt cx="1784976" cy="1552575"/>
          </a:xfrm>
        </p:grpSpPr>
        <p:grpSp>
          <p:nvGrpSpPr>
            <p:cNvPr id="16" name="Group 15"/>
            <p:cNvGrpSpPr/>
            <p:nvPr/>
          </p:nvGrpSpPr>
          <p:grpSpPr>
            <a:xfrm>
              <a:off x="3178200" y="3190873"/>
              <a:ext cx="609600" cy="1552575"/>
              <a:chOff x="2276475" y="3190874"/>
              <a:chExt cx="609600" cy="1552575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2276475" y="3190874"/>
                <a:ext cx="609600" cy="1552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486025" y="3190874"/>
                <a:ext cx="190500" cy="15525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791525" y="3580579"/>
              <a:ext cx="117165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900" b="1" smtClean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rPr>
                <a:t>K+ </a:t>
              </a:r>
            </a:p>
            <a:p>
              <a:r>
                <a:rPr lang="sr-Latn-RS" sz="1900" b="1" smtClean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rPr>
                <a:t>kanal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00749" y="3190873"/>
            <a:ext cx="2189288" cy="1552576"/>
            <a:chOff x="6000749" y="3190873"/>
            <a:chExt cx="2189288" cy="1552576"/>
          </a:xfrm>
        </p:grpSpPr>
        <p:grpSp>
          <p:nvGrpSpPr>
            <p:cNvPr id="15" name="Group 14"/>
            <p:cNvGrpSpPr/>
            <p:nvPr/>
          </p:nvGrpSpPr>
          <p:grpSpPr>
            <a:xfrm>
              <a:off x="6000749" y="3190873"/>
              <a:ext cx="981075" cy="1552576"/>
              <a:chOff x="4086224" y="3190873"/>
              <a:chExt cx="981075" cy="1552576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4086224" y="3190874"/>
                <a:ext cx="981075" cy="1552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409768" y="3190873"/>
                <a:ext cx="344129" cy="15525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018386" y="3626746"/>
              <a:ext cx="117165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900" b="1" smtClean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rPr>
                <a:t>Na/K pumpa</a:t>
              </a:r>
            </a:p>
          </p:txBody>
        </p:sp>
      </p:grpSp>
      <p:sp>
        <p:nvSpPr>
          <p:cNvPr id="22" name="Oval 21"/>
          <p:cNvSpPr/>
          <p:nvPr/>
        </p:nvSpPr>
        <p:spPr>
          <a:xfrm>
            <a:off x="3410634" y="4753794"/>
            <a:ext cx="161925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+</a:t>
            </a:r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3195394" y="4917673"/>
            <a:ext cx="592406" cy="56026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-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5580033"/>
            <a:ext cx="221625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900" b="1" smtClean="0">
                <a:solidFill>
                  <a:srgbClr val="548235"/>
                </a:solidFill>
                <a:latin typeface="Garamond" panose="02020404030301010803" pitchFamily="18" charset="0"/>
              </a:rPr>
              <a:t>Kalijum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20735" y="5369601"/>
            <a:ext cx="54768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900" b="1" smtClean="0">
                <a:solidFill>
                  <a:srgbClr val="548235"/>
                </a:solidFill>
                <a:latin typeface="Garamond" panose="02020404030301010803" pitchFamily="18" charset="0"/>
              </a:rPr>
              <a:t>K+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379001" y="3018935"/>
            <a:ext cx="0" cy="23524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593924" y="2649416"/>
            <a:ext cx="0" cy="23524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1660" y="5985503"/>
            <a:ext cx="221625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900" b="1" smtClean="0">
                <a:solidFill>
                  <a:srgbClr val="7C7C7C"/>
                </a:solidFill>
                <a:latin typeface="Garamond" panose="02020404030301010803" pitchFamily="18" charset="0"/>
              </a:rPr>
              <a:t>Proteini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74542" y="2244922"/>
            <a:ext cx="7877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900" b="1" smtClean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Na+</a:t>
            </a:r>
          </a:p>
        </p:txBody>
      </p:sp>
      <p:sp>
        <p:nvSpPr>
          <p:cNvPr id="31" name="Oval 30"/>
          <p:cNvSpPr/>
          <p:nvPr/>
        </p:nvSpPr>
        <p:spPr>
          <a:xfrm>
            <a:off x="1733589" y="5595809"/>
            <a:ext cx="161925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+</a:t>
            </a:r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1518349" y="5759688"/>
            <a:ext cx="592406" cy="56026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-</a:t>
            </a:r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4048621" y="4917673"/>
            <a:ext cx="592406" cy="56026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-</a:t>
            </a: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263861" y="2940452"/>
            <a:ext cx="161925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+</a:t>
            </a:r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4899293" y="4939357"/>
            <a:ext cx="592406" cy="56026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-</a:t>
            </a: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14533" y="2962136"/>
            <a:ext cx="161925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+</a:t>
            </a:r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2344606" y="4939357"/>
            <a:ext cx="592406" cy="56026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-</a:t>
            </a: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559846" y="2962136"/>
            <a:ext cx="161925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mtClean="0"/>
              <a:t>+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77896" y="1060961"/>
            <a:ext cx="8726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smtClean="0">
                <a:solidFill>
                  <a:srgbClr val="3A6A4D"/>
                </a:solidFill>
                <a:latin typeface="Garamond" panose="02020404030301010803" pitchFamily="18" charset="0"/>
              </a:rPr>
              <a:t>Ćelijska membrana sadrži veliki broj pasivnih „sporocurećih“ kanala za K+.</a:t>
            </a:r>
            <a:endParaRPr lang="en-US" sz="2200">
              <a:solidFill>
                <a:srgbClr val="3A6A4D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139 -0.26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58520"/>
            <a:ext cx="4533899" cy="533400"/>
          </a:xfrm>
          <a:prstGeom prst="roundRect">
            <a:avLst/>
          </a:prstGeom>
          <a:solidFill>
            <a:srgbClr val="3A6A4D"/>
          </a:solidFill>
          <a:ln>
            <a:solidFill>
              <a:srgbClr val="3A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Akcioni potencijal (AP)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3131" y="2702377"/>
            <a:ext cx="6680569" cy="4273927"/>
            <a:chOff x="2771775" y="1718353"/>
            <a:chExt cx="6372225" cy="4612993"/>
          </a:xfrm>
        </p:grpSpPr>
        <p:pic>
          <p:nvPicPr>
            <p:cNvPr id="3" name="Picture 5" descr="D:\ljuba\das\FIZIOLOGIJA\STANIJUSOVE LIGATURE\Kapitola-10-01-ENG-09-–-kopi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18991" y="1718353"/>
              <a:ext cx="5925009" cy="4612993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771775" y="3876675"/>
              <a:ext cx="2133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sr-Latn-RS" smtClean="0">
                  <a:latin typeface="Arial Black" panose="020B0A04020102020204" pitchFamily="34" charset="0"/>
                </a:rPr>
                <a:t>Propustljivost</a:t>
              </a:r>
            </a:p>
            <a:p>
              <a:pPr algn="r"/>
              <a:r>
                <a:rPr lang="sr-Latn-RS" smtClean="0">
                  <a:latin typeface="Arial Black" panose="020B0A04020102020204" pitchFamily="34" charset="0"/>
                </a:rPr>
                <a:t>membrane</a:t>
              </a:r>
              <a:endParaRPr lang="en-US"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59032" y="1073273"/>
            <a:ext cx="5982603" cy="1438971"/>
            <a:chOff x="1659032" y="1073273"/>
            <a:chExt cx="5982603" cy="1438971"/>
          </a:xfrm>
        </p:grpSpPr>
        <p:grpSp>
          <p:nvGrpSpPr>
            <p:cNvPr id="25" name="Group 24"/>
            <p:cNvGrpSpPr/>
            <p:nvPr/>
          </p:nvGrpSpPr>
          <p:grpSpPr>
            <a:xfrm>
              <a:off x="1659032" y="1098683"/>
              <a:ext cx="1681190" cy="1413561"/>
              <a:chOff x="633385" y="1812564"/>
              <a:chExt cx="1681190" cy="141356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33385" y="2162847"/>
                <a:ext cx="1681190" cy="704850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5772" y="1812564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++++++++++</a:t>
                </a:r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85771" y="2856793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++++++++++</a:t>
                </a:r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85527" y="2155923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- - - - - - - - - -</a:t>
                </a:r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94808" y="2487461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- - - - - - - - - -</a:t>
                </a:r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960445" y="1073273"/>
              <a:ext cx="1681190" cy="1393738"/>
              <a:chOff x="633385" y="4937608"/>
              <a:chExt cx="1681190" cy="1393738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633385" y="5291674"/>
                <a:ext cx="1681190" cy="704850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94808" y="5272828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++++++++++</a:t>
                </a:r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94808" y="5661006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++++++++++</a:t>
                </a:r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16484" y="4937608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- - - - - - - - - -</a:t>
                </a:r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16483" y="5962014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- - - - - - - - - -</a:t>
                </a:r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779029" y="1095073"/>
              <a:ext cx="1681190" cy="1378738"/>
              <a:chOff x="633385" y="3402994"/>
              <a:chExt cx="1681190" cy="1378738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633385" y="3727260"/>
                <a:ext cx="1681190" cy="704850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85526" y="3707703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+++++ - - - - -</a:t>
                </a:r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78126" y="4069830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+++++ - - - - -</a:t>
                </a:r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0800000">
                <a:off x="716482" y="4412400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+++++ - - - - -</a:t>
                </a:r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0800000">
                <a:off x="716482" y="3402994"/>
                <a:ext cx="1576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mtClean="0"/>
                  <a:t>+++++ - - - - -</a:t>
                </a:r>
                <a:endParaRPr lang="en-US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857250" y="4069830"/>
                <a:ext cx="1257300" cy="7205"/>
              </a:xfrm>
              <a:prstGeom prst="straightConnector1">
                <a:avLst/>
              </a:prstGeom>
              <a:ln w="57150">
                <a:solidFill>
                  <a:srgbClr val="F4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/>
          <p:cNvSpPr txBox="1"/>
          <p:nvPr/>
        </p:nvSpPr>
        <p:spPr>
          <a:xfrm>
            <a:off x="3203047" y="892102"/>
            <a:ext cx="7745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rgbClr val="F40000"/>
                </a:solidFill>
                <a:latin typeface="Arial Black" panose="020B0A04020102020204" pitchFamily="34" charset="0"/>
              </a:rPr>
              <a:t>Na+</a:t>
            </a:r>
            <a:endParaRPr lang="en-US">
              <a:solidFill>
                <a:srgbClr val="F4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1" name="Curved Connector 30"/>
          <p:cNvCxnSpPr>
            <a:stCxn id="29" idx="2"/>
            <a:endCxn id="9" idx="1"/>
          </p:cNvCxnSpPr>
          <p:nvPr/>
        </p:nvCxnSpPr>
        <p:spPr>
          <a:xfrm rot="16200000" flipH="1">
            <a:off x="3429517" y="1422252"/>
            <a:ext cx="510330" cy="188693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6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</TotalTime>
  <Words>659</Words>
  <Application>Microsoft Office PowerPoint</Application>
  <PresentationFormat>On-screen Show (4:3)</PresentationFormat>
  <Paragraphs>216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Garamond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Dušan Bošnjaković</dc:creator>
  <cp:lastModifiedBy>Dušan Bošnjaković</cp:lastModifiedBy>
  <cp:revision>114</cp:revision>
  <dcterms:created xsi:type="dcterms:W3CDTF">2021-11-30T22:21:26Z</dcterms:created>
  <dcterms:modified xsi:type="dcterms:W3CDTF">2023-02-19T21:26:33Z</dcterms:modified>
</cp:coreProperties>
</file>