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36"/>
  </p:notesMasterIdLst>
  <p:sldIdLst>
    <p:sldId id="343" r:id="rId2"/>
    <p:sldId id="349" r:id="rId3"/>
    <p:sldId id="395" r:id="rId4"/>
    <p:sldId id="396" r:id="rId5"/>
    <p:sldId id="371" r:id="rId6"/>
    <p:sldId id="372" r:id="rId7"/>
    <p:sldId id="373" r:id="rId8"/>
    <p:sldId id="374" r:id="rId9"/>
    <p:sldId id="375" r:id="rId10"/>
    <p:sldId id="378" r:id="rId11"/>
    <p:sldId id="377" r:id="rId12"/>
    <p:sldId id="379" r:id="rId13"/>
    <p:sldId id="380" r:id="rId14"/>
    <p:sldId id="381" r:id="rId15"/>
    <p:sldId id="382" r:id="rId16"/>
    <p:sldId id="383" r:id="rId17"/>
    <p:sldId id="384" r:id="rId18"/>
    <p:sldId id="386" r:id="rId19"/>
    <p:sldId id="385" r:id="rId20"/>
    <p:sldId id="388" r:id="rId21"/>
    <p:sldId id="389" r:id="rId22"/>
    <p:sldId id="390" r:id="rId23"/>
    <p:sldId id="391" r:id="rId24"/>
    <p:sldId id="392" r:id="rId25"/>
    <p:sldId id="393" r:id="rId26"/>
    <p:sldId id="397" r:id="rId27"/>
    <p:sldId id="398" r:id="rId28"/>
    <p:sldId id="399" r:id="rId29"/>
    <p:sldId id="400" r:id="rId30"/>
    <p:sldId id="401" r:id="rId31"/>
    <p:sldId id="402" r:id="rId32"/>
    <p:sldId id="403" r:id="rId33"/>
    <p:sldId id="404" r:id="rId34"/>
    <p:sldId id="405" r:id="rId35"/>
  </p:sldIdLst>
  <p:sldSz cx="9144000" cy="6858000" type="screen4x3"/>
  <p:notesSz cx="7102475" cy="10234613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4A4959"/>
    <a:srgbClr val="734A5A"/>
    <a:srgbClr val="A20000"/>
    <a:srgbClr val="E12D09"/>
    <a:srgbClr val="F1F4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46" autoAdjust="0"/>
    <p:restoredTop sz="94900" autoAdjust="0"/>
  </p:normalViewPr>
  <p:slideViewPr>
    <p:cSldViewPr>
      <p:cViewPr varScale="1">
        <p:scale>
          <a:sx n="82" d="100"/>
          <a:sy n="82" d="100"/>
        </p:scale>
        <p:origin x="1661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sr-Latn-C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2CFC6CF9-BC84-49CA-8F89-03999425DCB7}" type="datetimeFigureOut">
              <a:rPr lang="sr-Latn-CS" smtClean="0"/>
              <a:pPr/>
              <a:t>25.12.2022.</a:t>
            </a:fld>
            <a:endParaRPr lang="sr-Latn-C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sr-Latn-C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vert="horz" lIns="99066" tIns="49533" rIns="99066" bIns="4953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1E801DA7-03C0-45C8-922A-4268754405C5}" type="slidenum">
              <a:rPr lang="sr-Latn-CS" smtClean="0"/>
              <a:pPr/>
              <a:t>‹#›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940762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25.12.2022.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25.12.2022.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25.12.2022.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25.12.2022.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25.12.2022.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25.12.2022.</a:t>
            </a:fld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25.12.2022.</a:t>
            </a:fld>
            <a:endParaRPr lang="sr-Latn-C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25.12.2022.</a:t>
            </a:fld>
            <a:endParaRPr lang="sr-Latn-C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25.12.2022.</a:t>
            </a:fld>
            <a:endParaRPr lang="sr-Latn-C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25.12.2022.</a:t>
            </a:fld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25.12.2022.</a:t>
            </a:fld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009BA-DFCE-48F5-A015-6B060634ED55}" type="datetimeFigureOut">
              <a:rPr lang="sr-Latn-CS" smtClean="0"/>
              <a:pPr/>
              <a:t>25.12.2022.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9F933A7E-78F2-46CC-A49C-EC21E67F34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6" y="326669"/>
            <a:ext cx="9152627" cy="463878"/>
          </a:xfrm>
        </p:spPr>
        <p:txBody>
          <a:bodyPr>
            <a:noAutofit/>
          </a:bodyPr>
          <a:lstStyle/>
          <a:p>
            <a:r>
              <a:rPr lang="sr-Latn-RS" sz="2400">
                <a:latin typeface="Verdana" panose="020B0604030504040204" pitchFamily="34" charset="0"/>
                <a:ea typeface="Verdana" panose="020B0604030504040204" pitchFamily="34" charset="0"/>
              </a:rPr>
              <a:t>Univerzitet u Beogradu – Fakultet veterinarske medicine</a:t>
            </a:r>
            <a:endParaRPr lang="sr-Latn-R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Podnaslov 2">
            <a:extLst>
              <a:ext uri="{FF2B5EF4-FFF2-40B4-BE49-F238E27FC236}">
                <a16:creationId xmlns:a16="http://schemas.microsoft.com/office/drawing/2014/main" id="{543E111F-FED6-45ED-92EB-F3C82CB8B2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2" y="1766647"/>
            <a:ext cx="9149751" cy="1303616"/>
          </a:xfrm>
        </p:spPr>
        <p:txBody>
          <a:bodyPr>
            <a:normAutofit lnSpcReduction="10000"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Probe za </a:t>
            </a:r>
            <a:r>
              <a:rPr lang="sr-Latn-RS" sz="28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ispitivanje kompatibilnosti između donora i recipijenta krvi u veterinarskoj medicini</a:t>
            </a:r>
            <a:endParaRPr lang="sr-Latn-RS" sz="2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id="{A2E187B7-43C9-4A17-95EA-80A630275EE6}"/>
              </a:ext>
            </a:extLst>
          </p:cNvPr>
          <p:cNvSpPr txBox="1">
            <a:spLocks/>
          </p:cNvSpPr>
          <p:nvPr/>
        </p:nvSpPr>
        <p:spPr>
          <a:xfrm>
            <a:off x="356553" y="914076"/>
            <a:ext cx="8628434" cy="7144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sz="3200" dirty="0">
                <a:latin typeface="Verdana" panose="020B0604030504040204" pitchFamily="34" charset="0"/>
                <a:ea typeface="Verdana" panose="020B0604030504040204" pitchFamily="34" charset="0"/>
              </a:rPr>
              <a:t>14</a:t>
            </a:r>
            <a:r>
              <a:rPr lang="sr-Latn-RS" sz="3200" dirty="0"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sr-Cyrl-RS" sz="3200" dirty="0">
                <a:latin typeface="Verdana" panose="020B0604030504040204" pitchFamily="34" charset="0"/>
                <a:ea typeface="Verdana" panose="020B0604030504040204" pitchFamily="34" charset="0"/>
              </a:rPr>
              <a:t>2О03</a:t>
            </a:r>
            <a:r>
              <a:rPr lang="sr-Latn-RS" sz="3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r-Latn-RS" sz="3200">
                <a:latin typeface="Verdana" panose="020B0604030504040204" pitchFamily="34" charset="0"/>
                <a:ea typeface="Verdana" panose="020B0604030504040204" pitchFamily="34" charset="0"/>
              </a:rPr>
              <a:t>FIZIOLOGIJA </a:t>
            </a:r>
            <a:r>
              <a:rPr lang="sr-Latn-RS" sz="3200" smtClean="0">
                <a:latin typeface="Verdana" panose="020B0604030504040204" pitchFamily="34" charset="0"/>
                <a:ea typeface="Verdana" panose="020B0604030504040204" pitchFamily="34" charset="0"/>
              </a:rPr>
              <a:t>#</a:t>
            </a:r>
            <a:r>
              <a:rPr lang="sr-Latn-RS" sz="3200" smtClean="0">
                <a:latin typeface="Verdana" panose="020B0604030504040204" pitchFamily="34" charset="0"/>
                <a:ea typeface="Verdana" panose="020B0604030504040204" pitchFamily="34" charset="0"/>
              </a:rPr>
              <a:t>12</a:t>
            </a:r>
            <a:endParaRPr lang="sr-Latn-RS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B748E2A5-B037-47C4-88CA-2E40215FD4D8}"/>
              </a:ext>
            </a:extLst>
          </p:cNvPr>
          <p:cNvSpPr txBox="1">
            <a:spLocks/>
          </p:cNvSpPr>
          <p:nvPr/>
        </p:nvSpPr>
        <p:spPr>
          <a:xfrm>
            <a:off x="2775816" y="3485026"/>
            <a:ext cx="3592365" cy="16613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sz="1800" dirty="0">
                <a:latin typeface="Verdana" panose="020B0604030504040204" pitchFamily="34" charset="0"/>
                <a:ea typeface="Verdana" panose="020B0604030504040204" pitchFamily="34" charset="0"/>
              </a:rPr>
              <a:t>Priredili:</a:t>
            </a:r>
          </a:p>
          <a:p>
            <a:endParaRPr lang="sr-Latn-R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sr-Latn-RS" sz="1800" dirty="0">
                <a:latin typeface="Verdana" panose="020B0604030504040204" pitchFamily="34" charset="0"/>
                <a:ea typeface="Verdana" panose="020B0604030504040204" pitchFamily="34" charset="0"/>
              </a:rPr>
              <a:t>Prof. dr Ivan Jovanović</a:t>
            </a:r>
          </a:p>
          <a:p>
            <a:r>
              <a:rPr lang="sr-Latn-RS" sz="1800" dirty="0">
                <a:latin typeface="Verdana" panose="020B0604030504040204" pitchFamily="34" charset="0"/>
                <a:ea typeface="Verdana" panose="020B0604030504040204" pitchFamily="34" charset="0"/>
              </a:rPr>
              <a:t>Prof. dr Danijela </a:t>
            </a:r>
            <a:r>
              <a:rPr lang="sr-Latn-RS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Kirovski</a:t>
            </a:r>
            <a:endParaRPr lang="sr-Latn-R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sr-Latn-RS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Doc</a:t>
            </a:r>
            <a:r>
              <a:rPr lang="sr-Latn-RS" sz="1800" dirty="0">
                <a:latin typeface="Verdana" panose="020B0604030504040204" pitchFamily="34" charset="0"/>
                <a:ea typeface="Verdana" panose="020B0604030504040204" pitchFamily="34" charset="0"/>
              </a:rPr>
              <a:t>. dr Milica Stojić</a:t>
            </a:r>
          </a:p>
          <a:p>
            <a:r>
              <a:rPr lang="sr-Latn-RS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Doc</a:t>
            </a:r>
            <a:r>
              <a:rPr lang="sr-Latn-RS" sz="1800" dirty="0">
                <a:latin typeface="Verdana" panose="020B0604030504040204" pitchFamily="34" charset="0"/>
                <a:ea typeface="Verdana" panose="020B0604030504040204" pitchFamily="34" charset="0"/>
              </a:rPr>
              <a:t>. dr Ljubomir Jovanović</a:t>
            </a:r>
          </a:p>
          <a:p>
            <a:r>
              <a:rPr lang="sr-Latn-RS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Doc</a:t>
            </a:r>
            <a:r>
              <a:rPr lang="sr-Latn-RS" sz="1800" dirty="0">
                <a:latin typeface="Verdana" panose="020B0604030504040204" pitchFamily="34" charset="0"/>
                <a:ea typeface="Verdana" panose="020B0604030504040204" pitchFamily="34" charset="0"/>
              </a:rPr>
              <a:t>. dr Branislav </a:t>
            </a:r>
            <a:r>
              <a:rPr lang="sr-Latn-RS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Vejnović</a:t>
            </a:r>
            <a:r>
              <a:rPr lang="sr-Latn-RS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r>
              <a:rPr lang="sr-Latn-RS" sz="1800" smtClean="0">
                <a:latin typeface="Verdana" panose="020B0604030504040204" pitchFamily="34" charset="0"/>
                <a:ea typeface="Verdana" panose="020B0604030504040204" pitchFamily="34" charset="0"/>
              </a:rPr>
              <a:t>Asist. </a:t>
            </a:r>
            <a:r>
              <a:rPr lang="sr-Latn-RS" sz="1800" dirty="0">
                <a:latin typeface="Verdana" panose="020B0604030504040204" pitchFamily="34" charset="0"/>
                <a:ea typeface="Verdana" panose="020B0604030504040204" pitchFamily="34" charset="0"/>
              </a:rPr>
              <a:t>Dušan </a:t>
            </a:r>
            <a:r>
              <a:rPr lang="sr-Latn-RS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Bošnjaković</a:t>
            </a:r>
            <a:endParaRPr lang="sr-Latn-R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Slika 1">
            <a:extLst>
              <a:ext uri="{FF2B5EF4-FFF2-40B4-BE49-F238E27FC236}">
                <a16:creationId xmlns:a16="http://schemas.microsoft.com/office/drawing/2014/main" id="{797C5914-5ABB-4EC1-B11E-EBAF01603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078" y="5373216"/>
            <a:ext cx="1063843" cy="475505"/>
          </a:xfrm>
          <a:prstGeom prst="rect">
            <a:avLst/>
          </a:prstGeom>
        </p:spPr>
      </p:pic>
      <p:pic>
        <p:nvPicPr>
          <p:cNvPr id="9" name="Slika 11">
            <a:extLst>
              <a:ext uri="{FF2B5EF4-FFF2-40B4-BE49-F238E27FC236}">
                <a16:creationId xmlns:a16="http://schemas.microsoft.com/office/drawing/2014/main" id="{EBB5BD9D-529C-445C-9F01-B609FFCD72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" r="26476"/>
          <a:stretch/>
        </p:blipFill>
        <p:spPr>
          <a:xfrm>
            <a:off x="107504" y="6052456"/>
            <a:ext cx="2448272" cy="693308"/>
          </a:xfrm>
          <a:prstGeom prst="rect">
            <a:avLst/>
          </a:prstGeom>
        </p:spPr>
      </p:pic>
      <p:sp>
        <p:nvSpPr>
          <p:cNvPr id="10" name="Okvir za tekst 12">
            <a:extLst>
              <a:ext uri="{FF2B5EF4-FFF2-40B4-BE49-F238E27FC236}">
                <a16:creationId xmlns:a16="http://schemas.microsoft.com/office/drawing/2014/main" id="{F107A5BA-76C2-4DD9-A306-D7542CDDB2A9}"/>
              </a:ext>
            </a:extLst>
          </p:cNvPr>
          <p:cNvSpPr txBox="1"/>
          <p:nvPr/>
        </p:nvSpPr>
        <p:spPr>
          <a:xfrm>
            <a:off x="2915816" y="6075554"/>
            <a:ext cx="6282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The European Commission's support for the production of this publication does not constitute</a:t>
            </a:r>
            <a:r>
              <a:rPr lang="sr-Latn-RS" sz="1200" i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/>
            </a:r>
            <a:br>
              <a:rPr lang="sr-Latn-RS" sz="1200" i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</a:br>
            <a:r>
              <a:rPr lang="en-US" sz="1200" i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an endorsement of the contents,</a:t>
            </a:r>
            <a:r>
              <a:rPr lang="sr-Latn-RS" sz="1200" i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200" i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which reflect the views only of the authors, and the Commission</a:t>
            </a:r>
            <a:r>
              <a:rPr lang="sr-Latn-RS" sz="1200" i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/>
            </a:r>
            <a:br>
              <a:rPr lang="sr-Latn-RS" sz="1200" i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</a:br>
            <a:r>
              <a:rPr lang="en-US" sz="1200" i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cannot be held responsible for any use which may be made of the information contained therein.</a:t>
            </a:r>
            <a:endParaRPr lang="sr-Latn-RS" sz="1200" i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3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slov 2">
            <a:extLst>
              <a:ext uri="{FF2B5EF4-FFF2-40B4-BE49-F238E27FC236}">
                <a16:creationId xmlns:a16="http://schemas.microsoft.com/office/drawing/2014/main" id="{E2ACBF4A-FE73-4BA6-A5D0-91CEC9425459}"/>
              </a:ext>
            </a:extLst>
          </p:cNvPr>
          <p:cNvSpPr txBox="1">
            <a:spLocks/>
          </p:cNvSpPr>
          <p:nvPr/>
        </p:nvSpPr>
        <p:spPr>
          <a:xfrm>
            <a:off x="827584" y="6048672"/>
            <a:ext cx="7488832" cy="8093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sr-Latn-RS" sz="16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 slici su prikazane četiri epruvete u kojima se, posmatrano s leva na desno, nalaze: krvna plazma donora (D), krvna plazma recipijenta (R), eritrociti donora (D) i eritrociti recipijenta (D).</a:t>
            </a:r>
            <a:endParaRPr lang="sr-Latn-RS" sz="1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Podnaslov 2">
            <a:extLst>
              <a:ext uri="{FF2B5EF4-FFF2-40B4-BE49-F238E27FC236}">
                <a16:creationId xmlns:a16="http://schemas.microsoft.com/office/drawing/2014/main" id="{87A7AA6A-BDD7-4168-80AC-71CF920668DA}"/>
              </a:ext>
            </a:extLst>
          </p:cNvPr>
          <p:cNvSpPr txBox="1">
            <a:spLocks/>
          </p:cNvSpPr>
          <p:nvPr/>
        </p:nvSpPr>
        <p:spPr>
          <a:xfrm>
            <a:off x="0" y="144016"/>
            <a:ext cx="9149751" cy="5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sz="24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Izdvajanje eritrocita donora i recipijenta</a:t>
            </a:r>
            <a:endParaRPr lang="sr-Latn-RS" sz="2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0" r="15350"/>
          <a:stretch/>
        </p:blipFill>
        <p:spPr>
          <a:xfrm rot="5400000">
            <a:off x="1961026" y="786401"/>
            <a:ext cx="5221948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3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6" r="3573" b="6057"/>
          <a:stretch/>
        </p:blipFill>
        <p:spPr>
          <a:xfrm rot="5400000">
            <a:off x="-36229" y="1440444"/>
            <a:ext cx="5208949" cy="4007508"/>
          </a:xfrm>
          <a:prstGeom prst="rect">
            <a:avLst/>
          </a:prstGeom>
        </p:spPr>
      </p:pic>
      <p:sp>
        <p:nvSpPr>
          <p:cNvPr id="5" name="Podnaslov 2">
            <a:extLst>
              <a:ext uri="{FF2B5EF4-FFF2-40B4-BE49-F238E27FC236}">
                <a16:creationId xmlns:a16="http://schemas.microsoft.com/office/drawing/2014/main" id="{E2ACBF4A-FE73-4BA6-A5D0-91CEC9425459}"/>
              </a:ext>
            </a:extLst>
          </p:cNvPr>
          <p:cNvSpPr txBox="1">
            <a:spLocks/>
          </p:cNvSpPr>
          <p:nvPr/>
        </p:nvSpPr>
        <p:spPr>
          <a:xfrm>
            <a:off x="467544" y="6048672"/>
            <a:ext cx="8280920" cy="80932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sr-Latn-RS" sz="16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Nakon izdvajanja eritrocita u posebne epruvete pristupa se njihovom ispiranju. Pri tome, ispiraju se eritrociti i donora i recipijenta, tako što se u epruvetu u kojoj se nalazi 0,2 mL eritrocita dodaje 4,8 mL fiziološkog rastvora (0,9% NaCl). Zatim se epruvete centrifugiraju na 4000 rpm tokom 2 minuta, kako bi se izdvojio supernatant. Izdvojeni supernatant se odbacuje, a čitav postupak ponavlja još 2 ili 3 puta, odnosno, sve dok supernatant ne postane bezbojan. </a:t>
            </a:r>
            <a:endParaRPr lang="sr-Latn-RS" sz="1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Podnaslov 2">
            <a:extLst>
              <a:ext uri="{FF2B5EF4-FFF2-40B4-BE49-F238E27FC236}">
                <a16:creationId xmlns:a16="http://schemas.microsoft.com/office/drawing/2014/main" id="{87A7AA6A-BDD7-4168-80AC-71CF920668DA}"/>
              </a:ext>
            </a:extLst>
          </p:cNvPr>
          <p:cNvSpPr txBox="1">
            <a:spLocks/>
          </p:cNvSpPr>
          <p:nvPr/>
        </p:nvSpPr>
        <p:spPr>
          <a:xfrm>
            <a:off x="0" y="144016"/>
            <a:ext cx="9149751" cy="5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sz="24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Ispiranje eritrocita donora i recipijenta</a:t>
            </a:r>
            <a:endParaRPr lang="sr-Latn-RS" sz="2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" t="3660" b="6683"/>
          <a:stretch/>
        </p:blipFill>
        <p:spPr>
          <a:xfrm rot="5400000">
            <a:off x="4105960" y="1550183"/>
            <a:ext cx="5208948" cy="378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47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 t="4240" r="1909" b="7287"/>
          <a:stretch/>
        </p:blipFill>
        <p:spPr>
          <a:xfrm rot="5400000">
            <a:off x="-127022" y="1578305"/>
            <a:ext cx="5208948" cy="3731785"/>
          </a:xfrm>
          <a:prstGeom prst="rect">
            <a:avLst/>
          </a:prstGeom>
        </p:spPr>
      </p:pic>
      <p:sp>
        <p:nvSpPr>
          <p:cNvPr id="7" name="Podnaslov 2">
            <a:extLst>
              <a:ext uri="{FF2B5EF4-FFF2-40B4-BE49-F238E27FC236}">
                <a16:creationId xmlns:a16="http://schemas.microsoft.com/office/drawing/2014/main" id="{87A7AA6A-BDD7-4168-80AC-71CF920668DA}"/>
              </a:ext>
            </a:extLst>
          </p:cNvPr>
          <p:cNvSpPr txBox="1">
            <a:spLocks/>
          </p:cNvSpPr>
          <p:nvPr/>
        </p:nvSpPr>
        <p:spPr>
          <a:xfrm>
            <a:off x="0" y="144016"/>
            <a:ext cx="9149751" cy="5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sz="24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Ispiranje eritrocita donora i recipijenta</a:t>
            </a:r>
            <a:endParaRPr lang="sr-Latn-RS" sz="2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7" t="6262" b="6904"/>
          <a:stretch/>
        </p:blipFill>
        <p:spPr>
          <a:xfrm rot="5400000">
            <a:off x="4155664" y="1616099"/>
            <a:ext cx="5208948" cy="3656196"/>
          </a:xfrm>
          <a:prstGeom prst="rect">
            <a:avLst/>
          </a:prstGeom>
        </p:spPr>
      </p:pic>
      <p:sp>
        <p:nvSpPr>
          <p:cNvPr id="8" name="Podnaslov 2">
            <a:extLst>
              <a:ext uri="{FF2B5EF4-FFF2-40B4-BE49-F238E27FC236}">
                <a16:creationId xmlns:a16="http://schemas.microsoft.com/office/drawing/2014/main" id="{E2ACBF4A-FE73-4BA6-A5D0-91CEC9425459}"/>
              </a:ext>
            </a:extLst>
          </p:cNvPr>
          <p:cNvSpPr txBox="1">
            <a:spLocks/>
          </p:cNvSpPr>
          <p:nvPr/>
        </p:nvSpPr>
        <p:spPr>
          <a:xfrm>
            <a:off x="467544" y="6048672"/>
            <a:ext cx="8280920" cy="80932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sr-Latn-RS" sz="16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Nakon izdvajanja eritrocita u posebne epruvete pristupa se njihovom ispiranju. Pri tome, ispiraju se eritrociti i donora i recipijenta, tako što se u epruvetu u kojoj se nalazi 0,2 mL eritrocita dodaje 4,8 mL fiziološkog rastvora (0,9% NaCl). Zatim se epruvete centrifugiraju na 4000 rpm tokom 2 minuta, kako bi se izdvojio supernatant. Izdvojeni supernatant se odbacuje, a čitav postupak ponavlja još 2 ili 3 puta, odnosno, sve dok supernatant ne postane bezbojan. </a:t>
            </a:r>
            <a:endParaRPr lang="sr-Latn-RS" sz="1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61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dnaslov 2">
            <a:extLst>
              <a:ext uri="{FF2B5EF4-FFF2-40B4-BE49-F238E27FC236}">
                <a16:creationId xmlns:a16="http://schemas.microsoft.com/office/drawing/2014/main" id="{87A7AA6A-BDD7-4168-80AC-71CF920668DA}"/>
              </a:ext>
            </a:extLst>
          </p:cNvPr>
          <p:cNvSpPr txBox="1">
            <a:spLocks/>
          </p:cNvSpPr>
          <p:nvPr/>
        </p:nvSpPr>
        <p:spPr>
          <a:xfrm>
            <a:off x="0" y="144016"/>
            <a:ext cx="9149751" cy="5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sz="24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Ispiranje eritrocita donora i recipijenta</a:t>
            </a:r>
            <a:endParaRPr lang="sr-Latn-RS" sz="2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39723"/>
            <a:ext cx="6945264" cy="5208948"/>
          </a:xfrm>
          <a:prstGeom prst="rect">
            <a:avLst/>
          </a:prstGeom>
        </p:spPr>
      </p:pic>
      <p:sp>
        <p:nvSpPr>
          <p:cNvPr id="6" name="Podnaslov 2">
            <a:extLst>
              <a:ext uri="{FF2B5EF4-FFF2-40B4-BE49-F238E27FC236}">
                <a16:creationId xmlns:a16="http://schemas.microsoft.com/office/drawing/2014/main" id="{E2ACBF4A-FE73-4BA6-A5D0-91CEC9425459}"/>
              </a:ext>
            </a:extLst>
          </p:cNvPr>
          <p:cNvSpPr txBox="1">
            <a:spLocks/>
          </p:cNvSpPr>
          <p:nvPr/>
        </p:nvSpPr>
        <p:spPr>
          <a:xfrm>
            <a:off x="467544" y="6048672"/>
            <a:ext cx="8280920" cy="80932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sr-Latn-RS" sz="16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Nakon izdvajanja eritrocita u posebne epruvete pristupa se njihovom ispiranju. Pri tome, ispiraju se eritrociti i donora i recipijenta, tako što se u epruvetu u kojoj se nalazi 0,2 mL eritrocita dodaje 4,8 mL fiziološkog rastvora (0,9% NaCl). Zatim se epruvete centrifugiraju na 4000 rpm tokom 2 minuta, kako bi se izdvojio supernatant. Izdvojeni supernatant se odbacuje, a čitav postupak ponavlja još 2 ili 3 puta, odnosno, sve dok supernatant ne postane bezbojan. </a:t>
            </a:r>
            <a:endParaRPr lang="sr-Latn-RS" sz="1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95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dnaslov 2">
            <a:extLst>
              <a:ext uri="{FF2B5EF4-FFF2-40B4-BE49-F238E27FC236}">
                <a16:creationId xmlns:a16="http://schemas.microsoft.com/office/drawing/2014/main" id="{87A7AA6A-BDD7-4168-80AC-71CF920668DA}"/>
              </a:ext>
            </a:extLst>
          </p:cNvPr>
          <p:cNvSpPr txBox="1">
            <a:spLocks/>
          </p:cNvSpPr>
          <p:nvPr/>
        </p:nvSpPr>
        <p:spPr>
          <a:xfrm>
            <a:off x="0" y="144016"/>
            <a:ext cx="9149751" cy="5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sz="24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Ispiranje eritrocita donora i recipijenta</a:t>
            </a:r>
            <a:endParaRPr lang="sr-Latn-RS" sz="2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3774" y="1490841"/>
            <a:ext cx="5208948" cy="3906711"/>
          </a:xfrm>
          <a:prstGeom prst="rect">
            <a:avLst/>
          </a:prstGeom>
        </p:spPr>
      </p:pic>
      <p:sp>
        <p:nvSpPr>
          <p:cNvPr id="6" name="Podnaslov 2">
            <a:extLst>
              <a:ext uri="{FF2B5EF4-FFF2-40B4-BE49-F238E27FC236}">
                <a16:creationId xmlns:a16="http://schemas.microsoft.com/office/drawing/2014/main" id="{E2ACBF4A-FE73-4BA6-A5D0-91CEC9425459}"/>
              </a:ext>
            </a:extLst>
          </p:cNvPr>
          <p:cNvSpPr txBox="1">
            <a:spLocks/>
          </p:cNvSpPr>
          <p:nvPr/>
        </p:nvSpPr>
        <p:spPr>
          <a:xfrm>
            <a:off x="467544" y="6048672"/>
            <a:ext cx="8280920" cy="80932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sr-Latn-RS" sz="16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Nakon izdvajanja eritrocita u posebne epruvete pristupa se njihovom ispiranju. Pri tome, ispiraju se eritrociti i donora i recipijenta, tako što se u epruvetu u kojoj se nalazi 0,2 mL eritrocita dodaje 4,8 mL fiziološkog rastvora (0,9% NaCl). Zatim se epruvete centrifugiraju na 4000 rpm tokom 2 minuta, kako bi se izdvojio supernatant. Izdvojeni supernatant se odbacuje, a čitav postupak ponavlja još 2 ili 3 puta, odnosno, sve dok supernatant ne postane bezbojan. </a:t>
            </a:r>
            <a:endParaRPr lang="sr-Latn-RS" sz="1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79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slov 2">
            <a:extLst>
              <a:ext uri="{FF2B5EF4-FFF2-40B4-BE49-F238E27FC236}">
                <a16:creationId xmlns:a16="http://schemas.microsoft.com/office/drawing/2014/main" id="{E2ACBF4A-FE73-4BA6-A5D0-91CEC9425459}"/>
              </a:ext>
            </a:extLst>
          </p:cNvPr>
          <p:cNvSpPr txBox="1">
            <a:spLocks/>
          </p:cNvSpPr>
          <p:nvPr/>
        </p:nvSpPr>
        <p:spPr>
          <a:xfrm>
            <a:off x="1475656" y="6048672"/>
            <a:ext cx="6192688" cy="8093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sr-Latn-RS" sz="16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 slici se zapaža da je supernatan, izdvojen iznad taloga eritrocita, postao bezbojan posle tri uzastopna ispiranja eritrocita, što ukazuje da su eritrociti dovoljno isprani.</a:t>
            </a:r>
            <a:endParaRPr lang="sr-Latn-RS" sz="1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Podnaslov 2">
            <a:extLst>
              <a:ext uri="{FF2B5EF4-FFF2-40B4-BE49-F238E27FC236}">
                <a16:creationId xmlns:a16="http://schemas.microsoft.com/office/drawing/2014/main" id="{87A7AA6A-BDD7-4168-80AC-71CF920668DA}"/>
              </a:ext>
            </a:extLst>
          </p:cNvPr>
          <p:cNvSpPr txBox="1">
            <a:spLocks/>
          </p:cNvSpPr>
          <p:nvPr/>
        </p:nvSpPr>
        <p:spPr>
          <a:xfrm>
            <a:off x="0" y="144016"/>
            <a:ext cx="9149751" cy="5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sz="24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Ispiranje eritrocita donora i recipijenta</a:t>
            </a:r>
            <a:endParaRPr lang="sr-Latn-RS" sz="2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3774" y="1490841"/>
            <a:ext cx="5208948" cy="390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3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slov 2">
            <a:extLst>
              <a:ext uri="{FF2B5EF4-FFF2-40B4-BE49-F238E27FC236}">
                <a16:creationId xmlns:a16="http://schemas.microsoft.com/office/drawing/2014/main" id="{E2ACBF4A-FE73-4BA6-A5D0-91CEC9425459}"/>
              </a:ext>
            </a:extLst>
          </p:cNvPr>
          <p:cNvSpPr txBox="1">
            <a:spLocks/>
          </p:cNvSpPr>
          <p:nvPr/>
        </p:nvSpPr>
        <p:spPr>
          <a:xfrm>
            <a:off x="467544" y="6048672"/>
            <a:ext cx="8208912" cy="8093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sr-Latn-RS" sz="16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Dobijeni supernatant se odbacuje dekantovanjem ili se uklanja pipetom, dok se talogu ispranih eritrocita dodaje 3 mL fiziološkog rastvora (0,9% NaCl). Time se dobija suspenzija eritrocita koja se koristi za izvođenje unakrsnog testa u epruveti. </a:t>
            </a:r>
            <a:endParaRPr lang="sr-Latn-RS" sz="1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Podnaslov 2">
            <a:extLst>
              <a:ext uri="{FF2B5EF4-FFF2-40B4-BE49-F238E27FC236}">
                <a16:creationId xmlns:a16="http://schemas.microsoft.com/office/drawing/2014/main" id="{87A7AA6A-BDD7-4168-80AC-71CF920668DA}"/>
              </a:ext>
            </a:extLst>
          </p:cNvPr>
          <p:cNvSpPr txBox="1">
            <a:spLocks/>
          </p:cNvSpPr>
          <p:nvPr/>
        </p:nvSpPr>
        <p:spPr>
          <a:xfrm>
            <a:off x="0" y="144016"/>
            <a:ext cx="9149751" cy="5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sz="24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Priprema eritrocita za unakrsni test u epruveti</a:t>
            </a:r>
            <a:endParaRPr lang="sr-Latn-RS" sz="2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3" t="14746" r="7438" b="5998"/>
          <a:stretch/>
        </p:blipFill>
        <p:spPr>
          <a:xfrm rot="5400000">
            <a:off x="18443" y="1570171"/>
            <a:ext cx="5143625" cy="3813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27600"/>
          <a:stretch/>
        </p:blipFill>
        <p:spPr>
          <a:xfrm rot="5400000">
            <a:off x="4073253" y="1619818"/>
            <a:ext cx="5143624" cy="371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0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slov 2">
            <a:extLst>
              <a:ext uri="{FF2B5EF4-FFF2-40B4-BE49-F238E27FC236}">
                <a16:creationId xmlns:a16="http://schemas.microsoft.com/office/drawing/2014/main" id="{E2ACBF4A-FE73-4BA6-A5D0-91CEC9425459}"/>
              </a:ext>
            </a:extLst>
          </p:cNvPr>
          <p:cNvSpPr txBox="1">
            <a:spLocks/>
          </p:cNvSpPr>
          <p:nvPr/>
        </p:nvSpPr>
        <p:spPr>
          <a:xfrm>
            <a:off x="755576" y="6048672"/>
            <a:ext cx="7704856" cy="8093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sr-Latn-RS" sz="16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Glavni unakrsni test se izvodi tako što se suspenzija ispranih eritrocita donora i krvna plazma recipijenta sipaju u jednakim količanama u posebnu epruvetu koja se obeležava slovom </a:t>
            </a:r>
            <a:r>
              <a:rPr lang="sr-Latn-RS" sz="1600" b="1" i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</a:t>
            </a:r>
            <a:r>
              <a:rPr lang="sr-Latn-RS" sz="16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(glavni). </a:t>
            </a:r>
            <a:endParaRPr lang="sr-Latn-RS" sz="1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Podnaslov 2">
            <a:extLst>
              <a:ext uri="{FF2B5EF4-FFF2-40B4-BE49-F238E27FC236}">
                <a16:creationId xmlns:a16="http://schemas.microsoft.com/office/drawing/2014/main" id="{87A7AA6A-BDD7-4168-80AC-71CF920668DA}"/>
              </a:ext>
            </a:extLst>
          </p:cNvPr>
          <p:cNvSpPr txBox="1">
            <a:spLocks/>
          </p:cNvSpPr>
          <p:nvPr/>
        </p:nvSpPr>
        <p:spPr>
          <a:xfrm>
            <a:off x="0" y="144016"/>
            <a:ext cx="9149751" cy="5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sz="24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Glavni unakrsni test u epruveti</a:t>
            </a:r>
            <a:endParaRPr lang="sr-Latn-RS" sz="2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9" t="11150" r="18501" b="10101"/>
          <a:stretch/>
        </p:blipFill>
        <p:spPr>
          <a:xfrm>
            <a:off x="1629730" y="905045"/>
            <a:ext cx="5966606" cy="514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8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slov 2">
            <a:extLst>
              <a:ext uri="{FF2B5EF4-FFF2-40B4-BE49-F238E27FC236}">
                <a16:creationId xmlns:a16="http://schemas.microsoft.com/office/drawing/2014/main" id="{E2ACBF4A-FE73-4BA6-A5D0-91CEC9425459}"/>
              </a:ext>
            </a:extLst>
          </p:cNvPr>
          <p:cNvSpPr txBox="1">
            <a:spLocks/>
          </p:cNvSpPr>
          <p:nvPr/>
        </p:nvSpPr>
        <p:spPr>
          <a:xfrm>
            <a:off x="755576" y="6048672"/>
            <a:ext cx="7704856" cy="8093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sr-Latn-RS" sz="16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Glavni unakrsni test se izvodi tako što se suspenzija ispranih eritrocita donora i krvna plazma recipijenta sipaju u jednakim količanama u posebnu epruvetu koja se obeležava slovom </a:t>
            </a:r>
            <a:r>
              <a:rPr lang="sr-Latn-RS" sz="1600" b="1" i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</a:t>
            </a:r>
            <a:r>
              <a:rPr lang="sr-Latn-RS" sz="16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(glavni). </a:t>
            </a:r>
            <a:endParaRPr lang="sr-Latn-RS" sz="1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Podnaslov 2">
            <a:extLst>
              <a:ext uri="{FF2B5EF4-FFF2-40B4-BE49-F238E27FC236}">
                <a16:creationId xmlns:a16="http://schemas.microsoft.com/office/drawing/2014/main" id="{87A7AA6A-BDD7-4168-80AC-71CF920668DA}"/>
              </a:ext>
            </a:extLst>
          </p:cNvPr>
          <p:cNvSpPr txBox="1">
            <a:spLocks/>
          </p:cNvSpPr>
          <p:nvPr/>
        </p:nvSpPr>
        <p:spPr>
          <a:xfrm>
            <a:off x="0" y="144016"/>
            <a:ext cx="9149751" cy="5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sz="24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Glavni unakrsni test u epruveti</a:t>
            </a:r>
            <a:endParaRPr lang="sr-Latn-RS" sz="2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" t="17870" r="15932" b="3733"/>
          <a:stretch/>
        </p:blipFill>
        <p:spPr>
          <a:xfrm rot="5400000">
            <a:off x="144646" y="1548001"/>
            <a:ext cx="5143626" cy="38577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1" t="16003" r="10332" b="13066"/>
          <a:stretch/>
        </p:blipFill>
        <p:spPr>
          <a:xfrm rot="5400000">
            <a:off x="3993100" y="1699972"/>
            <a:ext cx="5143626" cy="355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3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3" t="8133" r="15422" b="9737"/>
          <a:stretch/>
        </p:blipFill>
        <p:spPr>
          <a:xfrm rot="5400000">
            <a:off x="2045359" y="489414"/>
            <a:ext cx="5135345" cy="5966606"/>
          </a:xfrm>
          <a:prstGeom prst="rect">
            <a:avLst/>
          </a:prstGeom>
        </p:spPr>
      </p:pic>
      <p:sp>
        <p:nvSpPr>
          <p:cNvPr id="5" name="Podnaslov 2">
            <a:extLst>
              <a:ext uri="{FF2B5EF4-FFF2-40B4-BE49-F238E27FC236}">
                <a16:creationId xmlns:a16="http://schemas.microsoft.com/office/drawing/2014/main" id="{E2ACBF4A-FE73-4BA6-A5D0-91CEC9425459}"/>
              </a:ext>
            </a:extLst>
          </p:cNvPr>
          <p:cNvSpPr txBox="1">
            <a:spLocks/>
          </p:cNvSpPr>
          <p:nvPr/>
        </p:nvSpPr>
        <p:spPr>
          <a:xfrm>
            <a:off x="755576" y="6048672"/>
            <a:ext cx="7704856" cy="8093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sr-Latn-RS" sz="16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Sporedni unakrsni test se izvodi tako što se krvna plazma donora i suspenzija ispranih eritrocita recipijenta sipaju u jednakim količanama u posebnu epruvetu koja se obeležava slovom </a:t>
            </a:r>
            <a:r>
              <a:rPr lang="sr-Latn-RS" sz="1600" b="1" i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sr-Latn-RS" sz="16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(sporedni). </a:t>
            </a:r>
            <a:endParaRPr lang="sr-Latn-RS" sz="1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Podnaslov 2">
            <a:extLst>
              <a:ext uri="{FF2B5EF4-FFF2-40B4-BE49-F238E27FC236}">
                <a16:creationId xmlns:a16="http://schemas.microsoft.com/office/drawing/2014/main" id="{87A7AA6A-BDD7-4168-80AC-71CF920668DA}"/>
              </a:ext>
            </a:extLst>
          </p:cNvPr>
          <p:cNvSpPr txBox="1">
            <a:spLocks/>
          </p:cNvSpPr>
          <p:nvPr/>
        </p:nvSpPr>
        <p:spPr>
          <a:xfrm>
            <a:off x="0" y="144016"/>
            <a:ext cx="9149751" cy="5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sz="24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Sporedni unakrsni test u epruveti</a:t>
            </a:r>
            <a:endParaRPr lang="sr-Latn-RS" sz="2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12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>
            <a:extLst>
              <a:ext uri="{FF2B5EF4-FFF2-40B4-BE49-F238E27FC236}">
                <a16:creationId xmlns:a16="http://schemas.microsoft.com/office/drawing/2014/main" id="{87A7AA6A-BDD7-4168-80AC-71CF920668DA}"/>
              </a:ext>
            </a:extLst>
          </p:cNvPr>
          <p:cNvSpPr txBox="1">
            <a:spLocks/>
          </p:cNvSpPr>
          <p:nvPr/>
        </p:nvSpPr>
        <p:spPr>
          <a:xfrm>
            <a:off x="-5751" y="260648"/>
            <a:ext cx="9149751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Unakrsni (crossmatch) test</a:t>
            </a:r>
            <a:endParaRPr lang="sr-Latn-RS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2339752" y="908720"/>
            <a:ext cx="216024" cy="792088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6588224" y="908720"/>
            <a:ext cx="216024" cy="792088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4517994" y="1740480"/>
            <a:ext cx="4356484" cy="2232248"/>
            <a:chOff x="269522" y="1772816"/>
            <a:chExt cx="4356484" cy="2232248"/>
          </a:xfrm>
        </p:grpSpPr>
        <p:sp>
          <p:nvSpPr>
            <p:cNvPr id="7" name="Podnaslov 2">
              <a:extLst>
                <a:ext uri="{FF2B5EF4-FFF2-40B4-BE49-F238E27FC236}">
                  <a16:creationId xmlns:a16="http://schemas.microsoft.com/office/drawing/2014/main" id="{87A7AA6A-BDD7-4168-80AC-71CF920668DA}"/>
                </a:ext>
              </a:extLst>
            </p:cNvPr>
            <p:cNvSpPr txBox="1">
              <a:spLocks/>
            </p:cNvSpPr>
            <p:nvPr/>
          </p:nvSpPr>
          <p:spPr>
            <a:xfrm>
              <a:off x="269522" y="1772816"/>
              <a:ext cx="4356484" cy="86409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sr-Latn-RS" sz="280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Na predmetnom staklu</a:t>
              </a:r>
              <a:endParaRPr lang="sr-Latn-R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475656" y="2492896"/>
              <a:ext cx="1944216" cy="792088"/>
              <a:chOff x="5724128" y="2492896"/>
              <a:chExt cx="1944216" cy="792088"/>
            </a:xfrm>
          </p:grpSpPr>
          <p:sp>
            <p:nvSpPr>
              <p:cNvPr id="13" name="Down Arrow 12"/>
              <p:cNvSpPr/>
              <p:nvPr/>
            </p:nvSpPr>
            <p:spPr>
              <a:xfrm>
                <a:off x="5724128" y="2492896"/>
                <a:ext cx="216024" cy="792088"/>
              </a:xfrm>
              <a:prstGeom prst="downArrow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Down Arrow 13"/>
              <p:cNvSpPr/>
              <p:nvPr/>
            </p:nvSpPr>
            <p:spPr>
              <a:xfrm>
                <a:off x="7452320" y="2492896"/>
                <a:ext cx="216024" cy="792088"/>
              </a:xfrm>
              <a:prstGeom prst="downArrow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Podnaslov 2">
              <a:extLst>
                <a:ext uri="{FF2B5EF4-FFF2-40B4-BE49-F238E27FC236}">
                  <a16:creationId xmlns:a16="http://schemas.microsoft.com/office/drawing/2014/main" id="{87A7AA6A-BDD7-4168-80AC-71CF920668DA}"/>
                </a:ext>
              </a:extLst>
            </p:cNvPr>
            <p:cNvSpPr txBox="1">
              <a:spLocks/>
            </p:cNvSpPr>
            <p:nvPr/>
          </p:nvSpPr>
          <p:spPr>
            <a:xfrm>
              <a:off x="800581" y="3429406"/>
              <a:ext cx="1566174" cy="5756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sr-Latn-RS" sz="280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Glavni</a:t>
              </a:r>
              <a:endParaRPr lang="sr-Latn-R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6" name="Podnaslov 2">
              <a:extLst>
                <a:ext uri="{FF2B5EF4-FFF2-40B4-BE49-F238E27FC236}">
                  <a16:creationId xmlns:a16="http://schemas.microsoft.com/office/drawing/2014/main" id="{87A7AA6A-BDD7-4168-80AC-71CF920668DA}"/>
                </a:ext>
              </a:extLst>
            </p:cNvPr>
            <p:cNvSpPr txBox="1">
              <a:spLocks/>
            </p:cNvSpPr>
            <p:nvPr/>
          </p:nvSpPr>
          <p:spPr>
            <a:xfrm>
              <a:off x="2326250" y="3429406"/>
              <a:ext cx="1971219" cy="5756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sr-Latn-RS" sz="280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Sporedni</a:t>
              </a:r>
              <a:endParaRPr lang="sr-Latn-R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99320" y="1737015"/>
            <a:ext cx="3496888" cy="2232248"/>
            <a:chOff x="5076056" y="1772816"/>
            <a:chExt cx="3496888" cy="2232248"/>
          </a:xfrm>
        </p:grpSpPr>
        <p:sp>
          <p:nvSpPr>
            <p:cNvPr id="6" name="Podnaslov 2">
              <a:extLst>
                <a:ext uri="{FF2B5EF4-FFF2-40B4-BE49-F238E27FC236}">
                  <a16:creationId xmlns:a16="http://schemas.microsoft.com/office/drawing/2014/main" id="{87A7AA6A-BDD7-4168-80AC-71CF920668DA}"/>
                </a:ext>
              </a:extLst>
            </p:cNvPr>
            <p:cNvSpPr txBox="1">
              <a:spLocks/>
            </p:cNvSpPr>
            <p:nvPr/>
          </p:nvSpPr>
          <p:spPr>
            <a:xfrm>
              <a:off x="5436096" y="1772816"/>
              <a:ext cx="2520280" cy="64807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sr-Latn-RS" sz="280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U epruveti</a:t>
              </a:r>
              <a:endParaRPr lang="sr-Latn-R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5724128" y="2492896"/>
              <a:ext cx="1944216" cy="792088"/>
              <a:chOff x="5724128" y="2492896"/>
              <a:chExt cx="1944216" cy="792088"/>
            </a:xfrm>
          </p:grpSpPr>
          <p:sp>
            <p:nvSpPr>
              <p:cNvPr id="10" name="Down Arrow 9"/>
              <p:cNvSpPr/>
              <p:nvPr/>
            </p:nvSpPr>
            <p:spPr>
              <a:xfrm>
                <a:off x="5724128" y="2492896"/>
                <a:ext cx="216024" cy="792088"/>
              </a:xfrm>
              <a:prstGeom prst="downArrow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Down Arrow 10"/>
              <p:cNvSpPr/>
              <p:nvPr/>
            </p:nvSpPr>
            <p:spPr>
              <a:xfrm>
                <a:off x="7452320" y="2492896"/>
                <a:ext cx="216024" cy="792088"/>
              </a:xfrm>
              <a:prstGeom prst="downArrow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Podnaslov 2">
              <a:extLst>
                <a:ext uri="{FF2B5EF4-FFF2-40B4-BE49-F238E27FC236}">
                  <a16:creationId xmlns:a16="http://schemas.microsoft.com/office/drawing/2014/main" id="{87A7AA6A-BDD7-4168-80AC-71CF920668DA}"/>
                </a:ext>
              </a:extLst>
            </p:cNvPr>
            <p:cNvSpPr txBox="1">
              <a:spLocks/>
            </p:cNvSpPr>
            <p:nvPr/>
          </p:nvSpPr>
          <p:spPr>
            <a:xfrm>
              <a:off x="5076056" y="3429406"/>
              <a:ext cx="1566174" cy="5756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sr-Latn-RS" sz="280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Glavni</a:t>
              </a:r>
              <a:endParaRPr lang="sr-Latn-R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8" name="Podnaslov 2">
              <a:extLst>
                <a:ext uri="{FF2B5EF4-FFF2-40B4-BE49-F238E27FC236}">
                  <a16:creationId xmlns:a16="http://schemas.microsoft.com/office/drawing/2014/main" id="{87A7AA6A-BDD7-4168-80AC-71CF920668DA}"/>
                </a:ext>
              </a:extLst>
            </p:cNvPr>
            <p:cNvSpPr txBox="1">
              <a:spLocks/>
            </p:cNvSpPr>
            <p:nvPr/>
          </p:nvSpPr>
          <p:spPr>
            <a:xfrm>
              <a:off x="6601725" y="3429406"/>
              <a:ext cx="1971219" cy="5756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sr-Latn-RS" sz="280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Sporedni</a:t>
              </a:r>
              <a:endParaRPr lang="sr-Latn-R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19" name="Podnaslov 2">
            <a:extLst>
              <a:ext uri="{FF2B5EF4-FFF2-40B4-BE49-F238E27FC236}">
                <a16:creationId xmlns:a16="http://schemas.microsoft.com/office/drawing/2014/main" id="{87A7AA6A-BDD7-4168-80AC-71CF920668DA}"/>
              </a:ext>
            </a:extLst>
          </p:cNvPr>
          <p:cNvSpPr txBox="1">
            <a:spLocks/>
          </p:cNvSpPr>
          <p:nvPr/>
        </p:nvSpPr>
        <p:spPr>
          <a:xfrm>
            <a:off x="467544" y="4797558"/>
            <a:ext cx="8550950" cy="5756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Latn-RS" sz="20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Glavni</a:t>
            </a:r>
            <a:r>
              <a:rPr lang="sr-Latn-RS" sz="20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testovi otkrivaju da li se u krvnoj </a:t>
            </a:r>
            <a:r>
              <a:rPr lang="sr-Latn-RS" sz="20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plazmi</a:t>
            </a:r>
            <a:r>
              <a:rPr lang="sr-Latn-RS" sz="20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r-Latn-RS" sz="20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recipijenta</a:t>
            </a:r>
            <a:r>
              <a:rPr lang="sr-Latn-RS" sz="20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nalaze </a:t>
            </a:r>
            <a:r>
              <a:rPr lang="sr-Latn-RS" sz="20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antitela</a:t>
            </a:r>
            <a:r>
              <a:rPr lang="sr-Latn-RS" sz="20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na eritrocitne </a:t>
            </a:r>
            <a:r>
              <a:rPr lang="sr-Latn-RS" sz="20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antigene donora</a:t>
            </a:r>
            <a:r>
              <a:rPr lang="sr-Latn-RS" sz="20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sr-Latn-RS" sz="2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Podnaslov 2">
            <a:extLst>
              <a:ext uri="{FF2B5EF4-FFF2-40B4-BE49-F238E27FC236}">
                <a16:creationId xmlns:a16="http://schemas.microsoft.com/office/drawing/2014/main" id="{87A7AA6A-BDD7-4168-80AC-71CF920668DA}"/>
              </a:ext>
            </a:extLst>
          </p:cNvPr>
          <p:cNvSpPr txBox="1">
            <a:spLocks/>
          </p:cNvSpPr>
          <p:nvPr/>
        </p:nvSpPr>
        <p:spPr>
          <a:xfrm>
            <a:off x="491671" y="5589646"/>
            <a:ext cx="8550950" cy="5756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Latn-RS" sz="20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Sporedni</a:t>
            </a:r>
            <a:r>
              <a:rPr lang="sr-Latn-RS" sz="20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testovi otkrivaju da li se u krvnoj </a:t>
            </a:r>
            <a:r>
              <a:rPr lang="sr-Latn-RS" sz="20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plazmi donora </a:t>
            </a:r>
            <a:r>
              <a:rPr lang="sr-Latn-RS" sz="20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nalaze </a:t>
            </a:r>
            <a:r>
              <a:rPr lang="sr-Latn-RS" sz="20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antitela</a:t>
            </a:r>
            <a:r>
              <a:rPr lang="sr-Latn-RS" sz="20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na eritrocitne </a:t>
            </a:r>
            <a:r>
              <a:rPr lang="sr-Latn-RS" sz="20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antigene recipijenta</a:t>
            </a:r>
            <a:r>
              <a:rPr lang="sr-Latn-RS" sz="20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sr-Latn-RS" sz="2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11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slov 2">
            <a:extLst>
              <a:ext uri="{FF2B5EF4-FFF2-40B4-BE49-F238E27FC236}">
                <a16:creationId xmlns:a16="http://schemas.microsoft.com/office/drawing/2014/main" id="{E2ACBF4A-FE73-4BA6-A5D0-91CEC9425459}"/>
              </a:ext>
            </a:extLst>
          </p:cNvPr>
          <p:cNvSpPr txBox="1">
            <a:spLocks/>
          </p:cNvSpPr>
          <p:nvPr/>
        </p:nvSpPr>
        <p:spPr>
          <a:xfrm>
            <a:off x="755576" y="6048672"/>
            <a:ext cx="7704856" cy="8093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sr-Latn-RS" sz="16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Sporedni unakrsni test se izvodi tako što se krvna plazma donora i suspenzija ispranih eritrocita recipijenta sipaju u jednakim količanama u posebnu epruvetu koja se obeležava slovom </a:t>
            </a:r>
            <a:r>
              <a:rPr lang="sr-Latn-RS" sz="1600" b="1" i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sr-Latn-RS" sz="16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(sporedni). </a:t>
            </a:r>
            <a:endParaRPr lang="sr-Latn-RS" sz="1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Podnaslov 2">
            <a:extLst>
              <a:ext uri="{FF2B5EF4-FFF2-40B4-BE49-F238E27FC236}">
                <a16:creationId xmlns:a16="http://schemas.microsoft.com/office/drawing/2014/main" id="{87A7AA6A-BDD7-4168-80AC-71CF920668DA}"/>
              </a:ext>
            </a:extLst>
          </p:cNvPr>
          <p:cNvSpPr txBox="1">
            <a:spLocks/>
          </p:cNvSpPr>
          <p:nvPr/>
        </p:nvSpPr>
        <p:spPr>
          <a:xfrm>
            <a:off x="0" y="144016"/>
            <a:ext cx="9149751" cy="5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sz="24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Sporedni unakrsni test u epruveti</a:t>
            </a:r>
            <a:endParaRPr lang="sr-Latn-RS" sz="2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0" t="27601" r="18501" b="10801"/>
          <a:stretch/>
        </p:blipFill>
        <p:spPr>
          <a:xfrm rot="5400000">
            <a:off x="30770" y="1557842"/>
            <a:ext cx="5135346" cy="38297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r="10101" b="29001"/>
          <a:stretch/>
        </p:blipFill>
        <p:spPr>
          <a:xfrm rot="5400000">
            <a:off x="4005528" y="1585484"/>
            <a:ext cx="5135345" cy="377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6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10101" r="24013" b="26901"/>
          <a:stretch/>
        </p:blipFill>
        <p:spPr>
          <a:xfrm>
            <a:off x="899592" y="905771"/>
            <a:ext cx="7347079" cy="5135344"/>
          </a:xfrm>
          <a:prstGeom prst="rect">
            <a:avLst/>
          </a:prstGeom>
        </p:spPr>
      </p:pic>
      <p:sp>
        <p:nvSpPr>
          <p:cNvPr id="5" name="Podnaslov 2">
            <a:extLst>
              <a:ext uri="{FF2B5EF4-FFF2-40B4-BE49-F238E27FC236}">
                <a16:creationId xmlns:a16="http://schemas.microsoft.com/office/drawing/2014/main" id="{E2ACBF4A-FE73-4BA6-A5D0-91CEC9425459}"/>
              </a:ext>
            </a:extLst>
          </p:cNvPr>
          <p:cNvSpPr txBox="1">
            <a:spLocks/>
          </p:cNvSpPr>
          <p:nvPr/>
        </p:nvSpPr>
        <p:spPr>
          <a:xfrm>
            <a:off x="755576" y="6048672"/>
            <a:ext cx="7704856" cy="809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sr-Latn-RS" sz="16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Obe epruvete, za glavni i sporedni unakrsni test u epruveti, stavljaju se na inkubaciju, u vodeno kupatilo, na 37 °C tokom 15 minuta.</a:t>
            </a:r>
            <a:endParaRPr lang="sr-Latn-RS" sz="1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Podnaslov 2">
            <a:extLst>
              <a:ext uri="{FF2B5EF4-FFF2-40B4-BE49-F238E27FC236}">
                <a16:creationId xmlns:a16="http://schemas.microsoft.com/office/drawing/2014/main" id="{87A7AA6A-BDD7-4168-80AC-71CF920668DA}"/>
              </a:ext>
            </a:extLst>
          </p:cNvPr>
          <p:cNvSpPr txBox="1">
            <a:spLocks/>
          </p:cNvSpPr>
          <p:nvPr/>
        </p:nvSpPr>
        <p:spPr>
          <a:xfrm>
            <a:off x="0" y="144016"/>
            <a:ext cx="9149751" cy="5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sz="24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Glavni i sporedni unakrsni test u epruveti</a:t>
            </a:r>
            <a:endParaRPr lang="sr-Latn-RS" sz="2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22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slov 2">
            <a:extLst>
              <a:ext uri="{FF2B5EF4-FFF2-40B4-BE49-F238E27FC236}">
                <a16:creationId xmlns:a16="http://schemas.microsoft.com/office/drawing/2014/main" id="{E2ACBF4A-FE73-4BA6-A5D0-91CEC9425459}"/>
              </a:ext>
            </a:extLst>
          </p:cNvPr>
          <p:cNvSpPr txBox="1">
            <a:spLocks/>
          </p:cNvSpPr>
          <p:nvPr/>
        </p:nvSpPr>
        <p:spPr>
          <a:xfrm>
            <a:off x="755576" y="6048672"/>
            <a:ext cx="7704856" cy="809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sr-Latn-RS" sz="16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Nakon inkubacije, obe eprivete treba centrifugirati na 4000 rpm tokom 2 minuta.</a:t>
            </a:r>
            <a:endParaRPr lang="sr-Latn-RS" sz="1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Podnaslov 2">
            <a:extLst>
              <a:ext uri="{FF2B5EF4-FFF2-40B4-BE49-F238E27FC236}">
                <a16:creationId xmlns:a16="http://schemas.microsoft.com/office/drawing/2014/main" id="{87A7AA6A-BDD7-4168-80AC-71CF920668DA}"/>
              </a:ext>
            </a:extLst>
          </p:cNvPr>
          <p:cNvSpPr txBox="1">
            <a:spLocks/>
          </p:cNvSpPr>
          <p:nvPr/>
        </p:nvSpPr>
        <p:spPr>
          <a:xfrm>
            <a:off x="0" y="144016"/>
            <a:ext cx="9149751" cy="5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sz="24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Glavni i sporedni unakrsni test u epruveti</a:t>
            </a:r>
            <a:endParaRPr lang="sr-Latn-RS" sz="2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12" y="913328"/>
            <a:ext cx="6847125" cy="513534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923928" y="2492896"/>
            <a:ext cx="504056" cy="50405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292080" y="2492896"/>
            <a:ext cx="504056" cy="50405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6" idx="4"/>
          </p:cNvCxnSpPr>
          <p:nvPr/>
        </p:nvCxnSpPr>
        <p:spPr>
          <a:xfrm>
            <a:off x="4175956" y="2996952"/>
            <a:ext cx="0" cy="36004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544108" y="2996952"/>
            <a:ext cx="0" cy="36004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906897" y="3356992"/>
            <a:ext cx="1701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r-Latn-RS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Glavni </a:t>
            </a:r>
          </a:p>
          <a:p>
            <a:pPr algn="r"/>
            <a:r>
              <a:rPr lang="sr-Latn-RS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unakrsni test</a:t>
            </a:r>
            <a:endParaRPr lang="en-US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48064" y="3361134"/>
            <a:ext cx="1701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Sporedni </a:t>
            </a:r>
          </a:p>
          <a:p>
            <a:r>
              <a:rPr lang="sr-Latn-RS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unakrsni test</a:t>
            </a:r>
            <a:endParaRPr lang="en-US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46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slov 2">
            <a:extLst>
              <a:ext uri="{FF2B5EF4-FFF2-40B4-BE49-F238E27FC236}">
                <a16:creationId xmlns:a16="http://schemas.microsoft.com/office/drawing/2014/main" id="{E2ACBF4A-FE73-4BA6-A5D0-91CEC9425459}"/>
              </a:ext>
            </a:extLst>
          </p:cNvPr>
          <p:cNvSpPr txBox="1">
            <a:spLocks/>
          </p:cNvSpPr>
          <p:nvPr/>
        </p:nvSpPr>
        <p:spPr>
          <a:xfrm>
            <a:off x="755576" y="6048672"/>
            <a:ext cx="7704856" cy="80932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sr-Latn-RS" sz="16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Posle završenog centrifugiranja, sledi vizuelna procena supernatanta. Crvena prebojenost supernatanta ukazuje na nekompatibilnost između donora i recipijenta krvi. Pored vizuelne procene, obavezno se vrši i mikroskopski pregled sedimenta da bi se doneo konačan sud o kompatibilnosti između donora i recipijenta krvi.</a:t>
            </a:r>
            <a:endParaRPr lang="sr-Latn-RS" sz="1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Podnaslov 2">
            <a:extLst>
              <a:ext uri="{FF2B5EF4-FFF2-40B4-BE49-F238E27FC236}">
                <a16:creationId xmlns:a16="http://schemas.microsoft.com/office/drawing/2014/main" id="{87A7AA6A-BDD7-4168-80AC-71CF920668DA}"/>
              </a:ext>
            </a:extLst>
          </p:cNvPr>
          <p:cNvSpPr txBox="1">
            <a:spLocks/>
          </p:cNvSpPr>
          <p:nvPr/>
        </p:nvSpPr>
        <p:spPr>
          <a:xfrm>
            <a:off x="0" y="144016"/>
            <a:ext cx="9149751" cy="5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sz="24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Glavni i sporedni unakrsni test u epruveti</a:t>
            </a:r>
            <a:endParaRPr lang="sr-Latn-RS" sz="2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7202" y="1555246"/>
            <a:ext cx="5135344" cy="385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5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slov 2">
            <a:extLst>
              <a:ext uri="{FF2B5EF4-FFF2-40B4-BE49-F238E27FC236}">
                <a16:creationId xmlns:a16="http://schemas.microsoft.com/office/drawing/2014/main" id="{E2ACBF4A-FE73-4BA6-A5D0-91CEC9425459}"/>
              </a:ext>
            </a:extLst>
          </p:cNvPr>
          <p:cNvSpPr txBox="1">
            <a:spLocks/>
          </p:cNvSpPr>
          <p:nvPr/>
        </p:nvSpPr>
        <p:spPr>
          <a:xfrm>
            <a:off x="683568" y="6048672"/>
            <a:ext cx="7848872" cy="8093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sr-Latn-RS" sz="16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Mikroskopsi pregled sedimenta se radi tako što se kap sedimenta iz epruvete G, odnosno, epruvete S, prenese na predmetno staklo sa identičnom oznakom. </a:t>
            </a:r>
            <a:endParaRPr lang="sr-Latn-RS" sz="1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Podnaslov 2">
            <a:extLst>
              <a:ext uri="{FF2B5EF4-FFF2-40B4-BE49-F238E27FC236}">
                <a16:creationId xmlns:a16="http://schemas.microsoft.com/office/drawing/2014/main" id="{87A7AA6A-BDD7-4168-80AC-71CF920668DA}"/>
              </a:ext>
            </a:extLst>
          </p:cNvPr>
          <p:cNvSpPr txBox="1">
            <a:spLocks/>
          </p:cNvSpPr>
          <p:nvPr/>
        </p:nvSpPr>
        <p:spPr>
          <a:xfrm>
            <a:off x="0" y="144016"/>
            <a:ext cx="9149751" cy="5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sz="24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Glavni i sporedni unakrsni test u epruveti</a:t>
            </a:r>
            <a:endParaRPr lang="sr-Latn-RS" sz="2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0" r="21650" b="12201"/>
          <a:stretch/>
        </p:blipFill>
        <p:spPr>
          <a:xfrm rot="5400000">
            <a:off x="1776432" y="-84515"/>
            <a:ext cx="2520280" cy="45159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0" t="10800" r="18501"/>
          <a:stretch/>
        </p:blipFill>
        <p:spPr>
          <a:xfrm rot="5400000">
            <a:off x="4891875" y="2546375"/>
            <a:ext cx="2506934" cy="449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1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r="24800"/>
          <a:stretch/>
        </p:blipFill>
        <p:spPr>
          <a:xfrm rot="5400000">
            <a:off x="2006446" y="-341876"/>
            <a:ext cx="5136857" cy="7644239"/>
          </a:xfrm>
          <a:prstGeom prst="rect">
            <a:avLst/>
          </a:prstGeom>
        </p:spPr>
      </p:pic>
      <p:sp>
        <p:nvSpPr>
          <p:cNvPr id="5" name="Podnaslov 2">
            <a:extLst>
              <a:ext uri="{FF2B5EF4-FFF2-40B4-BE49-F238E27FC236}">
                <a16:creationId xmlns:a16="http://schemas.microsoft.com/office/drawing/2014/main" id="{E2ACBF4A-FE73-4BA6-A5D0-91CEC9425459}"/>
              </a:ext>
            </a:extLst>
          </p:cNvPr>
          <p:cNvSpPr txBox="1">
            <a:spLocks/>
          </p:cNvSpPr>
          <p:nvPr/>
        </p:nvSpPr>
        <p:spPr>
          <a:xfrm>
            <a:off x="683568" y="6048672"/>
            <a:ext cx="7848872" cy="809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sr-Latn-RS" sz="16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Zatim se kap sedimenta, na obe pločice, poklopi ljuspicom, nakon čega se pristupa mikroskopskom pregledu.</a:t>
            </a:r>
            <a:endParaRPr lang="sr-Latn-RS" sz="1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Podnaslov 2">
            <a:extLst>
              <a:ext uri="{FF2B5EF4-FFF2-40B4-BE49-F238E27FC236}">
                <a16:creationId xmlns:a16="http://schemas.microsoft.com/office/drawing/2014/main" id="{87A7AA6A-BDD7-4168-80AC-71CF920668DA}"/>
              </a:ext>
            </a:extLst>
          </p:cNvPr>
          <p:cNvSpPr txBox="1">
            <a:spLocks/>
          </p:cNvSpPr>
          <p:nvPr/>
        </p:nvSpPr>
        <p:spPr>
          <a:xfrm>
            <a:off x="0" y="144016"/>
            <a:ext cx="9149751" cy="5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sz="24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Glavni i sporedni unakrsni test u epruveti</a:t>
            </a:r>
            <a:endParaRPr lang="sr-Latn-RS" sz="2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64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>
            <a:extLst>
              <a:ext uri="{FF2B5EF4-FFF2-40B4-BE49-F238E27FC236}">
                <a16:creationId xmlns:a16="http://schemas.microsoft.com/office/drawing/2014/main" id="{87A7AA6A-BDD7-4168-80AC-71CF920668DA}"/>
              </a:ext>
            </a:extLst>
          </p:cNvPr>
          <p:cNvSpPr txBox="1">
            <a:spLocks/>
          </p:cNvSpPr>
          <p:nvPr/>
        </p:nvSpPr>
        <p:spPr>
          <a:xfrm>
            <a:off x="0" y="2780928"/>
            <a:ext cx="9149751" cy="136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sz="36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Unakrsni (</a:t>
            </a:r>
            <a:r>
              <a:rPr lang="sr-Latn-RS" sz="3600" b="1" i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crossmatch</a:t>
            </a:r>
            <a:r>
              <a:rPr lang="sr-Latn-RS" sz="36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testovi </a:t>
            </a:r>
          </a:p>
          <a:p>
            <a:pPr marL="0" indent="0" algn="ctr">
              <a:buNone/>
            </a:pPr>
            <a:r>
              <a:rPr lang="sr-Latn-RS" sz="36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 predmetnom staklu</a:t>
            </a:r>
            <a:endParaRPr lang="sr-Latn-RS" sz="36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97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>
            <a:extLst>
              <a:ext uri="{FF2B5EF4-FFF2-40B4-BE49-F238E27FC236}">
                <a16:creationId xmlns:a16="http://schemas.microsoft.com/office/drawing/2014/main" id="{87A7AA6A-BDD7-4168-80AC-71CF920668DA}"/>
              </a:ext>
            </a:extLst>
          </p:cNvPr>
          <p:cNvSpPr txBox="1">
            <a:spLocks/>
          </p:cNvSpPr>
          <p:nvPr/>
        </p:nvSpPr>
        <p:spPr>
          <a:xfrm>
            <a:off x="0" y="144016"/>
            <a:ext cx="9149751" cy="5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sz="24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Uzimanje uzoraka krvi od donora i recipijenta</a:t>
            </a:r>
            <a:endParaRPr lang="sr-Latn-RS" sz="2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05CDED-8C8E-49E6-A16A-E7B99C4E48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8" r="15723"/>
          <a:stretch/>
        </p:blipFill>
        <p:spPr>
          <a:xfrm rot="5400000">
            <a:off x="1986902" y="616511"/>
            <a:ext cx="5208945" cy="5655374"/>
          </a:xfrm>
          <a:prstGeom prst="rect">
            <a:avLst/>
          </a:prstGeom>
        </p:spPr>
      </p:pic>
      <p:sp>
        <p:nvSpPr>
          <p:cNvPr id="5" name="Podnaslov 2">
            <a:extLst>
              <a:ext uri="{FF2B5EF4-FFF2-40B4-BE49-F238E27FC236}">
                <a16:creationId xmlns:a16="http://schemas.microsoft.com/office/drawing/2014/main" id="{E2ACBF4A-FE73-4BA6-A5D0-91CEC9425459}"/>
              </a:ext>
            </a:extLst>
          </p:cNvPr>
          <p:cNvSpPr txBox="1">
            <a:spLocks/>
          </p:cNvSpPr>
          <p:nvPr/>
        </p:nvSpPr>
        <p:spPr>
          <a:xfrm>
            <a:off x="1115612" y="6048672"/>
            <a:ext cx="6963647" cy="809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sr-Latn-RS" sz="16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Uzorci krvi donora i recipijenta uzimaju se u epruvete koje sadrže EDTA kao antikoagulans.</a:t>
            </a:r>
            <a:endParaRPr lang="sr-Latn-RS" sz="1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635896" y="1556792"/>
            <a:ext cx="0" cy="57606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283968" y="1556792"/>
            <a:ext cx="0" cy="57606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43808" y="875093"/>
            <a:ext cx="985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r-Latn-RS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Krv </a:t>
            </a:r>
          </a:p>
          <a:p>
            <a:pPr algn="r"/>
            <a:r>
              <a:rPr lang="sr-Latn-RS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donora</a:t>
            </a:r>
            <a:endParaRPr lang="en-US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82208" y="875092"/>
            <a:ext cx="1406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Krv </a:t>
            </a:r>
          </a:p>
          <a:p>
            <a:r>
              <a:rPr lang="sr-Latn-RS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recipijenta</a:t>
            </a:r>
            <a:endParaRPr lang="en-US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22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>
            <a:extLst>
              <a:ext uri="{FF2B5EF4-FFF2-40B4-BE49-F238E27FC236}">
                <a16:creationId xmlns:a16="http://schemas.microsoft.com/office/drawing/2014/main" id="{87A7AA6A-BDD7-4168-80AC-71CF920668DA}"/>
              </a:ext>
            </a:extLst>
          </p:cNvPr>
          <p:cNvSpPr txBox="1">
            <a:spLocks/>
          </p:cNvSpPr>
          <p:nvPr/>
        </p:nvSpPr>
        <p:spPr>
          <a:xfrm>
            <a:off x="0" y="144016"/>
            <a:ext cx="9149751" cy="5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sz="24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Centrifugiranje uzoraka krvi donora i recipijenta</a:t>
            </a:r>
            <a:endParaRPr lang="sr-Latn-RS" sz="2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05CDED-8C8E-49E6-A16A-E7B99C4E48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6902" y="1490844"/>
            <a:ext cx="5208945" cy="3906708"/>
          </a:xfrm>
          <a:prstGeom prst="rect">
            <a:avLst/>
          </a:prstGeom>
        </p:spPr>
      </p:pic>
      <p:sp>
        <p:nvSpPr>
          <p:cNvPr id="5" name="Podnaslov 2">
            <a:extLst>
              <a:ext uri="{FF2B5EF4-FFF2-40B4-BE49-F238E27FC236}">
                <a16:creationId xmlns:a16="http://schemas.microsoft.com/office/drawing/2014/main" id="{E2ACBF4A-FE73-4BA6-A5D0-91CEC9425459}"/>
              </a:ext>
            </a:extLst>
          </p:cNvPr>
          <p:cNvSpPr txBox="1">
            <a:spLocks/>
          </p:cNvSpPr>
          <p:nvPr/>
        </p:nvSpPr>
        <p:spPr>
          <a:xfrm>
            <a:off x="827580" y="6048672"/>
            <a:ext cx="7488836" cy="809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Latn-RS" sz="16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Nakon uzimanja uzoraka krvi, iste treba centrifugirati u cilju izdvajanja krvne plazme.</a:t>
            </a:r>
            <a:endParaRPr lang="sr-Latn-RS" sz="1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3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>
            <a:extLst>
              <a:ext uri="{FF2B5EF4-FFF2-40B4-BE49-F238E27FC236}">
                <a16:creationId xmlns:a16="http://schemas.microsoft.com/office/drawing/2014/main" id="{87A7AA6A-BDD7-4168-80AC-71CF920668DA}"/>
              </a:ext>
            </a:extLst>
          </p:cNvPr>
          <p:cNvSpPr txBox="1">
            <a:spLocks/>
          </p:cNvSpPr>
          <p:nvPr/>
        </p:nvSpPr>
        <p:spPr>
          <a:xfrm>
            <a:off x="0" y="144016"/>
            <a:ext cx="9149751" cy="5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sz="24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Glavni unakrsni test na predmetnom staklu</a:t>
            </a:r>
            <a:endParaRPr lang="sr-Latn-RS" sz="2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Podnaslov 2">
            <a:extLst>
              <a:ext uri="{FF2B5EF4-FFF2-40B4-BE49-F238E27FC236}">
                <a16:creationId xmlns:a16="http://schemas.microsoft.com/office/drawing/2014/main" id="{E2ACBF4A-FE73-4BA6-A5D0-91CEC9425459}"/>
              </a:ext>
            </a:extLst>
          </p:cNvPr>
          <p:cNvSpPr txBox="1">
            <a:spLocks/>
          </p:cNvSpPr>
          <p:nvPr/>
        </p:nvSpPr>
        <p:spPr>
          <a:xfrm>
            <a:off x="827580" y="6048672"/>
            <a:ext cx="7488836" cy="8093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sr-Latn-RS" sz="16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Glavni unakrsni test na predmtnom staklu izvodi se tako što se na predmetno staklo stavi kap pune krvi ili eritrocita donora i kap krvne plazme recipijenta.</a:t>
            </a:r>
            <a:endParaRPr lang="sr-Latn-RS" sz="1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0" t="5201" r="19551" b="12200"/>
          <a:stretch/>
        </p:blipFill>
        <p:spPr>
          <a:xfrm rot="5400000">
            <a:off x="1688659" y="95136"/>
            <a:ext cx="2504523" cy="39936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1" t="10801" r="17450" b="2899"/>
          <a:stretch/>
        </p:blipFill>
        <p:spPr>
          <a:xfrm rot="5400000">
            <a:off x="4975199" y="2728037"/>
            <a:ext cx="2505970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1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>
            <a:extLst>
              <a:ext uri="{FF2B5EF4-FFF2-40B4-BE49-F238E27FC236}">
                <a16:creationId xmlns:a16="http://schemas.microsoft.com/office/drawing/2014/main" id="{87A7AA6A-BDD7-4168-80AC-71CF920668DA}"/>
              </a:ext>
            </a:extLst>
          </p:cNvPr>
          <p:cNvSpPr txBox="1">
            <a:spLocks/>
          </p:cNvSpPr>
          <p:nvPr/>
        </p:nvSpPr>
        <p:spPr>
          <a:xfrm>
            <a:off x="0" y="2780928"/>
            <a:ext cx="9149751" cy="136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sz="36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Unakrsni (</a:t>
            </a:r>
            <a:r>
              <a:rPr lang="sr-Latn-RS" sz="3600" b="1" i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crossmatch</a:t>
            </a:r>
            <a:r>
              <a:rPr lang="sr-Latn-RS" sz="36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</a:p>
          <a:p>
            <a:pPr marL="0" indent="0" algn="ctr">
              <a:buNone/>
            </a:pPr>
            <a:r>
              <a:rPr lang="sr-Latn-RS" sz="36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testovi u epruveti</a:t>
            </a:r>
            <a:endParaRPr lang="sr-Latn-RS" sz="36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22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0" r="18500"/>
          <a:stretch/>
        </p:blipFill>
        <p:spPr>
          <a:xfrm rot="5400000">
            <a:off x="1922102" y="-352464"/>
            <a:ext cx="5208947" cy="7593323"/>
          </a:xfrm>
          <a:prstGeom prst="rect">
            <a:avLst/>
          </a:prstGeom>
        </p:spPr>
      </p:pic>
      <p:sp>
        <p:nvSpPr>
          <p:cNvPr id="4" name="Podnaslov 2">
            <a:extLst>
              <a:ext uri="{FF2B5EF4-FFF2-40B4-BE49-F238E27FC236}">
                <a16:creationId xmlns:a16="http://schemas.microsoft.com/office/drawing/2014/main" id="{87A7AA6A-BDD7-4168-80AC-71CF920668DA}"/>
              </a:ext>
            </a:extLst>
          </p:cNvPr>
          <p:cNvSpPr txBox="1">
            <a:spLocks/>
          </p:cNvSpPr>
          <p:nvPr/>
        </p:nvSpPr>
        <p:spPr>
          <a:xfrm>
            <a:off x="0" y="144016"/>
            <a:ext cx="9149751" cy="5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sz="24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Glavni unakrsni test na predmetnom staklu</a:t>
            </a:r>
            <a:endParaRPr lang="sr-Latn-RS" sz="2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Podnaslov 2">
            <a:extLst>
              <a:ext uri="{FF2B5EF4-FFF2-40B4-BE49-F238E27FC236}">
                <a16:creationId xmlns:a16="http://schemas.microsoft.com/office/drawing/2014/main" id="{E2ACBF4A-FE73-4BA6-A5D0-91CEC9425459}"/>
              </a:ext>
            </a:extLst>
          </p:cNvPr>
          <p:cNvSpPr txBox="1">
            <a:spLocks/>
          </p:cNvSpPr>
          <p:nvPr/>
        </p:nvSpPr>
        <p:spPr>
          <a:xfrm>
            <a:off x="827580" y="6048672"/>
            <a:ext cx="7488836" cy="809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sz="16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Nakon toga, isti se izmešaju pomoću staklenog štapića.</a:t>
            </a:r>
            <a:endParaRPr lang="sr-Latn-RS" sz="1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42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4" r="22645" b="6927"/>
          <a:stretch/>
        </p:blipFill>
        <p:spPr>
          <a:xfrm rot="5400000">
            <a:off x="1938910" y="-95164"/>
            <a:ext cx="5229606" cy="6949342"/>
          </a:xfrm>
          <a:prstGeom prst="rect">
            <a:avLst/>
          </a:prstGeom>
        </p:spPr>
      </p:pic>
      <p:sp>
        <p:nvSpPr>
          <p:cNvPr id="4" name="Podnaslov 2">
            <a:extLst>
              <a:ext uri="{FF2B5EF4-FFF2-40B4-BE49-F238E27FC236}">
                <a16:creationId xmlns:a16="http://schemas.microsoft.com/office/drawing/2014/main" id="{87A7AA6A-BDD7-4168-80AC-71CF920668DA}"/>
              </a:ext>
            </a:extLst>
          </p:cNvPr>
          <p:cNvSpPr txBox="1">
            <a:spLocks/>
          </p:cNvSpPr>
          <p:nvPr/>
        </p:nvSpPr>
        <p:spPr>
          <a:xfrm>
            <a:off x="0" y="144016"/>
            <a:ext cx="9149751" cy="5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sz="24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Glavni unakrsni test na predmetnom staklu</a:t>
            </a:r>
            <a:endParaRPr lang="sr-Latn-RS" sz="2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Podnaslov 2">
            <a:extLst>
              <a:ext uri="{FF2B5EF4-FFF2-40B4-BE49-F238E27FC236}">
                <a16:creationId xmlns:a16="http://schemas.microsoft.com/office/drawing/2014/main" id="{E2ACBF4A-FE73-4BA6-A5D0-91CEC9425459}"/>
              </a:ext>
            </a:extLst>
          </p:cNvPr>
          <p:cNvSpPr txBox="1">
            <a:spLocks/>
          </p:cNvSpPr>
          <p:nvPr/>
        </p:nvSpPr>
        <p:spPr>
          <a:xfrm>
            <a:off x="755576" y="6048672"/>
            <a:ext cx="7632848" cy="8093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sr-Latn-RS" sz="16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Pošto se eritrociti ili puna krv donora i krvna plazma recipijenta izmešaju, čeka se 5 minuta i nakon toga se očitavaju rezultati testa. Pojava gromuljica (aglutinata) ukazuje na nekompatibilnost.</a:t>
            </a:r>
            <a:endParaRPr lang="sr-Latn-RS" sz="1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99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0" t="22001" r="16401" b="3802"/>
          <a:stretch/>
        </p:blipFill>
        <p:spPr>
          <a:xfrm rot="5400000">
            <a:off x="4980951" y="2732182"/>
            <a:ext cx="2494466" cy="40324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1" t="16401" r="18500"/>
          <a:stretch/>
        </p:blipFill>
        <p:spPr>
          <a:xfrm rot="5400000">
            <a:off x="1703649" y="80146"/>
            <a:ext cx="2474544" cy="3993699"/>
          </a:xfrm>
          <a:prstGeom prst="rect">
            <a:avLst/>
          </a:prstGeom>
        </p:spPr>
      </p:pic>
      <p:sp>
        <p:nvSpPr>
          <p:cNvPr id="4" name="Podnaslov 2">
            <a:extLst>
              <a:ext uri="{FF2B5EF4-FFF2-40B4-BE49-F238E27FC236}">
                <a16:creationId xmlns:a16="http://schemas.microsoft.com/office/drawing/2014/main" id="{87A7AA6A-BDD7-4168-80AC-71CF920668DA}"/>
              </a:ext>
            </a:extLst>
          </p:cNvPr>
          <p:cNvSpPr txBox="1">
            <a:spLocks/>
          </p:cNvSpPr>
          <p:nvPr/>
        </p:nvSpPr>
        <p:spPr>
          <a:xfrm>
            <a:off x="0" y="144016"/>
            <a:ext cx="9149751" cy="5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sz="24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Sporedni unakrsni test na predmetnom staklu</a:t>
            </a:r>
            <a:endParaRPr lang="sr-Latn-RS" sz="2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Podnaslov 2">
            <a:extLst>
              <a:ext uri="{FF2B5EF4-FFF2-40B4-BE49-F238E27FC236}">
                <a16:creationId xmlns:a16="http://schemas.microsoft.com/office/drawing/2014/main" id="{E2ACBF4A-FE73-4BA6-A5D0-91CEC9425459}"/>
              </a:ext>
            </a:extLst>
          </p:cNvPr>
          <p:cNvSpPr txBox="1">
            <a:spLocks/>
          </p:cNvSpPr>
          <p:nvPr/>
        </p:nvSpPr>
        <p:spPr>
          <a:xfrm>
            <a:off x="827580" y="6048672"/>
            <a:ext cx="7488836" cy="8093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sr-Latn-RS" sz="16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Glavni unakrsni test na predmtnom staklu izvodi se tako što se na predmetno staklo stavi kap pune krvi ili eritrocita recipijenta i kap krvne plazme donora.</a:t>
            </a:r>
            <a:endParaRPr lang="sr-Latn-RS" sz="1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33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>
            <a:extLst>
              <a:ext uri="{FF2B5EF4-FFF2-40B4-BE49-F238E27FC236}">
                <a16:creationId xmlns:a16="http://schemas.microsoft.com/office/drawing/2014/main" id="{87A7AA6A-BDD7-4168-80AC-71CF920668DA}"/>
              </a:ext>
            </a:extLst>
          </p:cNvPr>
          <p:cNvSpPr txBox="1">
            <a:spLocks/>
          </p:cNvSpPr>
          <p:nvPr/>
        </p:nvSpPr>
        <p:spPr>
          <a:xfrm>
            <a:off x="0" y="144016"/>
            <a:ext cx="9149751" cy="5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sz="24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Sporedni unakrsni test na predmetnom staklu</a:t>
            </a:r>
            <a:endParaRPr lang="sr-Latn-RS" sz="2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Podnaslov 2">
            <a:extLst>
              <a:ext uri="{FF2B5EF4-FFF2-40B4-BE49-F238E27FC236}">
                <a16:creationId xmlns:a16="http://schemas.microsoft.com/office/drawing/2014/main" id="{E2ACBF4A-FE73-4BA6-A5D0-91CEC9425459}"/>
              </a:ext>
            </a:extLst>
          </p:cNvPr>
          <p:cNvSpPr txBox="1">
            <a:spLocks/>
          </p:cNvSpPr>
          <p:nvPr/>
        </p:nvSpPr>
        <p:spPr>
          <a:xfrm>
            <a:off x="827580" y="6048672"/>
            <a:ext cx="7488836" cy="809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sz="16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Nakon toga, isti se izmešaju pomoću staklenog štapića.</a:t>
            </a:r>
            <a:endParaRPr lang="sr-Latn-RS" sz="1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0" r="12201"/>
          <a:stretch/>
        </p:blipFill>
        <p:spPr>
          <a:xfrm rot="5400000">
            <a:off x="1969194" y="-129461"/>
            <a:ext cx="5205607" cy="715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2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1" r="12200"/>
          <a:stretch/>
        </p:blipFill>
        <p:spPr>
          <a:xfrm rot="5400000">
            <a:off x="1944374" y="-89698"/>
            <a:ext cx="5218679" cy="6949344"/>
          </a:xfrm>
          <a:prstGeom prst="rect">
            <a:avLst/>
          </a:prstGeom>
        </p:spPr>
      </p:pic>
      <p:sp>
        <p:nvSpPr>
          <p:cNvPr id="4" name="Podnaslov 2">
            <a:extLst>
              <a:ext uri="{FF2B5EF4-FFF2-40B4-BE49-F238E27FC236}">
                <a16:creationId xmlns:a16="http://schemas.microsoft.com/office/drawing/2014/main" id="{87A7AA6A-BDD7-4168-80AC-71CF920668DA}"/>
              </a:ext>
            </a:extLst>
          </p:cNvPr>
          <p:cNvSpPr txBox="1">
            <a:spLocks/>
          </p:cNvSpPr>
          <p:nvPr/>
        </p:nvSpPr>
        <p:spPr>
          <a:xfrm>
            <a:off x="0" y="144016"/>
            <a:ext cx="9149751" cy="5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sz="24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Sporedni unakrsni test na predmetnom staklu</a:t>
            </a:r>
            <a:endParaRPr lang="sr-Latn-RS" sz="2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Podnaslov 2">
            <a:extLst>
              <a:ext uri="{FF2B5EF4-FFF2-40B4-BE49-F238E27FC236}">
                <a16:creationId xmlns:a16="http://schemas.microsoft.com/office/drawing/2014/main" id="{E2ACBF4A-FE73-4BA6-A5D0-91CEC9425459}"/>
              </a:ext>
            </a:extLst>
          </p:cNvPr>
          <p:cNvSpPr txBox="1">
            <a:spLocks/>
          </p:cNvSpPr>
          <p:nvPr/>
        </p:nvSpPr>
        <p:spPr>
          <a:xfrm>
            <a:off x="755576" y="6048672"/>
            <a:ext cx="7632848" cy="80932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sr-Latn-RS" sz="16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Pošto se eritrociti ili puna krv recipijenta i krvna plazma donora izmešaju, čeka se 5 minuta i nakon toga se očitavaju rezultati testa. Pojava gromuljica (aglutinata) ukazuje na nekompatibilnost. Strelicama su označeni aglutinati na slici.</a:t>
            </a:r>
            <a:endParaRPr lang="sr-Latn-RS" sz="1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203848" y="2708920"/>
            <a:ext cx="288032" cy="21602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347864" y="2492896"/>
            <a:ext cx="288032" cy="21602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3851920" y="3429000"/>
            <a:ext cx="288032" cy="21602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4067944" y="2852936"/>
            <a:ext cx="288032" cy="21602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438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>
            <a:extLst>
              <a:ext uri="{FF2B5EF4-FFF2-40B4-BE49-F238E27FC236}">
                <a16:creationId xmlns:a16="http://schemas.microsoft.com/office/drawing/2014/main" id="{87A7AA6A-BDD7-4168-80AC-71CF920668DA}"/>
              </a:ext>
            </a:extLst>
          </p:cNvPr>
          <p:cNvSpPr txBox="1">
            <a:spLocks/>
          </p:cNvSpPr>
          <p:nvPr/>
        </p:nvSpPr>
        <p:spPr>
          <a:xfrm>
            <a:off x="0" y="144016"/>
            <a:ext cx="9149751" cy="5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sz="24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Uzimanje uzoraka krvi od donora i recipijenta</a:t>
            </a:r>
            <a:endParaRPr lang="sr-Latn-RS" sz="2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05CDED-8C8E-49E6-A16A-E7B99C4E48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8" r="15723"/>
          <a:stretch/>
        </p:blipFill>
        <p:spPr>
          <a:xfrm rot="5400000">
            <a:off x="1986902" y="616511"/>
            <a:ext cx="5208945" cy="5655374"/>
          </a:xfrm>
          <a:prstGeom prst="rect">
            <a:avLst/>
          </a:prstGeom>
        </p:spPr>
      </p:pic>
      <p:sp>
        <p:nvSpPr>
          <p:cNvPr id="5" name="Podnaslov 2">
            <a:extLst>
              <a:ext uri="{FF2B5EF4-FFF2-40B4-BE49-F238E27FC236}">
                <a16:creationId xmlns:a16="http://schemas.microsoft.com/office/drawing/2014/main" id="{E2ACBF4A-FE73-4BA6-A5D0-91CEC9425459}"/>
              </a:ext>
            </a:extLst>
          </p:cNvPr>
          <p:cNvSpPr txBox="1">
            <a:spLocks/>
          </p:cNvSpPr>
          <p:nvPr/>
        </p:nvSpPr>
        <p:spPr>
          <a:xfrm>
            <a:off x="1115612" y="6048672"/>
            <a:ext cx="6963647" cy="809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sr-Latn-RS" sz="16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Uzorci krvi donora i recipijenta uzimaju se u epruvete koje sadrže EDTA kao antikoagulans.</a:t>
            </a:r>
            <a:endParaRPr lang="sr-Latn-RS" sz="1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635896" y="1556792"/>
            <a:ext cx="0" cy="57606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283968" y="1556792"/>
            <a:ext cx="0" cy="57606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43808" y="875093"/>
            <a:ext cx="985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r-Latn-RS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Krv </a:t>
            </a:r>
          </a:p>
          <a:p>
            <a:pPr algn="r"/>
            <a:r>
              <a:rPr lang="sr-Latn-RS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donora</a:t>
            </a:r>
            <a:endParaRPr lang="en-US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82208" y="875092"/>
            <a:ext cx="1406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Krv </a:t>
            </a:r>
          </a:p>
          <a:p>
            <a:r>
              <a:rPr lang="sr-Latn-RS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recipijenta</a:t>
            </a:r>
            <a:endParaRPr lang="en-US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97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>
            <a:extLst>
              <a:ext uri="{FF2B5EF4-FFF2-40B4-BE49-F238E27FC236}">
                <a16:creationId xmlns:a16="http://schemas.microsoft.com/office/drawing/2014/main" id="{87A7AA6A-BDD7-4168-80AC-71CF920668DA}"/>
              </a:ext>
            </a:extLst>
          </p:cNvPr>
          <p:cNvSpPr txBox="1">
            <a:spLocks/>
          </p:cNvSpPr>
          <p:nvPr/>
        </p:nvSpPr>
        <p:spPr>
          <a:xfrm>
            <a:off x="0" y="144016"/>
            <a:ext cx="9149751" cy="5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sz="24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Centrifugiranje uzoraka krvi donora i recipijenta</a:t>
            </a:r>
            <a:endParaRPr lang="sr-Latn-RS" sz="2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05CDED-8C8E-49E6-A16A-E7B99C4E48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6902" y="1490844"/>
            <a:ext cx="5208945" cy="3906708"/>
          </a:xfrm>
          <a:prstGeom prst="rect">
            <a:avLst/>
          </a:prstGeom>
        </p:spPr>
      </p:pic>
      <p:sp>
        <p:nvSpPr>
          <p:cNvPr id="5" name="Podnaslov 2">
            <a:extLst>
              <a:ext uri="{FF2B5EF4-FFF2-40B4-BE49-F238E27FC236}">
                <a16:creationId xmlns:a16="http://schemas.microsoft.com/office/drawing/2014/main" id="{E2ACBF4A-FE73-4BA6-A5D0-91CEC9425459}"/>
              </a:ext>
            </a:extLst>
          </p:cNvPr>
          <p:cNvSpPr txBox="1">
            <a:spLocks/>
          </p:cNvSpPr>
          <p:nvPr/>
        </p:nvSpPr>
        <p:spPr>
          <a:xfrm>
            <a:off x="827580" y="6048672"/>
            <a:ext cx="7488836" cy="809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Latn-RS" sz="16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Nakon uzimanja uzoraka krvi, iste treba centrifugirati u cilju izdvajanja krvne plazme.</a:t>
            </a:r>
            <a:endParaRPr lang="sr-Latn-RS" sz="1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29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05CDED-8C8E-49E6-A16A-E7B99C4E48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6902" y="1490844"/>
            <a:ext cx="5208944" cy="3906708"/>
          </a:xfrm>
          <a:prstGeom prst="rect">
            <a:avLst/>
          </a:prstGeom>
        </p:spPr>
      </p:pic>
      <p:sp>
        <p:nvSpPr>
          <p:cNvPr id="5" name="Podnaslov 2">
            <a:extLst>
              <a:ext uri="{FF2B5EF4-FFF2-40B4-BE49-F238E27FC236}">
                <a16:creationId xmlns:a16="http://schemas.microsoft.com/office/drawing/2014/main" id="{E2ACBF4A-FE73-4BA6-A5D0-91CEC9425459}"/>
              </a:ext>
            </a:extLst>
          </p:cNvPr>
          <p:cNvSpPr txBox="1">
            <a:spLocks/>
          </p:cNvSpPr>
          <p:nvPr/>
        </p:nvSpPr>
        <p:spPr>
          <a:xfrm>
            <a:off x="1115612" y="6048672"/>
            <a:ext cx="6963647" cy="809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sz="16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Centrifugu podesiti da radi na 4000 rpm tokom 2 minuta.</a:t>
            </a:r>
            <a:endParaRPr lang="sr-Latn-RS" sz="1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Podnaslov 2">
            <a:extLst>
              <a:ext uri="{FF2B5EF4-FFF2-40B4-BE49-F238E27FC236}">
                <a16:creationId xmlns:a16="http://schemas.microsoft.com/office/drawing/2014/main" id="{87A7AA6A-BDD7-4168-80AC-71CF920668DA}"/>
              </a:ext>
            </a:extLst>
          </p:cNvPr>
          <p:cNvSpPr txBox="1">
            <a:spLocks/>
          </p:cNvSpPr>
          <p:nvPr/>
        </p:nvSpPr>
        <p:spPr>
          <a:xfrm>
            <a:off x="0" y="144016"/>
            <a:ext cx="9149751" cy="5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sz="24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Centrifugiranje uzoraka krvi donora i recipijenta</a:t>
            </a:r>
            <a:endParaRPr lang="sr-Latn-RS" sz="2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84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05CDED-8C8E-49E6-A16A-E7B99C4E48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6902" y="1490844"/>
            <a:ext cx="5208944" cy="3906708"/>
          </a:xfrm>
          <a:prstGeom prst="rect">
            <a:avLst/>
          </a:prstGeom>
        </p:spPr>
      </p:pic>
      <p:sp>
        <p:nvSpPr>
          <p:cNvPr id="5" name="Podnaslov 2">
            <a:extLst>
              <a:ext uri="{FF2B5EF4-FFF2-40B4-BE49-F238E27FC236}">
                <a16:creationId xmlns:a16="http://schemas.microsoft.com/office/drawing/2014/main" id="{E2ACBF4A-FE73-4BA6-A5D0-91CEC9425459}"/>
              </a:ext>
            </a:extLst>
          </p:cNvPr>
          <p:cNvSpPr txBox="1">
            <a:spLocks/>
          </p:cNvSpPr>
          <p:nvPr/>
        </p:nvSpPr>
        <p:spPr>
          <a:xfrm>
            <a:off x="827580" y="6048672"/>
            <a:ext cx="7560844" cy="809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Latn-RS" sz="16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Nakon centrifugiranja uzoraka krvi, zapaža se da je došlo do izdvajanja krvne plazme iznad </a:t>
            </a:r>
            <a:r>
              <a:rPr lang="sr-Latn-RS" sz="16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istaloženog stuba </a:t>
            </a:r>
            <a:r>
              <a:rPr lang="sr-Latn-RS" sz="16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eritrocita.</a:t>
            </a:r>
            <a:endParaRPr lang="sr-Latn-RS" sz="1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Podnaslov 2">
            <a:extLst>
              <a:ext uri="{FF2B5EF4-FFF2-40B4-BE49-F238E27FC236}">
                <a16:creationId xmlns:a16="http://schemas.microsoft.com/office/drawing/2014/main" id="{87A7AA6A-BDD7-4168-80AC-71CF920668DA}"/>
              </a:ext>
            </a:extLst>
          </p:cNvPr>
          <p:cNvSpPr txBox="1">
            <a:spLocks/>
          </p:cNvSpPr>
          <p:nvPr/>
        </p:nvSpPr>
        <p:spPr>
          <a:xfrm>
            <a:off x="0" y="144016"/>
            <a:ext cx="9149751" cy="5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sz="24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Izdvajanje krvne plazme iz uzoraka krvi</a:t>
            </a:r>
            <a:endParaRPr lang="sr-Latn-RS" sz="2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24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slov 2">
            <a:extLst>
              <a:ext uri="{FF2B5EF4-FFF2-40B4-BE49-F238E27FC236}">
                <a16:creationId xmlns:a16="http://schemas.microsoft.com/office/drawing/2014/main" id="{E2ACBF4A-FE73-4BA6-A5D0-91CEC9425459}"/>
              </a:ext>
            </a:extLst>
          </p:cNvPr>
          <p:cNvSpPr txBox="1">
            <a:spLocks/>
          </p:cNvSpPr>
          <p:nvPr/>
        </p:nvSpPr>
        <p:spPr>
          <a:xfrm>
            <a:off x="467544" y="6048672"/>
            <a:ext cx="8280920" cy="8093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sr-Latn-RS" sz="16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Dalje se izdvojena krvna plazma i donora i recipijenta prebacuje u posebne, staklene epruvete koje su obeležavaju oznakama </a:t>
            </a:r>
            <a:r>
              <a:rPr lang="sr-Latn-RS" sz="1600" b="1" i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</a:t>
            </a:r>
            <a:r>
              <a:rPr lang="sr-Latn-RS" sz="16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(donor) i </a:t>
            </a:r>
            <a:r>
              <a:rPr lang="sr-Latn-RS" sz="1600" b="1" i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</a:t>
            </a:r>
            <a:r>
              <a:rPr lang="sr-Latn-RS" sz="16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(recipijent), kako bi se kasnije znalo kome pripada koji uzorak krvne plazme.</a:t>
            </a:r>
            <a:endParaRPr lang="sr-Latn-RS" sz="1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Podnaslov 2">
            <a:extLst>
              <a:ext uri="{FF2B5EF4-FFF2-40B4-BE49-F238E27FC236}">
                <a16:creationId xmlns:a16="http://schemas.microsoft.com/office/drawing/2014/main" id="{87A7AA6A-BDD7-4168-80AC-71CF920668DA}"/>
              </a:ext>
            </a:extLst>
          </p:cNvPr>
          <p:cNvSpPr txBox="1">
            <a:spLocks/>
          </p:cNvSpPr>
          <p:nvPr/>
        </p:nvSpPr>
        <p:spPr>
          <a:xfrm>
            <a:off x="0" y="144016"/>
            <a:ext cx="9149751" cy="5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sz="24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Izdvajanje krvne plazme iz uzoraka krvi</a:t>
            </a:r>
            <a:endParaRPr lang="sr-Latn-RS" sz="2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1" r="5900" b="6600"/>
          <a:stretch/>
        </p:blipFill>
        <p:spPr>
          <a:xfrm rot="5400000">
            <a:off x="-321238" y="1700516"/>
            <a:ext cx="5208946" cy="34873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t="3801" r="8000" b="12200"/>
          <a:stretch/>
        </p:blipFill>
        <p:spPr>
          <a:xfrm rot="5400000">
            <a:off x="4210318" y="1561448"/>
            <a:ext cx="5208946" cy="376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3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slov 2">
            <a:extLst>
              <a:ext uri="{FF2B5EF4-FFF2-40B4-BE49-F238E27FC236}">
                <a16:creationId xmlns:a16="http://schemas.microsoft.com/office/drawing/2014/main" id="{E2ACBF4A-FE73-4BA6-A5D0-91CEC9425459}"/>
              </a:ext>
            </a:extLst>
          </p:cNvPr>
          <p:cNvSpPr txBox="1">
            <a:spLocks/>
          </p:cNvSpPr>
          <p:nvPr/>
        </p:nvSpPr>
        <p:spPr>
          <a:xfrm>
            <a:off x="467544" y="6048672"/>
            <a:ext cx="8280920" cy="8093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sr-Latn-RS" sz="160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Pošto se krvne plazme donora i recipijenta prebace u posebne, staklene epruvete, pristupa se prebacivanju 0,2 mL eritrocita i donora i recipijenta takođe u posebne staklene epruvete, obeležene na istovetan način.</a:t>
            </a:r>
            <a:endParaRPr lang="sr-Latn-RS" sz="1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Podnaslov 2">
            <a:extLst>
              <a:ext uri="{FF2B5EF4-FFF2-40B4-BE49-F238E27FC236}">
                <a16:creationId xmlns:a16="http://schemas.microsoft.com/office/drawing/2014/main" id="{87A7AA6A-BDD7-4168-80AC-71CF920668DA}"/>
              </a:ext>
            </a:extLst>
          </p:cNvPr>
          <p:cNvSpPr txBox="1">
            <a:spLocks/>
          </p:cNvSpPr>
          <p:nvPr/>
        </p:nvSpPr>
        <p:spPr>
          <a:xfrm>
            <a:off x="0" y="144016"/>
            <a:ext cx="9149751" cy="5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sz="2400" b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Izdvajanje eritrocita donora i recipijenta</a:t>
            </a:r>
            <a:endParaRPr lang="sr-Latn-RS" sz="2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12" b="13166"/>
          <a:stretch/>
        </p:blipFill>
        <p:spPr>
          <a:xfrm rot="5400000">
            <a:off x="-73906" y="1525191"/>
            <a:ext cx="5208947" cy="3838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t="4118" b="9678"/>
          <a:stretch/>
        </p:blipFill>
        <p:spPr>
          <a:xfrm rot="5400000">
            <a:off x="4203800" y="1639972"/>
            <a:ext cx="5208947" cy="360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3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7020</TotalTime>
  <Words>1344</Words>
  <Application>Microsoft Office PowerPoint</Application>
  <PresentationFormat>On-screen Show (4:3)</PresentationFormat>
  <Paragraphs>97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Times New Roman</vt:lpstr>
      <vt:lpstr>Verdana</vt:lpstr>
      <vt:lpstr>Office Theme</vt:lpstr>
      <vt:lpstr>Univerzitet u Beogradu – Fakultet veterinarske medicine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UNIVERZITET U BEOGRADU FAKULTET VETERINARSKE MEDICINE</dc:title>
  <dc:creator>Compaq 8710w</dc:creator>
  <cp:lastModifiedBy>Dušan Bošnjaković</cp:lastModifiedBy>
  <cp:revision>529</cp:revision>
  <cp:lastPrinted>2018-10-21T01:04:28Z</cp:lastPrinted>
  <dcterms:created xsi:type="dcterms:W3CDTF">2013-10-10T12:54:20Z</dcterms:created>
  <dcterms:modified xsi:type="dcterms:W3CDTF">2022-12-25T20:36:53Z</dcterms:modified>
</cp:coreProperties>
</file>