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6"/>
  </p:notesMasterIdLst>
  <p:sldIdLst>
    <p:sldId id="256" r:id="rId3"/>
    <p:sldId id="283" r:id="rId4"/>
    <p:sldId id="257" r:id="rId5"/>
    <p:sldId id="258" r:id="rId6"/>
    <p:sldId id="265" r:id="rId7"/>
    <p:sldId id="294" r:id="rId8"/>
    <p:sldId id="295" r:id="rId9"/>
    <p:sldId id="292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81" r:id="rId20"/>
    <p:sldId id="282" r:id="rId21"/>
    <p:sldId id="279" r:id="rId22"/>
    <p:sldId id="293" r:id="rId23"/>
    <p:sldId id="284" r:id="rId24"/>
    <p:sldId id="28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D63"/>
    <a:srgbClr val="BDD7EE"/>
    <a:srgbClr val="A365D1"/>
    <a:srgbClr val="C9A6E4"/>
    <a:srgbClr val="FFFF97"/>
    <a:srgbClr val="4DB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9332F-3064-4BB0-A45C-05484546068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4802E-8ADC-4B34-B035-B00AE6D99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Na ovaj način proteini</a:t>
            </a:r>
            <a:r>
              <a:rPr lang="sr-Latn-RS" baseline="0" dirty="0"/>
              <a:t> u ICT (uključujući i Hb) i ECT neutrališu višak H+ ili OH-.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CEF7C-62D4-4C5F-8288-AC71F53DBFB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59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mtClean="0"/>
              <a:t>Albumini imaju najjače ukupno naelektrisanje i zbog toga vezuju</a:t>
            </a:r>
            <a:r>
              <a:rPr lang="sr-Latn-RS" baseline="0" smtClean="0"/>
              <a:t> najviše vode za sebe, dok fibrinogen ima najslabije ukupno naelektrisanje i vezuje najmanje dipola vode za sebe. Globulini se nalaze negde između albumina i fibrinogena po jačini naelektrisanja, a samim tim i po hidratisanosti. Ukoliko vam sada kažem da soli lakih metala talože proteine tako što skidaju vodeni omotač sa njih, šta mislite – koji od ova tri proteina se najlakše taloži solima lakih metala? U redu – zašto? Koji se najteže talože? U redu – zašto?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4802E-8ADC-4B34-B035-B00AE6D99D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3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4802E-8ADC-4B34-B035-B00AE6D99D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91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5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3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280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459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943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754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887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81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70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14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86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6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03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062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1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3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7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5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72C-FB5A-4B6E-9D90-5FD188769C3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7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0B72C-FB5A-4B6E-9D90-5FD188769C3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587BE-9E9F-4B01-8FE0-E3D6BAF2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5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05543" y="2215299"/>
            <a:ext cx="7543799" cy="2210712"/>
            <a:chOff x="794657" y="2470145"/>
            <a:chExt cx="7543799" cy="2210712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A0B4C2FA-FBE8-4D1A-BE29-A7CCDC8F77AE}"/>
                </a:ext>
              </a:extLst>
            </p:cNvPr>
            <p:cNvSpPr/>
            <p:nvPr/>
          </p:nvSpPr>
          <p:spPr>
            <a:xfrm>
              <a:off x="3276600" y="2470145"/>
              <a:ext cx="2590800" cy="685800"/>
            </a:xfrm>
            <a:prstGeom prst="roundRect">
              <a:avLst/>
            </a:prstGeom>
            <a:solidFill>
              <a:srgbClr val="314D63"/>
            </a:solidFill>
            <a:ln>
              <a:solidFill>
                <a:srgbClr val="314D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3200" b="1">
                  <a:solidFill>
                    <a:schemeClr val="bg1"/>
                  </a:solidFill>
                  <a:latin typeface="Garamond" pitchFamily="18" charset="0"/>
                </a:rPr>
                <a:t>Vežba </a:t>
              </a:r>
              <a:r>
                <a:rPr lang="sr-Latn-RS" sz="3200" b="1" smtClean="0">
                  <a:solidFill>
                    <a:schemeClr val="bg1"/>
                  </a:solidFill>
                  <a:latin typeface="Garamond" pitchFamily="18" charset="0"/>
                </a:rPr>
                <a:t>X</a:t>
              </a:r>
              <a:endParaRPr lang="en-US" sz="3200" b="1">
                <a:solidFill>
                  <a:schemeClr val="bg1"/>
                </a:solidFill>
                <a:latin typeface="Garamond" pitchFamily="18" charset="0"/>
              </a:endParaRPr>
            </a:p>
          </p:txBody>
        </p:sp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307576AA-C38D-4E7C-A87E-D9CE8DE4983F}"/>
                </a:ext>
              </a:extLst>
            </p:cNvPr>
            <p:cNvSpPr/>
            <p:nvPr/>
          </p:nvSpPr>
          <p:spPr>
            <a:xfrm>
              <a:off x="794657" y="3155946"/>
              <a:ext cx="7543799" cy="1524911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 w="38100">
              <a:solidFill>
                <a:srgbClr val="314D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3200" b="1" smtClean="0">
                  <a:solidFill>
                    <a:srgbClr val="314D63"/>
                  </a:solidFill>
                  <a:latin typeface="Garamond" pitchFamily="18" charset="0"/>
                </a:rPr>
                <a:t>Princip rada hematoloških analizatora</a:t>
              </a:r>
              <a:endParaRPr lang="sr-Latn-RS" sz="3200" b="1">
                <a:solidFill>
                  <a:srgbClr val="314D63"/>
                </a:solidFill>
                <a:latin typeface="Garamond" pitchFamily="18" charset="0"/>
              </a:endParaRPr>
            </a:p>
            <a:p>
              <a:pPr algn="ctr"/>
              <a:r>
                <a:rPr lang="sr-Latn-RS" sz="3200" b="1" smtClean="0">
                  <a:solidFill>
                    <a:srgbClr val="314D63"/>
                  </a:solidFill>
                  <a:latin typeface="Garamond" pitchFamily="18" charset="0"/>
                </a:rPr>
                <a:t>Taloženje proteina krvne plazme i seruma</a:t>
              </a:r>
            </a:p>
            <a:p>
              <a:pPr algn="ctr"/>
              <a:r>
                <a:rPr lang="sr-Latn-RS" sz="3200" b="1" smtClean="0">
                  <a:solidFill>
                    <a:srgbClr val="314D63"/>
                  </a:solidFill>
                  <a:latin typeface="Garamond" pitchFamily="18" charset="0"/>
                </a:rPr>
                <a:t>Periferni krvotok žabe</a:t>
              </a:r>
              <a:endParaRPr lang="sr-Latn-RS" sz="3200" b="1">
                <a:solidFill>
                  <a:srgbClr val="314D63"/>
                </a:solidFill>
                <a:latin typeface="Garamond" pitchFamily="18" charset="0"/>
              </a:endParaRPr>
            </a:p>
          </p:txBody>
        </p:sp>
      </p:grp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D0FC8E42-CE8E-4E69-86C2-B311140B5AF3}"/>
              </a:ext>
            </a:extLst>
          </p:cNvPr>
          <p:cNvSpPr/>
          <p:nvPr/>
        </p:nvSpPr>
        <p:spPr>
          <a:xfrm>
            <a:off x="228600" y="228600"/>
            <a:ext cx="4648200" cy="1371600"/>
          </a:xfrm>
          <a:prstGeom prst="round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>
                <a:solidFill>
                  <a:srgbClr val="314D63"/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>
                <a:solidFill>
                  <a:srgbClr val="314D63"/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>
                <a:solidFill>
                  <a:srgbClr val="314D63"/>
                </a:solidFill>
                <a:latin typeface="Garamond" pitchFamily="18" charset="0"/>
              </a:rPr>
              <a:t>Katedra za fiziologiju i biohemiju</a:t>
            </a:r>
            <a:endParaRPr lang="en-US" sz="2400" b="1">
              <a:solidFill>
                <a:srgbClr val="314D63"/>
              </a:solidFill>
              <a:latin typeface="Garamond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791" y="228600"/>
            <a:ext cx="13716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725" y="4448052"/>
            <a:ext cx="3231745" cy="245625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054340" y="5531367"/>
            <a:ext cx="1279582" cy="925491"/>
            <a:chOff x="3710524" y="5521166"/>
            <a:chExt cx="1279582" cy="92549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778" y="5650458"/>
              <a:ext cx="825328" cy="7961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5383">
              <a:off x="3710524" y="5521166"/>
              <a:ext cx="825328" cy="796199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92" y="4476877"/>
            <a:ext cx="2579550" cy="238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7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562600" y="2362200"/>
            <a:ext cx="1371600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H+</a:t>
            </a:r>
            <a:endParaRPr lang="en-US" sz="2400" b="1" dirty="0">
              <a:latin typeface="Garamond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10400" y="1219200"/>
            <a:ext cx="1371600" cy="6096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itchFamily="18" charset="0"/>
              </a:rPr>
              <a:t>OH-</a:t>
            </a:r>
            <a:endParaRPr lang="en-US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62600" y="2362200"/>
            <a:ext cx="1371600" cy="609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H+</a:t>
            </a:r>
            <a:endParaRPr lang="en-US" sz="2400" b="1" dirty="0">
              <a:latin typeface="Garamond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362200" y="3124200"/>
            <a:ext cx="4403834" cy="1839310"/>
          </a:xfrm>
          <a:custGeom>
            <a:avLst/>
            <a:gdLst>
              <a:gd name="connsiteX0" fmla="*/ 3292365 w 4403834"/>
              <a:gd name="connsiteY0" fmla="*/ 0 h 3515710"/>
              <a:gd name="connsiteX1" fmla="*/ 738352 w 4403834"/>
              <a:gd name="connsiteY1" fmla="*/ 536028 h 3515710"/>
              <a:gd name="connsiteX2" fmla="*/ 754117 w 4403834"/>
              <a:gd name="connsiteY2" fmla="*/ 977462 h 3515710"/>
              <a:gd name="connsiteX3" fmla="*/ 3229303 w 4403834"/>
              <a:gd name="connsiteY3" fmla="*/ 945931 h 3515710"/>
              <a:gd name="connsiteX4" fmla="*/ 3339662 w 4403834"/>
              <a:gd name="connsiteY4" fmla="*/ 1513490 h 3515710"/>
              <a:gd name="connsiteX5" fmla="*/ 691055 w 4403834"/>
              <a:gd name="connsiteY5" fmla="*/ 2017986 h 3515710"/>
              <a:gd name="connsiteX6" fmla="*/ 470338 w 4403834"/>
              <a:gd name="connsiteY6" fmla="*/ 2554014 h 3515710"/>
              <a:gd name="connsiteX7" fmla="*/ 3513083 w 4403834"/>
              <a:gd name="connsiteY7" fmla="*/ 2380593 h 3515710"/>
              <a:gd name="connsiteX8" fmla="*/ 3875689 w 4403834"/>
              <a:gd name="connsiteY8" fmla="*/ 2916621 h 3515710"/>
              <a:gd name="connsiteX9" fmla="*/ 344214 w 4403834"/>
              <a:gd name="connsiteY9" fmla="*/ 3515710 h 351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834" h="3515710">
                <a:moveTo>
                  <a:pt x="3292365" y="0"/>
                </a:moveTo>
                <a:cubicBezTo>
                  <a:pt x="2226879" y="186559"/>
                  <a:pt x="1161393" y="373118"/>
                  <a:pt x="738352" y="536028"/>
                </a:cubicBezTo>
                <a:cubicBezTo>
                  <a:pt x="315311" y="698938"/>
                  <a:pt x="338959" y="909145"/>
                  <a:pt x="754117" y="977462"/>
                </a:cubicBezTo>
                <a:cubicBezTo>
                  <a:pt x="1169275" y="1045779"/>
                  <a:pt x="2798379" y="856593"/>
                  <a:pt x="3229303" y="945931"/>
                </a:cubicBezTo>
                <a:cubicBezTo>
                  <a:pt x="3660227" y="1035269"/>
                  <a:pt x="3762703" y="1334814"/>
                  <a:pt x="3339662" y="1513490"/>
                </a:cubicBezTo>
                <a:cubicBezTo>
                  <a:pt x="2916621" y="1692166"/>
                  <a:pt x="1169276" y="1844565"/>
                  <a:pt x="691055" y="2017986"/>
                </a:cubicBezTo>
                <a:cubicBezTo>
                  <a:pt x="212834" y="2191407"/>
                  <a:pt x="0" y="2493580"/>
                  <a:pt x="470338" y="2554014"/>
                </a:cubicBezTo>
                <a:cubicBezTo>
                  <a:pt x="940676" y="2614449"/>
                  <a:pt x="2945525" y="2320159"/>
                  <a:pt x="3513083" y="2380593"/>
                </a:cubicBezTo>
                <a:cubicBezTo>
                  <a:pt x="4080641" y="2441027"/>
                  <a:pt x="4403834" y="2727435"/>
                  <a:pt x="3875689" y="2916621"/>
                </a:cubicBezTo>
                <a:cubicBezTo>
                  <a:pt x="3347544" y="3105807"/>
                  <a:pt x="938048" y="3410607"/>
                  <a:pt x="344214" y="3515710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86400" y="2819400"/>
            <a:ext cx="1447800" cy="6096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COO-</a:t>
            </a:r>
            <a:endParaRPr lang="en-US" sz="2400" b="1" dirty="0">
              <a:latin typeface="Garamond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648200"/>
            <a:ext cx="1371600" cy="6096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NH</a:t>
            </a:r>
            <a:r>
              <a:rPr lang="sr-Latn-RS" sz="1600" b="1" dirty="0">
                <a:latin typeface="Garamond" pitchFamily="18" charset="0"/>
              </a:rPr>
              <a:t>2</a:t>
            </a:r>
            <a:endParaRPr lang="en-US" sz="2400" b="1" dirty="0">
              <a:latin typeface="Garamond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09600" y="5638800"/>
            <a:ext cx="838200" cy="533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chemeClr val="bg1"/>
                </a:solidFill>
                <a:latin typeface="Garamond" pitchFamily="18" charset="0"/>
              </a:rPr>
              <a:t>H+</a:t>
            </a:r>
            <a:endParaRPr lang="en-US" sz="2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10400" y="914400"/>
            <a:ext cx="1371600" cy="609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H</a:t>
            </a:r>
            <a:r>
              <a:rPr lang="sr-Latn-RS" b="1" dirty="0">
                <a:latin typeface="Garamond" pitchFamily="18" charset="0"/>
              </a:rPr>
              <a:t>2</a:t>
            </a:r>
            <a:r>
              <a:rPr lang="sr-Latn-RS" sz="2400" b="1" dirty="0">
                <a:latin typeface="Garamond" pitchFamily="18" charset="0"/>
              </a:rPr>
              <a:t>O</a:t>
            </a:r>
            <a:endParaRPr lang="en-US" sz="2400" b="1" dirty="0">
              <a:latin typeface="Garamond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76400" y="4648200"/>
            <a:ext cx="1447800" cy="6096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NH</a:t>
            </a:r>
            <a:r>
              <a:rPr lang="sr-Latn-RS" sz="1600" b="1" dirty="0">
                <a:solidFill>
                  <a:srgbClr val="FF0000"/>
                </a:solidFill>
                <a:latin typeface="Garamond" pitchFamily="18" charset="0"/>
              </a:rPr>
              <a:t>3+</a:t>
            </a:r>
            <a:endParaRPr lang="en-US" sz="24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043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2</a:t>
            </a:r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. </a:t>
            </a:r>
            <a:r>
              <a:rPr lang="en-US" sz="2800" b="1" dirty="0" err="1">
                <a:solidFill>
                  <a:srgbClr val="314D63"/>
                </a:solidFill>
                <a:latin typeface="Garamond" panose="02020404030301010803" pitchFamily="18" charset="0"/>
              </a:rPr>
              <a:t>Puferska</a:t>
            </a:r>
            <a:r>
              <a:rPr lang="en-U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 </a:t>
            </a:r>
            <a:r>
              <a:rPr lang="en-US" sz="2800" b="1" dirty="0" err="1">
                <a:solidFill>
                  <a:srgbClr val="314D63"/>
                </a:solidFill>
                <a:latin typeface="Garamond" panose="02020404030301010803" pitchFamily="18" charset="0"/>
              </a:rPr>
              <a:t>uloga</a:t>
            </a:r>
            <a:endParaRPr lang="sr-Latn-RS" sz="2800" b="1" dirty="0">
              <a:solidFill>
                <a:srgbClr val="314D63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108559" y="5723014"/>
            <a:ext cx="4894764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Doprinos </a:t>
            </a:r>
            <a:r>
              <a:rPr lang="sr-Latn-RS" sz="24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proteina</a:t>
            </a:r>
            <a:r>
              <a:rPr lang="sr-Latn-RS" sz="2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puferskom kapacitetu krvi je približno 15 %. </a:t>
            </a:r>
          </a:p>
        </p:txBody>
      </p:sp>
    </p:spTree>
    <p:extLst>
      <p:ext uri="{BB962C8B-B14F-4D97-AF65-F5344CB8AC3E}">
        <p14:creationId xmlns:p14="http://schemas.microsoft.com/office/powerpoint/2010/main" val="86617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1.11111E-6 L 0.12917 -0.20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-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5834 -0.2333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1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2" grpId="1" animBg="1"/>
      <p:bldP spid="7" grpId="0" animBg="1"/>
      <p:bldP spid="7" grpId="1" animBg="1"/>
      <p:bldP spid="10" grpId="0" animBg="1"/>
      <p:bldP spid="10" grpId="1" animBg="1"/>
      <p:bldP spid="10" grpId="2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3. Transportna</a:t>
            </a:r>
            <a:r>
              <a:rPr lang="en-U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 </a:t>
            </a:r>
            <a:r>
              <a:rPr lang="en-US" sz="2800" b="1" dirty="0" err="1">
                <a:solidFill>
                  <a:srgbClr val="314D63"/>
                </a:solidFill>
                <a:latin typeface="Garamond" panose="02020404030301010803" pitchFamily="18" charset="0"/>
              </a:rPr>
              <a:t>uloga</a:t>
            </a:r>
            <a:endParaRPr lang="sr-Latn-RS" sz="2800" b="1" dirty="0">
              <a:solidFill>
                <a:srgbClr val="314D63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48150" y="4722996"/>
            <a:ext cx="2692695" cy="1363762"/>
            <a:chOff x="1472550" y="1147419"/>
            <a:chExt cx="2692695" cy="1363762"/>
          </a:xfrm>
        </p:grpSpPr>
        <p:grpSp>
          <p:nvGrpSpPr>
            <p:cNvPr id="8" name="Group 7"/>
            <p:cNvGrpSpPr/>
            <p:nvPr/>
          </p:nvGrpSpPr>
          <p:grpSpPr>
            <a:xfrm>
              <a:off x="2818116" y="2032210"/>
              <a:ext cx="759544" cy="478971"/>
              <a:chOff x="1759130" y="330926"/>
              <a:chExt cx="759544" cy="47897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Cu++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060135" y="2032210"/>
              <a:ext cx="759544" cy="478971"/>
              <a:chOff x="457198" y="1469180"/>
              <a:chExt cx="759544" cy="478971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472550" y="1791940"/>
              <a:ext cx="759544" cy="478971"/>
              <a:chOff x="457198" y="1469180"/>
              <a:chExt cx="759544" cy="478971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475262" y="1377119"/>
              <a:ext cx="759544" cy="478971"/>
              <a:chOff x="457198" y="1469180"/>
              <a:chExt cx="759544" cy="478971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060135" y="1151986"/>
              <a:ext cx="759544" cy="478971"/>
              <a:chOff x="457198" y="1469180"/>
              <a:chExt cx="759544" cy="478971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05701" y="1781645"/>
              <a:ext cx="759544" cy="478971"/>
              <a:chOff x="1759130" y="330926"/>
              <a:chExt cx="759544" cy="478971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Cu++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396902" y="1339791"/>
              <a:ext cx="759544" cy="478971"/>
              <a:chOff x="1759130" y="330926"/>
              <a:chExt cx="759544" cy="47897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Cu++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824982" y="1147419"/>
              <a:ext cx="759544" cy="478971"/>
              <a:chOff x="1759130" y="330926"/>
              <a:chExt cx="759544" cy="478971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Cu++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029097" y="1523999"/>
              <a:ext cx="1619794" cy="627017"/>
              <a:chOff x="2029097" y="1523999"/>
              <a:chExt cx="1619794" cy="627017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2029097" y="1523999"/>
                <a:ext cx="1550126" cy="6270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029097" y="1652841"/>
                <a:ext cx="16197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Ceruloplazmin</a:t>
                </a: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5403199" y="2356609"/>
            <a:ext cx="2382599" cy="1606649"/>
            <a:chOff x="235762" y="3621479"/>
            <a:chExt cx="1888499" cy="1310273"/>
          </a:xfrm>
        </p:grpSpPr>
        <p:grpSp>
          <p:nvGrpSpPr>
            <p:cNvPr id="36" name="Group 35"/>
            <p:cNvGrpSpPr/>
            <p:nvPr/>
          </p:nvGrpSpPr>
          <p:grpSpPr>
            <a:xfrm>
              <a:off x="235762" y="4241071"/>
              <a:ext cx="1888499" cy="690681"/>
              <a:chOff x="235762" y="4241071"/>
              <a:chExt cx="1888499" cy="690681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744898" y="4415246"/>
                <a:ext cx="870227" cy="307232"/>
              </a:xfrm>
              <a:prstGeom prst="ellipse">
                <a:avLst/>
              </a:prstGeom>
              <a:solidFill>
                <a:srgbClr val="882FAB"/>
              </a:solidFill>
              <a:ln>
                <a:solidFill>
                  <a:srgbClr val="882F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35762" y="4241071"/>
                <a:ext cx="870227" cy="690679"/>
              </a:xfrm>
              <a:prstGeom prst="ellipse">
                <a:avLst/>
              </a:prstGeom>
              <a:solidFill>
                <a:srgbClr val="882FAB"/>
              </a:solidFill>
              <a:ln>
                <a:solidFill>
                  <a:srgbClr val="882F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254034" y="4241073"/>
                <a:ext cx="870227" cy="690679"/>
              </a:xfrm>
              <a:prstGeom prst="ellipse">
                <a:avLst/>
              </a:prstGeom>
              <a:solidFill>
                <a:srgbClr val="882FAB"/>
              </a:solidFill>
              <a:ln>
                <a:solidFill>
                  <a:srgbClr val="882F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72583" y="4397729"/>
                <a:ext cx="1761977" cy="326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2000" b="1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Haptoglobin</a:t>
                </a: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503" y="3621479"/>
              <a:ext cx="1010137" cy="868288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1590197" y="2430975"/>
            <a:ext cx="1739412" cy="1575787"/>
            <a:chOff x="1517592" y="2381920"/>
            <a:chExt cx="1739412" cy="1575787"/>
          </a:xfrm>
        </p:grpSpPr>
        <p:grpSp>
          <p:nvGrpSpPr>
            <p:cNvPr id="46" name="Group 45"/>
            <p:cNvGrpSpPr/>
            <p:nvPr/>
          </p:nvGrpSpPr>
          <p:grpSpPr>
            <a:xfrm>
              <a:off x="1517592" y="2381920"/>
              <a:ext cx="1739412" cy="1575787"/>
              <a:chOff x="1221501" y="2387469"/>
              <a:chExt cx="1739412" cy="1575787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1625299" y="2387469"/>
                <a:ext cx="931817" cy="36444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221501" y="2407340"/>
                <a:ext cx="1739412" cy="1555916"/>
                <a:chOff x="1221502" y="2410450"/>
                <a:chExt cx="1739412" cy="1555916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1221502" y="2751909"/>
                  <a:ext cx="1739412" cy="1214457"/>
                  <a:chOff x="1221502" y="2751909"/>
                  <a:chExt cx="1739412" cy="1214457"/>
                </a:xfrm>
              </p:grpSpPr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221502" y="2899953"/>
                    <a:ext cx="1739412" cy="1066413"/>
                  </a:xfrm>
                  <a:prstGeom prst="round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r-Latn-RS"/>
                  </a:p>
                </p:txBody>
              </p:sp>
              <p:sp>
                <p:nvSpPr>
                  <p:cNvPr id="3" name="Rectangle 2"/>
                  <p:cNvSpPr/>
                  <p:nvPr/>
                </p:nvSpPr>
                <p:spPr>
                  <a:xfrm>
                    <a:off x="1628503" y="2751909"/>
                    <a:ext cx="931817" cy="3644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r-Latn-RS"/>
                  </a:p>
                </p:txBody>
              </p:sp>
            </p:grpSp>
            <p:sp>
              <p:nvSpPr>
                <p:cNvPr id="43" name="TextBox 42"/>
                <p:cNvSpPr txBox="1"/>
                <p:nvPr/>
              </p:nvSpPr>
              <p:spPr>
                <a:xfrm>
                  <a:off x="1246474" y="3239767"/>
                  <a:ext cx="168946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b="1" dirty="0">
                      <a:latin typeface="Garamond" panose="02020404030301010803" pitchFamily="18" charset="0"/>
                    </a:rPr>
                    <a:t>Vezujući protein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1459113" y="2410450"/>
                  <a:ext cx="12641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r-Latn-RS" b="1" dirty="0">
                      <a:solidFill>
                        <a:schemeClr val="bg1"/>
                      </a:solidFill>
                      <a:latin typeface="Garamond" panose="02020404030301010803" pitchFamily="18" charset="0"/>
                    </a:rPr>
                    <a:t>Hormon</a:t>
                  </a:r>
                </a:p>
              </p:txBody>
            </p:sp>
          </p:grpSp>
        </p:grpSp>
        <p:cxnSp>
          <p:nvCxnSpPr>
            <p:cNvPr id="48" name="Straight Arrow Connector 47"/>
            <p:cNvCxnSpPr/>
            <p:nvPr/>
          </p:nvCxnSpPr>
          <p:spPr>
            <a:xfrm flipH="1">
              <a:off x="2387295" y="2811193"/>
              <a:ext cx="3207" cy="24081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1442261" y="4748796"/>
            <a:ext cx="2035278" cy="1326490"/>
            <a:chOff x="1369656" y="4657380"/>
            <a:chExt cx="2035278" cy="1326490"/>
          </a:xfrm>
        </p:grpSpPr>
        <p:grpSp>
          <p:nvGrpSpPr>
            <p:cNvPr id="57" name="Group 56"/>
            <p:cNvGrpSpPr/>
            <p:nvPr/>
          </p:nvGrpSpPr>
          <p:grpSpPr>
            <a:xfrm>
              <a:off x="1369656" y="4777815"/>
              <a:ext cx="2035278" cy="1206055"/>
              <a:chOff x="1369656" y="4777815"/>
              <a:chExt cx="2035278" cy="1206055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369656" y="4799785"/>
                <a:ext cx="2035278" cy="118408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 rot="10800000">
                <a:off x="1995945" y="4777815"/>
                <a:ext cx="782700" cy="58935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567541" y="5329859"/>
              <a:ext cx="1689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b="1" dirty="0">
                  <a:latin typeface="Garamond" panose="02020404030301010803" pitchFamily="18" charset="0"/>
                </a:rPr>
                <a:t>Vezujući protein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755203" y="4657380"/>
              <a:ext cx="1264186" cy="589702"/>
              <a:chOff x="328054" y="4224742"/>
              <a:chExt cx="1264186" cy="589702"/>
            </a:xfrm>
          </p:grpSpPr>
          <p:sp>
            <p:nvSpPr>
              <p:cNvPr id="53" name="Isosceles Triangle 52"/>
              <p:cNvSpPr/>
              <p:nvPr/>
            </p:nvSpPr>
            <p:spPr>
              <a:xfrm rot="10800000">
                <a:off x="568796" y="4254046"/>
                <a:ext cx="782700" cy="560398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28054" y="4224742"/>
                <a:ext cx="12641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b="1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Lek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271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4. Centralna ulogu u metabolizmu proteina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5" y="2311121"/>
            <a:ext cx="5251728" cy="439112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0" y="1678845"/>
            <a:ext cx="531495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314D63"/>
                </a:solidFill>
                <a:latin typeface="Garamond" panose="02020404030301010803" pitchFamily="18" charset="0"/>
              </a:rPr>
              <a:t>Pinocitoza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62706" y="5149419"/>
            <a:ext cx="149720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Ćelijska membrana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144172" y="5373938"/>
            <a:ext cx="149720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Vezikula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314950" y="2226847"/>
            <a:ext cx="3929953" cy="7466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Prelazak proteina krvne plazme u međućelijski prostor.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460651" y="3442456"/>
            <a:ext cx="3638550" cy="7466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Unos proteina u ćeliju </a:t>
            </a:r>
          </a:p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procesom pinocitoze.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460651" y="4659070"/>
            <a:ext cx="3638550" cy="7466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Razlaganje proteina</a:t>
            </a:r>
          </a:p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 do aminokiselina u ćeliji.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405973" y="5873676"/>
            <a:ext cx="3638550" cy="74663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Korišćenje aminokiselina</a:t>
            </a:r>
          </a:p>
          <a:p>
            <a:pPr algn="ctr"/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 za sintezu ćelijskih proteina.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248060" y="3059193"/>
            <a:ext cx="0" cy="383263"/>
          </a:xfrm>
          <a:prstGeom prst="straightConnector1">
            <a:avLst/>
          </a:prstGeom>
          <a:ln w="28575">
            <a:solidFill>
              <a:srgbClr val="314D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248060" y="4275807"/>
            <a:ext cx="0" cy="383263"/>
          </a:xfrm>
          <a:prstGeom prst="straightConnector1">
            <a:avLst/>
          </a:prstGeom>
          <a:ln w="28575">
            <a:solidFill>
              <a:srgbClr val="314D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225248" y="5512426"/>
            <a:ext cx="0" cy="383263"/>
          </a:xfrm>
          <a:prstGeom prst="straightConnector1">
            <a:avLst/>
          </a:prstGeom>
          <a:ln w="28575">
            <a:solidFill>
              <a:srgbClr val="314D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73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5. Uloga u koagulaciji krvi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58" y="1771974"/>
            <a:ext cx="5487403" cy="144774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-516316" y="1771974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C4682E"/>
                </a:solidFill>
                <a:latin typeface="Garamond" panose="02020404030301010803" pitchFamily="18" charset="0"/>
              </a:rPr>
              <a:t>Fibrinogen</a:t>
            </a:r>
            <a:endParaRPr lang="sr-Latn-RS" sz="2800" dirty="0">
              <a:solidFill>
                <a:srgbClr val="C4682E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7" y="3328355"/>
            <a:ext cx="7194884" cy="336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4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6. Odbrambena uloga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78" y="2048132"/>
            <a:ext cx="6292516" cy="469751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1924461" y="1547381"/>
            <a:ext cx="531495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- Različite klase imunoglobulina - </a:t>
            </a:r>
          </a:p>
        </p:txBody>
      </p:sp>
    </p:spTree>
    <p:extLst>
      <p:ext uri="{BB962C8B-B14F-4D97-AF65-F5344CB8AC3E}">
        <p14:creationId xmlns:p14="http://schemas.microsoft.com/office/powerpoint/2010/main" val="89304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6. Odbrambena uloga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6" y="1857665"/>
            <a:ext cx="8344863" cy="500033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1924461" y="1547381"/>
            <a:ext cx="531495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- Sistem komplementa -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1337594" y="2133823"/>
            <a:ext cx="170639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bg2">
                    <a:lumMod val="25000"/>
                  </a:schemeClr>
                </a:solidFill>
              </a:rPr>
              <a:t>Klasičan put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559425" y="2133823"/>
            <a:ext cx="170639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bg2">
                    <a:lumMod val="25000"/>
                  </a:schemeClr>
                </a:solidFill>
              </a:rPr>
              <a:t>Lektinski put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781256" y="2138057"/>
            <a:ext cx="195504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bg2">
                    <a:lumMod val="25000"/>
                  </a:schemeClr>
                </a:solidFill>
              </a:rPr>
              <a:t>Alternativni put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809246" y="5763350"/>
            <a:ext cx="170639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bg2">
                    <a:lumMod val="25000"/>
                  </a:schemeClr>
                </a:solidFill>
              </a:rPr>
              <a:t>Fagocitoza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822783" y="6251946"/>
            <a:ext cx="2833256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rgbClr val="C00000"/>
                </a:solidFill>
              </a:rPr>
              <a:t>Liza (bakterijskih) ćelija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7115543" y="4621208"/>
            <a:ext cx="170639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bg2">
                    <a:lumMod val="25000"/>
                  </a:schemeClr>
                </a:solidFill>
              </a:rPr>
              <a:t>Zapaljenje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1595312" y="2489769"/>
            <a:ext cx="170639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chemeClr val="bg2">
                    <a:lumMod val="25000"/>
                  </a:schemeClr>
                </a:solidFill>
              </a:rPr>
              <a:t>Ag-At kompleks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385283" y="2489769"/>
            <a:ext cx="235102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chemeClr val="bg2">
                    <a:lumMod val="25000"/>
                  </a:schemeClr>
                </a:solidFill>
              </a:rPr>
              <a:t>Patogeni, oštećeno tkivo</a:t>
            </a:r>
          </a:p>
        </p:txBody>
      </p:sp>
    </p:spTree>
    <p:extLst>
      <p:ext uri="{BB962C8B-B14F-4D97-AF65-F5344CB8AC3E}">
        <p14:creationId xmlns:p14="http://schemas.microsoft.com/office/powerpoint/2010/main" val="18623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400050" y="237072"/>
            <a:ext cx="8343900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latin typeface="Garamond" pitchFamily="18" charset="0"/>
              </a:rPr>
              <a:t>Proteini krvne plazme disosuju kao slabe kiseline?</a:t>
            </a:r>
            <a:endParaRPr lang="en-US" sz="2800" b="1" dirty="0">
              <a:latin typeface="Garamond" pitchFamily="18" charset="0"/>
            </a:endParaRPr>
          </a:p>
        </p:txBody>
      </p:sp>
      <p:grpSp>
        <p:nvGrpSpPr>
          <p:cNvPr id="18470" name="Group 18469"/>
          <p:cNvGrpSpPr/>
          <p:nvPr/>
        </p:nvGrpSpPr>
        <p:grpSpPr>
          <a:xfrm>
            <a:off x="5631171" y="998081"/>
            <a:ext cx="3096440" cy="5739914"/>
            <a:chOff x="5631171" y="998081"/>
            <a:chExt cx="3096440" cy="57399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174445" y="3135426"/>
              <a:ext cx="5690511" cy="141582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828501" y="6276330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28501" y="5878661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2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828501" y="5448449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3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832033" y="5043990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4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35565" y="4638518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5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835565" y="4239424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6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35565" y="3826775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7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835565" y="3416629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8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35565" y="3010154"/>
              <a:ext cx="382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9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97556" y="2601612"/>
              <a:ext cx="458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10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89591" y="2184277"/>
              <a:ext cx="458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11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789591" y="1782043"/>
              <a:ext cx="458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12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789591" y="1389409"/>
              <a:ext cx="458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13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797556" y="1003736"/>
              <a:ext cx="458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14</a:t>
              </a:r>
              <a:endParaRPr lang="en-US" sz="2400" b="1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6864049" y="3945732"/>
              <a:ext cx="447741" cy="0"/>
            </a:xfrm>
            <a:prstGeom prst="straightConnector1">
              <a:avLst/>
            </a:prstGeom>
            <a:ln w="38100">
              <a:solidFill>
                <a:srgbClr val="4DB84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631171" y="3685115"/>
              <a:ext cx="12371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4DB847"/>
                  </a:solidFill>
                  <a:latin typeface="Garamond" panose="02020404030301010803" pitchFamily="18" charset="0"/>
                </a:rPr>
                <a:t>pH krvi</a:t>
              </a:r>
              <a:endParaRPr lang="en-US" sz="2400" b="1">
                <a:solidFill>
                  <a:srgbClr val="4DB847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213" name="Rounded Rectangle 212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00050" y="948336"/>
            <a:ext cx="6903775" cy="8007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Stepen hidratisanosti je proporcionalan električnom naboju proteina krvne plazme ili seruma. </a:t>
            </a:r>
            <a:endParaRPr lang="sr-Latn-RS" sz="2400" dirty="0">
              <a:solidFill>
                <a:srgbClr val="314D63"/>
              </a:solidFill>
              <a:latin typeface="Garamond" panose="02020404030301010803" pitchFamily="18" charset="0"/>
            </a:endParaRPr>
          </a:p>
        </p:txBody>
      </p:sp>
      <p:sp>
        <p:nvSpPr>
          <p:cNvPr id="266" name="Rounded Rectangle 265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26128" y="898650"/>
            <a:ext cx="6903775" cy="5485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Vezuju dipole vode za sebe.</a:t>
            </a:r>
            <a:endParaRPr lang="sr-Latn-RS" sz="2400" dirty="0">
              <a:solidFill>
                <a:srgbClr val="314D63"/>
              </a:solidFill>
              <a:latin typeface="Garamond" panose="02020404030301010803" pitchFamily="18" charset="0"/>
            </a:endParaRPr>
          </a:p>
        </p:txBody>
      </p:sp>
      <p:grpSp>
        <p:nvGrpSpPr>
          <p:cNvPr id="18484" name="Group 18483"/>
          <p:cNvGrpSpPr/>
          <p:nvPr/>
        </p:nvGrpSpPr>
        <p:grpSpPr>
          <a:xfrm>
            <a:off x="286893" y="2027804"/>
            <a:ext cx="8420562" cy="4703049"/>
            <a:chOff x="286893" y="2027804"/>
            <a:chExt cx="8420562" cy="4703049"/>
          </a:xfrm>
        </p:grpSpPr>
        <p:grpSp>
          <p:nvGrpSpPr>
            <p:cNvPr id="18471" name="Group 18470"/>
            <p:cNvGrpSpPr/>
            <p:nvPr/>
          </p:nvGrpSpPr>
          <p:grpSpPr>
            <a:xfrm>
              <a:off x="286893" y="2027804"/>
              <a:ext cx="8420562" cy="4703049"/>
              <a:chOff x="286893" y="2027804"/>
              <a:chExt cx="8420562" cy="4703049"/>
            </a:xfrm>
          </p:grpSpPr>
          <p:grpSp>
            <p:nvGrpSpPr>
              <p:cNvPr id="18469" name="Group 18468"/>
              <p:cNvGrpSpPr/>
              <p:nvPr/>
            </p:nvGrpSpPr>
            <p:grpSpPr>
              <a:xfrm>
                <a:off x="286893" y="2027804"/>
                <a:ext cx="3200400" cy="3221233"/>
                <a:chOff x="891553" y="2680601"/>
                <a:chExt cx="3840487" cy="3724716"/>
              </a:xfrm>
            </p:grpSpPr>
            <p:grpSp>
              <p:nvGrpSpPr>
                <p:cNvPr id="18468" name="Group 18467"/>
                <p:cNvGrpSpPr/>
                <p:nvPr/>
              </p:nvGrpSpPr>
              <p:grpSpPr>
                <a:xfrm>
                  <a:off x="1068334" y="3240986"/>
                  <a:ext cx="3663706" cy="3164331"/>
                  <a:chOff x="250518" y="1993670"/>
                  <a:chExt cx="3663706" cy="3164331"/>
                </a:xfrm>
              </p:grpSpPr>
              <p:grpSp>
                <p:nvGrpSpPr>
                  <p:cNvPr id="18465" name="Group 18464"/>
                  <p:cNvGrpSpPr/>
                  <p:nvPr/>
                </p:nvGrpSpPr>
                <p:grpSpPr>
                  <a:xfrm>
                    <a:off x="629711" y="1993670"/>
                    <a:ext cx="2711821" cy="2609502"/>
                    <a:chOff x="2255623" y="2982955"/>
                    <a:chExt cx="2711821" cy="2609502"/>
                  </a:xfrm>
                </p:grpSpPr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2791354" y="3531264"/>
                      <a:ext cx="1626858" cy="1512726"/>
                      <a:chOff x="1832082" y="4445453"/>
                      <a:chExt cx="1626858" cy="1512726"/>
                    </a:xfrm>
                  </p:grpSpPr>
                  <p:sp>
                    <p:nvSpPr>
                      <p:cNvPr id="6" name="Oval 5"/>
                      <p:cNvSpPr/>
                      <p:nvPr/>
                    </p:nvSpPr>
                    <p:spPr>
                      <a:xfrm>
                        <a:off x="1935740" y="4572000"/>
                        <a:ext cx="1414895" cy="1246476"/>
                      </a:xfrm>
                      <a:prstGeom prst="ellipse">
                        <a:avLst/>
                      </a:prstGeom>
                      <a:solidFill>
                        <a:srgbClr val="314D63"/>
                      </a:solidFill>
                      <a:ln>
                        <a:solidFill>
                          <a:srgbClr val="314D63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sz="1300" b="1" smtClean="0">
                            <a:solidFill>
                              <a:schemeClr val="bg1"/>
                            </a:solidFill>
                            <a:latin typeface="Garamond" panose="02020404030301010803" pitchFamily="18" charset="0"/>
                          </a:rPr>
                          <a:t>Albumin</a:t>
                        </a:r>
                        <a:endParaRPr lang="sr-Latn-CS" sz="1300" b="1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endParaRPr>
                      </a:p>
                    </p:txBody>
                  </p:sp>
                  <p:grpSp>
                    <p:nvGrpSpPr>
                      <p:cNvPr id="55" name="Group 54"/>
                      <p:cNvGrpSpPr/>
                      <p:nvPr/>
                    </p:nvGrpSpPr>
                    <p:grpSpPr>
                      <a:xfrm>
                        <a:off x="1832082" y="4445453"/>
                        <a:ext cx="989698" cy="936236"/>
                        <a:chOff x="1832082" y="4445453"/>
                        <a:chExt cx="989698" cy="936236"/>
                      </a:xfrm>
                    </p:grpSpPr>
                    <p:grpSp>
                      <p:nvGrpSpPr>
                        <p:cNvPr id="52" name="Group 51"/>
                        <p:cNvGrpSpPr/>
                        <p:nvPr/>
                      </p:nvGrpSpPr>
                      <p:grpSpPr>
                        <a:xfrm>
                          <a:off x="2464593" y="444545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57" name="Oval 56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59" name="Minus 58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67" name="Group 66"/>
                        <p:cNvGrpSpPr/>
                        <p:nvPr/>
                      </p:nvGrpSpPr>
                      <p:grpSpPr>
                        <a:xfrm rot="16200000">
                          <a:off x="1789616" y="5066968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68" name="Oval 67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69" name="Minus 68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70" name="Group 69"/>
                        <p:cNvGrpSpPr/>
                        <p:nvPr/>
                      </p:nvGrpSpPr>
                      <p:grpSpPr>
                        <a:xfrm rot="18169195">
                          <a:off x="1848909" y="473322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71" name="Oval 70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72" name="Minus 71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73" name="Group 72"/>
                        <p:cNvGrpSpPr/>
                        <p:nvPr/>
                      </p:nvGrpSpPr>
                      <p:grpSpPr>
                        <a:xfrm rot="19710221">
                          <a:off x="2117649" y="4517191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74" name="Oval 73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75" name="Minus 74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</p:grpSp>
                  <p:grpSp>
                    <p:nvGrpSpPr>
                      <p:cNvPr id="107" name="Group 106"/>
                      <p:cNvGrpSpPr/>
                      <p:nvPr/>
                    </p:nvGrpSpPr>
                    <p:grpSpPr>
                      <a:xfrm flipV="1">
                        <a:off x="1843085" y="5021942"/>
                        <a:ext cx="989698" cy="936236"/>
                        <a:chOff x="1832082" y="4445453"/>
                        <a:chExt cx="989698" cy="936236"/>
                      </a:xfrm>
                    </p:grpSpPr>
                    <p:grpSp>
                      <p:nvGrpSpPr>
                        <p:cNvPr id="108" name="Group 107"/>
                        <p:cNvGrpSpPr/>
                        <p:nvPr/>
                      </p:nvGrpSpPr>
                      <p:grpSpPr>
                        <a:xfrm>
                          <a:off x="2464593" y="444545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18" name="Oval 117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19" name="Minus 118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09" name="Group 108"/>
                        <p:cNvGrpSpPr/>
                        <p:nvPr/>
                      </p:nvGrpSpPr>
                      <p:grpSpPr>
                        <a:xfrm rot="16200000">
                          <a:off x="1789616" y="5066968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16" name="Oval 115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17" name="Minus 116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10" name="Group 109"/>
                        <p:cNvGrpSpPr/>
                        <p:nvPr/>
                      </p:nvGrpSpPr>
                      <p:grpSpPr>
                        <a:xfrm rot="18169195">
                          <a:off x="1848909" y="473322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14" name="Oval 113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15" name="Minus 114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11" name="Group 110"/>
                        <p:cNvGrpSpPr/>
                        <p:nvPr/>
                      </p:nvGrpSpPr>
                      <p:grpSpPr>
                        <a:xfrm rot="19710221">
                          <a:off x="2117649" y="4517191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12" name="Oval 111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13" name="Minus 112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</p:grpSp>
                  <p:grpSp>
                    <p:nvGrpSpPr>
                      <p:cNvPr id="120" name="Group 119"/>
                      <p:cNvGrpSpPr/>
                      <p:nvPr/>
                    </p:nvGrpSpPr>
                    <p:grpSpPr>
                      <a:xfrm flipH="1" flipV="1">
                        <a:off x="2480372" y="5021943"/>
                        <a:ext cx="973922" cy="936236"/>
                        <a:chOff x="1832082" y="4445453"/>
                        <a:chExt cx="989698" cy="936236"/>
                      </a:xfrm>
                    </p:grpSpPr>
                    <p:grpSp>
                      <p:nvGrpSpPr>
                        <p:cNvPr id="121" name="Group 120"/>
                        <p:cNvGrpSpPr/>
                        <p:nvPr/>
                      </p:nvGrpSpPr>
                      <p:grpSpPr>
                        <a:xfrm>
                          <a:off x="2464593" y="444545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31" name="Oval 130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32" name="Minus 131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22" name="Group 121"/>
                        <p:cNvGrpSpPr/>
                        <p:nvPr/>
                      </p:nvGrpSpPr>
                      <p:grpSpPr>
                        <a:xfrm rot="16200000">
                          <a:off x="1789616" y="5066968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29" name="Oval 128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30" name="Minus 129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23" name="Group 122"/>
                        <p:cNvGrpSpPr/>
                        <p:nvPr/>
                      </p:nvGrpSpPr>
                      <p:grpSpPr>
                        <a:xfrm rot="18169195">
                          <a:off x="1848909" y="473322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27" name="Oval 126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28" name="Minus 127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24" name="Group 123"/>
                        <p:cNvGrpSpPr/>
                        <p:nvPr/>
                      </p:nvGrpSpPr>
                      <p:grpSpPr>
                        <a:xfrm rot="19710221">
                          <a:off x="2117649" y="4517191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25" name="Oval 124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26" name="Minus 125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</p:grpSp>
                  <p:grpSp>
                    <p:nvGrpSpPr>
                      <p:cNvPr id="133" name="Group 132"/>
                      <p:cNvGrpSpPr/>
                      <p:nvPr/>
                    </p:nvGrpSpPr>
                    <p:grpSpPr>
                      <a:xfrm flipH="1">
                        <a:off x="2469242" y="4448966"/>
                        <a:ext cx="989698" cy="936236"/>
                        <a:chOff x="1832082" y="4445453"/>
                        <a:chExt cx="989698" cy="936236"/>
                      </a:xfrm>
                    </p:grpSpPr>
                    <p:grpSp>
                      <p:nvGrpSpPr>
                        <p:cNvPr id="134" name="Group 133"/>
                        <p:cNvGrpSpPr/>
                        <p:nvPr/>
                      </p:nvGrpSpPr>
                      <p:grpSpPr>
                        <a:xfrm>
                          <a:off x="2464593" y="444545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44" name="Oval 143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45" name="Minus 144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35" name="Group 134"/>
                        <p:cNvGrpSpPr/>
                        <p:nvPr/>
                      </p:nvGrpSpPr>
                      <p:grpSpPr>
                        <a:xfrm rot="16200000">
                          <a:off x="1789616" y="5066968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42" name="Oval 141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43" name="Minus 142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36" name="Group 135"/>
                        <p:cNvGrpSpPr/>
                        <p:nvPr/>
                      </p:nvGrpSpPr>
                      <p:grpSpPr>
                        <a:xfrm rot="18169195">
                          <a:off x="1848909" y="4733223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40" name="Oval 139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41" name="Minus 140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37" name="Group 136"/>
                        <p:cNvGrpSpPr/>
                        <p:nvPr/>
                      </p:nvGrpSpPr>
                      <p:grpSpPr>
                        <a:xfrm rot="19710221">
                          <a:off x="2117649" y="4517191"/>
                          <a:ext cx="357187" cy="272256"/>
                          <a:chOff x="3467338" y="3728244"/>
                          <a:chExt cx="357187" cy="272256"/>
                        </a:xfrm>
                      </p:grpSpPr>
                      <p:sp>
                        <p:nvSpPr>
                          <p:cNvPr id="138" name="Oval 137"/>
                          <p:cNvSpPr/>
                          <p:nvPr/>
                        </p:nvSpPr>
                        <p:spPr>
                          <a:xfrm rot="16200000">
                            <a:off x="3509804" y="3685778"/>
                            <a:ext cx="272256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39" name="Minus 138"/>
                          <p:cNvSpPr/>
                          <p:nvPr/>
                        </p:nvSpPr>
                        <p:spPr>
                          <a:xfrm>
                            <a:off x="3538775" y="3744913"/>
                            <a:ext cx="214313" cy="214312"/>
                          </a:xfrm>
                          <a:prstGeom prst="mathMinus">
                            <a:avLst/>
                          </a:prstGeom>
                          <a:solidFill>
                            <a:schemeClr val="bg1"/>
                          </a:solidFill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8464" name="Group 18463"/>
                    <p:cNvGrpSpPr/>
                    <p:nvPr/>
                  </p:nvGrpSpPr>
                  <p:grpSpPr>
                    <a:xfrm>
                      <a:off x="2255623" y="2982955"/>
                      <a:ext cx="2711821" cy="2609502"/>
                      <a:chOff x="2255623" y="2982955"/>
                      <a:chExt cx="2711821" cy="2609502"/>
                    </a:xfrm>
                  </p:grpSpPr>
                  <p:grpSp>
                    <p:nvGrpSpPr>
                      <p:cNvPr id="79" name="Group 78"/>
                      <p:cNvGrpSpPr/>
                      <p:nvPr/>
                    </p:nvGrpSpPr>
                    <p:grpSpPr>
                      <a:xfrm>
                        <a:off x="3429531" y="2982955"/>
                        <a:ext cx="1537913" cy="1492276"/>
                        <a:chOff x="3429531" y="2982955"/>
                        <a:chExt cx="1537913" cy="1492276"/>
                      </a:xfrm>
                    </p:grpSpPr>
                    <p:grpSp>
                      <p:nvGrpSpPr>
                        <p:cNvPr id="51" name="Group 50"/>
                        <p:cNvGrpSpPr/>
                        <p:nvPr/>
                      </p:nvGrpSpPr>
                      <p:grpSpPr>
                        <a:xfrm>
                          <a:off x="3429531" y="2982955"/>
                          <a:ext cx="357187" cy="544511"/>
                          <a:chOff x="2357438" y="3714751"/>
                          <a:chExt cx="357187" cy="544511"/>
                        </a:xfrm>
                      </p:grpSpPr>
                      <p:sp>
                        <p:nvSpPr>
                          <p:cNvPr id="14" name="Oval 13"/>
                          <p:cNvSpPr/>
                          <p:nvPr/>
                        </p:nvSpPr>
                        <p:spPr>
                          <a:xfrm rot="16200000">
                            <a:off x="2263776" y="3808413"/>
                            <a:ext cx="544511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9" name="Plus 18"/>
                          <p:cNvSpPr/>
                          <p:nvPr/>
                        </p:nvSpPr>
                        <p:spPr>
                          <a:xfrm>
                            <a:off x="2428875" y="4000500"/>
                            <a:ext cx="214313" cy="214313"/>
                          </a:xfrm>
                          <a:prstGeom prst="mathPl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  <p:sp>
                        <p:nvSpPr>
                          <p:cNvPr id="29" name="Minus 28"/>
                          <p:cNvSpPr/>
                          <p:nvPr/>
                        </p:nvSpPr>
                        <p:spPr>
                          <a:xfrm>
                            <a:off x="2428875" y="3731420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47" name="Group 146"/>
                        <p:cNvGrpSpPr/>
                        <p:nvPr/>
                      </p:nvGrpSpPr>
                      <p:grpSpPr>
                        <a:xfrm rot="1498249">
                          <a:off x="3967057" y="3108872"/>
                          <a:ext cx="357187" cy="544511"/>
                          <a:chOff x="2357438" y="3714751"/>
                          <a:chExt cx="357187" cy="544511"/>
                        </a:xfrm>
                      </p:grpSpPr>
                      <p:sp>
                        <p:nvSpPr>
                          <p:cNvPr id="148" name="Oval 147"/>
                          <p:cNvSpPr/>
                          <p:nvPr/>
                        </p:nvSpPr>
                        <p:spPr>
                          <a:xfrm rot="16200000">
                            <a:off x="2263776" y="3808413"/>
                            <a:ext cx="544511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49" name="Plus 148"/>
                          <p:cNvSpPr/>
                          <p:nvPr/>
                        </p:nvSpPr>
                        <p:spPr>
                          <a:xfrm>
                            <a:off x="2428875" y="4000500"/>
                            <a:ext cx="214313" cy="214313"/>
                          </a:xfrm>
                          <a:prstGeom prst="mathPl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  <p:sp>
                        <p:nvSpPr>
                          <p:cNvPr id="150" name="Minus 149"/>
                          <p:cNvSpPr/>
                          <p:nvPr/>
                        </p:nvSpPr>
                        <p:spPr>
                          <a:xfrm>
                            <a:off x="2428875" y="3731420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51" name="Group 150"/>
                        <p:cNvGrpSpPr/>
                        <p:nvPr/>
                      </p:nvGrpSpPr>
                      <p:grpSpPr>
                        <a:xfrm rot="3271810">
                          <a:off x="4407488" y="3492589"/>
                          <a:ext cx="357187" cy="544511"/>
                          <a:chOff x="2357438" y="3714751"/>
                          <a:chExt cx="357187" cy="544511"/>
                        </a:xfrm>
                      </p:grpSpPr>
                      <p:sp>
                        <p:nvSpPr>
                          <p:cNvPr id="152" name="Oval 151"/>
                          <p:cNvSpPr/>
                          <p:nvPr/>
                        </p:nvSpPr>
                        <p:spPr>
                          <a:xfrm rot="16200000">
                            <a:off x="2263776" y="3808413"/>
                            <a:ext cx="544511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53" name="Plus 152"/>
                          <p:cNvSpPr/>
                          <p:nvPr/>
                        </p:nvSpPr>
                        <p:spPr>
                          <a:xfrm>
                            <a:off x="2428875" y="4000500"/>
                            <a:ext cx="214313" cy="214313"/>
                          </a:xfrm>
                          <a:prstGeom prst="mathPl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  <p:sp>
                        <p:nvSpPr>
                          <p:cNvPr id="154" name="Minus 153"/>
                          <p:cNvSpPr/>
                          <p:nvPr/>
                        </p:nvSpPr>
                        <p:spPr>
                          <a:xfrm>
                            <a:off x="2428875" y="3731420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  <p:grpSp>
                      <p:nvGrpSpPr>
                        <p:cNvPr id="155" name="Group 154"/>
                        <p:cNvGrpSpPr/>
                        <p:nvPr/>
                      </p:nvGrpSpPr>
                      <p:grpSpPr>
                        <a:xfrm rot="5400000">
                          <a:off x="4516595" y="4024382"/>
                          <a:ext cx="357187" cy="544511"/>
                          <a:chOff x="2357438" y="3714751"/>
                          <a:chExt cx="357187" cy="544511"/>
                        </a:xfrm>
                      </p:grpSpPr>
                      <p:sp>
                        <p:nvSpPr>
                          <p:cNvPr id="156" name="Oval 155"/>
                          <p:cNvSpPr/>
                          <p:nvPr/>
                        </p:nvSpPr>
                        <p:spPr>
                          <a:xfrm rot="16200000">
                            <a:off x="2263776" y="3808413"/>
                            <a:ext cx="544511" cy="357187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sr-Latn-CS" dirty="0"/>
                              <a:t>            </a:t>
                            </a:r>
                            <a:endParaRPr lang="sr-Latn-CS" sz="2000" dirty="0"/>
                          </a:p>
                        </p:txBody>
                      </p:sp>
                      <p:sp>
                        <p:nvSpPr>
                          <p:cNvPr id="157" name="Plus 156"/>
                          <p:cNvSpPr/>
                          <p:nvPr/>
                        </p:nvSpPr>
                        <p:spPr>
                          <a:xfrm>
                            <a:off x="2428875" y="4000500"/>
                            <a:ext cx="214313" cy="214313"/>
                          </a:xfrm>
                          <a:prstGeom prst="mathPl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  <p:sp>
                        <p:nvSpPr>
                          <p:cNvPr id="158" name="Minus 157"/>
                          <p:cNvSpPr/>
                          <p:nvPr/>
                        </p:nvSpPr>
                        <p:spPr>
                          <a:xfrm>
                            <a:off x="2428875" y="3731420"/>
                            <a:ext cx="214313" cy="214312"/>
                          </a:xfrm>
                          <a:prstGeom prst="mathMinus">
                            <a:avLst/>
                          </a:prstGeom>
                        </p:spPr>
                        <p:style>
                          <a:lnRef idx="2">
                            <a:schemeClr val="accent4"/>
                          </a:lnRef>
                          <a:fillRef idx="1">
                            <a:schemeClr val="lt1"/>
                          </a:fillRef>
                          <a:effectRef idx="0">
                            <a:schemeClr val="accent4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sr-Latn-CS"/>
                          </a:p>
                        </p:txBody>
                      </p:sp>
                    </p:grpSp>
                  </p:grpSp>
                  <p:grpSp>
                    <p:nvGrpSpPr>
                      <p:cNvPr id="161" name="Group 160"/>
                      <p:cNvGrpSpPr/>
                      <p:nvPr/>
                    </p:nvGrpSpPr>
                    <p:grpSpPr>
                      <a:xfrm flipV="1">
                        <a:off x="3429351" y="5047946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174" name="Oval 173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175" name="Plus 174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176" name="Minus 175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62" name="Group 161"/>
                      <p:cNvGrpSpPr/>
                      <p:nvPr/>
                    </p:nvGrpSpPr>
                    <p:grpSpPr>
                      <a:xfrm rot="20101751" flipV="1">
                        <a:off x="3959487" y="4929062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171" name="Oval 170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172" name="Plus 171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173" name="Minus 172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63" name="Group 162"/>
                      <p:cNvGrpSpPr/>
                      <p:nvPr/>
                    </p:nvGrpSpPr>
                    <p:grpSpPr>
                      <a:xfrm rot="18328190" flipV="1">
                        <a:off x="4399918" y="4545345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168" name="Oval 167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169" name="Plus 168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170" name="Minus 169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78" name="Group 177"/>
                      <p:cNvGrpSpPr/>
                      <p:nvPr/>
                    </p:nvGrpSpPr>
                    <p:grpSpPr>
                      <a:xfrm rot="16200000">
                        <a:off x="2349285" y="4011762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191" name="Oval 190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192" name="Plus 191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193" name="Minus 192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79" name="Group 178"/>
                      <p:cNvGrpSpPr/>
                      <p:nvPr/>
                    </p:nvGrpSpPr>
                    <p:grpSpPr>
                      <a:xfrm rot="17698249">
                        <a:off x="2444007" y="3496390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188" name="Oval 187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189" name="Plus 188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190" name="Minus 189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80" name="Group 179"/>
                      <p:cNvGrpSpPr/>
                      <p:nvPr/>
                    </p:nvGrpSpPr>
                    <p:grpSpPr>
                      <a:xfrm rot="19471810">
                        <a:off x="2848944" y="3123064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185" name="Oval 184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186" name="Plus 185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187" name="Minus 186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96" name="Group 195"/>
                      <p:cNvGrpSpPr/>
                      <p:nvPr/>
                    </p:nvGrpSpPr>
                    <p:grpSpPr>
                      <a:xfrm rot="1498249" flipH="1" flipV="1">
                        <a:off x="2892908" y="4928866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205" name="Oval 204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206" name="Plus 205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207" name="Minus 206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  <p:grpSp>
                    <p:nvGrpSpPr>
                      <p:cNvPr id="197" name="Group 196"/>
                      <p:cNvGrpSpPr/>
                      <p:nvPr/>
                    </p:nvGrpSpPr>
                    <p:grpSpPr>
                      <a:xfrm rot="3271810" flipH="1" flipV="1">
                        <a:off x="2452477" y="4545149"/>
                        <a:ext cx="357187" cy="544511"/>
                        <a:chOff x="2357438" y="3714751"/>
                        <a:chExt cx="357187" cy="544511"/>
                      </a:xfrm>
                    </p:grpSpPr>
                    <p:sp>
                      <p:nvSpPr>
                        <p:cNvPr id="202" name="Oval 201"/>
                        <p:cNvSpPr/>
                        <p:nvPr/>
                      </p:nvSpPr>
                      <p:spPr>
                        <a:xfrm rot="16200000">
                          <a:off x="2263776" y="3808413"/>
                          <a:ext cx="544511" cy="357187"/>
                        </a:xfrm>
                        <a:prstGeom prst="ellipse">
                          <a:avLst/>
                        </a:prstGeom>
                      </p:spPr>
                      <p:style>
                        <a:lnRef idx="1">
                          <a:schemeClr val="accent3"/>
                        </a:lnRef>
                        <a:fillRef idx="2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lang="sr-Latn-CS" dirty="0"/>
                            <a:t>            </a:t>
                          </a:r>
                          <a:endParaRPr lang="sr-Latn-CS" sz="2000" dirty="0"/>
                        </a:p>
                      </p:txBody>
                    </p:sp>
                    <p:sp>
                      <p:nvSpPr>
                        <p:cNvPr id="203" name="Plus 202"/>
                        <p:cNvSpPr/>
                        <p:nvPr/>
                      </p:nvSpPr>
                      <p:spPr>
                        <a:xfrm>
                          <a:off x="2428875" y="4000500"/>
                          <a:ext cx="214313" cy="214313"/>
                        </a:xfrm>
                        <a:prstGeom prst="mathPl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  <p:sp>
                      <p:nvSpPr>
                        <p:cNvPr id="204" name="Minus 203"/>
                        <p:cNvSpPr/>
                        <p:nvPr/>
                      </p:nvSpPr>
                      <p:spPr>
                        <a:xfrm>
                          <a:off x="2428875" y="3731420"/>
                          <a:ext cx="214313" cy="214312"/>
                        </a:xfrm>
                        <a:prstGeom prst="mathMinus">
                          <a:avLst/>
                        </a:prstGeom>
                      </p:spPr>
                      <p:style>
                        <a:lnRef idx="2">
                          <a:schemeClr val="accent4"/>
                        </a:lnRef>
                        <a:fillRef idx="1">
                          <a:schemeClr val="lt1"/>
                        </a:fillRef>
                        <a:effectRef idx="0">
                          <a:schemeClr val="accent4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algn="ctr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sr-Latn-CS"/>
                        </a:p>
                      </p:txBody>
                    </p:sp>
                  </p:grpSp>
                </p:grpSp>
              </p:grpSp>
              <p:grpSp>
                <p:nvGrpSpPr>
                  <p:cNvPr id="18467" name="Group 18466"/>
                  <p:cNvGrpSpPr/>
                  <p:nvPr/>
                </p:nvGrpSpPr>
                <p:grpSpPr>
                  <a:xfrm>
                    <a:off x="1799614" y="4603172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15" name="Oval 214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16" name="Plus 215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17" name="Minus 216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19" name="Group 218"/>
                  <p:cNvGrpSpPr/>
                  <p:nvPr/>
                </p:nvGrpSpPr>
                <p:grpSpPr>
                  <a:xfrm rot="19638201">
                    <a:off x="2617980" y="4402063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20" name="Oval 219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21" name="Plus 220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22" name="Minus 221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23" name="Group 222"/>
                  <p:cNvGrpSpPr/>
                  <p:nvPr/>
                </p:nvGrpSpPr>
                <p:grpSpPr>
                  <a:xfrm rot="1683896">
                    <a:off x="980945" y="4404421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24" name="Oval 223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25" name="Plus 224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26" name="Minus 225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27" name="Group 226"/>
                  <p:cNvGrpSpPr/>
                  <p:nvPr/>
                </p:nvGrpSpPr>
                <p:grpSpPr>
                  <a:xfrm rot="3462784">
                    <a:off x="349339" y="3830515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28" name="Oval 227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29" name="Plus 228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30" name="Minus 229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31" name="Group 230"/>
                  <p:cNvGrpSpPr/>
                  <p:nvPr/>
                </p:nvGrpSpPr>
                <p:grpSpPr>
                  <a:xfrm rot="18098835">
                    <a:off x="3231623" y="3854137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32" name="Oval 231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33" name="Plus 232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34" name="Minus 233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35" name="Group 234"/>
                  <p:cNvGrpSpPr/>
                  <p:nvPr/>
                </p:nvGrpSpPr>
                <p:grpSpPr>
                  <a:xfrm rot="16200000">
                    <a:off x="3458216" y="3047447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36" name="Oval 235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37" name="Plus 236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38" name="Minus 237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39" name="Group 238"/>
                  <p:cNvGrpSpPr/>
                  <p:nvPr/>
                </p:nvGrpSpPr>
                <p:grpSpPr>
                  <a:xfrm rot="14196067">
                    <a:off x="3231713" y="2187168"/>
                    <a:ext cx="357187" cy="554829"/>
                    <a:chOff x="1799614" y="4603172"/>
                    <a:chExt cx="357187" cy="554829"/>
                  </a:xfrm>
                </p:grpSpPr>
                <p:sp>
                  <p:nvSpPr>
                    <p:cNvPr id="240" name="Oval 239"/>
                    <p:cNvSpPr/>
                    <p:nvPr/>
                  </p:nvSpPr>
                  <p:spPr>
                    <a:xfrm rot="5400000" flipV="1">
                      <a:off x="1705952" y="4696834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41" name="Plus 240"/>
                    <p:cNvSpPr/>
                    <p:nvPr/>
                  </p:nvSpPr>
                  <p:spPr>
                    <a:xfrm flipV="1">
                      <a:off x="1880393" y="4674608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42" name="Minus 241"/>
                    <p:cNvSpPr/>
                    <p:nvPr/>
                  </p:nvSpPr>
                  <p:spPr>
                    <a:xfrm flipV="1">
                      <a:off x="1880393" y="4943689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</p:grpSp>
            <p:grpSp>
              <p:nvGrpSpPr>
                <p:cNvPr id="244" name="Group 243"/>
                <p:cNvGrpSpPr/>
                <p:nvPr/>
              </p:nvGrpSpPr>
              <p:grpSpPr>
                <a:xfrm rot="12501549">
                  <a:off x="3410473" y="2865323"/>
                  <a:ext cx="357187" cy="554829"/>
                  <a:chOff x="1799614" y="4603172"/>
                  <a:chExt cx="357187" cy="554829"/>
                </a:xfrm>
              </p:grpSpPr>
              <p:sp>
                <p:nvSpPr>
                  <p:cNvPr id="245" name="Oval 244"/>
                  <p:cNvSpPr/>
                  <p:nvPr/>
                </p:nvSpPr>
                <p:spPr>
                  <a:xfrm rot="5400000" flipV="1">
                    <a:off x="1705952" y="4696834"/>
                    <a:ext cx="544511" cy="357187"/>
                  </a:xfrm>
                  <a:prstGeom prst="ellipse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dirty="0"/>
                      <a:t>            </a:t>
                    </a:r>
                    <a:endParaRPr lang="sr-Latn-CS" sz="2000" dirty="0"/>
                  </a:p>
                </p:txBody>
              </p:sp>
              <p:sp>
                <p:nvSpPr>
                  <p:cNvPr id="246" name="Plus 245"/>
                  <p:cNvSpPr/>
                  <p:nvPr/>
                </p:nvSpPr>
                <p:spPr>
                  <a:xfrm flipV="1">
                    <a:off x="1880393" y="4674608"/>
                    <a:ext cx="214313" cy="214313"/>
                  </a:xfrm>
                  <a:prstGeom prst="mathPl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  <p:sp>
                <p:nvSpPr>
                  <p:cNvPr id="247" name="Minus 246"/>
                  <p:cNvSpPr/>
                  <p:nvPr/>
                </p:nvSpPr>
                <p:spPr>
                  <a:xfrm flipV="1">
                    <a:off x="1880393" y="4943689"/>
                    <a:ext cx="214313" cy="214312"/>
                  </a:xfrm>
                  <a:prstGeom prst="mathMin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</p:grpSp>
            <p:grpSp>
              <p:nvGrpSpPr>
                <p:cNvPr id="248" name="Group 247"/>
                <p:cNvGrpSpPr/>
                <p:nvPr/>
              </p:nvGrpSpPr>
              <p:grpSpPr>
                <a:xfrm rot="10800000">
                  <a:off x="2626772" y="2680601"/>
                  <a:ext cx="357187" cy="554829"/>
                  <a:chOff x="1799614" y="4603172"/>
                  <a:chExt cx="357187" cy="554829"/>
                </a:xfrm>
              </p:grpSpPr>
              <p:sp>
                <p:nvSpPr>
                  <p:cNvPr id="249" name="Oval 248"/>
                  <p:cNvSpPr/>
                  <p:nvPr/>
                </p:nvSpPr>
                <p:spPr>
                  <a:xfrm rot="5400000" flipV="1">
                    <a:off x="1705952" y="4696834"/>
                    <a:ext cx="544511" cy="357187"/>
                  </a:xfrm>
                  <a:prstGeom prst="ellipse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dirty="0"/>
                      <a:t>            </a:t>
                    </a:r>
                    <a:endParaRPr lang="sr-Latn-CS" sz="2000" dirty="0"/>
                  </a:p>
                </p:txBody>
              </p:sp>
              <p:sp>
                <p:nvSpPr>
                  <p:cNvPr id="250" name="Plus 249"/>
                  <p:cNvSpPr/>
                  <p:nvPr/>
                </p:nvSpPr>
                <p:spPr>
                  <a:xfrm flipV="1">
                    <a:off x="1880393" y="4674608"/>
                    <a:ext cx="214313" cy="214313"/>
                  </a:xfrm>
                  <a:prstGeom prst="mathPl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  <p:sp>
                <p:nvSpPr>
                  <p:cNvPr id="251" name="Minus 250"/>
                  <p:cNvSpPr/>
                  <p:nvPr/>
                </p:nvSpPr>
                <p:spPr>
                  <a:xfrm flipV="1">
                    <a:off x="1880393" y="4943689"/>
                    <a:ext cx="214313" cy="214312"/>
                  </a:xfrm>
                  <a:prstGeom prst="mathMin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</p:grpSp>
            <p:grpSp>
              <p:nvGrpSpPr>
                <p:cNvPr id="252" name="Group 251"/>
                <p:cNvGrpSpPr/>
                <p:nvPr/>
              </p:nvGrpSpPr>
              <p:grpSpPr>
                <a:xfrm rot="8802554">
                  <a:off x="1712619" y="2927459"/>
                  <a:ext cx="357187" cy="554829"/>
                  <a:chOff x="1799614" y="4603172"/>
                  <a:chExt cx="357187" cy="554829"/>
                </a:xfrm>
              </p:grpSpPr>
              <p:sp>
                <p:nvSpPr>
                  <p:cNvPr id="253" name="Oval 252"/>
                  <p:cNvSpPr/>
                  <p:nvPr/>
                </p:nvSpPr>
                <p:spPr>
                  <a:xfrm rot="5400000" flipV="1">
                    <a:off x="1705952" y="4696834"/>
                    <a:ext cx="544511" cy="357187"/>
                  </a:xfrm>
                  <a:prstGeom prst="ellipse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dirty="0"/>
                      <a:t>            </a:t>
                    </a:r>
                    <a:endParaRPr lang="sr-Latn-CS" sz="2000" dirty="0"/>
                  </a:p>
                </p:txBody>
              </p:sp>
              <p:sp>
                <p:nvSpPr>
                  <p:cNvPr id="254" name="Plus 253"/>
                  <p:cNvSpPr/>
                  <p:nvPr/>
                </p:nvSpPr>
                <p:spPr>
                  <a:xfrm flipV="1">
                    <a:off x="1880393" y="4674608"/>
                    <a:ext cx="214313" cy="214313"/>
                  </a:xfrm>
                  <a:prstGeom prst="mathPl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  <p:sp>
                <p:nvSpPr>
                  <p:cNvPr id="255" name="Minus 254"/>
                  <p:cNvSpPr/>
                  <p:nvPr/>
                </p:nvSpPr>
                <p:spPr>
                  <a:xfrm flipV="1">
                    <a:off x="1880393" y="4943689"/>
                    <a:ext cx="214313" cy="214312"/>
                  </a:xfrm>
                  <a:prstGeom prst="mathMin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</p:grpSp>
            <p:grpSp>
              <p:nvGrpSpPr>
                <p:cNvPr id="256" name="Group 255"/>
                <p:cNvGrpSpPr/>
                <p:nvPr/>
              </p:nvGrpSpPr>
              <p:grpSpPr>
                <a:xfrm rot="6784905">
                  <a:off x="1132527" y="3535725"/>
                  <a:ext cx="357187" cy="554829"/>
                  <a:chOff x="1799614" y="4603172"/>
                  <a:chExt cx="357187" cy="554829"/>
                </a:xfrm>
              </p:grpSpPr>
              <p:sp>
                <p:nvSpPr>
                  <p:cNvPr id="257" name="Oval 256"/>
                  <p:cNvSpPr/>
                  <p:nvPr/>
                </p:nvSpPr>
                <p:spPr>
                  <a:xfrm rot="5400000" flipV="1">
                    <a:off x="1705952" y="4696834"/>
                    <a:ext cx="544511" cy="357187"/>
                  </a:xfrm>
                  <a:prstGeom prst="ellipse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dirty="0"/>
                      <a:t>            </a:t>
                    </a:r>
                    <a:endParaRPr lang="sr-Latn-CS" sz="2000" dirty="0"/>
                  </a:p>
                </p:txBody>
              </p:sp>
              <p:sp>
                <p:nvSpPr>
                  <p:cNvPr id="258" name="Plus 257"/>
                  <p:cNvSpPr/>
                  <p:nvPr/>
                </p:nvSpPr>
                <p:spPr>
                  <a:xfrm flipV="1">
                    <a:off x="1880393" y="4674608"/>
                    <a:ext cx="214313" cy="214313"/>
                  </a:xfrm>
                  <a:prstGeom prst="mathPl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  <p:sp>
                <p:nvSpPr>
                  <p:cNvPr id="259" name="Minus 258"/>
                  <p:cNvSpPr/>
                  <p:nvPr/>
                </p:nvSpPr>
                <p:spPr>
                  <a:xfrm flipV="1">
                    <a:off x="1880393" y="4943689"/>
                    <a:ext cx="214313" cy="214312"/>
                  </a:xfrm>
                  <a:prstGeom prst="mathMin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</p:grpSp>
            <p:grpSp>
              <p:nvGrpSpPr>
                <p:cNvPr id="260" name="Group 259"/>
                <p:cNvGrpSpPr/>
                <p:nvPr/>
              </p:nvGrpSpPr>
              <p:grpSpPr>
                <a:xfrm rot="5400000">
                  <a:off x="990374" y="4264098"/>
                  <a:ext cx="357187" cy="554829"/>
                  <a:chOff x="1799614" y="4603172"/>
                  <a:chExt cx="357187" cy="554829"/>
                </a:xfrm>
              </p:grpSpPr>
              <p:sp>
                <p:nvSpPr>
                  <p:cNvPr id="261" name="Oval 260"/>
                  <p:cNvSpPr/>
                  <p:nvPr/>
                </p:nvSpPr>
                <p:spPr>
                  <a:xfrm rot="5400000" flipV="1">
                    <a:off x="1705952" y="4696834"/>
                    <a:ext cx="544511" cy="357187"/>
                  </a:xfrm>
                  <a:prstGeom prst="ellipse">
                    <a:avLst/>
                  </a:prstGeom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dirty="0"/>
                      <a:t>            </a:t>
                    </a:r>
                    <a:endParaRPr lang="sr-Latn-CS" sz="2000" dirty="0"/>
                  </a:p>
                </p:txBody>
              </p:sp>
              <p:sp>
                <p:nvSpPr>
                  <p:cNvPr id="262" name="Plus 261"/>
                  <p:cNvSpPr/>
                  <p:nvPr/>
                </p:nvSpPr>
                <p:spPr>
                  <a:xfrm flipV="1">
                    <a:off x="1880393" y="4674608"/>
                    <a:ext cx="214313" cy="214313"/>
                  </a:xfrm>
                  <a:prstGeom prst="mathPl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  <p:sp>
                <p:nvSpPr>
                  <p:cNvPr id="263" name="Minus 262"/>
                  <p:cNvSpPr/>
                  <p:nvPr/>
                </p:nvSpPr>
                <p:spPr>
                  <a:xfrm flipV="1">
                    <a:off x="1880393" y="4943689"/>
                    <a:ext cx="214313" cy="214312"/>
                  </a:xfrm>
                  <a:prstGeom prst="mathMinus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sr-Latn-CS"/>
                  </a:p>
                </p:txBody>
              </p:sp>
            </p:grpSp>
          </p:grpSp>
          <p:grpSp>
            <p:nvGrpSpPr>
              <p:cNvPr id="267" name="Group 266"/>
              <p:cNvGrpSpPr/>
              <p:nvPr/>
            </p:nvGrpSpPr>
            <p:grpSpPr>
              <a:xfrm>
                <a:off x="3788270" y="3916049"/>
                <a:ext cx="2089990" cy="2045055"/>
                <a:chOff x="2350345" y="3108872"/>
                <a:chExt cx="2507992" cy="2364701"/>
              </a:xfrm>
            </p:grpSpPr>
            <p:grpSp>
              <p:nvGrpSpPr>
                <p:cNvPr id="268" name="Group 267"/>
                <p:cNvGrpSpPr/>
                <p:nvPr/>
              </p:nvGrpSpPr>
              <p:grpSpPr>
                <a:xfrm>
                  <a:off x="2791354" y="3603002"/>
                  <a:ext cx="1626858" cy="1369250"/>
                  <a:chOff x="1832082" y="4517191"/>
                  <a:chExt cx="1626858" cy="1369250"/>
                </a:xfrm>
              </p:grpSpPr>
              <p:sp>
                <p:nvSpPr>
                  <p:cNvPr id="303" name="Oval 302"/>
                  <p:cNvSpPr/>
                  <p:nvPr/>
                </p:nvSpPr>
                <p:spPr>
                  <a:xfrm>
                    <a:off x="1935740" y="4572000"/>
                    <a:ext cx="1414895" cy="1246476"/>
                  </a:xfrm>
                  <a:prstGeom prst="ellipse">
                    <a:avLst/>
                  </a:prstGeom>
                  <a:solidFill>
                    <a:srgbClr val="314D63"/>
                  </a:solidFill>
                  <a:ln>
                    <a:solidFill>
                      <a:srgbClr val="314D63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sz="1300" b="1" smtClean="0">
                        <a:solidFill>
                          <a:schemeClr val="bg1"/>
                        </a:solidFill>
                        <a:latin typeface="Garamond" panose="02020404030301010803" pitchFamily="18" charset="0"/>
                      </a:rPr>
                      <a:t>Globulin</a:t>
                    </a:r>
                    <a:endParaRPr lang="sr-Latn-CS" sz="1300" b="1" dirty="0">
                      <a:solidFill>
                        <a:schemeClr val="bg1"/>
                      </a:solidFill>
                      <a:latin typeface="Garamond" panose="02020404030301010803" pitchFamily="18" charset="0"/>
                    </a:endParaRPr>
                  </a:p>
                </p:txBody>
              </p:sp>
              <p:grpSp>
                <p:nvGrpSpPr>
                  <p:cNvPr id="304" name="Group 303"/>
                  <p:cNvGrpSpPr/>
                  <p:nvPr/>
                </p:nvGrpSpPr>
                <p:grpSpPr>
                  <a:xfrm>
                    <a:off x="1832082" y="4517191"/>
                    <a:ext cx="642754" cy="864498"/>
                    <a:chOff x="1832082" y="4517191"/>
                    <a:chExt cx="642754" cy="864498"/>
                  </a:xfrm>
                </p:grpSpPr>
                <p:grpSp>
                  <p:nvGrpSpPr>
                    <p:cNvPr id="335" name="Group 334"/>
                    <p:cNvGrpSpPr/>
                    <p:nvPr/>
                  </p:nvGrpSpPr>
                  <p:grpSpPr>
                    <a:xfrm rot="16200000">
                      <a:off x="1789616" y="5066968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42" name="Oval 341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43" name="Minus 342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36" name="Group 335"/>
                    <p:cNvGrpSpPr/>
                    <p:nvPr/>
                  </p:nvGrpSpPr>
                  <p:grpSpPr>
                    <a:xfrm rot="18169195">
                      <a:off x="1848909" y="4733223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40" name="Oval 339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41" name="Minus 340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37" name="Group 336"/>
                    <p:cNvGrpSpPr/>
                    <p:nvPr/>
                  </p:nvGrpSpPr>
                  <p:grpSpPr>
                    <a:xfrm rot="19710221">
                      <a:off x="2117649" y="4517191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38" name="Oval 337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39" name="Minus 338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</p:grpSp>
              <p:grpSp>
                <p:nvGrpSpPr>
                  <p:cNvPr id="305" name="Group 304"/>
                  <p:cNvGrpSpPr/>
                  <p:nvPr/>
                </p:nvGrpSpPr>
                <p:grpSpPr>
                  <a:xfrm flipV="1">
                    <a:off x="1843085" y="5021942"/>
                    <a:ext cx="642754" cy="864498"/>
                    <a:chOff x="1832082" y="4517191"/>
                    <a:chExt cx="642754" cy="864498"/>
                  </a:xfrm>
                </p:grpSpPr>
                <p:grpSp>
                  <p:nvGrpSpPr>
                    <p:cNvPr id="326" name="Group 325"/>
                    <p:cNvGrpSpPr/>
                    <p:nvPr/>
                  </p:nvGrpSpPr>
                  <p:grpSpPr>
                    <a:xfrm rot="16200000">
                      <a:off x="1789616" y="5066968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33" name="Oval 332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34" name="Minus 333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27" name="Group 326"/>
                    <p:cNvGrpSpPr/>
                    <p:nvPr/>
                  </p:nvGrpSpPr>
                  <p:grpSpPr>
                    <a:xfrm rot="18169195">
                      <a:off x="1848909" y="4733223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31" name="Oval 330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32" name="Minus 331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28" name="Group 327"/>
                    <p:cNvGrpSpPr/>
                    <p:nvPr/>
                  </p:nvGrpSpPr>
                  <p:grpSpPr>
                    <a:xfrm rot="19710221">
                      <a:off x="2117649" y="4517191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29" name="Oval 328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30" name="Minus 329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</p:grpSp>
              <p:grpSp>
                <p:nvGrpSpPr>
                  <p:cNvPr id="306" name="Group 305"/>
                  <p:cNvGrpSpPr/>
                  <p:nvPr/>
                </p:nvGrpSpPr>
                <p:grpSpPr>
                  <a:xfrm flipH="1" flipV="1">
                    <a:off x="2821787" y="5021943"/>
                    <a:ext cx="632508" cy="864498"/>
                    <a:chOff x="1832082" y="4517191"/>
                    <a:chExt cx="642754" cy="864498"/>
                  </a:xfrm>
                </p:grpSpPr>
                <p:grpSp>
                  <p:nvGrpSpPr>
                    <p:cNvPr id="317" name="Group 316"/>
                    <p:cNvGrpSpPr/>
                    <p:nvPr/>
                  </p:nvGrpSpPr>
                  <p:grpSpPr>
                    <a:xfrm rot="16200000">
                      <a:off x="1789616" y="5066968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24" name="Oval 323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25" name="Minus 324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18" name="Group 317"/>
                    <p:cNvGrpSpPr/>
                    <p:nvPr/>
                  </p:nvGrpSpPr>
                  <p:grpSpPr>
                    <a:xfrm rot="18169195">
                      <a:off x="1848909" y="4733223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22" name="Oval 321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23" name="Minus 322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19" name="Group 318"/>
                    <p:cNvGrpSpPr/>
                    <p:nvPr/>
                  </p:nvGrpSpPr>
                  <p:grpSpPr>
                    <a:xfrm rot="19710221">
                      <a:off x="2117649" y="4517191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20" name="Oval 319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21" name="Minus 320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</p:grpSp>
              <p:grpSp>
                <p:nvGrpSpPr>
                  <p:cNvPr id="307" name="Group 306"/>
                  <p:cNvGrpSpPr/>
                  <p:nvPr/>
                </p:nvGrpSpPr>
                <p:grpSpPr>
                  <a:xfrm flipH="1">
                    <a:off x="2816186" y="4520704"/>
                    <a:ext cx="642754" cy="864498"/>
                    <a:chOff x="1832082" y="4517191"/>
                    <a:chExt cx="642754" cy="864498"/>
                  </a:xfrm>
                </p:grpSpPr>
                <p:grpSp>
                  <p:nvGrpSpPr>
                    <p:cNvPr id="308" name="Group 307"/>
                    <p:cNvGrpSpPr/>
                    <p:nvPr/>
                  </p:nvGrpSpPr>
                  <p:grpSpPr>
                    <a:xfrm rot="16200000">
                      <a:off x="1789616" y="5066968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15" name="Oval 314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16" name="Minus 315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09" name="Group 308"/>
                    <p:cNvGrpSpPr/>
                    <p:nvPr/>
                  </p:nvGrpSpPr>
                  <p:grpSpPr>
                    <a:xfrm rot="18169195">
                      <a:off x="1848909" y="4733223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13" name="Oval 312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14" name="Minus 313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310" name="Group 309"/>
                    <p:cNvGrpSpPr/>
                    <p:nvPr/>
                  </p:nvGrpSpPr>
                  <p:grpSpPr>
                    <a:xfrm rot="19710221">
                      <a:off x="2117649" y="4517191"/>
                      <a:ext cx="357187" cy="272256"/>
                      <a:chOff x="3467338" y="3728244"/>
                      <a:chExt cx="357187" cy="272256"/>
                    </a:xfrm>
                  </p:grpSpPr>
                  <p:sp>
                    <p:nvSpPr>
                      <p:cNvPr id="311" name="Oval 310"/>
                      <p:cNvSpPr/>
                      <p:nvPr/>
                    </p:nvSpPr>
                    <p:spPr>
                      <a:xfrm rot="16200000">
                        <a:off x="3509804" y="3685778"/>
                        <a:ext cx="272256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12" name="Minus 311"/>
                      <p:cNvSpPr/>
                      <p:nvPr/>
                    </p:nvSpPr>
                    <p:spPr>
                      <a:xfrm>
                        <a:off x="3538775" y="3744913"/>
                        <a:ext cx="214313" cy="214312"/>
                      </a:xfrm>
                      <a:prstGeom prst="mathMinus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</p:grpSp>
            </p:grpSp>
            <p:grpSp>
              <p:nvGrpSpPr>
                <p:cNvPr id="269" name="Group 268"/>
                <p:cNvGrpSpPr/>
                <p:nvPr/>
              </p:nvGrpSpPr>
              <p:grpSpPr>
                <a:xfrm>
                  <a:off x="2350345" y="3108872"/>
                  <a:ext cx="2507992" cy="2364701"/>
                  <a:chOff x="2350345" y="3108872"/>
                  <a:chExt cx="2507992" cy="2364701"/>
                </a:xfrm>
              </p:grpSpPr>
              <p:grpSp>
                <p:nvGrpSpPr>
                  <p:cNvPr id="270" name="Group 269"/>
                  <p:cNvGrpSpPr/>
                  <p:nvPr/>
                </p:nvGrpSpPr>
                <p:grpSpPr>
                  <a:xfrm>
                    <a:off x="3967057" y="3108872"/>
                    <a:ext cx="891280" cy="834566"/>
                    <a:chOff x="3967057" y="3108872"/>
                    <a:chExt cx="891280" cy="834566"/>
                  </a:xfrm>
                </p:grpSpPr>
                <p:grpSp>
                  <p:nvGrpSpPr>
                    <p:cNvPr id="295" name="Group 294"/>
                    <p:cNvGrpSpPr/>
                    <p:nvPr/>
                  </p:nvGrpSpPr>
                  <p:grpSpPr>
                    <a:xfrm rot="1498249">
                      <a:off x="3967057" y="3108872"/>
                      <a:ext cx="357187" cy="544511"/>
                      <a:chOff x="2357438" y="3714751"/>
                      <a:chExt cx="357187" cy="544511"/>
                    </a:xfrm>
                  </p:grpSpPr>
                  <p:sp>
                    <p:nvSpPr>
                      <p:cNvPr id="300" name="Oval 299"/>
                      <p:cNvSpPr/>
                      <p:nvPr/>
                    </p:nvSpPr>
                    <p:spPr>
                      <a:xfrm rot="16200000">
                        <a:off x="2263776" y="3808413"/>
                        <a:ext cx="544511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301" name="Plus 300"/>
                      <p:cNvSpPr/>
                      <p:nvPr/>
                    </p:nvSpPr>
                    <p:spPr>
                      <a:xfrm>
                        <a:off x="2428875" y="4000500"/>
                        <a:ext cx="214313" cy="214313"/>
                      </a:xfrm>
                      <a:prstGeom prst="mathPl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  <p:sp>
                    <p:nvSpPr>
                      <p:cNvPr id="302" name="Minus 301"/>
                      <p:cNvSpPr/>
                      <p:nvPr/>
                    </p:nvSpPr>
                    <p:spPr>
                      <a:xfrm>
                        <a:off x="2428875" y="3731420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  <p:grpSp>
                  <p:nvGrpSpPr>
                    <p:cNvPr id="296" name="Group 295"/>
                    <p:cNvGrpSpPr/>
                    <p:nvPr/>
                  </p:nvGrpSpPr>
                  <p:grpSpPr>
                    <a:xfrm rot="3271810">
                      <a:off x="4407488" y="3492589"/>
                      <a:ext cx="357187" cy="544511"/>
                      <a:chOff x="2357438" y="3714751"/>
                      <a:chExt cx="357187" cy="544511"/>
                    </a:xfrm>
                  </p:grpSpPr>
                  <p:sp>
                    <p:nvSpPr>
                      <p:cNvPr id="297" name="Oval 296"/>
                      <p:cNvSpPr/>
                      <p:nvPr/>
                    </p:nvSpPr>
                    <p:spPr>
                      <a:xfrm rot="16200000">
                        <a:off x="2263776" y="3808413"/>
                        <a:ext cx="544511" cy="357187"/>
                      </a:xfrm>
                      <a:prstGeom prst="ellipse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sr-Latn-CS" dirty="0"/>
                          <a:t>            </a:t>
                        </a:r>
                        <a:endParaRPr lang="sr-Latn-CS" sz="2000" dirty="0"/>
                      </a:p>
                    </p:txBody>
                  </p:sp>
                  <p:sp>
                    <p:nvSpPr>
                      <p:cNvPr id="298" name="Plus 297"/>
                      <p:cNvSpPr/>
                      <p:nvPr/>
                    </p:nvSpPr>
                    <p:spPr>
                      <a:xfrm>
                        <a:off x="2428875" y="4000500"/>
                        <a:ext cx="214313" cy="214313"/>
                      </a:xfrm>
                      <a:prstGeom prst="mathPl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  <p:sp>
                    <p:nvSpPr>
                      <p:cNvPr id="299" name="Minus 298"/>
                      <p:cNvSpPr/>
                      <p:nvPr/>
                    </p:nvSpPr>
                    <p:spPr>
                      <a:xfrm>
                        <a:off x="2428875" y="3731420"/>
                        <a:ext cx="214313" cy="214312"/>
                      </a:xfrm>
                      <a:prstGeom prst="mathMinus">
                        <a:avLst/>
                      </a:prstGeom>
                    </p:spPr>
                    <p:style>
                      <a:lnRef idx="2">
                        <a:schemeClr val="accent4"/>
                      </a:lnRef>
                      <a:fillRef idx="1">
                        <a:schemeClr val="lt1"/>
                      </a:fillRef>
                      <a:effectRef idx="0">
                        <a:schemeClr val="accent4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sr-Latn-CS"/>
                      </a:p>
                    </p:txBody>
                  </p:sp>
                </p:grpSp>
              </p:grpSp>
              <p:grpSp>
                <p:nvGrpSpPr>
                  <p:cNvPr id="271" name="Group 270"/>
                  <p:cNvGrpSpPr/>
                  <p:nvPr/>
                </p:nvGrpSpPr>
                <p:grpSpPr>
                  <a:xfrm rot="20101751" flipV="1">
                    <a:off x="3959487" y="4929062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292" name="Oval 291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93" name="Plus 292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94" name="Minus 293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72" name="Group 271"/>
                  <p:cNvGrpSpPr/>
                  <p:nvPr/>
                </p:nvGrpSpPr>
                <p:grpSpPr>
                  <a:xfrm rot="18328190" flipV="1">
                    <a:off x="4399918" y="4545345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289" name="Oval 288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90" name="Plus 289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91" name="Minus 290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73" name="Group 272"/>
                  <p:cNvGrpSpPr/>
                  <p:nvPr/>
                </p:nvGrpSpPr>
                <p:grpSpPr>
                  <a:xfrm rot="17698249">
                    <a:off x="2444007" y="3496390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286" name="Oval 285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87" name="Plus 286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88" name="Minus 287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74" name="Group 273"/>
                  <p:cNvGrpSpPr/>
                  <p:nvPr/>
                </p:nvGrpSpPr>
                <p:grpSpPr>
                  <a:xfrm rot="19471810">
                    <a:off x="2848944" y="3123064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283" name="Oval 282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84" name="Plus 283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85" name="Minus 284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75" name="Group 274"/>
                  <p:cNvGrpSpPr/>
                  <p:nvPr/>
                </p:nvGrpSpPr>
                <p:grpSpPr>
                  <a:xfrm rot="1498249" flipH="1" flipV="1">
                    <a:off x="2892908" y="4928866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280" name="Oval 279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81" name="Plus 280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82" name="Minus 281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276" name="Group 275"/>
                  <p:cNvGrpSpPr/>
                  <p:nvPr/>
                </p:nvGrpSpPr>
                <p:grpSpPr>
                  <a:xfrm rot="3271810" flipH="1" flipV="1">
                    <a:off x="2452477" y="4545149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277" name="Oval 276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278" name="Plus 277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279" name="Minus 278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</p:grpSp>
          </p:grpSp>
          <p:grpSp>
            <p:nvGrpSpPr>
              <p:cNvPr id="344" name="Group 343"/>
              <p:cNvGrpSpPr/>
              <p:nvPr/>
            </p:nvGrpSpPr>
            <p:grpSpPr>
              <a:xfrm>
                <a:off x="6302519" y="4685968"/>
                <a:ext cx="2404936" cy="2044885"/>
                <a:chOff x="2350345" y="3108872"/>
                <a:chExt cx="2500422" cy="2364505"/>
              </a:xfrm>
            </p:grpSpPr>
            <p:grpSp>
              <p:nvGrpSpPr>
                <p:cNvPr id="345" name="Group 344"/>
                <p:cNvGrpSpPr/>
                <p:nvPr/>
              </p:nvGrpSpPr>
              <p:grpSpPr>
                <a:xfrm>
                  <a:off x="2850647" y="3606515"/>
                  <a:ext cx="1504572" cy="1365736"/>
                  <a:chOff x="1891375" y="4520704"/>
                  <a:chExt cx="1504572" cy="1365736"/>
                </a:xfrm>
              </p:grpSpPr>
              <p:sp>
                <p:nvSpPr>
                  <p:cNvPr id="363" name="Oval 362"/>
                  <p:cNvSpPr/>
                  <p:nvPr/>
                </p:nvSpPr>
                <p:spPr>
                  <a:xfrm>
                    <a:off x="1935740" y="4572000"/>
                    <a:ext cx="1414895" cy="1246476"/>
                  </a:xfrm>
                  <a:prstGeom prst="ellipse">
                    <a:avLst/>
                  </a:prstGeom>
                  <a:solidFill>
                    <a:srgbClr val="314D63"/>
                  </a:solidFill>
                  <a:ln>
                    <a:solidFill>
                      <a:srgbClr val="314D63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sr-Latn-CS" sz="1300" b="1" smtClean="0">
                        <a:solidFill>
                          <a:schemeClr val="bg1"/>
                        </a:solidFill>
                        <a:latin typeface="Garamond" panose="02020404030301010803" pitchFamily="18" charset="0"/>
                      </a:rPr>
                      <a:t>Fibrinogen</a:t>
                    </a:r>
                    <a:endParaRPr lang="sr-Latn-CS" sz="1300" b="1" dirty="0">
                      <a:solidFill>
                        <a:schemeClr val="bg1"/>
                      </a:solidFill>
                      <a:latin typeface="Garamond" panose="02020404030301010803" pitchFamily="18" charset="0"/>
                    </a:endParaRPr>
                  </a:p>
                </p:txBody>
              </p:sp>
              <p:grpSp>
                <p:nvGrpSpPr>
                  <p:cNvPr id="396" name="Group 395"/>
                  <p:cNvGrpSpPr/>
                  <p:nvPr/>
                </p:nvGrpSpPr>
                <p:grpSpPr>
                  <a:xfrm rot="18169195">
                    <a:off x="1848909" y="4733222"/>
                    <a:ext cx="357187" cy="272256"/>
                    <a:chOff x="3467338" y="3728244"/>
                    <a:chExt cx="357187" cy="272256"/>
                  </a:xfrm>
                </p:grpSpPr>
                <p:sp>
                  <p:nvSpPr>
                    <p:cNvPr id="400" name="Oval 399"/>
                    <p:cNvSpPr/>
                    <p:nvPr/>
                  </p:nvSpPr>
                  <p:spPr>
                    <a:xfrm rot="16200000">
                      <a:off x="3509804" y="3685778"/>
                      <a:ext cx="272256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401" name="Minus 400"/>
                    <p:cNvSpPr/>
                    <p:nvPr/>
                  </p:nvSpPr>
                  <p:spPr>
                    <a:xfrm>
                      <a:off x="3538775" y="3744913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388" name="Group 387"/>
                  <p:cNvGrpSpPr/>
                  <p:nvPr/>
                </p:nvGrpSpPr>
                <p:grpSpPr>
                  <a:xfrm rot="1889779" flipV="1">
                    <a:off x="2128652" y="5614184"/>
                    <a:ext cx="357187" cy="272256"/>
                    <a:chOff x="3467338" y="3728244"/>
                    <a:chExt cx="357187" cy="272256"/>
                  </a:xfrm>
                </p:grpSpPr>
                <p:sp>
                  <p:nvSpPr>
                    <p:cNvPr id="389" name="Oval 388"/>
                    <p:cNvSpPr/>
                    <p:nvPr/>
                  </p:nvSpPr>
                  <p:spPr>
                    <a:xfrm rot="16200000">
                      <a:off x="3509804" y="3685778"/>
                      <a:ext cx="272256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90" name="Minus 389"/>
                    <p:cNvSpPr/>
                    <p:nvPr/>
                  </p:nvSpPr>
                  <p:spPr>
                    <a:xfrm>
                      <a:off x="3538775" y="3744913"/>
                      <a:ext cx="214313" cy="214312"/>
                    </a:xfrm>
                    <a:prstGeom prst="mathMinus">
                      <a:avLst/>
                    </a:prstGeom>
                    <a:solidFill>
                      <a:schemeClr val="bg1"/>
                    </a:solidFill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378" name="Group 377"/>
                  <p:cNvGrpSpPr/>
                  <p:nvPr/>
                </p:nvGrpSpPr>
                <p:grpSpPr>
                  <a:xfrm rot="18169195" flipH="1" flipV="1">
                    <a:off x="3083395" y="5400324"/>
                    <a:ext cx="357187" cy="267916"/>
                    <a:chOff x="3467338" y="3728244"/>
                    <a:chExt cx="357187" cy="272256"/>
                  </a:xfrm>
                </p:grpSpPr>
                <p:sp>
                  <p:nvSpPr>
                    <p:cNvPr id="382" name="Oval 381"/>
                    <p:cNvSpPr/>
                    <p:nvPr/>
                  </p:nvSpPr>
                  <p:spPr>
                    <a:xfrm rot="16200000">
                      <a:off x="3509804" y="3685778"/>
                      <a:ext cx="272256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83" name="Minus 382"/>
                    <p:cNvSpPr/>
                    <p:nvPr/>
                  </p:nvSpPr>
                  <p:spPr>
                    <a:xfrm>
                      <a:off x="3538775" y="3744913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370" name="Group 369"/>
                  <p:cNvGrpSpPr/>
                  <p:nvPr/>
                </p:nvGrpSpPr>
                <p:grpSpPr>
                  <a:xfrm rot="1889779" flipH="1">
                    <a:off x="2816185" y="4520704"/>
                    <a:ext cx="357187" cy="272256"/>
                    <a:chOff x="3467338" y="3728244"/>
                    <a:chExt cx="357187" cy="272256"/>
                  </a:xfrm>
                </p:grpSpPr>
                <p:sp>
                  <p:nvSpPr>
                    <p:cNvPr id="371" name="Oval 370"/>
                    <p:cNvSpPr/>
                    <p:nvPr/>
                  </p:nvSpPr>
                  <p:spPr>
                    <a:xfrm rot="16200000">
                      <a:off x="3509804" y="3685778"/>
                      <a:ext cx="272256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72" name="Minus 371"/>
                    <p:cNvSpPr/>
                    <p:nvPr/>
                  </p:nvSpPr>
                  <p:spPr>
                    <a:xfrm>
                      <a:off x="3538775" y="3744913"/>
                      <a:ext cx="214313" cy="214312"/>
                    </a:xfrm>
                    <a:prstGeom prst="mathMinus">
                      <a:avLst/>
                    </a:prstGeom>
                    <a:solidFill>
                      <a:schemeClr val="bg1"/>
                    </a:solidFill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</p:grpSp>
            <p:grpSp>
              <p:nvGrpSpPr>
                <p:cNvPr id="346" name="Group 345"/>
                <p:cNvGrpSpPr/>
                <p:nvPr/>
              </p:nvGrpSpPr>
              <p:grpSpPr>
                <a:xfrm>
                  <a:off x="2350345" y="3108872"/>
                  <a:ext cx="2500422" cy="2364505"/>
                  <a:chOff x="2350345" y="3108872"/>
                  <a:chExt cx="2500422" cy="2364505"/>
                </a:xfrm>
              </p:grpSpPr>
              <p:grpSp>
                <p:nvGrpSpPr>
                  <p:cNvPr id="347" name="Group 346"/>
                  <p:cNvGrpSpPr/>
                  <p:nvPr/>
                </p:nvGrpSpPr>
                <p:grpSpPr>
                  <a:xfrm rot="1498249">
                    <a:off x="3967057" y="3108872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360" name="Oval 359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61" name="Plus 360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362" name="Minus 361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348" name="Group 347"/>
                  <p:cNvGrpSpPr/>
                  <p:nvPr/>
                </p:nvGrpSpPr>
                <p:grpSpPr>
                  <a:xfrm rot="18328190" flipV="1">
                    <a:off x="4399918" y="4545345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357" name="Oval 356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58" name="Plus 357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359" name="Minus 358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349" name="Group 348"/>
                  <p:cNvGrpSpPr/>
                  <p:nvPr/>
                </p:nvGrpSpPr>
                <p:grpSpPr>
                  <a:xfrm rot="17698249">
                    <a:off x="2444007" y="3496390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354" name="Oval 353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55" name="Plus 354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356" name="Minus 355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  <p:grpSp>
                <p:nvGrpSpPr>
                  <p:cNvPr id="350" name="Group 349"/>
                  <p:cNvGrpSpPr/>
                  <p:nvPr/>
                </p:nvGrpSpPr>
                <p:grpSpPr>
                  <a:xfrm rot="1498249" flipH="1" flipV="1">
                    <a:off x="2892908" y="4928866"/>
                    <a:ext cx="357187" cy="544511"/>
                    <a:chOff x="2357438" y="3714751"/>
                    <a:chExt cx="357187" cy="544511"/>
                  </a:xfrm>
                </p:grpSpPr>
                <p:sp>
                  <p:nvSpPr>
                    <p:cNvPr id="351" name="Oval 350"/>
                    <p:cNvSpPr/>
                    <p:nvPr/>
                  </p:nvSpPr>
                  <p:spPr>
                    <a:xfrm rot="16200000">
                      <a:off x="2263776" y="3808413"/>
                      <a:ext cx="544511" cy="357187"/>
                    </a:xfrm>
                    <a:prstGeom prst="ellips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sr-Latn-CS" dirty="0"/>
                        <a:t>            </a:t>
                      </a:r>
                      <a:endParaRPr lang="sr-Latn-CS" sz="2000" dirty="0"/>
                    </a:p>
                  </p:txBody>
                </p:sp>
                <p:sp>
                  <p:nvSpPr>
                    <p:cNvPr id="352" name="Plus 351"/>
                    <p:cNvSpPr/>
                    <p:nvPr/>
                  </p:nvSpPr>
                  <p:spPr>
                    <a:xfrm>
                      <a:off x="2428875" y="4000500"/>
                      <a:ext cx="214313" cy="214313"/>
                    </a:xfrm>
                    <a:prstGeom prst="mathPl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  <p:sp>
                  <p:nvSpPr>
                    <p:cNvPr id="353" name="Minus 352"/>
                    <p:cNvSpPr/>
                    <p:nvPr/>
                  </p:nvSpPr>
                  <p:spPr>
                    <a:xfrm>
                      <a:off x="2428875" y="3731420"/>
                      <a:ext cx="214313" cy="214312"/>
                    </a:xfrm>
                    <a:prstGeom prst="mathMinus">
                      <a:avLst/>
                    </a:prstGeom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sr-Latn-CS"/>
                    </a:p>
                  </p:txBody>
                </p:sp>
              </p:grpSp>
            </p:grpSp>
          </p:grpSp>
        </p:grpSp>
        <p:cxnSp>
          <p:nvCxnSpPr>
            <p:cNvPr id="18473" name="Straight Arrow Connector 18472"/>
            <p:cNvCxnSpPr/>
            <p:nvPr/>
          </p:nvCxnSpPr>
          <p:spPr>
            <a:xfrm flipH="1">
              <a:off x="3268045" y="2843940"/>
              <a:ext cx="1672092" cy="6974"/>
            </a:xfrm>
            <a:prstGeom prst="straightConnector1">
              <a:avLst/>
            </a:prstGeom>
            <a:ln w="28575">
              <a:solidFill>
                <a:srgbClr val="314D6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TextBox 406"/>
            <p:cNvSpPr txBox="1"/>
            <p:nvPr/>
          </p:nvSpPr>
          <p:spPr>
            <a:xfrm>
              <a:off x="4815591" y="2638745"/>
              <a:ext cx="16590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0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Dipol vode</a:t>
              </a:r>
              <a:endParaRPr lang="en-US" sz="2000" b="1">
                <a:solidFill>
                  <a:srgbClr val="314D63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6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  <p:bldP spid="266" grpId="0"/>
      <p:bldP spid="26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86039" y="1198561"/>
            <a:ext cx="3121297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 dirty="0">
                <a:solidFill>
                  <a:srgbClr val="314D63"/>
                </a:solidFill>
                <a:latin typeface="Garamond" panose="02020404030301010803" pitchFamily="18" charset="0"/>
              </a:rPr>
              <a:t>Soli teških metala</a:t>
            </a:r>
          </a:p>
        </p:txBody>
      </p:sp>
      <p:pic>
        <p:nvPicPr>
          <p:cNvPr id="19471" name="Picture 10" descr="D:\ljuba\das\FIZIOLOGIJA\sedimentacija Er\salt-n-water-at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863" y="3222702"/>
            <a:ext cx="3800273" cy="302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400050" y="237072"/>
            <a:ext cx="8343900" cy="520165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Taloženje proteina krvne plazme ili seruma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587" y="1198561"/>
            <a:ext cx="3258828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>
                <a:solidFill>
                  <a:srgbClr val="314D63"/>
                </a:solidFill>
                <a:latin typeface="Garamond" panose="02020404030301010803" pitchFamily="18" charset="0"/>
              </a:rPr>
              <a:t>Soli </a:t>
            </a:r>
            <a:r>
              <a:rPr lang="sr-Latn-CS" sz="2400" b="1" smtClean="0">
                <a:solidFill>
                  <a:srgbClr val="314D63"/>
                </a:solidFill>
                <a:latin typeface="Garamond" panose="02020404030301010803" pitchFamily="18" charset="0"/>
              </a:rPr>
              <a:t>lakih </a:t>
            </a:r>
            <a:r>
              <a:rPr lang="sr-Latn-CS" sz="2400" b="1" dirty="0">
                <a:solidFill>
                  <a:srgbClr val="314D63"/>
                </a:solidFill>
                <a:latin typeface="Garamond" panose="02020404030301010803" pitchFamily="18" charset="0"/>
              </a:rPr>
              <a:t>metala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2293" y="1699951"/>
            <a:ext cx="4429707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Skidaju vodeni omotač sa proteina.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 smtClean="0">
                <a:solidFill>
                  <a:srgbClr val="314D63"/>
                </a:solidFill>
                <a:latin typeface="Garamond" panose="02020404030301010803" pitchFamily="18" charset="0"/>
              </a:rPr>
              <a:t>Reverzibilno taloženje</a:t>
            </a:r>
            <a:endParaRPr lang="sr-Latn-CS" sz="2400" b="1" dirty="0">
              <a:solidFill>
                <a:srgbClr val="314D63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833" y="1704904"/>
            <a:ext cx="4429707" cy="461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 smtClean="0">
                <a:solidFill>
                  <a:srgbClr val="FF0000"/>
                </a:solidFill>
                <a:latin typeface="Garamond" panose="02020404030301010803" pitchFamily="18" charset="0"/>
              </a:rPr>
              <a:t>Ireverzibilno taloženje</a:t>
            </a:r>
            <a:endParaRPr lang="sr-Latn-CS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2364058" y="237072"/>
            <a:ext cx="4404731" cy="520165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Taloženje fibrinogena</a:t>
            </a:r>
            <a:endParaRPr lang="en-US" sz="3200" b="1" dirty="0">
              <a:latin typeface="Garamond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08438" y="2619401"/>
            <a:ext cx="599519" cy="2925373"/>
            <a:chOff x="855745" y="2377885"/>
            <a:chExt cx="599519" cy="3206350"/>
          </a:xfrm>
        </p:grpSpPr>
        <p:grpSp>
          <p:nvGrpSpPr>
            <p:cNvPr id="6" name="Group 5"/>
            <p:cNvGrpSpPr/>
            <p:nvPr/>
          </p:nvGrpSpPr>
          <p:grpSpPr>
            <a:xfrm>
              <a:off x="855745" y="4951273"/>
              <a:ext cx="599517" cy="631441"/>
              <a:chOff x="1475033" y="5322956"/>
              <a:chExt cx="599517" cy="631441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475033" y="5336404"/>
                <a:ext cx="599517" cy="617993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E21B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475033" y="5435019"/>
                <a:ext cx="599517" cy="182880"/>
              </a:xfrm>
              <a:prstGeom prst="rect">
                <a:avLst/>
              </a:prstGeom>
              <a:solidFill>
                <a:srgbClr val="FFFF97"/>
              </a:solidFill>
              <a:ln>
                <a:solidFill>
                  <a:srgbClr val="FFF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475033" y="5322956"/>
                <a:ext cx="599517" cy="224126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855745" y="2377885"/>
              <a:ext cx="599519" cy="3206350"/>
              <a:chOff x="1043522" y="2263585"/>
              <a:chExt cx="599519" cy="3206350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1043523" y="2375648"/>
                <a:ext cx="599518" cy="3094287"/>
              </a:xfrm>
              <a:custGeom>
                <a:avLst/>
                <a:gdLst>
                  <a:gd name="connsiteX0" fmla="*/ 0 w 599518"/>
                  <a:gd name="connsiteY0" fmla="*/ 0 h 3094287"/>
                  <a:gd name="connsiteX1" fmla="*/ 599517 w 599518"/>
                  <a:gd name="connsiteY1" fmla="*/ 0 h 3094287"/>
                  <a:gd name="connsiteX2" fmla="*/ 599517 w 599518"/>
                  <a:gd name="connsiteY2" fmla="*/ 2786029 h 3094287"/>
                  <a:gd name="connsiteX3" fmla="*/ 599518 w 599518"/>
                  <a:gd name="connsiteY3" fmla="*/ 2786039 h 3094287"/>
                  <a:gd name="connsiteX4" fmla="*/ 599517 w 599518"/>
                  <a:gd name="connsiteY4" fmla="*/ 2786049 h 3094287"/>
                  <a:gd name="connsiteX5" fmla="*/ 599517 w 599518"/>
                  <a:gd name="connsiteY5" fmla="*/ 2794230 h 3094287"/>
                  <a:gd name="connsiteX6" fmla="*/ 598715 w 599518"/>
                  <a:gd name="connsiteY6" fmla="*/ 2794230 h 3094287"/>
                  <a:gd name="connsiteX7" fmla="*/ 593428 w 599518"/>
                  <a:gd name="connsiteY7" fmla="*/ 2848162 h 3094287"/>
                  <a:gd name="connsiteX8" fmla="*/ 299759 w 599518"/>
                  <a:gd name="connsiteY8" fmla="*/ 3094287 h 3094287"/>
                  <a:gd name="connsiteX9" fmla="*/ 6090 w 599518"/>
                  <a:gd name="connsiteY9" fmla="*/ 2848162 h 3094287"/>
                  <a:gd name="connsiteX10" fmla="*/ 803 w 599518"/>
                  <a:gd name="connsiteY10" fmla="*/ 2794230 h 3094287"/>
                  <a:gd name="connsiteX11" fmla="*/ 0 w 599518"/>
                  <a:gd name="connsiteY11" fmla="*/ 2794230 h 3094287"/>
                  <a:gd name="connsiteX12" fmla="*/ 0 w 599518"/>
                  <a:gd name="connsiteY12" fmla="*/ 2786039 h 309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9518" h="3094287">
                    <a:moveTo>
                      <a:pt x="0" y="0"/>
                    </a:moveTo>
                    <a:lnTo>
                      <a:pt x="599517" y="0"/>
                    </a:lnTo>
                    <a:lnTo>
                      <a:pt x="599517" y="2786029"/>
                    </a:lnTo>
                    <a:lnTo>
                      <a:pt x="599518" y="2786039"/>
                    </a:lnTo>
                    <a:lnTo>
                      <a:pt x="599517" y="2786049"/>
                    </a:lnTo>
                    <a:lnTo>
                      <a:pt x="599517" y="2794230"/>
                    </a:lnTo>
                    <a:lnTo>
                      <a:pt x="598715" y="2794230"/>
                    </a:lnTo>
                    <a:lnTo>
                      <a:pt x="593428" y="2848162"/>
                    </a:lnTo>
                    <a:cubicBezTo>
                      <a:pt x="565477" y="2988626"/>
                      <a:pt x="444617" y="3094287"/>
                      <a:pt x="299759" y="3094287"/>
                    </a:cubicBezTo>
                    <a:cubicBezTo>
                      <a:pt x="154901" y="3094287"/>
                      <a:pt x="34042" y="2988626"/>
                      <a:pt x="6090" y="2848162"/>
                    </a:cubicBezTo>
                    <a:lnTo>
                      <a:pt x="803" y="2794230"/>
                    </a:lnTo>
                    <a:lnTo>
                      <a:pt x="0" y="2794230"/>
                    </a:lnTo>
                    <a:lnTo>
                      <a:pt x="0" y="278603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043522" y="2263585"/>
                <a:ext cx="599517" cy="2241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5542922" y="2622123"/>
            <a:ext cx="599519" cy="2925373"/>
            <a:chOff x="855745" y="2377885"/>
            <a:chExt cx="599519" cy="3206350"/>
          </a:xfrm>
        </p:grpSpPr>
        <p:grpSp>
          <p:nvGrpSpPr>
            <p:cNvPr id="22" name="Group 21"/>
            <p:cNvGrpSpPr/>
            <p:nvPr/>
          </p:nvGrpSpPr>
          <p:grpSpPr>
            <a:xfrm>
              <a:off x="855745" y="4951273"/>
              <a:ext cx="599517" cy="631441"/>
              <a:chOff x="1475033" y="5322956"/>
              <a:chExt cx="599517" cy="631441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1475033" y="5336404"/>
                <a:ext cx="599517" cy="617993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E21B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475033" y="5435019"/>
                <a:ext cx="599517" cy="182880"/>
              </a:xfrm>
              <a:prstGeom prst="rect">
                <a:avLst/>
              </a:prstGeom>
              <a:solidFill>
                <a:srgbClr val="FFFF97"/>
              </a:solidFill>
              <a:ln>
                <a:solidFill>
                  <a:srgbClr val="FFF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75033" y="5322956"/>
                <a:ext cx="599517" cy="224126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855745" y="2377885"/>
              <a:ext cx="599519" cy="3206350"/>
              <a:chOff x="1043522" y="2263585"/>
              <a:chExt cx="599519" cy="3206350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1043523" y="2375648"/>
                <a:ext cx="599518" cy="3094287"/>
              </a:xfrm>
              <a:custGeom>
                <a:avLst/>
                <a:gdLst>
                  <a:gd name="connsiteX0" fmla="*/ 0 w 599518"/>
                  <a:gd name="connsiteY0" fmla="*/ 0 h 3094287"/>
                  <a:gd name="connsiteX1" fmla="*/ 599517 w 599518"/>
                  <a:gd name="connsiteY1" fmla="*/ 0 h 3094287"/>
                  <a:gd name="connsiteX2" fmla="*/ 599517 w 599518"/>
                  <a:gd name="connsiteY2" fmla="*/ 2786029 h 3094287"/>
                  <a:gd name="connsiteX3" fmla="*/ 599518 w 599518"/>
                  <a:gd name="connsiteY3" fmla="*/ 2786039 h 3094287"/>
                  <a:gd name="connsiteX4" fmla="*/ 599517 w 599518"/>
                  <a:gd name="connsiteY4" fmla="*/ 2786049 h 3094287"/>
                  <a:gd name="connsiteX5" fmla="*/ 599517 w 599518"/>
                  <a:gd name="connsiteY5" fmla="*/ 2794230 h 3094287"/>
                  <a:gd name="connsiteX6" fmla="*/ 598715 w 599518"/>
                  <a:gd name="connsiteY6" fmla="*/ 2794230 h 3094287"/>
                  <a:gd name="connsiteX7" fmla="*/ 593428 w 599518"/>
                  <a:gd name="connsiteY7" fmla="*/ 2848162 h 3094287"/>
                  <a:gd name="connsiteX8" fmla="*/ 299759 w 599518"/>
                  <a:gd name="connsiteY8" fmla="*/ 3094287 h 3094287"/>
                  <a:gd name="connsiteX9" fmla="*/ 6090 w 599518"/>
                  <a:gd name="connsiteY9" fmla="*/ 2848162 h 3094287"/>
                  <a:gd name="connsiteX10" fmla="*/ 803 w 599518"/>
                  <a:gd name="connsiteY10" fmla="*/ 2794230 h 3094287"/>
                  <a:gd name="connsiteX11" fmla="*/ 0 w 599518"/>
                  <a:gd name="connsiteY11" fmla="*/ 2794230 h 3094287"/>
                  <a:gd name="connsiteX12" fmla="*/ 0 w 599518"/>
                  <a:gd name="connsiteY12" fmla="*/ 2786039 h 309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9518" h="3094287">
                    <a:moveTo>
                      <a:pt x="0" y="0"/>
                    </a:moveTo>
                    <a:lnTo>
                      <a:pt x="599517" y="0"/>
                    </a:lnTo>
                    <a:lnTo>
                      <a:pt x="599517" y="2786029"/>
                    </a:lnTo>
                    <a:lnTo>
                      <a:pt x="599518" y="2786039"/>
                    </a:lnTo>
                    <a:lnTo>
                      <a:pt x="599517" y="2786049"/>
                    </a:lnTo>
                    <a:lnTo>
                      <a:pt x="599517" y="2794230"/>
                    </a:lnTo>
                    <a:lnTo>
                      <a:pt x="598715" y="2794230"/>
                    </a:lnTo>
                    <a:lnTo>
                      <a:pt x="593428" y="2848162"/>
                    </a:lnTo>
                    <a:cubicBezTo>
                      <a:pt x="565477" y="2988626"/>
                      <a:pt x="444617" y="3094287"/>
                      <a:pt x="299759" y="3094287"/>
                    </a:cubicBezTo>
                    <a:cubicBezTo>
                      <a:pt x="154901" y="3094287"/>
                      <a:pt x="34042" y="2988626"/>
                      <a:pt x="6090" y="2848162"/>
                    </a:cubicBezTo>
                    <a:lnTo>
                      <a:pt x="803" y="2794230"/>
                    </a:lnTo>
                    <a:lnTo>
                      <a:pt x="0" y="2794230"/>
                    </a:lnTo>
                    <a:lnTo>
                      <a:pt x="0" y="278603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043522" y="2263585"/>
                <a:ext cx="599517" cy="2241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7" name="TextBox 45"/>
          <p:cNvSpPr txBox="1">
            <a:spLocks noChangeArrowheads="1"/>
          </p:cNvSpPr>
          <p:nvPr/>
        </p:nvSpPr>
        <p:spPr bwMode="auto">
          <a:xfrm>
            <a:off x="0" y="877330"/>
            <a:ext cx="2166502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CS" sz="2000" smtClean="0">
                <a:solidFill>
                  <a:srgbClr val="314D63"/>
                </a:solidFill>
                <a:latin typeface="Garamond" panose="02020404030301010803" pitchFamily="18" charset="0"/>
              </a:rPr>
              <a:t>1 mL </a:t>
            </a:r>
          </a:p>
          <a:p>
            <a:pPr algn="ctr" eaLnBrk="1" hangingPunct="1">
              <a:defRPr/>
            </a:pPr>
            <a:r>
              <a:rPr lang="sr-Latn-CS" sz="2000" b="1" smtClean="0">
                <a:solidFill>
                  <a:srgbClr val="314D63"/>
                </a:solidFill>
                <a:latin typeface="Garamond" panose="02020404030301010803" pitchFamily="18" charset="0"/>
              </a:rPr>
              <a:t>zasićenog</a:t>
            </a:r>
            <a:r>
              <a:rPr lang="sr-Latn-CS" sz="2000" smtClean="0">
                <a:solidFill>
                  <a:srgbClr val="314D63"/>
                </a:solidFill>
                <a:latin typeface="Garamond" panose="02020404030301010803" pitchFamily="18" charset="0"/>
              </a:rPr>
              <a:t> rastvora </a:t>
            </a:r>
            <a:r>
              <a:rPr lang="sr-Latn-CS" sz="2000" b="1" smtClean="0">
                <a:solidFill>
                  <a:srgbClr val="314D63"/>
                </a:solidFill>
                <a:latin typeface="Garamond" panose="02020404030301010803" pitchFamily="18" charset="0"/>
              </a:rPr>
              <a:t>NaCl</a:t>
            </a:r>
          </a:p>
        </p:txBody>
      </p:sp>
      <p:sp>
        <p:nvSpPr>
          <p:cNvPr id="38" name="TextBox 45"/>
          <p:cNvSpPr txBox="1">
            <a:spLocks noChangeArrowheads="1"/>
          </p:cNvSpPr>
          <p:nvPr/>
        </p:nvSpPr>
        <p:spPr bwMode="auto">
          <a:xfrm>
            <a:off x="41273" y="5608919"/>
            <a:ext cx="2133846" cy="150810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1 mL </a:t>
            </a:r>
          </a:p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krvne </a:t>
            </a:r>
            <a:r>
              <a:rPr lang="sr-Latn-CS" sz="2400" b="1" smtClean="0">
                <a:solidFill>
                  <a:srgbClr val="314D63"/>
                </a:solidFill>
                <a:latin typeface="Garamond" panose="02020404030301010803" pitchFamily="18" charset="0"/>
              </a:rPr>
              <a:t>plazme</a:t>
            </a: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(A</a:t>
            </a:r>
            <a:r>
              <a:rPr lang="sr-Latn-CS" sz="2400" dirty="0">
                <a:solidFill>
                  <a:srgbClr val="314D63"/>
                </a:solidFill>
                <a:latin typeface="Garamond" panose="02020404030301010803" pitchFamily="18" charset="0"/>
              </a:rPr>
              <a:t>, G, </a:t>
            </a:r>
            <a:r>
              <a:rPr lang="sr-Latn-CS" sz="2400" b="1">
                <a:solidFill>
                  <a:srgbClr val="314D63"/>
                </a:solidFill>
                <a:latin typeface="Garamond" panose="02020404030301010803" pitchFamily="18" charset="0"/>
              </a:rPr>
              <a:t>F</a:t>
            </a: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)</a:t>
            </a:r>
          </a:p>
          <a:p>
            <a:pPr eaLnBrk="1" hangingPunct="1">
              <a:defRPr/>
            </a:pPr>
            <a:endParaRPr lang="sr-Latn-CS" sz="2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40" name="Straight Arrow Connector 39"/>
          <p:cNvCxnSpPr>
            <a:stCxn id="37" idx="2"/>
          </p:cNvCxnSpPr>
          <p:nvPr/>
        </p:nvCxnSpPr>
        <p:spPr>
          <a:xfrm>
            <a:off x="1083251" y="1892993"/>
            <a:ext cx="0" cy="696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5"/>
          <p:cNvSpPr txBox="1">
            <a:spLocks noChangeArrowheads="1"/>
          </p:cNvSpPr>
          <p:nvPr/>
        </p:nvSpPr>
        <p:spPr bwMode="auto">
          <a:xfrm>
            <a:off x="4746172" y="862528"/>
            <a:ext cx="2166502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CS" sz="2000" smtClean="0">
                <a:solidFill>
                  <a:srgbClr val="314D63"/>
                </a:solidFill>
                <a:latin typeface="Garamond" panose="02020404030301010803" pitchFamily="18" charset="0"/>
              </a:rPr>
              <a:t>1 mL </a:t>
            </a:r>
          </a:p>
          <a:p>
            <a:pPr algn="ctr" eaLnBrk="1" hangingPunct="1">
              <a:defRPr/>
            </a:pPr>
            <a:r>
              <a:rPr lang="sr-Latn-CS" sz="2000" b="1" smtClean="0">
                <a:solidFill>
                  <a:srgbClr val="314D63"/>
                </a:solidFill>
                <a:latin typeface="Garamond" panose="02020404030301010803" pitchFamily="18" charset="0"/>
              </a:rPr>
              <a:t>zasićenog</a:t>
            </a:r>
            <a:r>
              <a:rPr lang="sr-Latn-CS" sz="2000" smtClean="0">
                <a:solidFill>
                  <a:srgbClr val="314D63"/>
                </a:solidFill>
                <a:latin typeface="Garamond" panose="02020404030301010803" pitchFamily="18" charset="0"/>
              </a:rPr>
              <a:t> rastvora </a:t>
            </a:r>
            <a:r>
              <a:rPr lang="sr-Latn-CS" sz="2000" b="1" smtClean="0">
                <a:solidFill>
                  <a:srgbClr val="314D63"/>
                </a:solidFill>
                <a:latin typeface="Garamond" panose="02020404030301010803" pitchFamily="18" charset="0"/>
              </a:rPr>
              <a:t>NaCl</a:t>
            </a:r>
          </a:p>
        </p:txBody>
      </p:sp>
      <p:cxnSp>
        <p:nvCxnSpPr>
          <p:cNvPr id="43" name="Straight Arrow Connector 42"/>
          <p:cNvCxnSpPr>
            <a:stCxn id="42" idx="2"/>
          </p:cNvCxnSpPr>
          <p:nvPr/>
        </p:nvCxnSpPr>
        <p:spPr>
          <a:xfrm>
            <a:off x="5829423" y="1878191"/>
            <a:ext cx="0" cy="696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578429" y="4133209"/>
            <a:ext cx="78562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6018" y="4133209"/>
            <a:ext cx="78562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5"/>
          <p:cNvSpPr txBox="1">
            <a:spLocks noChangeArrowheads="1"/>
          </p:cNvSpPr>
          <p:nvPr/>
        </p:nvSpPr>
        <p:spPr bwMode="auto">
          <a:xfrm>
            <a:off x="4775757" y="5608919"/>
            <a:ext cx="2133846" cy="150810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1 mL </a:t>
            </a:r>
          </a:p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krvnog </a:t>
            </a:r>
            <a:r>
              <a:rPr lang="sr-Latn-CS" sz="2400" b="1" smtClean="0">
                <a:solidFill>
                  <a:srgbClr val="314D63"/>
                </a:solidFill>
                <a:latin typeface="Garamond" panose="02020404030301010803" pitchFamily="18" charset="0"/>
              </a:rPr>
              <a:t>seruma</a:t>
            </a: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(A</a:t>
            </a:r>
            <a:r>
              <a:rPr lang="sr-Latn-CS" sz="2400">
                <a:solidFill>
                  <a:srgbClr val="314D63"/>
                </a:solidFill>
                <a:latin typeface="Garamond" panose="02020404030301010803" pitchFamily="18" charset="0"/>
              </a:rPr>
              <a:t>, </a:t>
            </a: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G)</a:t>
            </a:r>
          </a:p>
          <a:p>
            <a:pPr eaLnBrk="1" hangingPunct="1">
              <a:defRPr/>
            </a:pPr>
            <a:endParaRPr lang="sr-Latn-CS" sz="20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76158" y="2670522"/>
            <a:ext cx="599520" cy="2925373"/>
            <a:chOff x="2576158" y="2670522"/>
            <a:chExt cx="599520" cy="2925373"/>
          </a:xfrm>
        </p:grpSpPr>
        <p:grpSp>
          <p:nvGrpSpPr>
            <p:cNvPr id="2" name="Group 1"/>
            <p:cNvGrpSpPr/>
            <p:nvPr/>
          </p:nvGrpSpPr>
          <p:grpSpPr>
            <a:xfrm>
              <a:off x="2576158" y="4601633"/>
              <a:ext cx="599518" cy="992874"/>
              <a:chOff x="2576158" y="4601633"/>
              <a:chExt cx="599518" cy="99287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576159" y="5030670"/>
                <a:ext cx="599517" cy="563837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E21B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576159" y="4703876"/>
                <a:ext cx="599517" cy="583621"/>
              </a:xfrm>
              <a:prstGeom prst="rect">
                <a:avLst/>
              </a:prstGeom>
              <a:solidFill>
                <a:srgbClr val="FFFF97"/>
              </a:solidFill>
              <a:ln>
                <a:solidFill>
                  <a:srgbClr val="FFF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76158" y="4601633"/>
                <a:ext cx="599517" cy="204486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576159" y="2670522"/>
              <a:ext cx="599519" cy="2925373"/>
              <a:chOff x="1043522" y="2263585"/>
              <a:chExt cx="599519" cy="3206350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043523" y="2375648"/>
                <a:ext cx="599518" cy="3094287"/>
              </a:xfrm>
              <a:custGeom>
                <a:avLst/>
                <a:gdLst>
                  <a:gd name="connsiteX0" fmla="*/ 0 w 599518"/>
                  <a:gd name="connsiteY0" fmla="*/ 0 h 3094287"/>
                  <a:gd name="connsiteX1" fmla="*/ 599517 w 599518"/>
                  <a:gd name="connsiteY1" fmla="*/ 0 h 3094287"/>
                  <a:gd name="connsiteX2" fmla="*/ 599517 w 599518"/>
                  <a:gd name="connsiteY2" fmla="*/ 2786029 h 3094287"/>
                  <a:gd name="connsiteX3" fmla="*/ 599518 w 599518"/>
                  <a:gd name="connsiteY3" fmla="*/ 2786039 h 3094287"/>
                  <a:gd name="connsiteX4" fmla="*/ 599517 w 599518"/>
                  <a:gd name="connsiteY4" fmla="*/ 2786049 h 3094287"/>
                  <a:gd name="connsiteX5" fmla="*/ 599517 w 599518"/>
                  <a:gd name="connsiteY5" fmla="*/ 2794230 h 3094287"/>
                  <a:gd name="connsiteX6" fmla="*/ 598715 w 599518"/>
                  <a:gd name="connsiteY6" fmla="*/ 2794230 h 3094287"/>
                  <a:gd name="connsiteX7" fmla="*/ 593428 w 599518"/>
                  <a:gd name="connsiteY7" fmla="*/ 2848162 h 3094287"/>
                  <a:gd name="connsiteX8" fmla="*/ 299759 w 599518"/>
                  <a:gd name="connsiteY8" fmla="*/ 3094287 h 3094287"/>
                  <a:gd name="connsiteX9" fmla="*/ 6090 w 599518"/>
                  <a:gd name="connsiteY9" fmla="*/ 2848162 h 3094287"/>
                  <a:gd name="connsiteX10" fmla="*/ 803 w 599518"/>
                  <a:gd name="connsiteY10" fmla="*/ 2794230 h 3094287"/>
                  <a:gd name="connsiteX11" fmla="*/ 0 w 599518"/>
                  <a:gd name="connsiteY11" fmla="*/ 2794230 h 3094287"/>
                  <a:gd name="connsiteX12" fmla="*/ 0 w 599518"/>
                  <a:gd name="connsiteY12" fmla="*/ 2786039 h 309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9518" h="3094287">
                    <a:moveTo>
                      <a:pt x="0" y="0"/>
                    </a:moveTo>
                    <a:lnTo>
                      <a:pt x="599517" y="0"/>
                    </a:lnTo>
                    <a:lnTo>
                      <a:pt x="599517" y="2786029"/>
                    </a:lnTo>
                    <a:lnTo>
                      <a:pt x="599518" y="2786039"/>
                    </a:lnTo>
                    <a:lnTo>
                      <a:pt x="599517" y="2786049"/>
                    </a:lnTo>
                    <a:lnTo>
                      <a:pt x="599517" y="2794230"/>
                    </a:lnTo>
                    <a:lnTo>
                      <a:pt x="598715" y="2794230"/>
                    </a:lnTo>
                    <a:lnTo>
                      <a:pt x="593428" y="2848162"/>
                    </a:lnTo>
                    <a:cubicBezTo>
                      <a:pt x="565477" y="2988626"/>
                      <a:pt x="444617" y="3094287"/>
                      <a:pt x="299759" y="3094287"/>
                    </a:cubicBezTo>
                    <a:cubicBezTo>
                      <a:pt x="154901" y="3094287"/>
                      <a:pt x="34042" y="2988626"/>
                      <a:pt x="6090" y="2848162"/>
                    </a:cubicBezTo>
                    <a:lnTo>
                      <a:pt x="803" y="2794230"/>
                    </a:lnTo>
                    <a:lnTo>
                      <a:pt x="0" y="2794230"/>
                    </a:lnTo>
                    <a:lnTo>
                      <a:pt x="0" y="278603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043522" y="2263585"/>
                <a:ext cx="599517" cy="2241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Oval 47"/>
            <p:cNvSpPr/>
            <p:nvPr/>
          </p:nvSpPr>
          <p:spPr>
            <a:xfrm>
              <a:off x="2712631" y="5400488"/>
              <a:ext cx="326572" cy="17502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5"/>
          <p:cNvSpPr txBox="1">
            <a:spLocks noChangeArrowheads="1"/>
          </p:cNvSpPr>
          <p:nvPr/>
        </p:nvSpPr>
        <p:spPr bwMode="auto">
          <a:xfrm>
            <a:off x="1808994" y="5859835"/>
            <a:ext cx="2133846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CS" sz="2000" b="1" smtClean="0">
                <a:solidFill>
                  <a:srgbClr val="314D63"/>
                </a:solidFill>
                <a:latin typeface="Garamond" panose="02020404030301010803" pitchFamily="18" charset="0"/>
              </a:rPr>
              <a:t>Talog</a:t>
            </a:r>
          </a:p>
          <a:p>
            <a:pPr algn="ctr" eaLnBrk="1" hangingPunct="1">
              <a:defRPr/>
            </a:pPr>
            <a:r>
              <a:rPr lang="sr-Latn-CS" sz="2000" b="1" smtClean="0">
                <a:solidFill>
                  <a:srgbClr val="FF0000"/>
                </a:solidFill>
                <a:latin typeface="Garamond" panose="02020404030301010803" pitchFamily="18" charset="0"/>
              </a:rPr>
              <a:t>(fibrinogen)</a:t>
            </a:r>
          </a:p>
        </p:txBody>
      </p:sp>
      <p:sp>
        <p:nvSpPr>
          <p:cNvPr id="50" name="TextBox 45"/>
          <p:cNvSpPr txBox="1">
            <a:spLocks noChangeArrowheads="1"/>
          </p:cNvSpPr>
          <p:nvPr/>
        </p:nvSpPr>
        <p:spPr bwMode="auto">
          <a:xfrm>
            <a:off x="6543478" y="5837383"/>
            <a:ext cx="2133846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Nema</a:t>
            </a:r>
          </a:p>
          <a:p>
            <a:pPr algn="ctr" eaLnBrk="1" hangingPunct="1">
              <a:defRPr/>
            </a:pPr>
            <a:r>
              <a:rPr lang="sr-Latn-CS" sz="2400">
                <a:solidFill>
                  <a:srgbClr val="314D63"/>
                </a:solidFill>
                <a:latin typeface="Garamond" panose="02020404030301010803" pitchFamily="18" charset="0"/>
              </a:rPr>
              <a:t>t</a:t>
            </a:r>
            <a:r>
              <a:rPr lang="sr-Latn-CS" sz="2400" smtClean="0">
                <a:solidFill>
                  <a:srgbClr val="314D63"/>
                </a:solidFill>
                <a:latin typeface="Garamond" panose="02020404030301010803" pitchFamily="18" charset="0"/>
              </a:rPr>
              <a:t>aloga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7375224" y="2618013"/>
            <a:ext cx="599520" cy="2925373"/>
            <a:chOff x="2576158" y="2670522"/>
            <a:chExt cx="599520" cy="2925373"/>
          </a:xfrm>
        </p:grpSpPr>
        <p:grpSp>
          <p:nvGrpSpPr>
            <p:cNvPr id="52" name="Group 51"/>
            <p:cNvGrpSpPr/>
            <p:nvPr/>
          </p:nvGrpSpPr>
          <p:grpSpPr>
            <a:xfrm>
              <a:off x="2576158" y="4601633"/>
              <a:ext cx="599518" cy="992874"/>
              <a:chOff x="2576158" y="4601633"/>
              <a:chExt cx="599518" cy="992874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576159" y="5030670"/>
                <a:ext cx="599517" cy="563837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E21B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576159" y="4703876"/>
                <a:ext cx="599517" cy="583621"/>
              </a:xfrm>
              <a:prstGeom prst="rect">
                <a:avLst/>
              </a:prstGeom>
              <a:solidFill>
                <a:srgbClr val="FFFF97"/>
              </a:solidFill>
              <a:ln>
                <a:solidFill>
                  <a:srgbClr val="FFF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2576158" y="4601633"/>
                <a:ext cx="599517" cy="204486"/>
              </a:xfrm>
              <a:prstGeom prst="ellipse">
                <a:avLst/>
              </a:prstGeom>
              <a:solidFill>
                <a:srgbClr val="FFFF97"/>
              </a:solidFill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2576159" y="2670522"/>
              <a:ext cx="599519" cy="2925373"/>
              <a:chOff x="1043522" y="2263585"/>
              <a:chExt cx="599519" cy="3206350"/>
            </a:xfrm>
          </p:grpSpPr>
          <p:sp>
            <p:nvSpPr>
              <p:cNvPr id="55" name="Freeform 54"/>
              <p:cNvSpPr/>
              <p:nvPr/>
            </p:nvSpPr>
            <p:spPr>
              <a:xfrm>
                <a:off x="1043523" y="2375648"/>
                <a:ext cx="599518" cy="3094287"/>
              </a:xfrm>
              <a:custGeom>
                <a:avLst/>
                <a:gdLst>
                  <a:gd name="connsiteX0" fmla="*/ 0 w 599518"/>
                  <a:gd name="connsiteY0" fmla="*/ 0 h 3094287"/>
                  <a:gd name="connsiteX1" fmla="*/ 599517 w 599518"/>
                  <a:gd name="connsiteY1" fmla="*/ 0 h 3094287"/>
                  <a:gd name="connsiteX2" fmla="*/ 599517 w 599518"/>
                  <a:gd name="connsiteY2" fmla="*/ 2786029 h 3094287"/>
                  <a:gd name="connsiteX3" fmla="*/ 599518 w 599518"/>
                  <a:gd name="connsiteY3" fmla="*/ 2786039 h 3094287"/>
                  <a:gd name="connsiteX4" fmla="*/ 599517 w 599518"/>
                  <a:gd name="connsiteY4" fmla="*/ 2786049 h 3094287"/>
                  <a:gd name="connsiteX5" fmla="*/ 599517 w 599518"/>
                  <a:gd name="connsiteY5" fmla="*/ 2794230 h 3094287"/>
                  <a:gd name="connsiteX6" fmla="*/ 598715 w 599518"/>
                  <a:gd name="connsiteY6" fmla="*/ 2794230 h 3094287"/>
                  <a:gd name="connsiteX7" fmla="*/ 593428 w 599518"/>
                  <a:gd name="connsiteY7" fmla="*/ 2848162 h 3094287"/>
                  <a:gd name="connsiteX8" fmla="*/ 299759 w 599518"/>
                  <a:gd name="connsiteY8" fmla="*/ 3094287 h 3094287"/>
                  <a:gd name="connsiteX9" fmla="*/ 6090 w 599518"/>
                  <a:gd name="connsiteY9" fmla="*/ 2848162 h 3094287"/>
                  <a:gd name="connsiteX10" fmla="*/ 803 w 599518"/>
                  <a:gd name="connsiteY10" fmla="*/ 2794230 h 3094287"/>
                  <a:gd name="connsiteX11" fmla="*/ 0 w 599518"/>
                  <a:gd name="connsiteY11" fmla="*/ 2794230 h 3094287"/>
                  <a:gd name="connsiteX12" fmla="*/ 0 w 599518"/>
                  <a:gd name="connsiteY12" fmla="*/ 2786039 h 309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9518" h="3094287">
                    <a:moveTo>
                      <a:pt x="0" y="0"/>
                    </a:moveTo>
                    <a:lnTo>
                      <a:pt x="599517" y="0"/>
                    </a:lnTo>
                    <a:lnTo>
                      <a:pt x="599517" y="2786029"/>
                    </a:lnTo>
                    <a:lnTo>
                      <a:pt x="599518" y="2786039"/>
                    </a:lnTo>
                    <a:lnTo>
                      <a:pt x="599517" y="2786049"/>
                    </a:lnTo>
                    <a:lnTo>
                      <a:pt x="599517" y="2794230"/>
                    </a:lnTo>
                    <a:lnTo>
                      <a:pt x="598715" y="2794230"/>
                    </a:lnTo>
                    <a:lnTo>
                      <a:pt x="593428" y="2848162"/>
                    </a:lnTo>
                    <a:cubicBezTo>
                      <a:pt x="565477" y="2988626"/>
                      <a:pt x="444617" y="3094287"/>
                      <a:pt x="299759" y="3094287"/>
                    </a:cubicBezTo>
                    <a:cubicBezTo>
                      <a:pt x="154901" y="3094287"/>
                      <a:pt x="34042" y="2988626"/>
                      <a:pt x="6090" y="2848162"/>
                    </a:cubicBezTo>
                    <a:lnTo>
                      <a:pt x="803" y="2794230"/>
                    </a:lnTo>
                    <a:lnTo>
                      <a:pt x="0" y="2794230"/>
                    </a:lnTo>
                    <a:lnTo>
                      <a:pt x="0" y="2786039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043522" y="2263585"/>
                <a:ext cx="599517" cy="2241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48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7542785" y="647047"/>
            <a:ext cx="619029" cy="6130155"/>
            <a:chOff x="7542785" y="647047"/>
            <a:chExt cx="619029" cy="6130155"/>
          </a:xfrm>
        </p:grpSpPr>
        <p:grpSp>
          <p:nvGrpSpPr>
            <p:cNvPr id="65" name="Group 64"/>
            <p:cNvGrpSpPr/>
            <p:nvPr/>
          </p:nvGrpSpPr>
          <p:grpSpPr>
            <a:xfrm>
              <a:off x="7542785" y="647047"/>
              <a:ext cx="599519" cy="2925373"/>
              <a:chOff x="855745" y="2377885"/>
              <a:chExt cx="599519" cy="3206350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855745" y="4951273"/>
                <a:ext cx="599517" cy="631441"/>
                <a:chOff x="1475033" y="5322956"/>
                <a:chExt cx="599517" cy="631441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1475033" y="5336404"/>
                  <a:ext cx="599517" cy="617993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E21B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1475033" y="5435019"/>
                  <a:ext cx="599517" cy="182880"/>
                </a:xfrm>
                <a:prstGeom prst="rect">
                  <a:avLst/>
                </a:prstGeom>
                <a:solidFill>
                  <a:srgbClr val="FFFF97"/>
                </a:solidFill>
                <a:ln>
                  <a:solidFill>
                    <a:srgbClr val="FFF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1475033" y="5322956"/>
                  <a:ext cx="599517" cy="224126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855745" y="2377885"/>
                <a:ext cx="599519" cy="3206350"/>
                <a:chOff x="1043522" y="2263585"/>
                <a:chExt cx="599519" cy="3206350"/>
              </a:xfrm>
            </p:grpSpPr>
            <p:sp>
              <p:nvSpPr>
                <p:cNvPr id="68" name="Freeform 67"/>
                <p:cNvSpPr/>
                <p:nvPr/>
              </p:nvSpPr>
              <p:spPr>
                <a:xfrm>
                  <a:off x="1043523" y="2375648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3" name="Group 72"/>
            <p:cNvGrpSpPr/>
            <p:nvPr/>
          </p:nvGrpSpPr>
          <p:grpSpPr>
            <a:xfrm>
              <a:off x="7562295" y="3851829"/>
              <a:ext cx="599519" cy="2925373"/>
              <a:chOff x="855745" y="2377885"/>
              <a:chExt cx="599519" cy="320635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855745" y="4951273"/>
                <a:ext cx="599517" cy="631441"/>
                <a:chOff x="1475033" y="5322956"/>
                <a:chExt cx="599517" cy="631441"/>
              </a:xfrm>
            </p:grpSpPr>
            <p:sp>
              <p:nvSpPr>
                <p:cNvPr id="78" name="Oval 77"/>
                <p:cNvSpPr/>
                <p:nvPr/>
              </p:nvSpPr>
              <p:spPr>
                <a:xfrm>
                  <a:off x="1475033" y="5336404"/>
                  <a:ext cx="599517" cy="617993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E21B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1475033" y="5435019"/>
                  <a:ext cx="599517" cy="182880"/>
                </a:xfrm>
                <a:prstGeom prst="rect">
                  <a:avLst/>
                </a:prstGeom>
                <a:solidFill>
                  <a:srgbClr val="FFFF97"/>
                </a:solidFill>
                <a:ln>
                  <a:solidFill>
                    <a:srgbClr val="FFF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1475033" y="5322956"/>
                  <a:ext cx="599517" cy="224126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>
                <a:off x="855745" y="2377885"/>
                <a:ext cx="599519" cy="3206350"/>
                <a:chOff x="1043522" y="2263585"/>
                <a:chExt cx="599519" cy="3206350"/>
              </a:xfrm>
            </p:grpSpPr>
            <p:sp>
              <p:nvSpPr>
                <p:cNvPr id="76" name="Freeform 75"/>
                <p:cNvSpPr/>
                <p:nvPr/>
              </p:nvSpPr>
              <p:spPr>
                <a:xfrm>
                  <a:off x="1043523" y="2375648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89" name="Group 88"/>
          <p:cNvGrpSpPr/>
          <p:nvPr/>
        </p:nvGrpSpPr>
        <p:grpSpPr>
          <a:xfrm>
            <a:off x="1025525" y="634773"/>
            <a:ext cx="7874759" cy="7706454"/>
            <a:chOff x="1025525" y="634773"/>
            <a:chExt cx="7874759" cy="7706454"/>
          </a:xfrm>
        </p:grpSpPr>
        <p:grpSp>
          <p:nvGrpSpPr>
            <p:cNvPr id="90" name="Group 89"/>
            <p:cNvGrpSpPr/>
            <p:nvPr/>
          </p:nvGrpSpPr>
          <p:grpSpPr>
            <a:xfrm>
              <a:off x="1483467" y="1746219"/>
              <a:ext cx="1756891" cy="1077218"/>
              <a:chOff x="1483467" y="1746219"/>
              <a:chExt cx="1756891" cy="1077218"/>
            </a:xfrm>
          </p:grpSpPr>
          <p:sp>
            <p:nvSpPr>
              <p:cNvPr id="141" name="TextBox 140"/>
              <p:cNvSpPr txBox="1"/>
              <p:nvPr/>
            </p:nvSpPr>
            <p:spPr>
              <a:xfrm>
                <a:off x="1483467" y="1746219"/>
                <a:ext cx="1756891" cy="10772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b="1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Biuretska proba</a:t>
                </a:r>
              </a:p>
              <a:p>
                <a:pPr algn="ctr" eaLnBrk="1" hangingPunct="1">
                  <a:defRPr/>
                </a:pPr>
                <a:endParaRPr lang="sr-Latn-CS" sz="1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  <a:p>
                <a:pPr algn="ctr" eaLnBrk="1" hangingPunct="1">
                  <a:defRPr/>
                </a:pPr>
                <a:r>
                  <a:rPr lang="sr-Latn-CS">
                    <a:solidFill>
                      <a:schemeClr val="tx1"/>
                    </a:solidFill>
                    <a:latin typeface="Garamond" panose="02020404030301010803" pitchFamily="18" charset="0"/>
                  </a:rPr>
                  <a:t>0,5 </a:t>
                </a:r>
                <a:r>
                  <a:rPr lang="sr-Latn-CS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mL </a:t>
                </a:r>
                <a:r>
                  <a:rPr lang="sr-Latn-C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NaOH</a:t>
                </a:r>
              </a:p>
              <a:p>
                <a:pPr algn="ctr" eaLnBrk="1" hangingPunct="1">
                  <a:defRPr/>
                </a:pPr>
                <a:r>
                  <a:rPr lang="sr-Latn-C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P</a:t>
                </a:r>
                <a:r>
                  <a:rPr lang="sr-Latn-CS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ar </a:t>
                </a:r>
                <a:r>
                  <a:rPr lang="sr-Latn-C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kapi Cu SO4</a:t>
                </a:r>
                <a:endParaRPr lang="en-US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cxnSp>
            <p:nvCxnSpPr>
              <p:cNvPr id="142" name="Straight Arrow Connector 141"/>
              <p:cNvCxnSpPr/>
              <p:nvPr/>
            </p:nvCxnSpPr>
            <p:spPr>
              <a:xfrm>
                <a:off x="1541995" y="2148581"/>
                <a:ext cx="169836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45"/>
            <p:cNvSpPr txBox="1">
              <a:spLocks noChangeArrowheads="1"/>
            </p:cNvSpPr>
            <p:nvPr/>
          </p:nvSpPr>
          <p:spPr bwMode="auto">
            <a:xfrm>
              <a:off x="1302850" y="4179860"/>
              <a:ext cx="1650125" cy="70788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(NH</a:t>
              </a:r>
              <a:r>
                <a:rPr lang="sr-Latn-CS" sz="14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4</a:t>
              </a:r>
              <a:r>
                <a:rPr lang="sr-Latn-CS" sz="20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)</a:t>
              </a:r>
              <a:r>
                <a:rPr lang="sr-Latn-CS" sz="14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2</a:t>
              </a:r>
              <a:r>
                <a:rPr lang="sr-Latn-CS" sz="20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SO</a:t>
              </a:r>
              <a:r>
                <a:rPr lang="sr-Latn-CS" sz="14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4</a:t>
              </a:r>
            </a:p>
            <a:p>
              <a:pPr algn="ctr" eaLnBrk="1" hangingPunct="1">
                <a:defRPr/>
              </a:pPr>
              <a:r>
                <a:rPr lang="sr-Latn-CS" sz="2000">
                  <a:solidFill>
                    <a:srgbClr val="314D63"/>
                  </a:solidFill>
                  <a:latin typeface="Garamond" panose="02020404030301010803" pitchFamily="18" charset="0"/>
                </a:rPr>
                <a:t>u</a:t>
              </a:r>
              <a:r>
                <a:rPr lang="sr-Latn-CS" sz="2000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 supstanci</a:t>
              </a:r>
              <a:endParaRPr lang="sr-Latn-CS" sz="2000">
                <a:solidFill>
                  <a:srgbClr val="314D63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654387" y="3387469"/>
              <a:ext cx="1922514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rPr>
                <a:t>Biuretska proba</a:t>
              </a:r>
            </a:p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rPr>
                <a:t>negativna</a:t>
              </a:r>
              <a:endParaRPr lang="en-US" sz="44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3363318" y="3839555"/>
              <a:ext cx="599520" cy="2925373"/>
              <a:chOff x="2576158" y="2670522"/>
              <a:chExt cx="599520" cy="2925373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2576158" y="4601633"/>
                <a:ext cx="599518" cy="992874"/>
                <a:chOff x="2576158" y="4601633"/>
                <a:chExt cx="599518" cy="992874"/>
              </a:xfrm>
            </p:grpSpPr>
            <p:sp>
              <p:nvSpPr>
                <p:cNvPr id="138" name="Oval 137"/>
                <p:cNvSpPr/>
                <p:nvPr/>
              </p:nvSpPr>
              <p:spPr>
                <a:xfrm>
                  <a:off x="2576159" y="5030670"/>
                  <a:ext cx="599517" cy="563837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E21B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2576159" y="4703876"/>
                  <a:ext cx="599517" cy="583621"/>
                </a:xfrm>
                <a:prstGeom prst="rect">
                  <a:avLst/>
                </a:prstGeom>
                <a:solidFill>
                  <a:srgbClr val="FFFF97"/>
                </a:solidFill>
                <a:ln>
                  <a:solidFill>
                    <a:srgbClr val="FFF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2576158" y="4601633"/>
                  <a:ext cx="599517" cy="204486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2576159" y="2670522"/>
                <a:ext cx="599519" cy="2925373"/>
                <a:chOff x="1043522" y="2263585"/>
                <a:chExt cx="599519" cy="3206350"/>
              </a:xfrm>
            </p:grpSpPr>
            <p:sp>
              <p:nvSpPr>
                <p:cNvPr id="136" name="Freeform 135"/>
                <p:cNvSpPr/>
                <p:nvPr/>
              </p:nvSpPr>
              <p:spPr>
                <a:xfrm>
                  <a:off x="1043523" y="2375648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5" name="Oval 134"/>
              <p:cNvSpPr/>
              <p:nvPr/>
            </p:nvSpPr>
            <p:spPr>
              <a:xfrm>
                <a:off x="2712631" y="5400488"/>
                <a:ext cx="326572" cy="1750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TextBox 45"/>
            <p:cNvSpPr txBox="1">
              <a:spLocks noChangeArrowheads="1"/>
            </p:cNvSpPr>
            <p:nvPr/>
          </p:nvSpPr>
          <p:spPr bwMode="auto">
            <a:xfrm>
              <a:off x="1871694" y="6127678"/>
              <a:ext cx="1609815" cy="70788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Talog</a:t>
              </a:r>
            </a:p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rgbClr val="FF0000"/>
                  </a:solidFill>
                  <a:latin typeface="Garamond" panose="02020404030301010803" pitchFamily="18" charset="0"/>
                </a:rPr>
                <a:t>(albumini)</a:t>
              </a:r>
            </a:p>
          </p:txBody>
        </p:sp>
        <p:grpSp>
          <p:nvGrpSpPr>
            <p:cNvPr id="96" name="Group 95"/>
            <p:cNvGrpSpPr/>
            <p:nvPr/>
          </p:nvGrpSpPr>
          <p:grpSpPr>
            <a:xfrm rot="493107">
              <a:off x="4065368" y="3689489"/>
              <a:ext cx="1710538" cy="599520"/>
              <a:chOff x="3175766" y="2098717"/>
              <a:chExt cx="2928910" cy="599520"/>
            </a:xfrm>
          </p:grpSpPr>
          <p:sp>
            <p:nvSpPr>
              <p:cNvPr id="129" name="Freeform 128"/>
              <p:cNvSpPr/>
              <p:nvPr/>
            </p:nvSpPr>
            <p:spPr>
              <a:xfrm rot="5766702">
                <a:off x="4458490" y="1188940"/>
                <a:ext cx="206809" cy="2772257"/>
              </a:xfrm>
              <a:custGeom>
                <a:avLst/>
                <a:gdLst>
                  <a:gd name="connsiteX0" fmla="*/ 0 w 206809"/>
                  <a:gd name="connsiteY0" fmla="*/ 2772257 h 2772257"/>
                  <a:gd name="connsiteX1" fmla="*/ 178442 w 206809"/>
                  <a:gd name="connsiteY1" fmla="*/ 9760 h 2772257"/>
                  <a:gd name="connsiteX2" fmla="*/ 189524 w 206809"/>
                  <a:gd name="connsiteY2" fmla="*/ 23 h 2772257"/>
                  <a:gd name="connsiteX3" fmla="*/ 206808 w 206809"/>
                  <a:gd name="connsiteY3" fmla="*/ 1139 h 2772257"/>
                  <a:gd name="connsiteX4" fmla="*/ 206808 w 206809"/>
                  <a:gd name="connsiteY4" fmla="*/ 2506402 h 2772257"/>
                  <a:gd name="connsiteX5" fmla="*/ 206809 w 206809"/>
                  <a:gd name="connsiteY5" fmla="*/ 2506411 h 2772257"/>
                  <a:gd name="connsiteX6" fmla="*/ 206808 w 206809"/>
                  <a:gd name="connsiteY6" fmla="*/ 2506420 h 2772257"/>
                  <a:gd name="connsiteX7" fmla="*/ 206808 w 206809"/>
                  <a:gd name="connsiteY7" fmla="*/ 2513884 h 2772257"/>
                  <a:gd name="connsiteX8" fmla="*/ 206006 w 206809"/>
                  <a:gd name="connsiteY8" fmla="*/ 2513885 h 2772257"/>
                  <a:gd name="connsiteX9" fmla="*/ 200719 w 206809"/>
                  <a:gd name="connsiteY9" fmla="*/ 2563090 h 2772257"/>
                  <a:gd name="connsiteX10" fmla="*/ 10117 w 206809"/>
                  <a:gd name="connsiteY10" fmla="*/ 2770582 h 277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6809" h="2772257">
                    <a:moveTo>
                      <a:pt x="0" y="2772257"/>
                    </a:moveTo>
                    <a:lnTo>
                      <a:pt x="178442" y="9760"/>
                    </a:lnTo>
                    <a:cubicBezTo>
                      <a:pt x="178814" y="4011"/>
                      <a:pt x="183775" y="-348"/>
                      <a:pt x="189524" y="23"/>
                    </a:cubicBezTo>
                    <a:lnTo>
                      <a:pt x="206808" y="1139"/>
                    </a:lnTo>
                    <a:lnTo>
                      <a:pt x="206808" y="2506402"/>
                    </a:lnTo>
                    <a:lnTo>
                      <a:pt x="206809" y="2506411"/>
                    </a:lnTo>
                    <a:lnTo>
                      <a:pt x="206808" y="2506420"/>
                    </a:lnTo>
                    <a:lnTo>
                      <a:pt x="206808" y="2513884"/>
                    </a:lnTo>
                    <a:lnTo>
                      <a:pt x="206006" y="2513885"/>
                    </a:lnTo>
                    <a:lnTo>
                      <a:pt x="200719" y="2563090"/>
                    </a:lnTo>
                    <a:cubicBezTo>
                      <a:pt x="179756" y="2659207"/>
                      <a:pt x="106531" y="2737462"/>
                      <a:pt x="10117" y="2770582"/>
                    </a:cubicBezTo>
                    <a:close/>
                  </a:path>
                </a:pathLst>
              </a:custGeom>
              <a:solidFill>
                <a:srgbClr val="FFFF97"/>
              </a:solidFill>
              <a:ln w="19050">
                <a:solidFill>
                  <a:srgbClr val="FFF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 rot="5766702">
                <a:off x="4342230" y="935791"/>
                <a:ext cx="599520" cy="2925372"/>
                <a:chOff x="1043522" y="2263585"/>
                <a:chExt cx="599520" cy="3206349"/>
              </a:xfrm>
            </p:grpSpPr>
            <p:sp>
              <p:nvSpPr>
                <p:cNvPr id="131" name="Freeform 130"/>
                <p:cNvSpPr/>
                <p:nvPr/>
              </p:nvSpPr>
              <p:spPr>
                <a:xfrm>
                  <a:off x="1043524" y="2375647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7" name="Group 96"/>
            <p:cNvGrpSpPr/>
            <p:nvPr/>
          </p:nvGrpSpPr>
          <p:grpSpPr>
            <a:xfrm>
              <a:off x="5544022" y="5415854"/>
              <a:ext cx="604936" cy="2925373"/>
              <a:chOff x="4462108" y="2751868"/>
              <a:chExt cx="604936" cy="2925373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4462108" y="4755190"/>
                <a:ext cx="604933" cy="909128"/>
                <a:chOff x="4462108" y="4755190"/>
                <a:chExt cx="604933" cy="909128"/>
              </a:xfrm>
            </p:grpSpPr>
            <p:sp>
              <p:nvSpPr>
                <p:cNvPr id="126" name="Oval 125"/>
                <p:cNvSpPr/>
                <p:nvPr/>
              </p:nvSpPr>
              <p:spPr>
                <a:xfrm>
                  <a:off x="4467524" y="5100481"/>
                  <a:ext cx="599517" cy="563837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FFF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4467524" y="4904720"/>
                  <a:ext cx="599517" cy="452587"/>
                </a:xfrm>
                <a:prstGeom prst="rect">
                  <a:avLst/>
                </a:prstGeom>
                <a:solidFill>
                  <a:srgbClr val="FFFF97"/>
                </a:solidFill>
                <a:ln>
                  <a:solidFill>
                    <a:srgbClr val="FFF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4462108" y="4755190"/>
                  <a:ext cx="599517" cy="204486"/>
                </a:xfrm>
                <a:prstGeom prst="ellipse">
                  <a:avLst/>
                </a:prstGeom>
                <a:solidFill>
                  <a:srgbClr val="FFFF97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>
                <a:off x="4467525" y="2751868"/>
                <a:ext cx="599519" cy="2925373"/>
                <a:chOff x="1043522" y="2263585"/>
                <a:chExt cx="599519" cy="3206350"/>
              </a:xfrm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1043523" y="2375648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8" name="Freeform 97"/>
            <p:cNvSpPr/>
            <p:nvPr/>
          </p:nvSpPr>
          <p:spPr>
            <a:xfrm>
              <a:off x="5337716" y="4584406"/>
              <a:ext cx="1016076" cy="1211847"/>
            </a:xfrm>
            <a:custGeom>
              <a:avLst/>
              <a:gdLst>
                <a:gd name="connsiteX0" fmla="*/ 30508 w 1339129"/>
                <a:gd name="connsiteY0" fmla="*/ 203415 h 1483894"/>
                <a:gd name="connsiteX1" fmla="*/ 52619 w 1339129"/>
                <a:gd name="connsiteY1" fmla="*/ 219984 h 1483894"/>
                <a:gd name="connsiteX2" fmla="*/ 669565 w 1339129"/>
                <a:gd name="connsiteY2" fmla="*/ 315109 h 1483894"/>
                <a:gd name="connsiteX3" fmla="*/ 1286512 w 1339129"/>
                <a:gd name="connsiteY3" fmla="*/ 219984 h 1483894"/>
                <a:gd name="connsiteX4" fmla="*/ 1308611 w 1339129"/>
                <a:gd name="connsiteY4" fmla="*/ 203424 h 1483894"/>
                <a:gd name="connsiteX5" fmla="*/ 712094 w 1339129"/>
                <a:gd name="connsiteY5" fmla="*/ 964984 h 1483894"/>
                <a:gd name="connsiteX6" fmla="*/ 712094 w 1339129"/>
                <a:gd name="connsiteY6" fmla="*/ 1354261 h 1483894"/>
                <a:gd name="connsiteX7" fmla="*/ 629154 w 1339129"/>
                <a:gd name="connsiteY7" fmla="*/ 1483894 h 1483894"/>
                <a:gd name="connsiteX8" fmla="*/ 627034 w 1339129"/>
                <a:gd name="connsiteY8" fmla="*/ 1483894 h 1483894"/>
                <a:gd name="connsiteX9" fmla="*/ 627034 w 1339129"/>
                <a:gd name="connsiteY9" fmla="*/ 964986 h 1483894"/>
                <a:gd name="connsiteX10" fmla="*/ 783 w 1339129"/>
                <a:gd name="connsiteY10" fmla="*/ 157556 h 1483894"/>
                <a:gd name="connsiteX11" fmla="*/ 13603 w 1339129"/>
                <a:gd name="connsiteY11" fmla="*/ 187139 h 1483894"/>
                <a:gd name="connsiteX12" fmla="*/ 23666 w 1339129"/>
                <a:gd name="connsiteY12" fmla="*/ 194680 h 1483894"/>
                <a:gd name="connsiteX13" fmla="*/ 30508 w 1339129"/>
                <a:gd name="connsiteY13" fmla="*/ 203415 h 1483894"/>
                <a:gd name="connsiteX14" fmla="*/ 13604 w 1339129"/>
                <a:gd name="connsiteY14" fmla="*/ 190748 h 1483894"/>
                <a:gd name="connsiteX15" fmla="*/ 1 w 1339129"/>
                <a:gd name="connsiteY15" fmla="*/ 159359 h 1483894"/>
                <a:gd name="connsiteX16" fmla="*/ 1338347 w 1339129"/>
                <a:gd name="connsiteY16" fmla="*/ 157553 h 1483894"/>
                <a:gd name="connsiteX17" fmla="*/ 1339129 w 1339129"/>
                <a:gd name="connsiteY17" fmla="*/ 159359 h 1483894"/>
                <a:gd name="connsiteX18" fmla="*/ 1325526 w 1339129"/>
                <a:gd name="connsiteY18" fmla="*/ 190748 h 1483894"/>
                <a:gd name="connsiteX19" fmla="*/ 1308611 w 1339129"/>
                <a:gd name="connsiteY19" fmla="*/ 203424 h 1483894"/>
                <a:gd name="connsiteX20" fmla="*/ 1315457 w 1339129"/>
                <a:gd name="connsiteY20" fmla="*/ 194683 h 1483894"/>
                <a:gd name="connsiteX21" fmla="*/ 1325525 w 1339129"/>
                <a:gd name="connsiteY21" fmla="*/ 187139 h 1483894"/>
                <a:gd name="connsiteX22" fmla="*/ 669564 w 1339129"/>
                <a:gd name="connsiteY22" fmla="*/ 0 h 1483894"/>
                <a:gd name="connsiteX23" fmla="*/ 1339128 w 1339129"/>
                <a:gd name="connsiteY23" fmla="*/ 155750 h 1483894"/>
                <a:gd name="connsiteX24" fmla="*/ 1338347 w 1339129"/>
                <a:gd name="connsiteY24" fmla="*/ 157553 h 1483894"/>
                <a:gd name="connsiteX25" fmla="*/ 1325526 w 1339129"/>
                <a:gd name="connsiteY25" fmla="*/ 127970 h 1483894"/>
                <a:gd name="connsiteX26" fmla="*/ 669565 w 1339129"/>
                <a:gd name="connsiteY26" fmla="*/ 3609 h 1483894"/>
                <a:gd name="connsiteX27" fmla="*/ 13604 w 1339129"/>
                <a:gd name="connsiteY27" fmla="*/ 127970 h 1483894"/>
                <a:gd name="connsiteX28" fmla="*/ 783 w 1339129"/>
                <a:gd name="connsiteY28" fmla="*/ 157556 h 1483894"/>
                <a:gd name="connsiteX29" fmla="*/ 0 w 1339129"/>
                <a:gd name="connsiteY29" fmla="*/ 155750 h 1483894"/>
                <a:gd name="connsiteX30" fmla="*/ 669564 w 1339129"/>
                <a:gd name="connsiteY30" fmla="*/ 0 h 148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9129" h="1483894">
                  <a:moveTo>
                    <a:pt x="30508" y="203415"/>
                  </a:moveTo>
                  <a:lnTo>
                    <a:pt x="52619" y="219984"/>
                  </a:lnTo>
                  <a:cubicBezTo>
                    <a:pt x="154264" y="275885"/>
                    <a:pt x="392223" y="315109"/>
                    <a:pt x="669565" y="315109"/>
                  </a:cubicBezTo>
                  <a:cubicBezTo>
                    <a:pt x="946908" y="315109"/>
                    <a:pt x="1184866" y="275885"/>
                    <a:pt x="1286512" y="219984"/>
                  </a:cubicBezTo>
                  <a:lnTo>
                    <a:pt x="1308611" y="203424"/>
                  </a:lnTo>
                  <a:lnTo>
                    <a:pt x="712094" y="964984"/>
                  </a:lnTo>
                  <a:lnTo>
                    <a:pt x="712094" y="1354261"/>
                  </a:lnTo>
                  <a:lnTo>
                    <a:pt x="629154" y="1483894"/>
                  </a:lnTo>
                  <a:lnTo>
                    <a:pt x="627034" y="1483894"/>
                  </a:lnTo>
                  <a:lnTo>
                    <a:pt x="627034" y="964986"/>
                  </a:lnTo>
                  <a:close/>
                  <a:moveTo>
                    <a:pt x="783" y="157556"/>
                  </a:moveTo>
                  <a:lnTo>
                    <a:pt x="13603" y="187139"/>
                  </a:lnTo>
                  <a:lnTo>
                    <a:pt x="23666" y="194680"/>
                  </a:lnTo>
                  <a:lnTo>
                    <a:pt x="30508" y="203415"/>
                  </a:lnTo>
                  <a:lnTo>
                    <a:pt x="13604" y="190748"/>
                  </a:lnTo>
                  <a:cubicBezTo>
                    <a:pt x="4685" y="180609"/>
                    <a:pt x="1" y="170111"/>
                    <a:pt x="1" y="159359"/>
                  </a:cubicBezTo>
                  <a:close/>
                  <a:moveTo>
                    <a:pt x="1338347" y="157553"/>
                  </a:moveTo>
                  <a:lnTo>
                    <a:pt x="1339129" y="159359"/>
                  </a:lnTo>
                  <a:cubicBezTo>
                    <a:pt x="1339129" y="170111"/>
                    <a:pt x="1334445" y="180609"/>
                    <a:pt x="1325526" y="190748"/>
                  </a:cubicBezTo>
                  <a:lnTo>
                    <a:pt x="1308611" y="203424"/>
                  </a:lnTo>
                  <a:lnTo>
                    <a:pt x="1315457" y="194683"/>
                  </a:lnTo>
                  <a:lnTo>
                    <a:pt x="1325525" y="187139"/>
                  </a:lnTo>
                  <a:close/>
                  <a:moveTo>
                    <a:pt x="669564" y="0"/>
                  </a:moveTo>
                  <a:cubicBezTo>
                    <a:pt x="1039354" y="0"/>
                    <a:pt x="1339128" y="69732"/>
                    <a:pt x="1339128" y="155750"/>
                  </a:cubicBezTo>
                  <a:lnTo>
                    <a:pt x="1338347" y="157553"/>
                  </a:lnTo>
                  <a:lnTo>
                    <a:pt x="1325526" y="127970"/>
                  </a:lnTo>
                  <a:cubicBezTo>
                    <a:pt x="1263092" y="56998"/>
                    <a:pt x="993132" y="3609"/>
                    <a:pt x="669565" y="3609"/>
                  </a:cubicBezTo>
                  <a:cubicBezTo>
                    <a:pt x="345999" y="3609"/>
                    <a:pt x="76039" y="56998"/>
                    <a:pt x="13604" y="127970"/>
                  </a:cubicBezTo>
                  <a:lnTo>
                    <a:pt x="783" y="157556"/>
                  </a:lnTo>
                  <a:lnTo>
                    <a:pt x="0" y="155750"/>
                  </a:lnTo>
                  <a:cubicBezTo>
                    <a:pt x="0" y="69732"/>
                    <a:pt x="299774" y="0"/>
                    <a:pt x="669564" y="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680494" y="5023208"/>
              <a:ext cx="326572" cy="17502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45"/>
            <p:cNvSpPr txBox="1">
              <a:spLocks noChangeArrowheads="1"/>
            </p:cNvSpPr>
            <p:nvPr/>
          </p:nvSpPr>
          <p:spPr bwMode="auto">
            <a:xfrm>
              <a:off x="4110327" y="4766523"/>
              <a:ext cx="1465102" cy="67710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rgbClr val="FF0000"/>
                  </a:solidFill>
                  <a:latin typeface="Garamond" panose="02020404030301010803" pitchFamily="18" charset="0"/>
                </a:rPr>
                <a:t>Albumini</a:t>
              </a:r>
            </a:p>
            <a:p>
              <a:pPr algn="ctr" eaLnBrk="1" hangingPunct="1">
                <a:defRPr/>
              </a:pPr>
              <a:r>
                <a:rPr lang="sr-Latn-CS">
                  <a:solidFill>
                    <a:srgbClr val="314D63"/>
                  </a:solidFill>
                  <a:latin typeface="Garamond" panose="02020404030301010803" pitchFamily="18" charset="0"/>
                </a:rPr>
                <a:t>u</a:t>
              </a:r>
              <a:r>
                <a:rPr lang="sr-Latn-CS" smtClean="0">
                  <a:solidFill>
                    <a:srgbClr val="314D63"/>
                  </a:solidFill>
                  <a:latin typeface="Garamond" panose="02020404030301010803" pitchFamily="18" charset="0"/>
                </a:rPr>
                <a:t> filter papiru</a:t>
              </a:r>
              <a:endParaRPr lang="sr-Latn-CS" sz="2000" smtClean="0">
                <a:solidFill>
                  <a:srgbClr val="314D63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6346416" y="5436543"/>
              <a:ext cx="1756891" cy="1077218"/>
              <a:chOff x="1483467" y="1746219"/>
              <a:chExt cx="1756891" cy="1077218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1483467" y="1746219"/>
                <a:ext cx="1756891" cy="10772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b="1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Biuretska proba</a:t>
                </a:r>
              </a:p>
              <a:p>
                <a:pPr algn="ctr" eaLnBrk="1" hangingPunct="1">
                  <a:defRPr/>
                </a:pPr>
                <a:endParaRPr lang="sr-Latn-CS" sz="1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  <a:p>
                <a:pPr algn="ctr" eaLnBrk="1" hangingPunct="1">
                  <a:defRPr/>
                </a:pPr>
                <a:r>
                  <a:rPr lang="sr-Latn-CS">
                    <a:solidFill>
                      <a:schemeClr val="tx1"/>
                    </a:solidFill>
                    <a:latin typeface="Garamond" panose="02020404030301010803" pitchFamily="18" charset="0"/>
                  </a:rPr>
                  <a:t>0,5 </a:t>
                </a:r>
                <a:r>
                  <a:rPr lang="sr-Latn-CS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mL </a:t>
                </a:r>
                <a:r>
                  <a:rPr lang="sr-Latn-C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NaOH</a:t>
                </a:r>
              </a:p>
              <a:p>
                <a:pPr algn="ctr" eaLnBrk="1" hangingPunct="1">
                  <a:defRPr/>
                </a:pPr>
                <a:r>
                  <a:rPr lang="sr-Latn-C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P</a:t>
                </a:r>
                <a:r>
                  <a:rPr lang="sr-Latn-CS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ar </a:t>
                </a:r>
                <a:r>
                  <a:rPr lang="sr-Latn-CS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kapi Cu SO4</a:t>
                </a:r>
                <a:endParaRPr lang="en-US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cxnSp>
            <p:nvCxnSpPr>
              <p:cNvPr id="121" name="Straight Arrow Connector 120"/>
              <p:cNvCxnSpPr/>
              <p:nvPr/>
            </p:nvCxnSpPr>
            <p:spPr>
              <a:xfrm>
                <a:off x="1541995" y="2148581"/>
                <a:ext cx="169836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/>
            <p:cNvGrpSpPr/>
            <p:nvPr/>
          </p:nvGrpSpPr>
          <p:grpSpPr>
            <a:xfrm>
              <a:off x="8300763" y="3819168"/>
              <a:ext cx="599521" cy="2925373"/>
              <a:chOff x="8300763" y="3819168"/>
              <a:chExt cx="599521" cy="2925373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8300763" y="5522541"/>
                <a:ext cx="599518" cy="1210273"/>
                <a:chOff x="4112994" y="2132241"/>
                <a:chExt cx="599518" cy="1210273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17" name="Oval 116"/>
                <p:cNvSpPr/>
                <p:nvPr/>
              </p:nvSpPr>
              <p:spPr>
                <a:xfrm>
                  <a:off x="4112995" y="2778677"/>
                  <a:ext cx="599517" cy="563837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4112995" y="2235574"/>
                  <a:ext cx="599517" cy="799930"/>
                </a:xfrm>
                <a:prstGeom prst="rect">
                  <a:avLst/>
                </a:prstGeom>
                <a:grpFill/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4112994" y="2132241"/>
                  <a:ext cx="599517" cy="204486"/>
                </a:xfrm>
                <a:prstGeom prst="ellipse">
                  <a:avLst/>
                </a:prstGeom>
                <a:grpFill/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>
                <a:off x="8300765" y="3819168"/>
                <a:ext cx="599519" cy="2925373"/>
                <a:chOff x="1043522" y="2263585"/>
                <a:chExt cx="599519" cy="3206350"/>
              </a:xfrm>
            </p:grpSpPr>
            <p:sp>
              <p:nvSpPr>
                <p:cNvPr id="115" name="Freeform 114"/>
                <p:cNvSpPr/>
                <p:nvPr/>
              </p:nvSpPr>
              <p:spPr>
                <a:xfrm>
                  <a:off x="1043523" y="2375648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3" name="Group 102"/>
            <p:cNvGrpSpPr/>
            <p:nvPr/>
          </p:nvGrpSpPr>
          <p:grpSpPr>
            <a:xfrm>
              <a:off x="3362437" y="634773"/>
              <a:ext cx="600403" cy="2925373"/>
              <a:chOff x="3362437" y="634773"/>
              <a:chExt cx="600403" cy="2925373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3362437" y="2345062"/>
                <a:ext cx="599518" cy="1210273"/>
                <a:chOff x="4112994" y="2132241"/>
                <a:chExt cx="599518" cy="1210273"/>
              </a:xfrm>
              <a:solidFill>
                <a:srgbClr val="C9A6E4"/>
              </a:solidFill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4112995" y="2778677"/>
                  <a:ext cx="599517" cy="563837"/>
                </a:xfrm>
                <a:prstGeom prst="ellipse">
                  <a:avLst/>
                </a:prstGeom>
                <a:grpFill/>
                <a:ln w="19050">
                  <a:solidFill>
                    <a:srgbClr val="C9A6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112995" y="2235574"/>
                  <a:ext cx="599517" cy="799930"/>
                </a:xfrm>
                <a:prstGeom prst="rect">
                  <a:avLst/>
                </a:prstGeom>
                <a:grpFill/>
                <a:ln>
                  <a:solidFill>
                    <a:srgbClr val="C9A6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4112994" y="2132241"/>
                  <a:ext cx="599517" cy="204486"/>
                </a:xfrm>
                <a:prstGeom prst="ellipse">
                  <a:avLst/>
                </a:prstGeom>
                <a:grpFill/>
                <a:ln w="19050">
                  <a:solidFill>
                    <a:srgbClr val="A365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>
                <a:off x="3363321" y="634773"/>
                <a:ext cx="599519" cy="2925373"/>
                <a:chOff x="1043522" y="2263585"/>
                <a:chExt cx="599519" cy="3206350"/>
              </a:xfrm>
            </p:grpSpPr>
            <p:sp>
              <p:nvSpPr>
                <p:cNvPr id="108" name="Freeform 107"/>
                <p:cNvSpPr/>
                <p:nvPr/>
              </p:nvSpPr>
              <p:spPr>
                <a:xfrm>
                  <a:off x="1043523" y="2375648"/>
                  <a:ext cx="599518" cy="3094287"/>
                </a:xfrm>
                <a:custGeom>
                  <a:avLst/>
                  <a:gdLst>
                    <a:gd name="connsiteX0" fmla="*/ 0 w 599518"/>
                    <a:gd name="connsiteY0" fmla="*/ 0 h 3094287"/>
                    <a:gd name="connsiteX1" fmla="*/ 599517 w 599518"/>
                    <a:gd name="connsiteY1" fmla="*/ 0 h 3094287"/>
                    <a:gd name="connsiteX2" fmla="*/ 599517 w 599518"/>
                    <a:gd name="connsiteY2" fmla="*/ 2786029 h 3094287"/>
                    <a:gd name="connsiteX3" fmla="*/ 599518 w 599518"/>
                    <a:gd name="connsiteY3" fmla="*/ 2786039 h 3094287"/>
                    <a:gd name="connsiteX4" fmla="*/ 599517 w 599518"/>
                    <a:gd name="connsiteY4" fmla="*/ 2786049 h 3094287"/>
                    <a:gd name="connsiteX5" fmla="*/ 599517 w 599518"/>
                    <a:gd name="connsiteY5" fmla="*/ 2794230 h 3094287"/>
                    <a:gd name="connsiteX6" fmla="*/ 598715 w 599518"/>
                    <a:gd name="connsiteY6" fmla="*/ 2794230 h 3094287"/>
                    <a:gd name="connsiteX7" fmla="*/ 593428 w 599518"/>
                    <a:gd name="connsiteY7" fmla="*/ 2848162 h 3094287"/>
                    <a:gd name="connsiteX8" fmla="*/ 299759 w 599518"/>
                    <a:gd name="connsiteY8" fmla="*/ 3094287 h 3094287"/>
                    <a:gd name="connsiteX9" fmla="*/ 6090 w 599518"/>
                    <a:gd name="connsiteY9" fmla="*/ 2848162 h 3094287"/>
                    <a:gd name="connsiteX10" fmla="*/ 803 w 599518"/>
                    <a:gd name="connsiteY10" fmla="*/ 2794230 h 3094287"/>
                    <a:gd name="connsiteX11" fmla="*/ 0 w 599518"/>
                    <a:gd name="connsiteY11" fmla="*/ 2794230 h 3094287"/>
                    <a:gd name="connsiteX12" fmla="*/ 0 w 599518"/>
                    <a:gd name="connsiteY12" fmla="*/ 2786039 h 309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9518" h="3094287">
                      <a:moveTo>
                        <a:pt x="0" y="0"/>
                      </a:moveTo>
                      <a:lnTo>
                        <a:pt x="599517" y="0"/>
                      </a:lnTo>
                      <a:lnTo>
                        <a:pt x="599517" y="2786029"/>
                      </a:lnTo>
                      <a:lnTo>
                        <a:pt x="599518" y="2786039"/>
                      </a:lnTo>
                      <a:lnTo>
                        <a:pt x="599517" y="2786049"/>
                      </a:lnTo>
                      <a:lnTo>
                        <a:pt x="599517" y="2794230"/>
                      </a:lnTo>
                      <a:lnTo>
                        <a:pt x="598715" y="2794230"/>
                      </a:lnTo>
                      <a:lnTo>
                        <a:pt x="593428" y="2848162"/>
                      </a:lnTo>
                      <a:cubicBezTo>
                        <a:pt x="565477" y="2988626"/>
                        <a:pt x="444617" y="3094287"/>
                        <a:pt x="299759" y="3094287"/>
                      </a:cubicBezTo>
                      <a:cubicBezTo>
                        <a:pt x="154901" y="3094287"/>
                        <a:pt x="34042" y="2988626"/>
                        <a:pt x="6090" y="2848162"/>
                      </a:cubicBezTo>
                      <a:lnTo>
                        <a:pt x="803" y="2794230"/>
                      </a:lnTo>
                      <a:lnTo>
                        <a:pt x="0" y="2794230"/>
                      </a:lnTo>
                      <a:lnTo>
                        <a:pt x="0" y="278603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1043522" y="2263585"/>
                  <a:ext cx="599517" cy="224126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04" name="Straight Arrow Connector 103"/>
            <p:cNvCxnSpPr/>
            <p:nvPr/>
          </p:nvCxnSpPr>
          <p:spPr>
            <a:xfrm flipV="1">
              <a:off x="4075406" y="4332514"/>
              <a:ext cx="297777" cy="10182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4150779" y="1862944"/>
              <a:ext cx="1922514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rgbClr val="7030A0"/>
                  </a:solidFill>
                  <a:latin typeface="Garamond" panose="02020404030301010803" pitchFamily="18" charset="0"/>
                </a:rPr>
                <a:t>Biuretska proba</a:t>
              </a:r>
            </a:p>
            <a:p>
              <a:pPr algn="ctr" eaLnBrk="1" hangingPunct="1">
                <a:defRPr/>
              </a:pPr>
              <a:r>
                <a:rPr lang="sr-Latn-CS" sz="2000" b="1" smtClean="0">
                  <a:solidFill>
                    <a:srgbClr val="7030A0"/>
                  </a:solidFill>
                  <a:latin typeface="Garamond" panose="02020404030301010803" pitchFamily="18" charset="0"/>
                </a:rPr>
                <a:t>pozitivna</a:t>
              </a:r>
              <a:endParaRPr lang="en-US" sz="4400" dirty="0">
                <a:solidFill>
                  <a:srgbClr val="7030A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1025525" y="3741412"/>
              <a:ext cx="1102388" cy="452216"/>
            </a:xfrm>
            <a:custGeom>
              <a:avLst/>
              <a:gdLst>
                <a:gd name="connsiteX0" fmla="*/ 897868 w 897868"/>
                <a:gd name="connsiteY0" fmla="*/ 420685 h 452216"/>
                <a:gd name="connsiteX1" fmla="*/ 803275 w 897868"/>
                <a:gd name="connsiteY1" fmla="*/ 136905 h 452216"/>
                <a:gd name="connsiteX2" fmla="*/ 540516 w 897868"/>
                <a:gd name="connsiteY2" fmla="*/ 271 h 452216"/>
                <a:gd name="connsiteX3" fmla="*/ 78061 w 897868"/>
                <a:gd name="connsiteY3" fmla="*/ 168436 h 452216"/>
                <a:gd name="connsiteX4" fmla="*/ 4489 w 897868"/>
                <a:gd name="connsiteY4" fmla="*/ 452216 h 452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868" h="452216">
                  <a:moveTo>
                    <a:pt x="897868" y="420685"/>
                  </a:moveTo>
                  <a:cubicBezTo>
                    <a:pt x="880351" y="313829"/>
                    <a:pt x="862834" y="206974"/>
                    <a:pt x="803275" y="136905"/>
                  </a:cubicBezTo>
                  <a:cubicBezTo>
                    <a:pt x="743716" y="66836"/>
                    <a:pt x="661385" y="-4984"/>
                    <a:pt x="540516" y="271"/>
                  </a:cubicBezTo>
                  <a:cubicBezTo>
                    <a:pt x="419647" y="5526"/>
                    <a:pt x="167399" y="93112"/>
                    <a:pt x="78061" y="168436"/>
                  </a:cubicBezTo>
                  <a:cubicBezTo>
                    <a:pt x="-11277" y="243760"/>
                    <a:pt x="-3394" y="347988"/>
                    <a:pt x="4489" y="4522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0009" y="84703"/>
            <a:ext cx="5627802" cy="439737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000" b="1" smtClean="0">
                <a:latin typeface="Garamond" pitchFamily="18" charset="0"/>
              </a:rPr>
              <a:t>Taloženje globulina i albumina</a:t>
            </a:r>
            <a:endParaRPr lang="en-US" sz="3000" b="1" dirty="0">
              <a:latin typeface="Garamond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-1" y="1086881"/>
            <a:ext cx="7314597" cy="6018925"/>
            <a:chOff x="-1" y="1086881"/>
            <a:chExt cx="7314597" cy="6018925"/>
          </a:xfrm>
        </p:grpSpPr>
        <p:grpSp>
          <p:nvGrpSpPr>
            <p:cNvPr id="86" name="Group 85"/>
            <p:cNvGrpSpPr/>
            <p:nvPr/>
          </p:nvGrpSpPr>
          <p:grpSpPr>
            <a:xfrm>
              <a:off x="-1" y="1086881"/>
              <a:ext cx="7314597" cy="6018925"/>
              <a:chOff x="-1" y="1086881"/>
              <a:chExt cx="7314597" cy="6018925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773231" y="2750285"/>
                <a:ext cx="599520" cy="2925373"/>
                <a:chOff x="773231" y="2750285"/>
                <a:chExt cx="599520" cy="2925373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773231" y="4596409"/>
                  <a:ext cx="599517" cy="1066326"/>
                  <a:chOff x="1938943" y="4296332"/>
                  <a:chExt cx="599517" cy="1066326"/>
                </a:xfrm>
              </p:grpSpPr>
              <p:sp>
                <p:nvSpPr>
                  <p:cNvPr id="10" name="Oval 9"/>
                  <p:cNvSpPr/>
                  <p:nvPr/>
                </p:nvSpPr>
                <p:spPr>
                  <a:xfrm>
                    <a:off x="1938943" y="4798821"/>
                    <a:ext cx="599517" cy="563837"/>
                  </a:xfrm>
                  <a:prstGeom prst="ellipse">
                    <a:avLst/>
                  </a:prstGeom>
                  <a:solidFill>
                    <a:srgbClr val="FFFF97"/>
                  </a:solidFill>
                  <a:ln w="19050">
                    <a:solidFill>
                      <a:srgbClr val="FFFF9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1938943" y="4434840"/>
                    <a:ext cx="599517" cy="620808"/>
                  </a:xfrm>
                  <a:prstGeom prst="rect">
                    <a:avLst/>
                  </a:prstGeom>
                  <a:solidFill>
                    <a:srgbClr val="FFFF97"/>
                  </a:solidFill>
                  <a:ln>
                    <a:solidFill>
                      <a:srgbClr val="FFFF9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Oval 11"/>
                  <p:cNvSpPr/>
                  <p:nvPr/>
                </p:nvSpPr>
                <p:spPr>
                  <a:xfrm>
                    <a:off x="1938943" y="4296332"/>
                    <a:ext cx="599517" cy="204486"/>
                  </a:xfrm>
                  <a:prstGeom prst="ellipse">
                    <a:avLst/>
                  </a:prstGeom>
                  <a:solidFill>
                    <a:srgbClr val="FFFF97"/>
                  </a:solidFill>
                  <a:ln w="190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773232" y="2750285"/>
                  <a:ext cx="599519" cy="2925373"/>
                  <a:chOff x="1043522" y="2263585"/>
                  <a:chExt cx="599519" cy="3206350"/>
                </a:xfrm>
              </p:grpSpPr>
              <p:sp>
                <p:nvSpPr>
                  <p:cNvPr id="8" name="Freeform 7"/>
                  <p:cNvSpPr/>
                  <p:nvPr/>
                </p:nvSpPr>
                <p:spPr>
                  <a:xfrm>
                    <a:off x="1043523" y="2375648"/>
                    <a:ext cx="599518" cy="3094287"/>
                  </a:xfrm>
                  <a:custGeom>
                    <a:avLst/>
                    <a:gdLst>
                      <a:gd name="connsiteX0" fmla="*/ 0 w 599518"/>
                      <a:gd name="connsiteY0" fmla="*/ 0 h 3094287"/>
                      <a:gd name="connsiteX1" fmla="*/ 599517 w 599518"/>
                      <a:gd name="connsiteY1" fmla="*/ 0 h 3094287"/>
                      <a:gd name="connsiteX2" fmla="*/ 599517 w 599518"/>
                      <a:gd name="connsiteY2" fmla="*/ 2786029 h 3094287"/>
                      <a:gd name="connsiteX3" fmla="*/ 599518 w 599518"/>
                      <a:gd name="connsiteY3" fmla="*/ 2786039 h 3094287"/>
                      <a:gd name="connsiteX4" fmla="*/ 599517 w 599518"/>
                      <a:gd name="connsiteY4" fmla="*/ 2786049 h 3094287"/>
                      <a:gd name="connsiteX5" fmla="*/ 599517 w 599518"/>
                      <a:gd name="connsiteY5" fmla="*/ 2794230 h 3094287"/>
                      <a:gd name="connsiteX6" fmla="*/ 598715 w 599518"/>
                      <a:gd name="connsiteY6" fmla="*/ 2794230 h 3094287"/>
                      <a:gd name="connsiteX7" fmla="*/ 593428 w 599518"/>
                      <a:gd name="connsiteY7" fmla="*/ 2848162 h 3094287"/>
                      <a:gd name="connsiteX8" fmla="*/ 299759 w 599518"/>
                      <a:gd name="connsiteY8" fmla="*/ 3094287 h 3094287"/>
                      <a:gd name="connsiteX9" fmla="*/ 6090 w 599518"/>
                      <a:gd name="connsiteY9" fmla="*/ 2848162 h 3094287"/>
                      <a:gd name="connsiteX10" fmla="*/ 803 w 599518"/>
                      <a:gd name="connsiteY10" fmla="*/ 2794230 h 3094287"/>
                      <a:gd name="connsiteX11" fmla="*/ 0 w 599518"/>
                      <a:gd name="connsiteY11" fmla="*/ 2794230 h 3094287"/>
                      <a:gd name="connsiteX12" fmla="*/ 0 w 599518"/>
                      <a:gd name="connsiteY12" fmla="*/ 2786039 h 309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99518" h="3094287">
                        <a:moveTo>
                          <a:pt x="0" y="0"/>
                        </a:moveTo>
                        <a:lnTo>
                          <a:pt x="599517" y="0"/>
                        </a:lnTo>
                        <a:lnTo>
                          <a:pt x="599517" y="2786029"/>
                        </a:lnTo>
                        <a:lnTo>
                          <a:pt x="599518" y="2786039"/>
                        </a:lnTo>
                        <a:lnTo>
                          <a:pt x="599517" y="2786049"/>
                        </a:lnTo>
                        <a:lnTo>
                          <a:pt x="599517" y="2794230"/>
                        </a:lnTo>
                        <a:lnTo>
                          <a:pt x="598715" y="2794230"/>
                        </a:lnTo>
                        <a:lnTo>
                          <a:pt x="593428" y="2848162"/>
                        </a:lnTo>
                        <a:cubicBezTo>
                          <a:pt x="565477" y="2988626"/>
                          <a:pt x="444617" y="3094287"/>
                          <a:pt x="299759" y="3094287"/>
                        </a:cubicBezTo>
                        <a:cubicBezTo>
                          <a:pt x="154901" y="3094287"/>
                          <a:pt x="34042" y="2988626"/>
                          <a:pt x="6090" y="2848162"/>
                        </a:cubicBezTo>
                        <a:lnTo>
                          <a:pt x="803" y="2794230"/>
                        </a:lnTo>
                        <a:lnTo>
                          <a:pt x="0" y="2794230"/>
                        </a:lnTo>
                        <a:lnTo>
                          <a:pt x="0" y="278603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Oval 8"/>
                  <p:cNvSpPr/>
                  <p:nvPr/>
                </p:nvSpPr>
                <p:spPr>
                  <a:xfrm>
                    <a:off x="1043522" y="2263585"/>
                    <a:ext cx="599517" cy="22412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3" name="TextBox 45"/>
              <p:cNvSpPr txBox="1">
                <a:spLocks noChangeArrowheads="1"/>
              </p:cNvSpPr>
              <p:nvPr/>
            </p:nvSpPr>
            <p:spPr bwMode="auto">
              <a:xfrm>
                <a:off x="16328" y="5782367"/>
                <a:ext cx="2133846" cy="1323439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3 mL </a:t>
                </a:r>
              </a:p>
              <a:p>
                <a:pPr algn="ctr" eaLnBrk="1" hangingPunct="1">
                  <a:defRPr/>
                </a:pP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krvnog </a:t>
                </a: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seruma</a:t>
                </a:r>
                <a:endParaRPr lang="sr-Latn-CS" sz="2000" smtClean="0">
                  <a:solidFill>
                    <a:srgbClr val="314D63"/>
                  </a:solidFill>
                  <a:latin typeface="Garamond" panose="02020404030301010803" pitchFamily="18" charset="0"/>
                </a:endParaRPr>
              </a:p>
              <a:p>
                <a:pPr algn="ctr" eaLnBrk="1" hangingPunct="1">
                  <a:defRPr/>
                </a:pP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(A</a:t>
                </a:r>
                <a:r>
                  <a:rPr lang="sr-Latn-CS" sz="200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, </a:t>
                </a: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G)</a:t>
                </a:r>
              </a:p>
              <a:p>
                <a:pPr eaLnBrk="1" hangingPunct="1">
                  <a:defRPr/>
                </a:pPr>
                <a:endParaRPr lang="sr-Latn-CS" sz="2000" dirty="0">
                  <a:solidFill>
                    <a:srgbClr val="FF0000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4" name="TextBox 45"/>
              <p:cNvSpPr txBox="1">
                <a:spLocks noChangeArrowheads="1"/>
              </p:cNvSpPr>
              <p:nvPr/>
            </p:nvSpPr>
            <p:spPr bwMode="auto">
              <a:xfrm>
                <a:off x="-1" y="1236955"/>
                <a:ext cx="2238703" cy="70788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3 mL </a:t>
                </a: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zasićenog</a:t>
                </a: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 </a:t>
                </a:r>
              </a:p>
              <a:p>
                <a:pPr algn="ctr">
                  <a:defRPr/>
                </a:pPr>
                <a:r>
                  <a:rPr lang="sr-Latn-CS" sz="200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r</a:t>
                </a:r>
                <a:r>
                  <a:rPr lang="sr-Latn-CS" sz="2000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astvora </a:t>
                </a:r>
                <a:r>
                  <a:rPr lang="sr-Latn-CS" sz="2000" b="1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(</a:t>
                </a: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NH</a:t>
                </a:r>
                <a:r>
                  <a:rPr lang="sr-Latn-CS" sz="14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4</a:t>
                </a: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)</a:t>
                </a:r>
                <a:r>
                  <a:rPr lang="sr-Latn-CS" sz="14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2</a:t>
                </a: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SO</a:t>
                </a:r>
                <a:r>
                  <a:rPr lang="sr-Latn-CS" sz="14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4</a:t>
                </a:r>
                <a:endParaRPr lang="sr-Latn-CS" sz="1400" b="1">
                  <a:solidFill>
                    <a:srgbClr val="314D63"/>
                  </a:solidFill>
                  <a:latin typeface="Garamond" panose="02020404030301010803" pitchFamily="18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1072992" y="2053624"/>
                <a:ext cx="0" cy="69666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" name="Group 1"/>
              <p:cNvGrpSpPr/>
              <p:nvPr/>
            </p:nvGrpSpPr>
            <p:grpSpPr>
              <a:xfrm rot="493107">
                <a:off x="2037000" y="1086881"/>
                <a:ext cx="2928910" cy="599519"/>
                <a:chOff x="3175766" y="2098717"/>
                <a:chExt cx="2928910" cy="599519"/>
              </a:xfrm>
            </p:grpSpPr>
            <p:sp>
              <p:nvSpPr>
                <p:cNvPr id="27" name="Freeform 26"/>
                <p:cNvSpPr/>
                <p:nvPr/>
              </p:nvSpPr>
              <p:spPr>
                <a:xfrm rot="5766702">
                  <a:off x="4458490" y="1188940"/>
                  <a:ext cx="206809" cy="2772257"/>
                </a:xfrm>
                <a:custGeom>
                  <a:avLst/>
                  <a:gdLst>
                    <a:gd name="connsiteX0" fmla="*/ 0 w 206809"/>
                    <a:gd name="connsiteY0" fmla="*/ 2772257 h 2772257"/>
                    <a:gd name="connsiteX1" fmla="*/ 178442 w 206809"/>
                    <a:gd name="connsiteY1" fmla="*/ 9760 h 2772257"/>
                    <a:gd name="connsiteX2" fmla="*/ 189524 w 206809"/>
                    <a:gd name="connsiteY2" fmla="*/ 23 h 2772257"/>
                    <a:gd name="connsiteX3" fmla="*/ 206808 w 206809"/>
                    <a:gd name="connsiteY3" fmla="*/ 1139 h 2772257"/>
                    <a:gd name="connsiteX4" fmla="*/ 206808 w 206809"/>
                    <a:gd name="connsiteY4" fmla="*/ 2506402 h 2772257"/>
                    <a:gd name="connsiteX5" fmla="*/ 206809 w 206809"/>
                    <a:gd name="connsiteY5" fmla="*/ 2506411 h 2772257"/>
                    <a:gd name="connsiteX6" fmla="*/ 206808 w 206809"/>
                    <a:gd name="connsiteY6" fmla="*/ 2506420 h 2772257"/>
                    <a:gd name="connsiteX7" fmla="*/ 206808 w 206809"/>
                    <a:gd name="connsiteY7" fmla="*/ 2513884 h 2772257"/>
                    <a:gd name="connsiteX8" fmla="*/ 206006 w 206809"/>
                    <a:gd name="connsiteY8" fmla="*/ 2513885 h 2772257"/>
                    <a:gd name="connsiteX9" fmla="*/ 200719 w 206809"/>
                    <a:gd name="connsiteY9" fmla="*/ 2563090 h 2772257"/>
                    <a:gd name="connsiteX10" fmla="*/ 10117 w 206809"/>
                    <a:gd name="connsiteY10" fmla="*/ 2770582 h 2772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6809" h="2772257">
                      <a:moveTo>
                        <a:pt x="0" y="2772257"/>
                      </a:moveTo>
                      <a:lnTo>
                        <a:pt x="178442" y="9760"/>
                      </a:lnTo>
                      <a:cubicBezTo>
                        <a:pt x="178814" y="4011"/>
                        <a:pt x="183775" y="-348"/>
                        <a:pt x="189524" y="23"/>
                      </a:cubicBezTo>
                      <a:lnTo>
                        <a:pt x="206808" y="1139"/>
                      </a:lnTo>
                      <a:lnTo>
                        <a:pt x="206808" y="2506402"/>
                      </a:lnTo>
                      <a:lnTo>
                        <a:pt x="206809" y="2506411"/>
                      </a:lnTo>
                      <a:lnTo>
                        <a:pt x="206808" y="2506420"/>
                      </a:lnTo>
                      <a:lnTo>
                        <a:pt x="206808" y="2513884"/>
                      </a:lnTo>
                      <a:lnTo>
                        <a:pt x="206006" y="2513885"/>
                      </a:lnTo>
                      <a:lnTo>
                        <a:pt x="200719" y="2563090"/>
                      </a:lnTo>
                      <a:cubicBezTo>
                        <a:pt x="179756" y="2659207"/>
                        <a:pt x="106531" y="2737462"/>
                        <a:pt x="10117" y="2770582"/>
                      </a:cubicBezTo>
                      <a:close/>
                    </a:path>
                  </a:pathLst>
                </a:custGeom>
                <a:solidFill>
                  <a:srgbClr val="FFFF97"/>
                </a:solidFill>
                <a:ln w="19050">
                  <a:solidFill>
                    <a:srgbClr val="FFF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" name="Group 17"/>
                <p:cNvGrpSpPr/>
                <p:nvPr/>
              </p:nvGrpSpPr>
              <p:grpSpPr>
                <a:xfrm rot="5766702">
                  <a:off x="4342230" y="935790"/>
                  <a:ext cx="599519" cy="2925373"/>
                  <a:chOff x="1043522" y="2263585"/>
                  <a:chExt cx="599519" cy="3206350"/>
                </a:xfrm>
              </p:grpSpPr>
              <p:sp>
                <p:nvSpPr>
                  <p:cNvPr id="19" name="Freeform 18"/>
                  <p:cNvSpPr/>
                  <p:nvPr/>
                </p:nvSpPr>
                <p:spPr>
                  <a:xfrm>
                    <a:off x="1043523" y="2375648"/>
                    <a:ext cx="599518" cy="3094287"/>
                  </a:xfrm>
                  <a:custGeom>
                    <a:avLst/>
                    <a:gdLst>
                      <a:gd name="connsiteX0" fmla="*/ 0 w 599518"/>
                      <a:gd name="connsiteY0" fmla="*/ 0 h 3094287"/>
                      <a:gd name="connsiteX1" fmla="*/ 599517 w 599518"/>
                      <a:gd name="connsiteY1" fmla="*/ 0 h 3094287"/>
                      <a:gd name="connsiteX2" fmla="*/ 599517 w 599518"/>
                      <a:gd name="connsiteY2" fmla="*/ 2786029 h 3094287"/>
                      <a:gd name="connsiteX3" fmla="*/ 599518 w 599518"/>
                      <a:gd name="connsiteY3" fmla="*/ 2786039 h 3094287"/>
                      <a:gd name="connsiteX4" fmla="*/ 599517 w 599518"/>
                      <a:gd name="connsiteY4" fmla="*/ 2786049 h 3094287"/>
                      <a:gd name="connsiteX5" fmla="*/ 599517 w 599518"/>
                      <a:gd name="connsiteY5" fmla="*/ 2794230 h 3094287"/>
                      <a:gd name="connsiteX6" fmla="*/ 598715 w 599518"/>
                      <a:gd name="connsiteY6" fmla="*/ 2794230 h 3094287"/>
                      <a:gd name="connsiteX7" fmla="*/ 593428 w 599518"/>
                      <a:gd name="connsiteY7" fmla="*/ 2848162 h 3094287"/>
                      <a:gd name="connsiteX8" fmla="*/ 299759 w 599518"/>
                      <a:gd name="connsiteY8" fmla="*/ 3094287 h 3094287"/>
                      <a:gd name="connsiteX9" fmla="*/ 6090 w 599518"/>
                      <a:gd name="connsiteY9" fmla="*/ 2848162 h 3094287"/>
                      <a:gd name="connsiteX10" fmla="*/ 803 w 599518"/>
                      <a:gd name="connsiteY10" fmla="*/ 2794230 h 3094287"/>
                      <a:gd name="connsiteX11" fmla="*/ 0 w 599518"/>
                      <a:gd name="connsiteY11" fmla="*/ 2794230 h 3094287"/>
                      <a:gd name="connsiteX12" fmla="*/ 0 w 599518"/>
                      <a:gd name="connsiteY12" fmla="*/ 2786039 h 309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99518" h="3094287">
                        <a:moveTo>
                          <a:pt x="0" y="0"/>
                        </a:moveTo>
                        <a:lnTo>
                          <a:pt x="599517" y="0"/>
                        </a:lnTo>
                        <a:lnTo>
                          <a:pt x="599517" y="2786029"/>
                        </a:lnTo>
                        <a:lnTo>
                          <a:pt x="599518" y="2786039"/>
                        </a:lnTo>
                        <a:lnTo>
                          <a:pt x="599517" y="2786049"/>
                        </a:lnTo>
                        <a:lnTo>
                          <a:pt x="599517" y="2794230"/>
                        </a:lnTo>
                        <a:lnTo>
                          <a:pt x="598715" y="2794230"/>
                        </a:lnTo>
                        <a:lnTo>
                          <a:pt x="593428" y="2848162"/>
                        </a:lnTo>
                        <a:cubicBezTo>
                          <a:pt x="565477" y="2988626"/>
                          <a:pt x="444617" y="3094287"/>
                          <a:pt x="299759" y="3094287"/>
                        </a:cubicBezTo>
                        <a:cubicBezTo>
                          <a:pt x="154901" y="3094287"/>
                          <a:pt x="34042" y="2988626"/>
                          <a:pt x="6090" y="2848162"/>
                        </a:cubicBezTo>
                        <a:lnTo>
                          <a:pt x="803" y="2794230"/>
                        </a:lnTo>
                        <a:lnTo>
                          <a:pt x="0" y="2794230"/>
                        </a:lnTo>
                        <a:lnTo>
                          <a:pt x="0" y="278603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1043522" y="2263585"/>
                    <a:ext cx="599517" cy="22412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47" name="Straight Arrow Connector 46"/>
              <p:cNvCxnSpPr/>
              <p:nvPr/>
            </p:nvCxnSpPr>
            <p:spPr>
              <a:xfrm flipV="1">
                <a:off x="1625766" y="1828800"/>
                <a:ext cx="1574634" cy="243529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/>
              <p:cNvGrpSpPr/>
              <p:nvPr/>
            </p:nvGrpSpPr>
            <p:grpSpPr>
              <a:xfrm>
                <a:off x="4462108" y="2751868"/>
                <a:ext cx="604936" cy="2925373"/>
                <a:chOff x="4462108" y="2751868"/>
                <a:chExt cx="604936" cy="2925373"/>
              </a:xfrm>
            </p:grpSpPr>
            <p:grpSp>
              <p:nvGrpSpPr>
                <p:cNvPr id="84" name="Group 83"/>
                <p:cNvGrpSpPr/>
                <p:nvPr/>
              </p:nvGrpSpPr>
              <p:grpSpPr>
                <a:xfrm>
                  <a:off x="4462108" y="4755190"/>
                  <a:ext cx="604933" cy="909128"/>
                  <a:chOff x="4462108" y="4755190"/>
                  <a:chExt cx="604933" cy="909128"/>
                </a:xfrm>
              </p:grpSpPr>
              <p:sp>
                <p:nvSpPr>
                  <p:cNvPr id="53" name="Oval 52"/>
                  <p:cNvSpPr/>
                  <p:nvPr/>
                </p:nvSpPr>
                <p:spPr>
                  <a:xfrm>
                    <a:off x="4467524" y="5100481"/>
                    <a:ext cx="599517" cy="563837"/>
                  </a:xfrm>
                  <a:prstGeom prst="ellipse">
                    <a:avLst/>
                  </a:prstGeom>
                  <a:solidFill>
                    <a:srgbClr val="FFFF97"/>
                  </a:solidFill>
                  <a:ln w="19050">
                    <a:solidFill>
                      <a:srgbClr val="FFFF9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4467524" y="4904720"/>
                    <a:ext cx="599517" cy="452587"/>
                  </a:xfrm>
                  <a:prstGeom prst="rect">
                    <a:avLst/>
                  </a:prstGeom>
                  <a:solidFill>
                    <a:srgbClr val="FFFF97"/>
                  </a:solidFill>
                  <a:ln>
                    <a:solidFill>
                      <a:srgbClr val="FFFF9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4462108" y="4755190"/>
                    <a:ext cx="599517" cy="204486"/>
                  </a:xfrm>
                  <a:prstGeom prst="ellipse">
                    <a:avLst/>
                  </a:prstGeom>
                  <a:solidFill>
                    <a:srgbClr val="FFFF97"/>
                  </a:solidFill>
                  <a:ln w="190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4467525" y="2751868"/>
                  <a:ext cx="599519" cy="2925373"/>
                  <a:chOff x="1043522" y="2263585"/>
                  <a:chExt cx="599519" cy="3206350"/>
                </a:xfrm>
              </p:grpSpPr>
              <p:sp>
                <p:nvSpPr>
                  <p:cNvPr id="51" name="Freeform 50"/>
                  <p:cNvSpPr/>
                  <p:nvPr/>
                </p:nvSpPr>
                <p:spPr>
                  <a:xfrm>
                    <a:off x="1043523" y="2375648"/>
                    <a:ext cx="599518" cy="3094287"/>
                  </a:xfrm>
                  <a:custGeom>
                    <a:avLst/>
                    <a:gdLst>
                      <a:gd name="connsiteX0" fmla="*/ 0 w 599518"/>
                      <a:gd name="connsiteY0" fmla="*/ 0 h 3094287"/>
                      <a:gd name="connsiteX1" fmla="*/ 599517 w 599518"/>
                      <a:gd name="connsiteY1" fmla="*/ 0 h 3094287"/>
                      <a:gd name="connsiteX2" fmla="*/ 599517 w 599518"/>
                      <a:gd name="connsiteY2" fmla="*/ 2786029 h 3094287"/>
                      <a:gd name="connsiteX3" fmla="*/ 599518 w 599518"/>
                      <a:gd name="connsiteY3" fmla="*/ 2786039 h 3094287"/>
                      <a:gd name="connsiteX4" fmla="*/ 599517 w 599518"/>
                      <a:gd name="connsiteY4" fmla="*/ 2786049 h 3094287"/>
                      <a:gd name="connsiteX5" fmla="*/ 599517 w 599518"/>
                      <a:gd name="connsiteY5" fmla="*/ 2794230 h 3094287"/>
                      <a:gd name="connsiteX6" fmla="*/ 598715 w 599518"/>
                      <a:gd name="connsiteY6" fmla="*/ 2794230 h 3094287"/>
                      <a:gd name="connsiteX7" fmla="*/ 593428 w 599518"/>
                      <a:gd name="connsiteY7" fmla="*/ 2848162 h 3094287"/>
                      <a:gd name="connsiteX8" fmla="*/ 299759 w 599518"/>
                      <a:gd name="connsiteY8" fmla="*/ 3094287 h 3094287"/>
                      <a:gd name="connsiteX9" fmla="*/ 6090 w 599518"/>
                      <a:gd name="connsiteY9" fmla="*/ 2848162 h 3094287"/>
                      <a:gd name="connsiteX10" fmla="*/ 803 w 599518"/>
                      <a:gd name="connsiteY10" fmla="*/ 2794230 h 3094287"/>
                      <a:gd name="connsiteX11" fmla="*/ 0 w 599518"/>
                      <a:gd name="connsiteY11" fmla="*/ 2794230 h 3094287"/>
                      <a:gd name="connsiteX12" fmla="*/ 0 w 599518"/>
                      <a:gd name="connsiteY12" fmla="*/ 2786039 h 309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99518" h="3094287">
                        <a:moveTo>
                          <a:pt x="0" y="0"/>
                        </a:moveTo>
                        <a:lnTo>
                          <a:pt x="599517" y="0"/>
                        </a:lnTo>
                        <a:lnTo>
                          <a:pt x="599517" y="2786029"/>
                        </a:lnTo>
                        <a:lnTo>
                          <a:pt x="599518" y="2786039"/>
                        </a:lnTo>
                        <a:lnTo>
                          <a:pt x="599517" y="2786049"/>
                        </a:lnTo>
                        <a:lnTo>
                          <a:pt x="599517" y="2794230"/>
                        </a:lnTo>
                        <a:lnTo>
                          <a:pt x="598715" y="2794230"/>
                        </a:lnTo>
                        <a:lnTo>
                          <a:pt x="593428" y="2848162"/>
                        </a:lnTo>
                        <a:cubicBezTo>
                          <a:pt x="565477" y="2988626"/>
                          <a:pt x="444617" y="3094287"/>
                          <a:pt x="299759" y="3094287"/>
                        </a:cubicBezTo>
                        <a:cubicBezTo>
                          <a:pt x="154901" y="3094287"/>
                          <a:pt x="34042" y="2988626"/>
                          <a:pt x="6090" y="2848162"/>
                        </a:cubicBezTo>
                        <a:lnTo>
                          <a:pt x="803" y="2794230"/>
                        </a:lnTo>
                        <a:lnTo>
                          <a:pt x="0" y="2794230"/>
                        </a:lnTo>
                        <a:lnTo>
                          <a:pt x="0" y="278603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1043522" y="2263585"/>
                    <a:ext cx="599517" cy="224126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37" name="Freeform 36"/>
              <p:cNvSpPr/>
              <p:nvPr/>
            </p:nvSpPr>
            <p:spPr>
              <a:xfrm>
                <a:off x="4279158" y="2014049"/>
                <a:ext cx="1016076" cy="1211847"/>
              </a:xfrm>
              <a:custGeom>
                <a:avLst/>
                <a:gdLst>
                  <a:gd name="connsiteX0" fmla="*/ 30508 w 1339129"/>
                  <a:gd name="connsiteY0" fmla="*/ 203415 h 1483894"/>
                  <a:gd name="connsiteX1" fmla="*/ 52619 w 1339129"/>
                  <a:gd name="connsiteY1" fmla="*/ 219984 h 1483894"/>
                  <a:gd name="connsiteX2" fmla="*/ 669565 w 1339129"/>
                  <a:gd name="connsiteY2" fmla="*/ 315109 h 1483894"/>
                  <a:gd name="connsiteX3" fmla="*/ 1286512 w 1339129"/>
                  <a:gd name="connsiteY3" fmla="*/ 219984 h 1483894"/>
                  <a:gd name="connsiteX4" fmla="*/ 1308611 w 1339129"/>
                  <a:gd name="connsiteY4" fmla="*/ 203424 h 1483894"/>
                  <a:gd name="connsiteX5" fmla="*/ 712094 w 1339129"/>
                  <a:gd name="connsiteY5" fmla="*/ 964984 h 1483894"/>
                  <a:gd name="connsiteX6" fmla="*/ 712094 w 1339129"/>
                  <a:gd name="connsiteY6" fmla="*/ 1354261 h 1483894"/>
                  <a:gd name="connsiteX7" fmla="*/ 629154 w 1339129"/>
                  <a:gd name="connsiteY7" fmla="*/ 1483894 h 1483894"/>
                  <a:gd name="connsiteX8" fmla="*/ 627034 w 1339129"/>
                  <a:gd name="connsiteY8" fmla="*/ 1483894 h 1483894"/>
                  <a:gd name="connsiteX9" fmla="*/ 627034 w 1339129"/>
                  <a:gd name="connsiteY9" fmla="*/ 964986 h 1483894"/>
                  <a:gd name="connsiteX10" fmla="*/ 783 w 1339129"/>
                  <a:gd name="connsiteY10" fmla="*/ 157556 h 1483894"/>
                  <a:gd name="connsiteX11" fmla="*/ 13603 w 1339129"/>
                  <a:gd name="connsiteY11" fmla="*/ 187139 h 1483894"/>
                  <a:gd name="connsiteX12" fmla="*/ 23666 w 1339129"/>
                  <a:gd name="connsiteY12" fmla="*/ 194680 h 1483894"/>
                  <a:gd name="connsiteX13" fmla="*/ 30508 w 1339129"/>
                  <a:gd name="connsiteY13" fmla="*/ 203415 h 1483894"/>
                  <a:gd name="connsiteX14" fmla="*/ 13604 w 1339129"/>
                  <a:gd name="connsiteY14" fmla="*/ 190748 h 1483894"/>
                  <a:gd name="connsiteX15" fmla="*/ 1 w 1339129"/>
                  <a:gd name="connsiteY15" fmla="*/ 159359 h 1483894"/>
                  <a:gd name="connsiteX16" fmla="*/ 1338347 w 1339129"/>
                  <a:gd name="connsiteY16" fmla="*/ 157553 h 1483894"/>
                  <a:gd name="connsiteX17" fmla="*/ 1339129 w 1339129"/>
                  <a:gd name="connsiteY17" fmla="*/ 159359 h 1483894"/>
                  <a:gd name="connsiteX18" fmla="*/ 1325526 w 1339129"/>
                  <a:gd name="connsiteY18" fmla="*/ 190748 h 1483894"/>
                  <a:gd name="connsiteX19" fmla="*/ 1308611 w 1339129"/>
                  <a:gd name="connsiteY19" fmla="*/ 203424 h 1483894"/>
                  <a:gd name="connsiteX20" fmla="*/ 1315457 w 1339129"/>
                  <a:gd name="connsiteY20" fmla="*/ 194683 h 1483894"/>
                  <a:gd name="connsiteX21" fmla="*/ 1325525 w 1339129"/>
                  <a:gd name="connsiteY21" fmla="*/ 187139 h 1483894"/>
                  <a:gd name="connsiteX22" fmla="*/ 669564 w 1339129"/>
                  <a:gd name="connsiteY22" fmla="*/ 0 h 1483894"/>
                  <a:gd name="connsiteX23" fmla="*/ 1339128 w 1339129"/>
                  <a:gd name="connsiteY23" fmla="*/ 155750 h 1483894"/>
                  <a:gd name="connsiteX24" fmla="*/ 1338347 w 1339129"/>
                  <a:gd name="connsiteY24" fmla="*/ 157553 h 1483894"/>
                  <a:gd name="connsiteX25" fmla="*/ 1325526 w 1339129"/>
                  <a:gd name="connsiteY25" fmla="*/ 127970 h 1483894"/>
                  <a:gd name="connsiteX26" fmla="*/ 669565 w 1339129"/>
                  <a:gd name="connsiteY26" fmla="*/ 3609 h 1483894"/>
                  <a:gd name="connsiteX27" fmla="*/ 13604 w 1339129"/>
                  <a:gd name="connsiteY27" fmla="*/ 127970 h 1483894"/>
                  <a:gd name="connsiteX28" fmla="*/ 783 w 1339129"/>
                  <a:gd name="connsiteY28" fmla="*/ 157556 h 1483894"/>
                  <a:gd name="connsiteX29" fmla="*/ 0 w 1339129"/>
                  <a:gd name="connsiteY29" fmla="*/ 155750 h 1483894"/>
                  <a:gd name="connsiteX30" fmla="*/ 669564 w 1339129"/>
                  <a:gd name="connsiteY30" fmla="*/ 0 h 148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9129" h="1483894">
                    <a:moveTo>
                      <a:pt x="30508" y="203415"/>
                    </a:moveTo>
                    <a:lnTo>
                      <a:pt x="52619" y="219984"/>
                    </a:lnTo>
                    <a:cubicBezTo>
                      <a:pt x="154264" y="275885"/>
                      <a:pt x="392223" y="315109"/>
                      <a:pt x="669565" y="315109"/>
                    </a:cubicBezTo>
                    <a:cubicBezTo>
                      <a:pt x="946908" y="315109"/>
                      <a:pt x="1184866" y="275885"/>
                      <a:pt x="1286512" y="219984"/>
                    </a:cubicBezTo>
                    <a:lnTo>
                      <a:pt x="1308611" y="203424"/>
                    </a:lnTo>
                    <a:lnTo>
                      <a:pt x="712094" y="964984"/>
                    </a:lnTo>
                    <a:lnTo>
                      <a:pt x="712094" y="1354261"/>
                    </a:lnTo>
                    <a:lnTo>
                      <a:pt x="629154" y="1483894"/>
                    </a:lnTo>
                    <a:lnTo>
                      <a:pt x="627034" y="1483894"/>
                    </a:lnTo>
                    <a:lnTo>
                      <a:pt x="627034" y="964986"/>
                    </a:lnTo>
                    <a:close/>
                    <a:moveTo>
                      <a:pt x="783" y="157556"/>
                    </a:moveTo>
                    <a:lnTo>
                      <a:pt x="13603" y="187139"/>
                    </a:lnTo>
                    <a:lnTo>
                      <a:pt x="23666" y="194680"/>
                    </a:lnTo>
                    <a:lnTo>
                      <a:pt x="30508" y="203415"/>
                    </a:lnTo>
                    <a:lnTo>
                      <a:pt x="13604" y="190748"/>
                    </a:lnTo>
                    <a:cubicBezTo>
                      <a:pt x="4685" y="180609"/>
                      <a:pt x="1" y="170111"/>
                      <a:pt x="1" y="159359"/>
                    </a:cubicBezTo>
                    <a:close/>
                    <a:moveTo>
                      <a:pt x="1338347" y="157553"/>
                    </a:moveTo>
                    <a:lnTo>
                      <a:pt x="1339129" y="159359"/>
                    </a:lnTo>
                    <a:cubicBezTo>
                      <a:pt x="1339129" y="170111"/>
                      <a:pt x="1334445" y="180609"/>
                      <a:pt x="1325526" y="190748"/>
                    </a:cubicBezTo>
                    <a:lnTo>
                      <a:pt x="1308611" y="203424"/>
                    </a:lnTo>
                    <a:lnTo>
                      <a:pt x="1315457" y="194683"/>
                    </a:lnTo>
                    <a:lnTo>
                      <a:pt x="1325525" y="187139"/>
                    </a:lnTo>
                    <a:close/>
                    <a:moveTo>
                      <a:pt x="669564" y="0"/>
                    </a:moveTo>
                    <a:cubicBezTo>
                      <a:pt x="1039354" y="0"/>
                      <a:pt x="1339128" y="69732"/>
                      <a:pt x="1339128" y="155750"/>
                    </a:cubicBezTo>
                    <a:lnTo>
                      <a:pt x="1338347" y="157553"/>
                    </a:lnTo>
                    <a:lnTo>
                      <a:pt x="1325526" y="127970"/>
                    </a:lnTo>
                    <a:cubicBezTo>
                      <a:pt x="1263092" y="56998"/>
                      <a:pt x="993132" y="3609"/>
                      <a:pt x="669565" y="3609"/>
                    </a:cubicBezTo>
                    <a:cubicBezTo>
                      <a:pt x="345999" y="3609"/>
                      <a:pt x="76039" y="56998"/>
                      <a:pt x="13604" y="127970"/>
                    </a:cubicBezTo>
                    <a:lnTo>
                      <a:pt x="783" y="157556"/>
                    </a:lnTo>
                    <a:lnTo>
                      <a:pt x="0" y="155750"/>
                    </a:lnTo>
                    <a:cubicBezTo>
                      <a:pt x="0" y="69732"/>
                      <a:pt x="299774" y="0"/>
                      <a:pt x="669564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623910" y="2451835"/>
                <a:ext cx="326572" cy="1750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45"/>
              <p:cNvSpPr txBox="1">
                <a:spLocks noChangeArrowheads="1"/>
              </p:cNvSpPr>
              <p:nvPr/>
            </p:nvSpPr>
            <p:spPr bwMode="auto">
              <a:xfrm>
                <a:off x="1490733" y="5098898"/>
                <a:ext cx="1392856" cy="70788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Talog</a:t>
                </a:r>
              </a:p>
              <a:p>
                <a:pPr algn="ctr" eaLnBrk="1" hangingPunct="1">
                  <a:defRPr/>
                </a:pPr>
                <a:r>
                  <a:rPr lang="sr-Latn-CS" sz="2000" b="1" smtClean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(globulini)</a:t>
                </a:r>
                <a:endParaRPr lang="sr-Latn-CS" sz="2400" b="1" smtClean="0">
                  <a:solidFill>
                    <a:srgbClr val="FF0000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8" name="TextBox 45"/>
              <p:cNvSpPr txBox="1">
                <a:spLocks noChangeArrowheads="1"/>
              </p:cNvSpPr>
              <p:nvPr/>
            </p:nvSpPr>
            <p:spPr bwMode="auto">
              <a:xfrm>
                <a:off x="2998516" y="2185402"/>
                <a:ext cx="1536162" cy="677108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sz="2000" b="1" smtClean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Globulini</a:t>
                </a:r>
              </a:p>
              <a:p>
                <a:pPr algn="ctr" eaLnBrk="1" hangingPunct="1">
                  <a:defRPr/>
                </a:pPr>
                <a:r>
                  <a:rPr lang="sr-Latn-CS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u</a:t>
                </a:r>
                <a:r>
                  <a:rPr lang="sr-Latn-CS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 filter papiru</a:t>
                </a:r>
                <a:endParaRPr lang="sr-Latn-CS" sz="2000" smtClean="0">
                  <a:solidFill>
                    <a:srgbClr val="314D63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9" name="TextBox 45"/>
              <p:cNvSpPr txBox="1">
                <a:spLocks noChangeArrowheads="1"/>
              </p:cNvSpPr>
              <p:nvPr/>
            </p:nvSpPr>
            <p:spPr bwMode="auto">
              <a:xfrm>
                <a:off x="3704282" y="6106934"/>
                <a:ext cx="2133846" cy="70788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sz="2000" b="1" smtClean="0">
                    <a:solidFill>
                      <a:srgbClr val="314D63"/>
                    </a:solidFill>
                    <a:latin typeface="Garamond" panose="02020404030301010803" pitchFamily="18" charset="0"/>
                  </a:rPr>
                  <a:t>Filtrat</a:t>
                </a:r>
              </a:p>
              <a:p>
                <a:pPr algn="ctr" eaLnBrk="1" hangingPunct="1">
                  <a:defRPr/>
                </a:pPr>
                <a:r>
                  <a:rPr lang="sr-Latn-CS" sz="2000" b="1" smtClean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(albumini)</a:t>
                </a: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V="1">
                <a:off x="5295234" y="2160855"/>
                <a:ext cx="2019362" cy="154905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>
                <a:off x="5285492" y="4010913"/>
                <a:ext cx="2019362" cy="154905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45"/>
              <p:cNvSpPr txBox="1">
                <a:spLocks noChangeArrowheads="1"/>
              </p:cNvSpPr>
              <p:nvPr/>
            </p:nvSpPr>
            <p:spPr bwMode="auto">
              <a:xfrm>
                <a:off x="5540532" y="3497886"/>
                <a:ext cx="1548275" cy="70788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sr-Latn-CS" sz="2000" b="1" smtClean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Podeliti u dve epruvete</a:t>
                </a:r>
                <a:endParaRPr lang="sr-Latn-CS" sz="2400" b="1" smtClean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42" name="Oval 41"/>
            <p:cNvSpPr/>
            <p:nvPr/>
          </p:nvSpPr>
          <p:spPr>
            <a:xfrm>
              <a:off x="909703" y="5475357"/>
              <a:ext cx="326572" cy="17502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549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0.74132 -3.7037E-6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6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2364058" y="237072"/>
            <a:ext cx="4404731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Klju</a:t>
            </a: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čna</a:t>
            </a:r>
            <a:r>
              <a:rPr kumimoji="0" lang="sr-Latn-RS" sz="3200" b="1" i="0" u="none" strike="noStrike" kern="1200" cap="none" spc="0" normalizeH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pitanja i zadaci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60" y="1695758"/>
            <a:ext cx="5909082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Princip rada hematološkog analizatora?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60" y="2333350"/>
            <a:ext cx="5909082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Razlike</a:t>
            </a:r>
            <a:r>
              <a:rPr kumimoji="0" lang="sr-Latn-RS" sz="2800" i="0" u="none" strike="noStrike" kern="1200" cap="none" spc="0" normalizeH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između krvne plazme i seruma?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59" y="2970942"/>
            <a:ext cx="5909083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Poreklo proteina krvne plazme?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6972" y="3608534"/>
            <a:ext cx="5905671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Uloge proteina</a:t>
            </a:r>
            <a:r>
              <a:rPr kumimoji="0" lang="sr-Latn-RS" sz="2800" i="0" u="none" strike="noStrike" kern="1200" cap="none" spc="0" normalizeH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krvne plazme?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59" y="4246126"/>
            <a:ext cx="5909085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400" smtClean="0">
                <a:solidFill>
                  <a:srgbClr val="314D63"/>
                </a:solidFill>
                <a:latin typeface="Garamond" pitchFamily="18" charset="0"/>
              </a:rPr>
              <a:t>Elektroforetske frakcije proteina krvne plazme?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60" y="4883718"/>
            <a:ext cx="5909082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Taloženje proteina krvne plazme?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816162" y="1393242"/>
            <a:ext cx="7500522" cy="4430583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Zadatak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Latn-RS" sz="2800">
              <a:solidFill>
                <a:schemeClr val="bg1"/>
              </a:solidFill>
              <a:latin typeface="Garamond" pitchFamily="18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RS" sz="280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Istaložiti proteine krvne plazme i zapisati zaključak.</a:t>
            </a:r>
            <a:r>
              <a:rPr kumimoji="0" lang="sr-Latn-RS" sz="280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03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0" y="2009127"/>
            <a:ext cx="9144000" cy="267765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endParaRPr lang="sr-Latn-CS" sz="2400" dirty="0">
              <a:solidFill>
                <a:schemeClr val="bg1"/>
              </a:solidFill>
              <a:latin typeface="Book Antiqua" pitchFamily="18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sr-Latn-C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NaCl i (NH</a:t>
            </a:r>
            <a:r>
              <a:rPr lang="sr-Latn-CS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4</a:t>
            </a:r>
            <a:r>
              <a:rPr lang="sr-Latn-C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)</a:t>
            </a:r>
            <a:r>
              <a:rPr lang="sr-Latn-CS" sz="16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2</a:t>
            </a:r>
            <a:r>
              <a:rPr lang="sr-Latn-C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SO</a:t>
            </a:r>
            <a:r>
              <a:rPr lang="sr-Latn-CS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4</a:t>
            </a:r>
            <a:r>
              <a:rPr lang="sr-Latn-C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skidaju vodeni omotač </a:t>
            </a:r>
            <a:r>
              <a:rPr lang="sr-Latn-CS" sz="240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sa </a:t>
            </a:r>
            <a:r>
              <a:rPr lang="sr-Latn-CS" sz="240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proteina-taloženje.</a:t>
            </a:r>
            <a:endParaRPr lang="sr-Latn-CS" sz="2400" dirty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eaLnBrk="1" hangingPunct="1">
              <a:defRPr/>
            </a:pPr>
            <a:endParaRPr lang="sr-Latn-CS" sz="2400" dirty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sr-Latn-C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Albumini se najteže talože (najviše vezanih dipola </a:t>
            </a:r>
            <a:r>
              <a:rPr lang="sr-Latn-CS" sz="240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vode</a:t>
            </a:r>
            <a:r>
              <a:rPr lang="sr-Latn-CS" sz="240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).</a:t>
            </a:r>
            <a:endParaRPr lang="sr-Latn-CS" sz="2400" dirty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sr-Latn-CS" sz="2400" dirty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sr-Latn-C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Reakcije su povratne – dodavanjem vode u višku gubi </a:t>
            </a:r>
            <a:r>
              <a:rPr lang="sr-Latn-CS" sz="240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se </a:t>
            </a:r>
            <a:r>
              <a:rPr lang="sr-Latn-CS" sz="240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talog.</a:t>
            </a:r>
            <a:endParaRPr lang="sr-Latn-CS" sz="2400" dirty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sr-Latn-CS" sz="2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2364058" y="237072"/>
            <a:ext cx="4404731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accent1">
                    <a:lumMod val="50000"/>
                  </a:schemeClr>
                </a:solidFill>
                <a:latin typeface="Garamond" pitchFamily="18" charset="0"/>
              </a:rPr>
              <a:t>Zaključak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9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2364058" y="237072"/>
            <a:ext cx="4404731" cy="520165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Periferni krvotok žabe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2364057" y="1130177"/>
            <a:ext cx="4404731" cy="45813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314D63"/>
                </a:solidFill>
                <a:latin typeface="Garamond" pitchFamily="18" charset="0"/>
              </a:rPr>
              <a:t>Pogledajmo snimak...</a:t>
            </a:r>
            <a:endParaRPr lang="en-US" sz="2800" b="1" dirty="0">
              <a:solidFill>
                <a:srgbClr val="314D63"/>
              </a:solidFill>
              <a:latin typeface="Garamond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56" y="1576874"/>
            <a:ext cx="6240531" cy="52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2364058" y="237072"/>
            <a:ext cx="4404731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Klju</a:t>
            </a: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čna pitanja i zadaci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60" y="1695758"/>
            <a:ext cx="5909082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Princip rada hematološkog analizatora?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60" y="2333350"/>
            <a:ext cx="5909082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Razlike između krvne plazme i seruma?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59" y="2970942"/>
            <a:ext cx="5909083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Poreklo proteina krvne plazme?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6972" y="3608534"/>
            <a:ext cx="5905671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Uloge proteina krvne plazme?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59" y="4246126"/>
            <a:ext cx="5909085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Elektroforetske frakcije proteina krvne plazme?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023560" y="4883718"/>
            <a:ext cx="5909082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Taloženje proteina krvne plazme?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816162" y="1393242"/>
            <a:ext cx="7500522" cy="4430583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Zadatak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Istaložiti proteine krvne plazme i zapisati zaključak u svesku.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3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96952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Hvala na pažnji!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6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ktrična impedansa - princip rada hematoloških analizatora, 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86458"/>
            <a:ext cx="9144000" cy="51435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41515" y="356492"/>
            <a:ext cx="8850086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600" b="1" smtClean="0">
                <a:latin typeface="Garamond" pitchFamily="18" charset="0"/>
              </a:rPr>
              <a:t>Elektična impedansa – princip rada hematoloških analizatora</a:t>
            </a:r>
            <a:endParaRPr lang="en-US" sz="26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284515" y="367378"/>
            <a:ext cx="6596742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Histogram ćelijskih elemenata krvi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9" y="1617975"/>
            <a:ext cx="8217974" cy="48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7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395155" y="1730152"/>
            <a:ext cx="2375175" cy="402704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itchFamily="18" charset="0"/>
              </a:rPr>
              <a:t>Način dobijanja</a:t>
            </a:r>
            <a:endParaRPr lang="en-US" sz="24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74530" y="1730152"/>
            <a:ext cx="3816424" cy="402704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smtClean="0">
                <a:solidFill>
                  <a:schemeClr val="bg1"/>
                </a:solidFill>
                <a:latin typeface="Garamond" pitchFamily="18" charset="0"/>
              </a:rPr>
              <a:t>Biohemijske </a:t>
            </a:r>
            <a:r>
              <a:rPr lang="sr-Latn-RS" sz="2400" b="1" dirty="0">
                <a:solidFill>
                  <a:schemeClr val="bg1"/>
                </a:solidFill>
                <a:latin typeface="Garamond" pitchFamily="18" charset="0"/>
              </a:rPr>
              <a:t>osobine</a:t>
            </a:r>
            <a:endParaRPr lang="en-US" sz="2400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67" y="2557087"/>
            <a:ext cx="4162772" cy="416277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5536" y="260648"/>
            <a:ext cx="8352928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Razlike između krvne plazme i krvnog seruma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6279" y="794048"/>
            <a:ext cx="8352928" cy="402704"/>
          </a:xfrm>
          <a:prstGeom prst="roundRect">
            <a:avLst/>
          </a:prstGeom>
          <a:noFill/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314D63"/>
                </a:solidFill>
                <a:latin typeface="Garamond" pitchFamily="18" charset="0"/>
              </a:rPr>
              <a:t>Razlikuju se po </a:t>
            </a:r>
            <a:r>
              <a:rPr lang="sr-Latn-RS" sz="2400" b="1" dirty="0">
                <a:solidFill>
                  <a:srgbClr val="314D63"/>
                </a:solidFill>
                <a:latin typeface="Garamond" pitchFamily="18" charset="0"/>
              </a:rPr>
              <a:t>načinu dobijanja</a:t>
            </a:r>
            <a:r>
              <a:rPr lang="sr-Latn-RS" sz="2400" dirty="0">
                <a:solidFill>
                  <a:srgbClr val="314D63"/>
                </a:solidFill>
                <a:latin typeface="Garamond" pitchFamily="18" charset="0"/>
              </a:rPr>
              <a:t> </a:t>
            </a:r>
            <a:r>
              <a:rPr lang="sr-Latn-RS" sz="2400">
                <a:solidFill>
                  <a:srgbClr val="314D63"/>
                </a:solidFill>
                <a:latin typeface="Garamond" pitchFamily="18" charset="0"/>
              </a:rPr>
              <a:t>i </a:t>
            </a:r>
            <a:r>
              <a:rPr lang="sr-Latn-RS" sz="2400" b="1" smtClean="0">
                <a:solidFill>
                  <a:srgbClr val="314D63"/>
                </a:solidFill>
                <a:latin typeface="Garamond" pitchFamily="18" charset="0"/>
              </a:rPr>
              <a:t>biohemijskim</a:t>
            </a:r>
            <a:r>
              <a:rPr lang="sr-Latn-RS" sz="2400" smtClean="0">
                <a:solidFill>
                  <a:srgbClr val="314D63"/>
                </a:solidFill>
                <a:latin typeface="Garamond" pitchFamily="18" charset="0"/>
              </a:rPr>
              <a:t> </a:t>
            </a:r>
            <a:r>
              <a:rPr lang="sr-Latn-RS" sz="2400" dirty="0">
                <a:solidFill>
                  <a:srgbClr val="314D63"/>
                </a:solidFill>
                <a:latin typeface="Garamond" pitchFamily="18" charset="0"/>
              </a:rPr>
              <a:t>osobinama.</a:t>
            </a:r>
            <a:endParaRPr lang="en-US" sz="2400" dirty="0">
              <a:solidFill>
                <a:srgbClr val="314D63"/>
              </a:solidFill>
              <a:latin typeface="Garamond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346355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FFC000"/>
                </a:solidFill>
                <a:latin typeface="Garamond" panose="02020404030301010803" pitchFamily="18" charset="0"/>
              </a:rPr>
              <a:t>Krvna plazma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8327" y="233142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FFC000"/>
                </a:solidFill>
                <a:latin typeface="Garamond" panose="02020404030301010803" pitchFamily="18" charset="0"/>
              </a:rPr>
              <a:t>Krvni serum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2957552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Centrifugiranje krvi sa antikoagulansom.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2120" y="2951522"/>
            <a:ext cx="3491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Centrifugiranje </a:t>
            </a:r>
            <a:r>
              <a:rPr lang="sr-Latn-RS" sz="2400">
                <a:latin typeface="Garamond" panose="02020404030301010803" pitchFamily="18" charset="0"/>
              </a:rPr>
              <a:t>spontano </a:t>
            </a:r>
            <a:r>
              <a:rPr lang="sr-Latn-RS" sz="2400" smtClean="0">
                <a:latin typeface="Garamond" panose="02020404030301010803" pitchFamily="18" charset="0"/>
              </a:rPr>
              <a:t>koagulisane </a:t>
            </a:r>
            <a:r>
              <a:rPr lang="sr-Latn-RS" sz="2400" dirty="0">
                <a:latin typeface="Garamond" panose="02020404030301010803" pitchFamily="18" charset="0"/>
              </a:rPr>
              <a:t>krvi.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" y="3667843"/>
            <a:ext cx="3203848" cy="3203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1050" y="3819676"/>
            <a:ext cx="1602950" cy="2900183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7308304" y="6155273"/>
            <a:ext cx="648072" cy="0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08304" y="5733256"/>
            <a:ext cx="648072" cy="0"/>
          </a:xfrm>
          <a:prstGeom prst="straightConnector1">
            <a:avLst/>
          </a:prstGeom>
          <a:ln w="38100"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53087" y="5467949"/>
            <a:ext cx="1085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Serum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4822" y="5924441"/>
            <a:ext cx="158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Koagulum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52995" y="5733256"/>
            <a:ext cx="648072" cy="0"/>
          </a:xfrm>
          <a:prstGeom prst="straightConnector1">
            <a:avLst/>
          </a:prstGeom>
          <a:ln w="38100"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5537" y="5467949"/>
            <a:ext cx="1296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Plazma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581769" y="6128935"/>
            <a:ext cx="648072" cy="0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1560" y="5866481"/>
            <a:ext cx="100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Ćelije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2686" y="2992686"/>
            <a:ext cx="2051719" cy="37121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2" y="2872933"/>
            <a:ext cx="3998758" cy="39987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5534" y="3764785"/>
            <a:ext cx="247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Bezbojna ili žućkasta tečnost.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6587" y="5055048"/>
            <a:ext cx="206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Sadrži faktore koagulacije.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14820" y="3764785"/>
            <a:ext cx="247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Bezbojna ili žućkasta tečnost.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25872" y="5055048"/>
            <a:ext cx="236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Ne sadrži </a:t>
            </a:r>
            <a:r>
              <a:rPr lang="sr-Latn-RS" sz="2400" dirty="0">
                <a:latin typeface="Garamond" panose="02020404030301010803" pitchFamily="18" charset="0"/>
              </a:rPr>
              <a:t>faktore koagulacije.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65277" y="5886045"/>
            <a:ext cx="236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Fibrinogen</a:t>
            </a:r>
          </a:p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Protrombin</a:t>
            </a:r>
            <a:endParaRPr lang="sr-Latn-R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1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4" grpId="0" animBg="1"/>
      <p:bldP spid="8" grpId="0"/>
      <p:bldP spid="9" grpId="0"/>
      <p:bldP spid="11" grpId="0"/>
      <p:bldP spid="11" grpId="1"/>
      <p:bldP spid="12" grpId="0"/>
      <p:bldP spid="12" grpId="1"/>
      <p:bldP spid="18" grpId="0"/>
      <p:bldP spid="18" grpId="1"/>
      <p:bldP spid="19" grpId="0"/>
      <p:bldP spid="19" grpId="1"/>
      <p:bldP spid="21" grpId="0"/>
      <p:bldP spid="21" grpId="1"/>
      <p:bldP spid="23" grpId="0"/>
      <p:bldP spid="23" grpId="1"/>
      <p:bldP spid="27" grpId="0"/>
      <p:bldP spid="28" grpId="0"/>
      <p:bldP spid="29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759130" y="258520"/>
            <a:ext cx="5651863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Proteini krvne plazme i seruma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71142" y="1747341"/>
            <a:ext cx="807284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0" i="0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Koncentracija u krvnoj plazmi : 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60 – 80 g/L</a:t>
            </a:r>
            <a:r>
              <a:rPr kumimoji="0" lang="sr-Latn-RS" sz="3200" b="0" i="0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50770" y="3809053"/>
            <a:ext cx="5727868" cy="2756538"/>
            <a:chOff x="1200071" y="3570514"/>
            <a:chExt cx="6408618" cy="3129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071" y="3570514"/>
              <a:ext cx="4262217" cy="29879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25430">
              <a:off x="5863044" y="4954304"/>
              <a:ext cx="1664972" cy="1826319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1DE5F89-26E9-41E0-9C6E-EE3B8F24350E}"/>
                </a:ext>
              </a:extLst>
            </p:cNvPr>
            <p:cNvSpPr/>
            <p:nvPr/>
          </p:nvSpPr>
          <p:spPr>
            <a:xfrm>
              <a:off x="1759130" y="4564655"/>
              <a:ext cx="1444608" cy="1183001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Glavno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mesto sinteze</a:t>
              </a:r>
            </a:p>
          </p:txBody>
        </p:sp>
        <p:cxnSp>
          <p:nvCxnSpPr>
            <p:cNvPr id="9" name="Curved Connector 8"/>
            <p:cNvCxnSpPr/>
            <p:nvPr/>
          </p:nvCxnSpPr>
          <p:spPr>
            <a:xfrm>
              <a:off x="5555401" y="4660449"/>
              <a:ext cx="1140129" cy="991414"/>
            </a:xfrm>
            <a:prstGeom prst="curvedConnector3">
              <a:avLst>
                <a:gd name="adj1" fmla="val 99649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066614" y="1066061"/>
            <a:ext cx="5036893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0" i="0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Čine 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5 – 7 % </a:t>
            </a:r>
            <a:r>
              <a:rPr kumimoji="0" lang="sr-Latn-RS" sz="3200" b="0" i="0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zapremine krvi.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434406" y="6327623"/>
            <a:ext cx="344844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Klinička dijagnostika!</a:t>
            </a:r>
            <a:endParaRPr kumimoji="0" lang="sr-Latn-RS" sz="2400" b="0" i="0" u="none" strike="noStrike" kern="1200" cap="none" spc="0" normalizeH="0" baseline="0" noProof="0" dirty="0">
              <a:ln>
                <a:noFill/>
              </a:ln>
              <a:solidFill>
                <a:srgbClr val="BA282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461" y="3864507"/>
            <a:ext cx="3644643" cy="3025365"/>
            <a:chOff x="27461" y="3864507"/>
            <a:chExt cx="3644643" cy="3025365"/>
          </a:xfrm>
        </p:grpSpPr>
        <p:grpSp>
          <p:nvGrpSpPr>
            <p:cNvPr id="12" name="Group 11"/>
            <p:cNvGrpSpPr/>
            <p:nvPr/>
          </p:nvGrpSpPr>
          <p:grpSpPr>
            <a:xfrm>
              <a:off x="422501" y="4552521"/>
              <a:ext cx="1803510" cy="1105989"/>
              <a:chOff x="5825199" y="4371849"/>
              <a:chExt cx="1803510" cy="110598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825199" y="4371849"/>
                <a:ext cx="1803510" cy="110598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988067" y="4528603"/>
                <a:ext cx="954424" cy="76621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>
              <a:off x="27461" y="3864507"/>
              <a:ext cx="2593590" cy="568142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4D63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Plazma ćelije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078514" y="5487641"/>
              <a:ext cx="2593590" cy="1402231"/>
              <a:chOff x="6865766" y="4686773"/>
              <a:chExt cx="2593590" cy="1402231"/>
            </a:xfrm>
          </p:grpSpPr>
          <p:sp>
            <p:nvSpPr>
              <p:cNvPr id="18" name="Rounded Rectangle 17"/>
              <p:cNvSpPr/>
              <p:nvPr/>
            </p:nvSpPr>
            <p:spPr>
              <a:xfrm rot="2731742">
                <a:off x="7441452" y="4695066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</a:t>
                </a: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 rot="1761117">
                <a:off x="7870198" y="4845878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 rot="20801832">
                <a:off x="7561815" y="5015951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7698112" y="4758983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20801832">
                <a:off x="7714215" y="5168351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865766" y="5520862"/>
                <a:ext cx="2593590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Antitela</a:t>
                </a:r>
              </a:p>
            </p:txBody>
          </p:sp>
        </p:grp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585369" y="2373415"/>
            <a:ext cx="807284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Proteinemija</a:t>
            </a:r>
            <a:endParaRPr kumimoji="0" lang="sr-Latn-RS" sz="3200" b="1" i="0" u="none" strike="noStrike" kern="1200" cap="none" spc="0" normalizeH="0" baseline="0" noProof="0" dirty="0">
              <a:ln>
                <a:noFill/>
              </a:ln>
              <a:solidFill>
                <a:srgbClr val="314D63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81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306286" y="258520"/>
            <a:ext cx="647917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Elektroforetske frakcije proteina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881062"/>
            <a:ext cx="6479177" cy="422378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1367815" y="3302464"/>
            <a:ext cx="1381744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Albumini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73532" y="3295296"/>
            <a:ext cx="6400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567249" y="3295296"/>
            <a:ext cx="5638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576898" y="3295296"/>
            <a:ext cx="5638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β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6087835" y="3295296"/>
            <a:ext cx="5638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γ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19385" y="4792804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Ceruloplazmin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19384" y="5768939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Protrombin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19384" y="6135585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Antitrombin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19385" y="6471992"/>
            <a:ext cx="2261570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Antitromboplastin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73532" y="3295296"/>
            <a:ext cx="6400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567249" y="3295296"/>
            <a:ext cx="5638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142495" y="5101593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Transferin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142495" y="5481604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Plazminogen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142495" y="5887715"/>
            <a:ext cx="2724378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Antihemofilni globulin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576898" y="3302464"/>
            <a:ext cx="56388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β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6087834" y="5104849"/>
            <a:ext cx="652179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IgG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19385" y="5125305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Haptoglobin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2619384" y="5446554"/>
            <a:ext cx="1996567" cy="37544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BA282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Fetuin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023427" y="5073532"/>
            <a:ext cx="2692695" cy="1363762"/>
            <a:chOff x="1472550" y="1147419"/>
            <a:chExt cx="2692695" cy="1363762"/>
          </a:xfrm>
        </p:grpSpPr>
        <p:grpSp>
          <p:nvGrpSpPr>
            <p:cNvPr id="30" name="Group 29"/>
            <p:cNvGrpSpPr/>
            <p:nvPr/>
          </p:nvGrpSpPr>
          <p:grpSpPr>
            <a:xfrm>
              <a:off x="2818116" y="2032210"/>
              <a:ext cx="759544" cy="478971"/>
              <a:chOff x="1759130" y="330926"/>
              <a:chExt cx="759544" cy="478971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Cu++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060135" y="2032210"/>
              <a:ext cx="759544" cy="478971"/>
              <a:chOff x="457198" y="1469180"/>
              <a:chExt cx="759544" cy="478971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1472550" y="1791940"/>
              <a:ext cx="759544" cy="478971"/>
              <a:chOff x="457198" y="1469180"/>
              <a:chExt cx="759544" cy="478971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475262" y="1377119"/>
              <a:ext cx="759544" cy="478971"/>
              <a:chOff x="457198" y="1469180"/>
              <a:chExt cx="759544" cy="478971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060135" y="1151986"/>
              <a:ext cx="759544" cy="478971"/>
              <a:chOff x="457198" y="1469180"/>
              <a:chExt cx="759544" cy="478971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57198" y="1469180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57198" y="1523999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405701" y="1781645"/>
              <a:ext cx="759544" cy="478971"/>
              <a:chOff x="1759130" y="330926"/>
              <a:chExt cx="759544" cy="478971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Cu++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396902" y="1339791"/>
              <a:ext cx="759544" cy="478971"/>
              <a:chOff x="1759130" y="330926"/>
              <a:chExt cx="759544" cy="478971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Cu++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824982" y="1147419"/>
              <a:ext cx="759544" cy="478971"/>
              <a:chOff x="1759130" y="330926"/>
              <a:chExt cx="759544" cy="478971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759130" y="330926"/>
                <a:ext cx="759544" cy="478971"/>
              </a:xfrm>
              <a:prstGeom prst="ellipse">
                <a:avLst/>
              </a:prstGeom>
              <a:solidFill>
                <a:srgbClr val="9F614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759130" y="385745"/>
                <a:ext cx="759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Cu++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029097" y="1523999"/>
              <a:ext cx="1619794" cy="627017"/>
              <a:chOff x="2029097" y="1523999"/>
              <a:chExt cx="1619794" cy="627017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2029097" y="1523999"/>
                <a:ext cx="1550126" cy="6270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029097" y="1652841"/>
                <a:ext cx="16197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Ceruloplazmin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421561" y="5125305"/>
            <a:ext cx="1888499" cy="1310273"/>
            <a:chOff x="235762" y="3621479"/>
            <a:chExt cx="1888499" cy="1310273"/>
          </a:xfrm>
        </p:grpSpPr>
        <p:grpSp>
          <p:nvGrpSpPr>
            <p:cNvPr id="58" name="Group 57"/>
            <p:cNvGrpSpPr/>
            <p:nvPr/>
          </p:nvGrpSpPr>
          <p:grpSpPr>
            <a:xfrm>
              <a:off x="235762" y="4241073"/>
              <a:ext cx="1888499" cy="690679"/>
              <a:chOff x="235762" y="4241073"/>
              <a:chExt cx="1888499" cy="690679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744898" y="4415246"/>
                <a:ext cx="870227" cy="307232"/>
              </a:xfrm>
              <a:prstGeom prst="ellipse">
                <a:avLst/>
              </a:prstGeom>
              <a:solidFill>
                <a:srgbClr val="882FAB"/>
              </a:solidFill>
              <a:ln>
                <a:solidFill>
                  <a:srgbClr val="882F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35762" y="4241073"/>
                <a:ext cx="870227" cy="690679"/>
              </a:xfrm>
              <a:prstGeom prst="ellipse">
                <a:avLst/>
              </a:prstGeom>
              <a:solidFill>
                <a:srgbClr val="882FAB"/>
              </a:solidFill>
              <a:ln>
                <a:solidFill>
                  <a:srgbClr val="882F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254034" y="4241073"/>
                <a:ext cx="870227" cy="690679"/>
              </a:xfrm>
              <a:prstGeom prst="ellipse">
                <a:avLst/>
              </a:prstGeom>
              <a:solidFill>
                <a:srgbClr val="882FAB"/>
              </a:solidFill>
              <a:ln>
                <a:solidFill>
                  <a:srgbClr val="882F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r-Latn-R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67120" y="4353146"/>
                <a:ext cx="1761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r-Latn-R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+mn-ea"/>
                    <a:cs typeface="+mn-cs"/>
                  </a:rPr>
                  <a:t>Haptoglobin</a:t>
                </a:r>
              </a:p>
            </p:txBody>
          </p:sp>
        </p:grp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503" y="3621479"/>
              <a:ext cx="1010137" cy="868288"/>
            </a:xfrm>
            <a:prstGeom prst="rect">
              <a:avLst/>
            </a:prstGeom>
          </p:spPr>
        </p:pic>
      </p:grp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452919" y="5496129"/>
            <a:ext cx="807284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3200" i="1" smtClean="0">
                <a:solidFill>
                  <a:srgbClr val="314D63"/>
                </a:solidFill>
                <a:latin typeface="Garamond" panose="02020404030301010803" pitchFamily="18" charset="0"/>
              </a:rPr>
              <a:t>3</a:t>
            </a:r>
            <a:r>
              <a:rPr kumimoji="0" lang="sr-Latn-RS" sz="3200" b="0" i="1" u="none" strike="noStrike" kern="1200" cap="none" spc="0" normalizeH="0" baseline="0" noProof="0" smtClean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00 – 500 </a:t>
            </a:r>
            <a:r>
              <a:rPr kumimoji="0" lang="sr-Latn-RS" sz="3200" b="0" i="1" u="none" strike="noStrike" kern="1200" cap="none" spc="0" normalizeH="0" baseline="0" noProof="0" dirty="0">
                <a:ln>
                  <a:noFill/>
                </a:ln>
                <a:solidFill>
                  <a:srgbClr val="314D6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različitih proteinskih molekula</a:t>
            </a:r>
          </a:p>
        </p:txBody>
      </p:sp>
    </p:spTree>
    <p:extLst>
      <p:ext uri="{BB962C8B-B14F-4D97-AF65-F5344CB8AC3E}">
        <p14:creationId xmlns:p14="http://schemas.microsoft.com/office/powerpoint/2010/main" val="34776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4" grpId="1"/>
      <p:bldP spid="25" grpId="0"/>
      <p:bldP spid="26" grpId="0"/>
      <p:bldP spid="27" grpId="0"/>
      <p:bldP spid="27" grpId="1"/>
      <p:bldP spid="28" grpId="0"/>
      <p:bldP spid="28" grpId="1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-1" y="1225356"/>
            <a:ext cx="9144000" cy="489364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r-Latn-CS" sz="2400" smtClean="0">
                <a:solidFill>
                  <a:srgbClr val="5B9BD5">
                    <a:lumMod val="50000"/>
                  </a:srgbClr>
                </a:solidFill>
                <a:latin typeface="Book Antiqua" pitchFamily="18" charset="0"/>
              </a:rPr>
              <a:t>Održavanje koloido-osmotskog (onkotskog) pritiska.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sr-Latn-C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C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Puferska uloga.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r-Latn-CS" sz="2400">
              <a:solidFill>
                <a:srgbClr val="5B9BD5">
                  <a:lumMod val="50000"/>
                </a:srgbClr>
              </a:solidFill>
              <a:latin typeface="Book Antiqua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C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Transportna uloga.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r-Latn-CS" sz="2400">
              <a:solidFill>
                <a:srgbClr val="5B9BD5">
                  <a:lumMod val="50000"/>
                </a:srgbClr>
              </a:solidFill>
              <a:latin typeface="Book Antiqua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C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Centralna uloga u metabolizmu proteina.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r-Latn-CS" sz="2400">
              <a:solidFill>
                <a:srgbClr val="5B9BD5">
                  <a:lumMod val="50000"/>
                </a:srgbClr>
              </a:solidFill>
              <a:latin typeface="Book Antiqua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C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Uloga</a:t>
            </a:r>
            <a:r>
              <a:rPr kumimoji="0" lang="sr-Latn-CS" sz="2400" b="0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u koagulaciji krvi.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r-Latn-CS" sz="2400" baseline="0">
              <a:solidFill>
                <a:srgbClr val="5B9BD5">
                  <a:lumMod val="50000"/>
                </a:srgbClr>
              </a:solidFill>
              <a:latin typeface="Book Antiqua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r-Latn-CS" sz="2400" b="0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Odbrambena uloga.</a:t>
            </a:r>
            <a:endParaRPr kumimoji="0" lang="sr-Latn-C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sr-Latn-C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9469" y="237072"/>
            <a:ext cx="5505061" cy="52016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Uloge proteina krvne plazme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61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53623" y="3464659"/>
            <a:ext cx="8056627" cy="3393341"/>
            <a:chOff x="553623" y="3464659"/>
            <a:chExt cx="8056627" cy="3393341"/>
          </a:xfrm>
        </p:grpSpPr>
        <p:grpSp>
          <p:nvGrpSpPr>
            <p:cNvPr id="9" name="Group 8"/>
            <p:cNvGrpSpPr/>
            <p:nvPr/>
          </p:nvGrpSpPr>
          <p:grpSpPr>
            <a:xfrm>
              <a:off x="553623" y="3913845"/>
              <a:ext cx="8056627" cy="2944155"/>
              <a:chOff x="573852" y="3582642"/>
              <a:chExt cx="8056627" cy="294415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809" y="3582642"/>
                <a:ext cx="5938628" cy="2495550"/>
              </a:xfrm>
              <a:prstGeom prst="rect">
                <a:avLst/>
              </a:prstGeom>
            </p:spPr>
          </p:pic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A1DE5F89-26E9-41E0-9C6E-EE3B8F24350E}"/>
                  </a:ext>
                </a:extLst>
              </p:cNvPr>
              <p:cNvSpPr/>
              <p:nvPr/>
            </p:nvSpPr>
            <p:spPr>
              <a:xfrm>
                <a:off x="573852" y="6077611"/>
                <a:ext cx="3252714" cy="449186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smtClean="0">
                    <a:solidFill>
                      <a:srgbClr val="ED1836"/>
                    </a:solidFill>
                    <a:latin typeface="Garamond" panose="02020404030301010803" pitchFamily="18" charset="0"/>
                  </a:rPr>
                  <a:t>Arterijski </a:t>
                </a:r>
                <a:r>
                  <a:rPr lang="sr-Latn-RS" sz="2400" b="1" dirty="0">
                    <a:solidFill>
                      <a:srgbClr val="ED1836"/>
                    </a:solidFill>
                    <a:latin typeface="Garamond" panose="02020404030301010803" pitchFamily="18" charset="0"/>
                  </a:rPr>
                  <a:t>deo kapilara</a:t>
                </a:r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1DE5F89-26E9-41E0-9C6E-EE3B8F24350E}"/>
                  </a:ext>
                </a:extLst>
              </p:cNvPr>
              <p:cNvSpPr/>
              <p:nvPr/>
            </p:nvSpPr>
            <p:spPr>
              <a:xfrm>
                <a:off x="5377765" y="6077611"/>
                <a:ext cx="3252714" cy="449186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rgbClr val="4C4F9E"/>
                    </a:solidFill>
                    <a:latin typeface="Garamond" panose="02020404030301010803" pitchFamily="18" charset="0"/>
                  </a:rPr>
                  <a:t>Venski deo kapilara</a:t>
                </a:r>
              </a:p>
            </p:txBody>
          </p:sp>
        </p:grp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1DE5F89-26E9-41E0-9C6E-EE3B8F24350E}"/>
                </a:ext>
              </a:extLst>
            </p:cNvPr>
            <p:cNvSpPr/>
            <p:nvPr/>
          </p:nvSpPr>
          <p:spPr>
            <a:xfrm>
              <a:off x="5096740" y="5317483"/>
              <a:ext cx="2105087" cy="449186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000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Onkotski pritisak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1DE5F89-26E9-41E0-9C6E-EE3B8F24350E}"/>
                </a:ext>
              </a:extLst>
            </p:cNvPr>
            <p:cNvSpPr/>
            <p:nvPr/>
          </p:nvSpPr>
          <p:spPr>
            <a:xfrm>
              <a:off x="1394112" y="3464659"/>
              <a:ext cx="2570020" cy="449186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000" b="1" dirty="0">
                  <a:solidFill>
                    <a:srgbClr val="ED1836"/>
                  </a:solidFill>
                  <a:latin typeface="Garamond" panose="02020404030301010803" pitchFamily="18" charset="0"/>
                </a:rPr>
                <a:t>Hidrostatski pritisak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894522" y="5092890"/>
            <a:ext cx="416383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3A2007"/>
                </a:solidFill>
                <a:latin typeface="Garamond" panose="02020404030301010803" pitchFamily="18" charset="0"/>
              </a:rPr>
              <a:t>Neuhranjenost </a:t>
            </a:r>
            <a:r>
              <a:rPr lang="en-US" sz="2400" dirty="0">
                <a:solidFill>
                  <a:srgbClr val="3A2007"/>
                </a:solidFill>
                <a:latin typeface="Garamond" panose="02020404030301010803" pitchFamily="18" charset="0"/>
              </a:rPr>
              <a:t>→</a:t>
            </a:r>
            <a:r>
              <a:rPr lang="sr-Latn-RS" sz="2400" dirty="0">
                <a:solidFill>
                  <a:srgbClr val="3A2007"/>
                </a:solidFill>
                <a:latin typeface="Garamond" panose="02020404030301010803" pitchFamily="18" charset="0"/>
              </a:rPr>
              <a:t> „edemi gladi“.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124" y="3727787"/>
            <a:ext cx="5829669" cy="36285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" y="2877810"/>
            <a:ext cx="5486400" cy="4124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87" y="3806892"/>
            <a:ext cx="4587605" cy="30554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0045" y="2877810"/>
            <a:ext cx="5981756" cy="398407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361A0-00C9-4A14-953E-747FDDC1C847}"/>
              </a:ext>
            </a:extLst>
          </p:cNvPr>
          <p:cNvSpPr/>
          <p:nvPr/>
        </p:nvSpPr>
        <p:spPr>
          <a:xfrm>
            <a:off x="1818858" y="237072"/>
            <a:ext cx="5526157" cy="533400"/>
          </a:xfrm>
          <a:prstGeom prst="roundRect">
            <a:avLst/>
          </a:prstGeom>
          <a:solidFill>
            <a:srgbClr val="314D63"/>
          </a:solidFill>
          <a:ln>
            <a:solidFill>
              <a:srgbClr val="314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Garamond" pitchFamily="18" charset="0"/>
              </a:rPr>
              <a:t>Uloge</a:t>
            </a:r>
            <a:r>
              <a:rPr lang="sr-Latn-RS" sz="3200" b="1" dirty="0">
                <a:latin typeface="Garamond" pitchFamily="18" charset="0"/>
              </a:rPr>
              <a:t> proteina krvne plazme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341937" y="1046630"/>
            <a:ext cx="848000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314D63"/>
                </a:solidFill>
                <a:latin typeface="Garamond" panose="02020404030301010803" pitchFamily="18" charset="0"/>
              </a:rPr>
              <a:t>1. Održavanje koloido-osmotskog (onkotskog) pritiska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800438" y="1688775"/>
            <a:ext cx="531495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Doprinos </a:t>
            </a:r>
            <a:r>
              <a:rPr lang="sr-Latn-RS" sz="2400" b="1" dirty="0">
                <a:solidFill>
                  <a:srgbClr val="314D63"/>
                </a:solidFill>
                <a:latin typeface="Garamond" panose="02020404030301010803" pitchFamily="18" charset="0"/>
              </a:rPr>
              <a:t>albumina</a:t>
            </a:r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 približno 80 %.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800437" y="2195558"/>
            <a:ext cx="6829088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Bolesti jetre i bubrega dovode do </a:t>
            </a:r>
            <a:r>
              <a:rPr lang="sr-Latn-RS" sz="2400" b="1" dirty="0">
                <a:solidFill>
                  <a:srgbClr val="314D63"/>
                </a:solidFill>
                <a:latin typeface="Garamond" panose="02020404030301010803" pitchFamily="18" charset="0"/>
              </a:rPr>
              <a:t>pada</a:t>
            </a:r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 konc. albumina.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800437" y="2780237"/>
            <a:ext cx="6829088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Opada onkotski pritisak.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1DE5F89-26E9-41E0-9C6E-EE3B8F24350E}"/>
              </a:ext>
            </a:extLst>
          </p:cNvPr>
          <p:cNvSpPr/>
          <p:nvPr/>
        </p:nvSpPr>
        <p:spPr>
          <a:xfrm>
            <a:off x="800437" y="3416463"/>
            <a:ext cx="6829088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Nastaju otoci – edemi (</a:t>
            </a:r>
            <a:r>
              <a:rPr lang="sr-Latn-RS" sz="2400" i="1" dirty="0">
                <a:solidFill>
                  <a:srgbClr val="314D63"/>
                </a:solidFill>
                <a:latin typeface="Garamond" panose="02020404030301010803" pitchFamily="18" charset="0"/>
              </a:rPr>
              <a:t>oedema</a:t>
            </a:r>
            <a:r>
              <a:rPr lang="sr-Latn-RS" sz="2400" dirty="0">
                <a:solidFill>
                  <a:srgbClr val="314D63"/>
                </a:solidFill>
                <a:latin typeface="Garamond" panose="02020404030301010803" pitchFamily="18" charset="0"/>
              </a:rPr>
              <a:t>, lat.).</a:t>
            </a:r>
          </a:p>
        </p:txBody>
      </p:sp>
      <p:cxnSp>
        <p:nvCxnSpPr>
          <p:cNvPr id="20" name="Curved Connector 19"/>
          <p:cNvCxnSpPr>
            <a:stCxn id="14" idx="1"/>
            <a:endCxn id="17" idx="1"/>
          </p:cNvCxnSpPr>
          <p:nvPr/>
        </p:nvCxnSpPr>
        <p:spPr>
          <a:xfrm rot="10800000" flipV="1">
            <a:off x="800437" y="2420150"/>
            <a:ext cx="12700" cy="584679"/>
          </a:xfrm>
          <a:prstGeom prst="curvedConnector3">
            <a:avLst>
              <a:gd name="adj1" fmla="val 1800000"/>
            </a:avLst>
          </a:prstGeom>
          <a:ln w="28575">
            <a:solidFill>
              <a:srgbClr val="314D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0800000" flipV="1">
            <a:off x="796097" y="3049113"/>
            <a:ext cx="12700" cy="584679"/>
          </a:xfrm>
          <a:prstGeom prst="curvedConnector3">
            <a:avLst>
              <a:gd name="adj1" fmla="val 1800000"/>
            </a:avLst>
          </a:prstGeom>
          <a:ln w="28575">
            <a:solidFill>
              <a:srgbClr val="314D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4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448</TotalTime>
  <Words>940</Words>
  <Application>Microsoft Office PowerPoint</Application>
  <PresentationFormat>On-screen Show (4:3)</PresentationFormat>
  <Paragraphs>328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Agency FB</vt:lpstr>
      <vt:lpstr>Arial</vt:lpstr>
      <vt:lpstr>Arial Narrow</vt:lpstr>
      <vt:lpstr>Book Antiqua</vt:lpstr>
      <vt:lpstr>Calibri</vt:lpstr>
      <vt:lpstr>Calibri Light</vt:lpstr>
      <vt:lpstr>Garamond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Dušan Bošnjaković</dc:creator>
  <cp:lastModifiedBy>Dušan Bošnjaković</cp:lastModifiedBy>
  <cp:revision>87</cp:revision>
  <dcterms:created xsi:type="dcterms:W3CDTF">2021-11-17T13:12:55Z</dcterms:created>
  <dcterms:modified xsi:type="dcterms:W3CDTF">2022-12-10T10:14:59Z</dcterms:modified>
</cp:coreProperties>
</file>