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41"/>
  </p:notesMasterIdLst>
  <p:sldIdLst>
    <p:sldId id="256" r:id="rId7"/>
    <p:sldId id="282" r:id="rId8"/>
    <p:sldId id="284" r:id="rId9"/>
    <p:sldId id="298" r:id="rId10"/>
    <p:sldId id="268" r:id="rId11"/>
    <p:sldId id="269" r:id="rId12"/>
    <p:sldId id="270" r:id="rId13"/>
    <p:sldId id="271" r:id="rId14"/>
    <p:sldId id="272" r:id="rId15"/>
    <p:sldId id="273" r:id="rId16"/>
    <p:sldId id="285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7" r:id="rId26"/>
    <p:sldId id="258" r:id="rId27"/>
    <p:sldId id="259" r:id="rId28"/>
    <p:sldId id="260" r:id="rId29"/>
    <p:sldId id="261" r:id="rId30"/>
    <p:sldId id="288" r:id="rId31"/>
    <p:sldId id="289" r:id="rId32"/>
    <p:sldId id="297" r:id="rId33"/>
    <p:sldId id="290" r:id="rId34"/>
    <p:sldId id="296" r:id="rId35"/>
    <p:sldId id="291" r:id="rId36"/>
    <p:sldId id="262" r:id="rId37"/>
    <p:sldId id="263" r:id="rId38"/>
    <p:sldId id="299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C6D9F1"/>
    <a:srgbClr val="6E664E"/>
    <a:srgbClr val="D1D1D1"/>
    <a:srgbClr val="FF5353"/>
    <a:srgbClr val="7E7559"/>
    <a:srgbClr val="FFE379"/>
    <a:srgbClr val="E2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67" autoAdjust="0"/>
  </p:normalViewPr>
  <p:slideViewPr>
    <p:cSldViewPr snapToGrid="0">
      <p:cViewPr varScale="1">
        <p:scale>
          <a:sx n="74" d="100"/>
          <a:sy n="74" d="100"/>
        </p:scale>
        <p:origin x="17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682F-0CFA-4226-98D7-69004B13FA67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87899-04F8-4DE4-94AA-223FB4F4A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0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0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Sa</a:t>
            </a:r>
            <a:r>
              <a:rPr lang="sr-Latn-RS" baseline="0" dirty="0" smtClean="0"/>
              <a:t> aspekta acido – bazne ravnoteže, nije bitna apsolutna koncentracija konstitutivnih elemenata bikarbonatnog puferskog sistema, već je jedino važan njihov međusoban odnos.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Bikarbonatni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puferski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</a:t>
            </a:r>
            <a:r>
              <a:rPr lang="en-US" baseline="0" dirty="0" smtClean="0"/>
              <a:t> je u </a:t>
            </a:r>
            <a:r>
              <a:rPr lang="en-US" baseline="0" dirty="0" err="1" smtClean="0"/>
              <a:t>direktnoj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interakciji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hemoglobinskim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puferskim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sistemom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respiratornim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bubrezima</a:t>
            </a:r>
            <a:r>
              <a:rPr lang="sr-Latn-RS" baseline="0" dirty="0" smtClean="0"/>
              <a:t>, jer koncentracija ugljene kiseline podleže respiratornoj a koncentracija bikarbonata renalnoj regulaciji.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CEF7C-62D4-4C5F-8288-AC71F53DB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60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Na ovaj način proteini</a:t>
            </a:r>
            <a:r>
              <a:rPr lang="sr-Latn-RS" baseline="0" dirty="0" smtClean="0"/>
              <a:t> u ICT (uključujući i Hb) i ECT neutrališu višak H+ ili OH-.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CEF7C-62D4-4C5F-8288-AC71F53DBF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267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236EF-AA01-48CF-BE52-1FFDD165C76A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46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4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smtClean="0"/>
              <a:t>Za agregaciju trombocita su neophodni fibrinogen i joni kalcijuma.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3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2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7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87899-04F8-4DE4-94AA-223FB4F4A7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1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0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3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48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850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2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7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1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70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520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25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0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959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09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47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741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35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798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6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849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74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26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5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47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103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27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22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8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47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590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598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18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41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58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623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750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8038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327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10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761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0897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55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57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70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47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95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8957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141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36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044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991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279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018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48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8213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798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176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8391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4239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1424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EDF1-C1A6-46B6-BC9F-FAC5F7FE3416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F7B50-2A14-4897-995D-68F6DEF41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3CA62E-70FC-467B-BF08-F73E7DA75DDD}" type="datetimeFigureOut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2F3C48-4338-4955-AE96-213A006F5C99}" type="slidenum">
              <a:rPr kumimoji="0" lang="sr-Latn-R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53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0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0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5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18.12.2022.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34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6F5C7C-34B7-42E5-BF3F-E0128441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67" y="228600"/>
            <a:ext cx="1542422" cy="1536325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0B4C2FA-FBE8-4D1A-BE29-A7CCDC8F77AE}"/>
              </a:ext>
            </a:extLst>
          </p:cNvPr>
          <p:cNvSpPr/>
          <p:nvPr/>
        </p:nvSpPr>
        <p:spPr>
          <a:xfrm>
            <a:off x="3276600" y="2470145"/>
            <a:ext cx="2590800" cy="685800"/>
          </a:xfrm>
          <a:prstGeom prst="roundRect">
            <a:avLst/>
          </a:prstGeom>
          <a:solidFill>
            <a:srgbClr val="6E664E"/>
          </a:solidFill>
          <a:ln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XI</a:t>
            </a:r>
            <a:endParaRPr lang="en-US" sz="3200" b="1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07576AA-C38D-4E7C-A87E-D9CE8DE4983F}"/>
              </a:ext>
            </a:extLst>
          </p:cNvPr>
          <p:cNvSpPr/>
          <p:nvPr/>
        </p:nvSpPr>
        <p:spPr>
          <a:xfrm>
            <a:off x="226345" y="3155944"/>
            <a:ext cx="8631044" cy="2163187"/>
          </a:xfrm>
          <a:prstGeom prst="roundRect">
            <a:avLst/>
          </a:prstGeom>
          <a:solidFill>
            <a:schemeClr val="bg1">
              <a:alpha val="80000"/>
            </a:schemeClr>
          </a:solidFill>
          <a:ln w="38100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000" b="1" smtClean="0">
                <a:solidFill>
                  <a:srgbClr val="6E664E"/>
                </a:solidFill>
                <a:latin typeface="Garamond" pitchFamily="18" charset="0"/>
              </a:rPr>
              <a:t>Ispitivanje uticaja kalcijuma na koagulaciju krvi</a:t>
            </a:r>
            <a:endParaRPr lang="sr-Latn-RS" sz="3000" b="1">
              <a:solidFill>
                <a:srgbClr val="6E664E"/>
              </a:solidFill>
              <a:latin typeface="Garamond" pitchFamily="18" charset="0"/>
            </a:endParaRPr>
          </a:p>
          <a:p>
            <a:pPr algn="ctr"/>
            <a:r>
              <a:rPr lang="sr-Latn-RS" sz="3000" b="1">
                <a:solidFill>
                  <a:srgbClr val="6E664E"/>
                </a:solidFill>
                <a:latin typeface="Garamond" pitchFamily="18" charset="0"/>
              </a:rPr>
              <a:t>Određivanje </a:t>
            </a:r>
            <a:r>
              <a:rPr lang="sr-Latn-RS" sz="3000" b="1" smtClean="0">
                <a:solidFill>
                  <a:srgbClr val="6E664E"/>
                </a:solidFill>
                <a:latin typeface="Garamond" pitchFamily="18" charset="0"/>
              </a:rPr>
              <a:t>vremena koagulacije</a:t>
            </a:r>
          </a:p>
          <a:p>
            <a:pPr algn="ctr"/>
            <a:r>
              <a:rPr lang="sr-Latn-RS" sz="3000" b="1" smtClean="0">
                <a:solidFill>
                  <a:srgbClr val="6E664E"/>
                </a:solidFill>
                <a:latin typeface="Garamond" pitchFamily="18" charset="0"/>
              </a:rPr>
              <a:t>Određivanje vremena krvarenja</a:t>
            </a:r>
          </a:p>
          <a:p>
            <a:pPr algn="ctr"/>
            <a:r>
              <a:rPr lang="sr-Latn-RS" sz="3000" b="1" smtClean="0">
                <a:solidFill>
                  <a:srgbClr val="6E664E"/>
                </a:solidFill>
                <a:latin typeface="Garamond" pitchFamily="18" charset="0"/>
              </a:rPr>
              <a:t>Ispitivanje kapaciteta pufera krvi</a:t>
            </a:r>
            <a:endParaRPr lang="sr-Latn-RS" sz="3000" b="1">
              <a:solidFill>
                <a:srgbClr val="6E664E"/>
              </a:solidFill>
              <a:latin typeface="Garamond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0FC8E42-CE8E-4E69-86C2-B311140B5AF3}"/>
              </a:ext>
            </a:extLst>
          </p:cNvPr>
          <p:cNvSpPr/>
          <p:nvPr/>
        </p:nvSpPr>
        <p:spPr>
          <a:xfrm>
            <a:off x="228600" y="228600"/>
            <a:ext cx="4648200" cy="137160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>
                <a:solidFill>
                  <a:srgbClr val="6E664E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>
                <a:solidFill>
                  <a:srgbClr val="6E664E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>
                <a:solidFill>
                  <a:srgbClr val="6E664E"/>
                </a:solidFill>
                <a:latin typeface="Garamond" pitchFamily="18" charset="0"/>
              </a:rPr>
              <a:t>Katedra za fiziologiju i biohemiju</a:t>
            </a:r>
            <a:endParaRPr lang="en-US" sz="2400" b="1">
              <a:solidFill>
                <a:srgbClr val="6E664E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90525" y="258520"/>
            <a:ext cx="8277225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2</a:t>
            </a:r>
            <a:r>
              <a:rPr kumimoji="0" lang="sr-Latn-R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Stvaranje trombocitnog čepa (primarnog koaguluma)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109616" y="2996730"/>
            <a:ext cx="6374739" cy="3699290"/>
            <a:chOff x="73069" y="3158710"/>
            <a:chExt cx="6374739" cy="3699290"/>
          </a:xfrm>
        </p:grpSpPr>
        <p:sp>
          <p:nvSpPr>
            <p:cNvPr id="64" name="Freeform 63"/>
            <p:cNvSpPr/>
            <p:nvPr/>
          </p:nvSpPr>
          <p:spPr>
            <a:xfrm>
              <a:off x="3771524" y="5175607"/>
              <a:ext cx="2538190" cy="656013"/>
            </a:xfrm>
            <a:custGeom>
              <a:avLst/>
              <a:gdLst>
                <a:gd name="connsiteX0" fmla="*/ 1785789 w 1785789"/>
                <a:gd name="connsiteY0" fmla="*/ 410163 h 452071"/>
                <a:gd name="connsiteX1" fmla="*/ 792367 w 1785789"/>
                <a:gd name="connsiteY1" fmla="*/ 440266 h 452071"/>
                <a:gd name="connsiteX2" fmla="*/ 295656 w 1785789"/>
                <a:gd name="connsiteY2" fmla="*/ 237066 h 452071"/>
                <a:gd name="connsiteX3" fmla="*/ 20960 w 1785789"/>
                <a:gd name="connsiteY3" fmla="*/ 112889 h 452071"/>
                <a:gd name="connsiteX4" fmla="*/ 39775 w 1785789"/>
                <a:gd name="connsiteY4" fmla="*/ 0 h 45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9" h="452071">
                  <a:moveTo>
                    <a:pt x="1785789" y="410163"/>
                  </a:moveTo>
                  <a:cubicBezTo>
                    <a:pt x="1413255" y="439639"/>
                    <a:pt x="1040722" y="469115"/>
                    <a:pt x="792367" y="440266"/>
                  </a:cubicBezTo>
                  <a:cubicBezTo>
                    <a:pt x="544012" y="411417"/>
                    <a:pt x="424224" y="291629"/>
                    <a:pt x="295656" y="237066"/>
                  </a:cubicBezTo>
                  <a:cubicBezTo>
                    <a:pt x="167088" y="182503"/>
                    <a:pt x="63607" y="152400"/>
                    <a:pt x="20960" y="112889"/>
                  </a:cubicBezTo>
                  <a:cubicBezTo>
                    <a:pt x="-21687" y="73378"/>
                    <a:pt x="9044" y="36689"/>
                    <a:pt x="39775" y="0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73069" y="3158710"/>
              <a:ext cx="6374739" cy="3699290"/>
              <a:chOff x="73069" y="3158710"/>
              <a:chExt cx="6374739" cy="369929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72920" y="5148305"/>
                <a:ext cx="1503485" cy="367088"/>
                <a:chOff x="4838700" y="4984808"/>
                <a:chExt cx="971550" cy="180975"/>
              </a:xfrm>
            </p:grpSpPr>
            <p:sp>
              <p:nvSpPr>
                <p:cNvPr id="73" name="Flowchart: Terminator 72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4931518" y="5137385"/>
                <a:ext cx="1516290" cy="367085"/>
                <a:chOff x="4838700" y="4984808"/>
                <a:chExt cx="971550" cy="180975"/>
              </a:xfrm>
            </p:grpSpPr>
            <p:sp>
              <p:nvSpPr>
                <p:cNvPr id="71" name="Flowchart: Terminator 70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976853" y="5148305"/>
                <a:ext cx="1610526" cy="367086"/>
                <a:chOff x="4838700" y="4984808"/>
                <a:chExt cx="971550" cy="180975"/>
              </a:xfrm>
            </p:grpSpPr>
            <p:sp>
              <p:nvSpPr>
                <p:cNvPr id="69" name="Flowchart: Terminator 68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1" name="Freeform 60"/>
              <p:cNvSpPr/>
              <p:nvPr/>
            </p:nvSpPr>
            <p:spPr>
              <a:xfrm>
                <a:off x="645759" y="5213829"/>
                <a:ext cx="4112920" cy="628144"/>
              </a:xfrm>
              <a:custGeom>
                <a:avLst/>
                <a:gdLst>
                  <a:gd name="connsiteX0" fmla="*/ 2893718 w 2893718"/>
                  <a:gd name="connsiteY0" fmla="*/ 0 h 432866"/>
                  <a:gd name="connsiteX1" fmla="*/ 2713096 w 2893718"/>
                  <a:gd name="connsiteY1" fmla="*/ 218252 h 432866"/>
                  <a:gd name="connsiteX2" fmla="*/ 2359377 w 2893718"/>
                  <a:gd name="connsiteY2" fmla="*/ 361245 h 432866"/>
                  <a:gd name="connsiteX3" fmla="*/ 1693333 w 2893718"/>
                  <a:gd name="connsiteY3" fmla="*/ 406400 h 432866"/>
                  <a:gd name="connsiteX4" fmla="*/ 1038577 w 2893718"/>
                  <a:gd name="connsiteY4" fmla="*/ 323615 h 432866"/>
                  <a:gd name="connsiteX5" fmla="*/ 613363 w 2893718"/>
                  <a:gd name="connsiteY5" fmla="*/ 361245 h 432866"/>
                  <a:gd name="connsiteX6" fmla="*/ 327377 w 2893718"/>
                  <a:gd name="connsiteY6" fmla="*/ 432741 h 432866"/>
                  <a:gd name="connsiteX7" fmla="*/ 0 w 2893718"/>
                  <a:gd name="connsiteY7" fmla="*/ 342430 h 4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718" h="432866">
                    <a:moveTo>
                      <a:pt x="2893718" y="0"/>
                    </a:moveTo>
                    <a:cubicBezTo>
                      <a:pt x="2847935" y="79022"/>
                      <a:pt x="2802153" y="158045"/>
                      <a:pt x="2713096" y="218252"/>
                    </a:cubicBezTo>
                    <a:cubicBezTo>
                      <a:pt x="2624039" y="278459"/>
                      <a:pt x="2529337" y="329887"/>
                      <a:pt x="2359377" y="361245"/>
                    </a:cubicBezTo>
                    <a:cubicBezTo>
                      <a:pt x="2189417" y="392603"/>
                      <a:pt x="1913466" y="412672"/>
                      <a:pt x="1693333" y="406400"/>
                    </a:cubicBezTo>
                    <a:cubicBezTo>
                      <a:pt x="1473200" y="400128"/>
                      <a:pt x="1218572" y="331141"/>
                      <a:pt x="1038577" y="323615"/>
                    </a:cubicBezTo>
                    <a:cubicBezTo>
                      <a:pt x="858582" y="316089"/>
                      <a:pt x="731896" y="343057"/>
                      <a:pt x="613363" y="361245"/>
                    </a:cubicBezTo>
                    <a:cubicBezTo>
                      <a:pt x="494830" y="379433"/>
                      <a:pt x="429604" y="435877"/>
                      <a:pt x="327377" y="432741"/>
                    </a:cubicBezTo>
                    <a:cubicBezTo>
                      <a:pt x="225150" y="429605"/>
                      <a:pt x="112575" y="386017"/>
                      <a:pt x="0" y="34243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44138" y="5579582"/>
                <a:ext cx="5776273" cy="263658"/>
              </a:xfrm>
              <a:custGeom>
                <a:avLst/>
                <a:gdLst>
                  <a:gd name="connsiteX0" fmla="*/ 4064000 w 4064000"/>
                  <a:gd name="connsiteY0" fmla="*/ 82857 h 181692"/>
                  <a:gd name="connsiteX1" fmla="*/ 3285067 w 4064000"/>
                  <a:gd name="connsiteY1" fmla="*/ 120487 h 181692"/>
                  <a:gd name="connsiteX2" fmla="*/ 2893719 w 4064000"/>
                  <a:gd name="connsiteY2" fmla="*/ 33939 h 181692"/>
                  <a:gd name="connsiteX3" fmla="*/ 2502371 w 4064000"/>
                  <a:gd name="connsiteY3" fmla="*/ 72 h 181692"/>
                  <a:gd name="connsiteX4" fmla="*/ 1922874 w 4064000"/>
                  <a:gd name="connsiteY4" fmla="*/ 41465 h 181692"/>
                  <a:gd name="connsiteX5" fmla="*/ 1550341 w 4064000"/>
                  <a:gd name="connsiteY5" fmla="*/ 116724 h 181692"/>
                  <a:gd name="connsiteX6" fmla="*/ 1286934 w 4064000"/>
                  <a:gd name="connsiteY6" fmla="*/ 173168 h 181692"/>
                  <a:gd name="connsiteX7" fmla="*/ 590785 w 4064000"/>
                  <a:gd name="connsiteY7" fmla="*/ 173168 h 181692"/>
                  <a:gd name="connsiteX8" fmla="*/ 402637 w 4064000"/>
                  <a:gd name="connsiteY8" fmla="*/ 94146 h 181692"/>
                  <a:gd name="connsiteX9" fmla="*/ 0 w 4064000"/>
                  <a:gd name="connsiteY9" fmla="*/ 146827 h 18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4000" h="181692">
                    <a:moveTo>
                      <a:pt x="4064000" y="82857"/>
                    </a:moveTo>
                    <a:cubicBezTo>
                      <a:pt x="3772057" y="105748"/>
                      <a:pt x="3480114" y="128640"/>
                      <a:pt x="3285067" y="120487"/>
                    </a:cubicBezTo>
                    <a:cubicBezTo>
                      <a:pt x="3090020" y="112334"/>
                      <a:pt x="3024168" y="54008"/>
                      <a:pt x="2893719" y="33939"/>
                    </a:cubicBezTo>
                    <a:cubicBezTo>
                      <a:pt x="2763270" y="13870"/>
                      <a:pt x="2664178" y="-1182"/>
                      <a:pt x="2502371" y="72"/>
                    </a:cubicBezTo>
                    <a:cubicBezTo>
                      <a:pt x="2340564" y="1326"/>
                      <a:pt x="2081546" y="22023"/>
                      <a:pt x="1922874" y="41465"/>
                    </a:cubicBezTo>
                    <a:cubicBezTo>
                      <a:pt x="1764202" y="60907"/>
                      <a:pt x="1550341" y="116724"/>
                      <a:pt x="1550341" y="116724"/>
                    </a:cubicBezTo>
                    <a:cubicBezTo>
                      <a:pt x="1444351" y="138674"/>
                      <a:pt x="1446860" y="163761"/>
                      <a:pt x="1286934" y="173168"/>
                    </a:cubicBezTo>
                    <a:cubicBezTo>
                      <a:pt x="1127008" y="182575"/>
                      <a:pt x="738168" y="186338"/>
                      <a:pt x="590785" y="173168"/>
                    </a:cubicBezTo>
                    <a:cubicBezTo>
                      <a:pt x="443402" y="159998"/>
                      <a:pt x="501101" y="98536"/>
                      <a:pt x="402637" y="94146"/>
                    </a:cubicBezTo>
                    <a:cubicBezTo>
                      <a:pt x="304173" y="89756"/>
                      <a:pt x="152086" y="118291"/>
                      <a:pt x="0" y="146827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512049" y="5593902"/>
                <a:ext cx="5888589" cy="373577"/>
              </a:xfrm>
              <a:custGeom>
                <a:avLst/>
                <a:gdLst>
                  <a:gd name="connsiteX0" fmla="*/ 0 w 4143022"/>
                  <a:gd name="connsiteY0" fmla="*/ 72989 h 257439"/>
                  <a:gd name="connsiteX1" fmla="*/ 90311 w 4143022"/>
                  <a:gd name="connsiteY1" fmla="*/ 1493 h 257439"/>
                  <a:gd name="connsiteX2" fmla="*/ 229540 w 4143022"/>
                  <a:gd name="connsiteY2" fmla="*/ 31597 h 257439"/>
                  <a:gd name="connsiteX3" fmla="*/ 402637 w 4143022"/>
                  <a:gd name="connsiteY3" fmla="*/ 114382 h 257439"/>
                  <a:gd name="connsiteX4" fmla="*/ 782696 w 4143022"/>
                  <a:gd name="connsiteY4" fmla="*/ 125671 h 257439"/>
                  <a:gd name="connsiteX5" fmla="*/ 1238014 w 4143022"/>
                  <a:gd name="connsiteY5" fmla="*/ 257374 h 257439"/>
                  <a:gd name="connsiteX6" fmla="*/ 1851377 w 4143022"/>
                  <a:gd name="connsiteY6" fmla="*/ 106856 h 257439"/>
                  <a:gd name="connsiteX7" fmla="*/ 2472266 w 4143022"/>
                  <a:gd name="connsiteY7" fmla="*/ 42885 h 257439"/>
                  <a:gd name="connsiteX8" fmla="*/ 2814696 w 4143022"/>
                  <a:gd name="connsiteY8" fmla="*/ 84278 h 257439"/>
                  <a:gd name="connsiteX9" fmla="*/ 3300118 w 4143022"/>
                  <a:gd name="connsiteY9" fmla="*/ 76752 h 257439"/>
                  <a:gd name="connsiteX10" fmla="*/ 3307644 w 4143022"/>
                  <a:gd name="connsiteY10" fmla="*/ 76752 h 257439"/>
                  <a:gd name="connsiteX11" fmla="*/ 3665125 w 4143022"/>
                  <a:gd name="connsiteY11" fmla="*/ 24071 h 257439"/>
                  <a:gd name="connsiteX12" fmla="*/ 4143022 w 4143022"/>
                  <a:gd name="connsiteY12" fmla="*/ 5256 h 25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43022" h="257439">
                    <a:moveTo>
                      <a:pt x="0" y="72989"/>
                    </a:moveTo>
                    <a:cubicBezTo>
                      <a:pt x="26027" y="40690"/>
                      <a:pt x="52054" y="8392"/>
                      <a:pt x="90311" y="1493"/>
                    </a:cubicBezTo>
                    <a:cubicBezTo>
                      <a:pt x="128568" y="-5406"/>
                      <a:pt x="177486" y="12782"/>
                      <a:pt x="229540" y="31597"/>
                    </a:cubicBezTo>
                    <a:cubicBezTo>
                      <a:pt x="281594" y="50412"/>
                      <a:pt x="310444" y="98703"/>
                      <a:pt x="402637" y="114382"/>
                    </a:cubicBezTo>
                    <a:cubicBezTo>
                      <a:pt x="494830" y="130061"/>
                      <a:pt x="643467" y="101839"/>
                      <a:pt x="782696" y="125671"/>
                    </a:cubicBezTo>
                    <a:cubicBezTo>
                      <a:pt x="921926" y="149503"/>
                      <a:pt x="1059901" y="260510"/>
                      <a:pt x="1238014" y="257374"/>
                    </a:cubicBezTo>
                    <a:cubicBezTo>
                      <a:pt x="1416127" y="254238"/>
                      <a:pt x="1645668" y="142604"/>
                      <a:pt x="1851377" y="106856"/>
                    </a:cubicBezTo>
                    <a:cubicBezTo>
                      <a:pt x="2057086" y="71108"/>
                      <a:pt x="2311713" y="46648"/>
                      <a:pt x="2472266" y="42885"/>
                    </a:cubicBezTo>
                    <a:cubicBezTo>
                      <a:pt x="2632819" y="39122"/>
                      <a:pt x="2676721" y="78634"/>
                      <a:pt x="2814696" y="84278"/>
                    </a:cubicBezTo>
                    <a:cubicBezTo>
                      <a:pt x="2952671" y="89923"/>
                      <a:pt x="3300118" y="76752"/>
                      <a:pt x="3300118" y="76752"/>
                    </a:cubicBezTo>
                    <a:cubicBezTo>
                      <a:pt x="3382276" y="75498"/>
                      <a:pt x="3307644" y="76752"/>
                      <a:pt x="3307644" y="76752"/>
                    </a:cubicBezTo>
                    <a:cubicBezTo>
                      <a:pt x="3368478" y="67972"/>
                      <a:pt x="3525895" y="35987"/>
                      <a:pt x="3665125" y="24071"/>
                    </a:cubicBezTo>
                    <a:cubicBezTo>
                      <a:pt x="3804355" y="12155"/>
                      <a:pt x="3973688" y="8705"/>
                      <a:pt x="4143022" y="5256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982858" y="5252054"/>
                <a:ext cx="2331903" cy="666368"/>
              </a:xfrm>
              <a:custGeom>
                <a:avLst/>
                <a:gdLst>
                  <a:gd name="connsiteX0" fmla="*/ 0 w 1640652"/>
                  <a:gd name="connsiteY0" fmla="*/ 346193 h 459207"/>
                  <a:gd name="connsiteX1" fmla="*/ 402637 w 1640652"/>
                  <a:gd name="connsiteY1" fmla="*/ 391348 h 459207"/>
                  <a:gd name="connsiteX2" fmla="*/ 801511 w 1640652"/>
                  <a:gd name="connsiteY2" fmla="*/ 459082 h 459207"/>
                  <a:gd name="connsiteX3" fmla="*/ 1350904 w 1640652"/>
                  <a:gd name="connsiteY3" fmla="*/ 406400 h 459207"/>
                  <a:gd name="connsiteX4" fmla="*/ 1572919 w 1640652"/>
                  <a:gd name="connsiteY4" fmla="*/ 342430 h 459207"/>
                  <a:gd name="connsiteX5" fmla="*/ 1640652 w 1640652"/>
                  <a:gd name="connsiteY5" fmla="*/ 0 h 45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0652" h="459207">
                    <a:moveTo>
                      <a:pt x="0" y="346193"/>
                    </a:moveTo>
                    <a:cubicBezTo>
                      <a:pt x="134526" y="359363"/>
                      <a:pt x="269052" y="372533"/>
                      <a:pt x="402637" y="391348"/>
                    </a:cubicBezTo>
                    <a:cubicBezTo>
                      <a:pt x="536222" y="410163"/>
                      <a:pt x="643467" y="456573"/>
                      <a:pt x="801511" y="459082"/>
                    </a:cubicBezTo>
                    <a:cubicBezTo>
                      <a:pt x="959555" y="461591"/>
                      <a:pt x="1222336" y="425842"/>
                      <a:pt x="1350904" y="406400"/>
                    </a:cubicBezTo>
                    <a:cubicBezTo>
                      <a:pt x="1479472" y="386958"/>
                      <a:pt x="1524628" y="410163"/>
                      <a:pt x="1572919" y="342430"/>
                    </a:cubicBezTo>
                    <a:cubicBezTo>
                      <a:pt x="1621210" y="274697"/>
                      <a:pt x="1630931" y="137348"/>
                      <a:pt x="1640652" y="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79BC702-9B13-44E5-83DB-6C739C6074A4}"/>
                  </a:ext>
                </a:extLst>
              </p:cNvPr>
              <p:cNvSpPr txBox="1"/>
              <p:nvPr/>
            </p:nvSpPr>
            <p:spPr>
              <a:xfrm>
                <a:off x="73069" y="6322052"/>
                <a:ext cx="1764755" cy="53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Endotel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9BC702-9B13-44E5-83DB-6C739C6074A4}"/>
                  </a:ext>
                </a:extLst>
              </p:cNvPr>
              <p:cNvSpPr txBox="1"/>
              <p:nvPr/>
            </p:nvSpPr>
            <p:spPr>
              <a:xfrm>
                <a:off x="1584352" y="6322052"/>
                <a:ext cx="1764755" cy="53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Kolagen</a:t>
                </a:r>
              </a:p>
            </p:txBody>
          </p:sp>
          <p:cxnSp>
            <p:nvCxnSpPr>
              <p:cNvPr id="55" name="Straight Arrow Connector 54"/>
              <p:cNvCxnSpPr>
                <a:stCxn id="52" idx="0"/>
              </p:cNvCxnSpPr>
              <p:nvPr/>
            </p:nvCxnSpPr>
            <p:spPr>
              <a:xfrm flipH="1" flipV="1">
                <a:off x="950087" y="5331847"/>
                <a:ext cx="5360" cy="9902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2548978" y="5780689"/>
                <a:ext cx="1" cy="5413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Freeform 75"/>
              <p:cNvSpPr/>
              <p:nvPr/>
            </p:nvSpPr>
            <p:spPr>
              <a:xfrm rot="230339">
                <a:off x="2238338" y="3158710"/>
                <a:ext cx="4135502" cy="2153920"/>
              </a:xfrm>
              <a:custGeom>
                <a:avLst/>
                <a:gdLst>
                  <a:gd name="connsiteX0" fmla="*/ 4135502 w 4135502"/>
                  <a:gd name="connsiteY0" fmla="*/ 1727200 h 2153920"/>
                  <a:gd name="connsiteX1" fmla="*/ 4074542 w 4135502"/>
                  <a:gd name="connsiteY1" fmla="*/ 1717040 h 2153920"/>
                  <a:gd name="connsiteX2" fmla="*/ 4003422 w 4135502"/>
                  <a:gd name="connsiteY2" fmla="*/ 1737360 h 2153920"/>
                  <a:gd name="connsiteX3" fmla="*/ 3962782 w 4135502"/>
                  <a:gd name="connsiteY3" fmla="*/ 1747520 h 2153920"/>
                  <a:gd name="connsiteX4" fmla="*/ 3932302 w 4135502"/>
                  <a:gd name="connsiteY4" fmla="*/ 1757680 h 2153920"/>
                  <a:gd name="connsiteX5" fmla="*/ 3861182 w 4135502"/>
                  <a:gd name="connsiteY5" fmla="*/ 1767840 h 2153920"/>
                  <a:gd name="connsiteX6" fmla="*/ 3820542 w 4135502"/>
                  <a:gd name="connsiteY6" fmla="*/ 1788160 h 2153920"/>
                  <a:gd name="connsiteX7" fmla="*/ 3759582 w 4135502"/>
                  <a:gd name="connsiteY7" fmla="*/ 1808480 h 2153920"/>
                  <a:gd name="connsiteX8" fmla="*/ 3688462 w 4135502"/>
                  <a:gd name="connsiteY8" fmla="*/ 1838960 h 2153920"/>
                  <a:gd name="connsiteX9" fmla="*/ 3657982 w 4135502"/>
                  <a:gd name="connsiteY9" fmla="*/ 1869440 h 2153920"/>
                  <a:gd name="connsiteX10" fmla="*/ 3586862 w 4135502"/>
                  <a:gd name="connsiteY10" fmla="*/ 1910080 h 2153920"/>
                  <a:gd name="connsiteX11" fmla="*/ 3515742 w 4135502"/>
                  <a:gd name="connsiteY11" fmla="*/ 1940560 h 2153920"/>
                  <a:gd name="connsiteX12" fmla="*/ 3454782 w 4135502"/>
                  <a:gd name="connsiteY12" fmla="*/ 1971040 h 2153920"/>
                  <a:gd name="connsiteX13" fmla="*/ 3424302 w 4135502"/>
                  <a:gd name="connsiteY13" fmla="*/ 1991360 h 2153920"/>
                  <a:gd name="connsiteX14" fmla="*/ 3322702 w 4135502"/>
                  <a:gd name="connsiteY14" fmla="*/ 2021840 h 2153920"/>
                  <a:gd name="connsiteX15" fmla="*/ 3261742 w 4135502"/>
                  <a:gd name="connsiteY15" fmla="*/ 2042160 h 2153920"/>
                  <a:gd name="connsiteX16" fmla="*/ 3139822 w 4135502"/>
                  <a:gd name="connsiteY16" fmla="*/ 2052320 h 2153920"/>
                  <a:gd name="connsiteX17" fmla="*/ 2977262 w 4135502"/>
                  <a:gd name="connsiteY17" fmla="*/ 2042160 h 2153920"/>
                  <a:gd name="connsiteX18" fmla="*/ 2865502 w 4135502"/>
                  <a:gd name="connsiteY18" fmla="*/ 2021840 h 2153920"/>
                  <a:gd name="connsiteX19" fmla="*/ 2794382 w 4135502"/>
                  <a:gd name="connsiteY19" fmla="*/ 2011680 h 2153920"/>
                  <a:gd name="connsiteX20" fmla="*/ 2520062 w 4135502"/>
                  <a:gd name="connsiteY20" fmla="*/ 1991360 h 2153920"/>
                  <a:gd name="connsiteX21" fmla="*/ 2387982 w 4135502"/>
                  <a:gd name="connsiteY21" fmla="*/ 2001520 h 2153920"/>
                  <a:gd name="connsiteX22" fmla="*/ 2255902 w 4135502"/>
                  <a:gd name="connsiteY22" fmla="*/ 2032000 h 2153920"/>
                  <a:gd name="connsiteX23" fmla="*/ 2022222 w 4135502"/>
                  <a:gd name="connsiteY23" fmla="*/ 2011680 h 2153920"/>
                  <a:gd name="connsiteX24" fmla="*/ 1920622 w 4135502"/>
                  <a:gd name="connsiteY24" fmla="*/ 2021840 h 2153920"/>
                  <a:gd name="connsiteX25" fmla="*/ 1798702 w 4135502"/>
                  <a:gd name="connsiteY25" fmla="*/ 2062480 h 2153920"/>
                  <a:gd name="connsiteX26" fmla="*/ 1768222 w 4135502"/>
                  <a:gd name="connsiteY26" fmla="*/ 2072640 h 2153920"/>
                  <a:gd name="connsiteX27" fmla="*/ 1737742 w 4135502"/>
                  <a:gd name="connsiteY27" fmla="*/ 2082800 h 2153920"/>
                  <a:gd name="connsiteX28" fmla="*/ 1666622 w 4135502"/>
                  <a:gd name="connsiteY28" fmla="*/ 2092960 h 2153920"/>
                  <a:gd name="connsiteX29" fmla="*/ 1361822 w 4135502"/>
                  <a:gd name="connsiteY29" fmla="*/ 2082800 h 2153920"/>
                  <a:gd name="connsiteX30" fmla="*/ 1260222 w 4135502"/>
                  <a:gd name="connsiteY30" fmla="*/ 2072640 h 2153920"/>
                  <a:gd name="connsiteX31" fmla="*/ 1199262 w 4135502"/>
                  <a:gd name="connsiteY31" fmla="*/ 2052320 h 2153920"/>
                  <a:gd name="connsiteX32" fmla="*/ 1046862 w 4135502"/>
                  <a:gd name="connsiteY32" fmla="*/ 2062480 h 2153920"/>
                  <a:gd name="connsiteX33" fmla="*/ 965582 w 4135502"/>
                  <a:gd name="connsiteY33" fmla="*/ 2072640 h 2153920"/>
                  <a:gd name="connsiteX34" fmla="*/ 894462 w 4135502"/>
                  <a:gd name="connsiteY34" fmla="*/ 2082800 h 2153920"/>
                  <a:gd name="connsiteX35" fmla="*/ 620142 w 4135502"/>
                  <a:gd name="connsiteY35" fmla="*/ 2092960 h 2153920"/>
                  <a:gd name="connsiteX36" fmla="*/ 559182 w 4135502"/>
                  <a:gd name="connsiteY36" fmla="*/ 2103120 h 2153920"/>
                  <a:gd name="connsiteX37" fmla="*/ 528702 w 4135502"/>
                  <a:gd name="connsiteY37" fmla="*/ 2113280 h 2153920"/>
                  <a:gd name="connsiteX38" fmla="*/ 447422 w 4135502"/>
                  <a:gd name="connsiteY38" fmla="*/ 2133600 h 2153920"/>
                  <a:gd name="connsiteX39" fmla="*/ 416942 w 4135502"/>
                  <a:gd name="connsiteY39" fmla="*/ 2153920 h 2153920"/>
                  <a:gd name="connsiteX40" fmla="*/ 61342 w 4135502"/>
                  <a:gd name="connsiteY40" fmla="*/ 2143760 h 2153920"/>
                  <a:gd name="connsiteX41" fmla="*/ 30862 w 4135502"/>
                  <a:gd name="connsiteY41" fmla="*/ 2133600 h 2153920"/>
                  <a:gd name="connsiteX42" fmla="*/ 382 w 4135502"/>
                  <a:gd name="connsiteY42" fmla="*/ 2021840 h 2153920"/>
                  <a:gd name="connsiteX43" fmla="*/ 10542 w 4135502"/>
                  <a:gd name="connsiteY43" fmla="*/ 1859280 h 2153920"/>
                  <a:gd name="connsiteX44" fmla="*/ 71502 w 4135502"/>
                  <a:gd name="connsiteY44" fmla="*/ 1818640 h 2153920"/>
                  <a:gd name="connsiteX45" fmla="*/ 101982 w 4135502"/>
                  <a:gd name="connsiteY45" fmla="*/ 1798320 h 2153920"/>
                  <a:gd name="connsiteX46" fmla="*/ 132462 w 4135502"/>
                  <a:gd name="connsiteY46" fmla="*/ 1767840 h 2153920"/>
                  <a:gd name="connsiteX47" fmla="*/ 162942 w 4135502"/>
                  <a:gd name="connsiteY47" fmla="*/ 1757680 h 2153920"/>
                  <a:gd name="connsiteX48" fmla="*/ 193422 w 4135502"/>
                  <a:gd name="connsiteY48" fmla="*/ 1737360 h 2153920"/>
                  <a:gd name="connsiteX49" fmla="*/ 244222 w 4135502"/>
                  <a:gd name="connsiteY49" fmla="*/ 1727200 h 2153920"/>
                  <a:gd name="connsiteX50" fmla="*/ 274702 w 4135502"/>
                  <a:gd name="connsiteY50" fmla="*/ 1717040 h 2153920"/>
                  <a:gd name="connsiteX51" fmla="*/ 315342 w 4135502"/>
                  <a:gd name="connsiteY51" fmla="*/ 1706880 h 2153920"/>
                  <a:gd name="connsiteX52" fmla="*/ 345822 w 4135502"/>
                  <a:gd name="connsiteY52" fmla="*/ 1686560 h 2153920"/>
                  <a:gd name="connsiteX53" fmla="*/ 376302 w 4135502"/>
                  <a:gd name="connsiteY53" fmla="*/ 1676400 h 2153920"/>
                  <a:gd name="connsiteX54" fmla="*/ 416942 w 4135502"/>
                  <a:gd name="connsiteY54" fmla="*/ 1656080 h 2153920"/>
                  <a:gd name="connsiteX55" fmla="*/ 488062 w 4135502"/>
                  <a:gd name="connsiteY55" fmla="*/ 1605280 h 2153920"/>
                  <a:gd name="connsiteX56" fmla="*/ 518542 w 4135502"/>
                  <a:gd name="connsiteY56" fmla="*/ 1584960 h 2153920"/>
                  <a:gd name="connsiteX57" fmla="*/ 538862 w 4135502"/>
                  <a:gd name="connsiteY57" fmla="*/ 1554480 h 2153920"/>
                  <a:gd name="connsiteX58" fmla="*/ 599822 w 4135502"/>
                  <a:gd name="connsiteY58" fmla="*/ 1524000 h 2153920"/>
                  <a:gd name="connsiteX59" fmla="*/ 630302 w 4135502"/>
                  <a:gd name="connsiteY59" fmla="*/ 1493520 h 2153920"/>
                  <a:gd name="connsiteX60" fmla="*/ 670942 w 4135502"/>
                  <a:gd name="connsiteY60" fmla="*/ 1432560 h 2153920"/>
                  <a:gd name="connsiteX61" fmla="*/ 701422 w 4135502"/>
                  <a:gd name="connsiteY61" fmla="*/ 1412240 h 2153920"/>
                  <a:gd name="connsiteX62" fmla="*/ 721742 w 4135502"/>
                  <a:gd name="connsiteY62" fmla="*/ 1371600 h 2153920"/>
                  <a:gd name="connsiteX63" fmla="*/ 731902 w 4135502"/>
                  <a:gd name="connsiteY63" fmla="*/ 1330960 h 2153920"/>
                  <a:gd name="connsiteX64" fmla="*/ 752222 w 4135502"/>
                  <a:gd name="connsiteY64" fmla="*/ 1209040 h 2153920"/>
                  <a:gd name="connsiteX65" fmla="*/ 762382 w 4135502"/>
                  <a:gd name="connsiteY65" fmla="*/ 1158240 h 2153920"/>
                  <a:gd name="connsiteX66" fmla="*/ 782702 w 4135502"/>
                  <a:gd name="connsiteY66" fmla="*/ 1117600 h 2153920"/>
                  <a:gd name="connsiteX67" fmla="*/ 792862 w 4135502"/>
                  <a:gd name="connsiteY67" fmla="*/ 1076960 h 2153920"/>
                  <a:gd name="connsiteX68" fmla="*/ 813182 w 4135502"/>
                  <a:gd name="connsiteY68" fmla="*/ 1046480 h 2153920"/>
                  <a:gd name="connsiteX69" fmla="*/ 975742 w 4135502"/>
                  <a:gd name="connsiteY69" fmla="*/ 904240 h 2153920"/>
                  <a:gd name="connsiteX70" fmla="*/ 1026542 w 4135502"/>
                  <a:gd name="connsiteY70" fmla="*/ 863600 h 2153920"/>
                  <a:gd name="connsiteX71" fmla="*/ 1117982 w 4135502"/>
                  <a:gd name="connsiteY71" fmla="*/ 833120 h 2153920"/>
                  <a:gd name="connsiteX72" fmla="*/ 1199262 w 4135502"/>
                  <a:gd name="connsiteY72" fmla="*/ 802640 h 2153920"/>
                  <a:gd name="connsiteX73" fmla="*/ 1331342 w 4135502"/>
                  <a:gd name="connsiteY73" fmla="*/ 772160 h 2153920"/>
                  <a:gd name="connsiteX74" fmla="*/ 1412622 w 4135502"/>
                  <a:gd name="connsiteY74" fmla="*/ 751840 h 2153920"/>
                  <a:gd name="connsiteX75" fmla="*/ 1443102 w 4135502"/>
                  <a:gd name="connsiteY75" fmla="*/ 741680 h 2153920"/>
                  <a:gd name="connsiteX76" fmla="*/ 1737742 w 4135502"/>
                  <a:gd name="connsiteY76" fmla="*/ 731520 h 2153920"/>
                  <a:gd name="connsiteX77" fmla="*/ 1940942 w 4135502"/>
                  <a:gd name="connsiteY77" fmla="*/ 711200 h 2153920"/>
                  <a:gd name="connsiteX78" fmla="*/ 2032382 w 4135502"/>
                  <a:gd name="connsiteY78" fmla="*/ 690880 h 2153920"/>
                  <a:gd name="connsiteX79" fmla="*/ 2093342 w 4135502"/>
                  <a:gd name="connsiteY79" fmla="*/ 670560 h 2153920"/>
                  <a:gd name="connsiteX80" fmla="*/ 2174622 w 4135502"/>
                  <a:gd name="connsiteY80" fmla="*/ 650240 h 2153920"/>
                  <a:gd name="connsiteX81" fmla="*/ 2205102 w 4135502"/>
                  <a:gd name="connsiteY81" fmla="*/ 640080 h 2153920"/>
                  <a:gd name="connsiteX82" fmla="*/ 2245742 w 4135502"/>
                  <a:gd name="connsiteY82" fmla="*/ 629920 h 2153920"/>
                  <a:gd name="connsiteX83" fmla="*/ 2347342 w 4135502"/>
                  <a:gd name="connsiteY83" fmla="*/ 568960 h 2153920"/>
                  <a:gd name="connsiteX84" fmla="*/ 2438782 w 4135502"/>
                  <a:gd name="connsiteY84" fmla="*/ 467360 h 2153920"/>
                  <a:gd name="connsiteX85" fmla="*/ 2469262 w 4135502"/>
                  <a:gd name="connsiteY85" fmla="*/ 426720 h 2153920"/>
                  <a:gd name="connsiteX86" fmla="*/ 2489582 w 4135502"/>
                  <a:gd name="connsiteY86" fmla="*/ 375920 h 2153920"/>
                  <a:gd name="connsiteX87" fmla="*/ 2520062 w 4135502"/>
                  <a:gd name="connsiteY87" fmla="*/ 314960 h 2153920"/>
                  <a:gd name="connsiteX88" fmla="*/ 2550542 w 4135502"/>
                  <a:gd name="connsiteY88" fmla="*/ 274320 h 2153920"/>
                  <a:gd name="connsiteX89" fmla="*/ 2570862 w 4135502"/>
                  <a:gd name="connsiteY89" fmla="*/ 223520 h 2153920"/>
                  <a:gd name="connsiteX90" fmla="*/ 2611502 w 4135502"/>
                  <a:gd name="connsiteY90" fmla="*/ 193040 h 2153920"/>
                  <a:gd name="connsiteX91" fmla="*/ 2631822 w 4135502"/>
                  <a:gd name="connsiteY91" fmla="*/ 162560 h 2153920"/>
                  <a:gd name="connsiteX92" fmla="*/ 2672462 w 4135502"/>
                  <a:gd name="connsiteY92" fmla="*/ 121920 h 2153920"/>
                  <a:gd name="connsiteX93" fmla="*/ 2733422 w 4135502"/>
                  <a:gd name="connsiteY93" fmla="*/ 50800 h 2153920"/>
                  <a:gd name="connsiteX94" fmla="*/ 2763902 w 4135502"/>
                  <a:gd name="connsiteY94" fmla="*/ 40640 h 2153920"/>
                  <a:gd name="connsiteX95" fmla="*/ 2794382 w 4135502"/>
                  <a:gd name="connsiteY95" fmla="*/ 20320 h 2153920"/>
                  <a:gd name="connsiteX96" fmla="*/ 2865502 w 4135502"/>
                  <a:gd name="connsiteY96" fmla="*/ 0 h 2153920"/>
                  <a:gd name="connsiteX97" fmla="*/ 3007742 w 4135502"/>
                  <a:gd name="connsiteY97" fmla="*/ 10160 h 2153920"/>
                  <a:gd name="connsiteX98" fmla="*/ 3068702 w 4135502"/>
                  <a:gd name="connsiteY98" fmla="*/ 30480 h 2153920"/>
                  <a:gd name="connsiteX99" fmla="*/ 3129662 w 4135502"/>
                  <a:gd name="connsiteY99" fmla="*/ 40640 h 2153920"/>
                  <a:gd name="connsiteX100" fmla="*/ 3160142 w 4135502"/>
                  <a:gd name="connsiteY100" fmla="*/ 60960 h 2153920"/>
                  <a:gd name="connsiteX101" fmla="*/ 3200782 w 4135502"/>
                  <a:gd name="connsiteY101" fmla="*/ 71120 h 2153920"/>
                  <a:gd name="connsiteX102" fmla="*/ 3282062 w 4135502"/>
                  <a:gd name="connsiteY102" fmla="*/ 101600 h 2153920"/>
                  <a:gd name="connsiteX103" fmla="*/ 3312542 w 4135502"/>
                  <a:gd name="connsiteY103" fmla="*/ 111760 h 2153920"/>
                  <a:gd name="connsiteX104" fmla="*/ 3373502 w 4135502"/>
                  <a:gd name="connsiteY104" fmla="*/ 152400 h 2153920"/>
                  <a:gd name="connsiteX105" fmla="*/ 3403982 w 4135502"/>
                  <a:gd name="connsiteY105" fmla="*/ 172720 h 2153920"/>
                  <a:gd name="connsiteX106" fmla="*/ 3434462 w 4135502"/>
                  <a:gd name="connsiteY106" fmla="*/ 193040 h 2153920"/>
                  <a:gd name="connsiteX107" fmla="*/ 3475102 w 4135502"/>
                  <a:gd name="connsiteY107" fmla="*/ 223520 h 2153920"/>
                  <a:gd name="connsiteX108" fmla="*/ 3515742 w 4135502"/>
                  <a:gd name="connsiteY108" fmla="*/ 345440 h 2153920"/>
                  <a:gd name="connsiteX109" fmla="*/ 3546222 w 4135502"/>
                  <a:gd name="connsiteY109" fmla="*/ 436880 h 2153920"/>
                  <a:gd name="connsiteX110" fmla="*/ 3556382 w 4135502"/>
                  <a:gd name="connsiteY110" fmla="*/ 467360 h 2153920"/>
                  <a:gd name="connsiteX111" fmla="*/ 3566542 w 4135502"/>
                  <a:gd name="connsiteY111" fmla="*/ 568960 h 2153920"/>
                  <a:gd name="connsiteX112" fmla="*/ 3586862 w 4135502"/>
                  <a:gd name="connsiteY112" fmla="*/ 640080 h 2153920"/>
                  <a:gd name="connsiteX113" fmla="*/ 3607182 w 4135502"/>
                  <a:gd name="connsiteY113" fmla="*/ 833120 h 2153920"/>
                  <a:gd name="connsiteX114" fmla="*/ 3617342 w 4135502"/>
                  <a:gd name="connsiteY114" fmla="*/ 873760 h 2153920"/>
                  <a:gd name="connsiteX115" fmla="*/ 3627502 w 4135502"/>
                  <a:gd name="connsiteY115" fmla="*/ 955040 h 2153920"/>
                  <a:gd name="connsiteX116" fmla="*/ 3637662 w 4135502"/>
                  <a:gd name="connsiteY116" fmla="*/ 985520 h 2153920"/>
                  <a:gd name="connsiteX117" fmla="*/ 3657982 w 4135502"/>
                  <a:gd name="connsiteY117" fmla="*/ 1066800 h 2153920"/>
                  <a:gd name="connsiteX118" fmla="*/ 3668142 w 4135502"/>
                  <a:gd name="connsiteY118" fmla="*/ 1107440 h 2153920"/>
                  <a:gd name="connsiteX119" fmla="*/ 3678302 w 4135502"/>
                  <a:gd name="connsiteY119" fmla="*/ 1137920 h 2153920"/>
                  <a:gd name="connsiteX120" fmla="*/ 3698622 w 4135502"/>
                  <a:gd name="connsiteY120" fmla="*/ 1290320 h 2153920"/>
                  <a:gd name="connsiteX121" fmla="*/ 3718942 w 4135502"/>
                  <a:gd name="connsiteY121" fmla="*/ 1330960 h 2153920"/>
                  <a:gd name="connsiteX122" fmla="*/ 3729102 w 4135502"/>
                  <a:gd name="connsiteY122" fmla="*/ 1371600 h 2153920"/>
                  <a:gd name="connsiteX123" fmla="*/ 3759582 w 4135502"/>
                  <a:gd name="connsiteY123" fmla="*/ 1412240 h 2153920"/>
                  <a:gd name="connsiteX124" fmla="*/ 3790062 w 4135502"/>
                  <a:gd name="connsiteY124" fmla="*/ 1473200 h 2153920"/>
                  <a:gd name="connsiteX125" fmla="*/ 3851022 w 4135502"/>
                  <a:gd name="connsiteY125" fmla="*/ 1503680 h 2153920"/>
                  <a:gd name="connsiteX126" fmla="*/ 3901822 w 4135502"/>
                  <a:gd name="connsiteY126" fmla="*/ 1524000 h 2153920"/>
                  <a:gd name="connsiteX127" fmla="*/ 3942462 w 4135502"/>
                  <a:gd name="connsiteY127" fmla="*/ 1544320 h 2153920"/>
                  <a:gd name="connsiteX128" fmla="*/ 3972942 w 4135502"/>
                  <a:gd name="connsiteY128" fmla="*/ 1554480 h 2153920"/>
                  <a:gd name="connsiteX129" fmla="*/ 4003422 w 4135502"/>
                  <a:gd name="connsiteY129" fmla="*/ 1574800 h 2153920"/>
                  <a:gd name="connsiteX130" fmla="*/ 4064382 w 4135502"/>
                  <a:gd name="connsiteY130" fmla="*/ 1605280 h 2153920"/>
                  <a:gd name="connsiteX131" fmla="*/ 4115182 w 4135502"/>
                  <a:gd name="connsiteY131" fmla="*/ 1656080 h 2153920"/>
                  <a:gd name="connsiteX132" fmla="*/ 4135502 w 4135502"/>
                  <a:gd name="connsiteY132" fmla="*/ 1686560 h 2153920"/>
                  <a:gd name="connsiteX133" fmla="*/ 4125342 w 4135502"/>
                  <a:gd name="connsiteY133" fmla="*/ 1737360 h 2153920"/>
                  <a:gd name="connsiteX134" fmla="*/ 4084702 w 4135502"/>
                  <a:gd name="connsiteY134" fmla="*/ 1757680 h 215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4135502" h="2153920">
                    <a:moveTo>
                      <a:pt x="4135502" y="1727200"/>
                    </a:moveTo>
                    <a:cubicBezTo>
                      <a:pt x="4115182" y="1723813"/>
                      <a:pt x="4095142" y="1717040"/>
                      <a:pt x="4074542" y="1717040"/>
                    </a:cubicBezTo>
                    <a:cubicBezTo>
                      <a:pt x="4058661" y="1717040"/>
                      <a:pt x="4020191" y="1732569"/>
                      <a:pt x="4003422" y="1737360"/>
                    </a:cubicBezTo>
                    <a:cubicBezTo>
                      <a:pt x="3989996" y="1741196"/>
                      <a:pt x="3976208" y="1743684"/>
                      <a:pt x="3962782" y="1747520"/>
                    </a:cubicBezTo>
                    <a:cubicBezTo>
                      <a:pt x="3952484" y="1750462"/>
                      <a:pt x="3942804" y="1755580"/>
                      <a:pt x="3932302" y="1757680"/>
                    </a:cubicBezTo>
                    <a:cubicBezTo>
                      <a:pt x="3908820" y="1762376"/>
                      <a:pt x="3884889" y="1764453"/>
                      <a:pt x="3861182" y="1767840"/>
                    </a:cubicBezTo>
                    <a:cubicBezTo>
                      <a:pt x="3847635" y="1774613"/>
                      <a:pt x="3834604" y="1782535"/>
                      <a:pt x="3820542" y="1788160"/>
                    </a:cubicBezTo>
                    <a:cubicBezTo>
                      <a:pt x="3800655" y="1796115"/>
                      <a:pt x="3777404" y="1796599"/>
                      <a:pt x="3759582" y="1808480"/>
                    </a:cubicBezTo>
                    <a:cubicBezTo>
                      <a:pt x="3717484" y="1836546"/>
                      <a:pt x="3740948" y="1825838"/>
                      <a:pt x="3688462" y="1838960"/>
                    </a:cubicBezTo>
                    <a:cubicBezTo>
                      <a:pt x="3678302" y="1849120"/>
                      <a:pt x="3669020" y="1860242"/>
                      <a:pt x="3657982" y="1869440"/>
                    </a:cubicBezTo>
                    <a:cubicBezTo>
                      <a:pt x="3630978" y="1891943"/>
                      <a:pt x="3618481" y="1892012"/>
                      <a:pt x="3586862" y="1910080"/>
                    </a:cubicBezTo>
                    <a:cubicBezTo>
                      <a:pt x="3532290" y="1941264"/>
                      <a:pt x="3582492" y="1923872"/>
                      <a:pt x="3515742" y="1940560"/>
                    </a:cubicBezTo>
                    <a:cubicBezTo>
                      <a:pt x="3428391" y="1998794"/>
                      <a:pt x="3538910" y="1928976"/>
                      <a:pt x="3454782" y="1971040"/>
                    </a:cubicBezTo>
                    <a:cubicBezTo>
                      <a:pt x="3443860" y="1976501"/>
                      <a:pt x="3435460" y="1986401"/>
                      <a:pt x="3424302" y="1991360"/>
                    </a:cubicBezTo>
                    <a:cubicBezTo>
                      <a:pt x="3374565" y="2013465"/>
                      <a:pt x="3368169" y="2008200"/>
                      <a:pt x="3322702" y="2021840"/>
                    </a:cubicBezTo>
                    <a:cubicBezTo>
                      <a:pt x="3302186" y="2027995"/>
                      <a:pt x="3283087" y="2040381"/>
                      <a:pt x="3261742" y="2042160"/>
                    </a:cubicBezTo>
                    <a:lnTo>
                      <a:pt x="3139822" y="2052320"/>
                    </a:lnTo>
                    <a:cubicBezTo>
                      <a:pt x="3085635" y="2048933"/>
                      <a:pt x="3031350" y="2046863"/>
                      <a:pt x="2977262" y="2042160"/>
                    </a:cubicBezTo>
                    <a:cubicBezTo>
                      <a:pt x="2863643" y="2032280"/>
                      <a:pt x="2946095" y="2036493"/>
                      <a:pt x="2865502" y="2021840"/>
                    </a:cubicBezTo>
                    <a:cubicBezTo>
                      <a:pt x="2841941" y="2017556"/>
                      <a:pt x="2818198" y="2014187"/>
                      <a:pt x="2794382" y="2011680"/>
                    </a:cubicBezTo>
                    <a:cubicBezTo>
                      <a:pt x="2719826" y="2003832"/>
                      <a:pt x="2590679" y="1996068"/>
                      <a:pt x="2520062" y="1991360"/>
                    </a:cubicBezTo>
                    <a:cubicBezTo>
                      <a:pt x="2476035" y="1994747"/>
                      <a:pt x="2431768" y="1995809"/>
                      <a:pt x="2387982" y="2001520"/>
                    </a:cubicBezTo>
                    <a:cubicBezTo>
                      <a:pt x="2314315" y="2011129"/>
                      <a:pt x="2307229" y="2014891"/>
                      <a:pt x="2255902" y="2032000"/>
                    </a:cubicBezTo>
                    <a:cubicBezTo>
                      <a:pt x="2175485" y="2021948"/>
                      <a:pt x="2106056" y="2011680"/>
                      <a:pt x="2022222" y="2011680"/>
                    </a:cubicBezTo>
                    <a:cubicBezTo>
                      <a:pt x="1988186" y="2011680"/>
                      <a:pt x="1954489" y="2018453"/>
                      <a:pt x="1920622" y="2021840"/>
                    </a:cubicBezTo>
                    <a:lnTo>
                      <a:pt x="1798702" y="2062480"/>
                    </a:lnTo>
                    <a:lnTo>
                      <a:pt x="1768222" y="2072640"/>
                    </a:lnTo>
                    <a:cubicBezTo>
                      <a:pt x="1758062" y="2076027"/>
                      <a:pt x="1748344" y="2081285"/>
                      <a:pt x="1737742" y="2082800"/>
                    </a:cubicBezTo>
                    <a:lnTo>
                      <a:pt x="1666622" y="2092960"/>
                    </a:lnTo>
                    <a:lnTo>
                      <a:pt x="1361822" y="2082800"/>
                    </a:lnTo>
                    <a:cubicBezTo>
                      <a:pt x="1327829" y="2081100"/>
                      <a:pt x="1293675" y="2078912"/>
                      <a:pt x="1260222" y="2072640"/>
                    </a:cubicBezTo>
                    <a:cubicBezTo>
                      <a:pt x="1239170" y="2068693"/>
                      <a:pt x="1199262" y="2052320"/>
                      <a:pt x="1199262" y="2052320"/>
                    </a:cubicBezTo>
                    <a:cubicBezTo>
                      <a:pt x="1148462" y="2055707"/>
                      <a:pt x="1097583" y="2058069"/>
                      <a:pt x="1046862" y="2062480"/>
                    </a:cubicBezTo>
                    <a:cubicBezTo>
                      <a:pt x="1019660" y="2064845"/>
                      <a:pt x="992647" y="2069031"/>
                      <a:pt x="965582" y="2072640"/>
                    </a:cubicBezTo>
                    <a:cubicBezTo>
                      <a:pt x="941845" y="2075805"/>
                      <a:pt x="918368" y="2081394"/>
                      <a:pt x="894462" y="2082800"/>
                    </a:cubicBezTo>
                    <a:cubicBezTo>
                      <a:pt x="803117" y="2088173"/>
                      <a:pt x="711582" y="2089573"/>
                      <a:pt x="620142" y="2092960"/>
                    </a:cubicBezTo>
                    <a:cubicBezTo>
                      <a:pt x="599822" y="2096347"/>
                      <a:pt x="579292" y="2098651"/>
                      <a:pt x="559182" y="2103120"/>
                    </a:cubicBezTo>
                    <a:cubicBezTo>
                      <a:pt x="548727" y="2105443"/>
                      <a:pt x="539092" y="2110683"/>
                      <a:pt x="528702" y="2113280"/>
                    </a:cubicBezTo>
                    <a:cubicBezTo>
                      <a:pt x="505516" y="2119077"/>
                      <a:pt x="470646" y="2121988"/>
                      <a:pt x="447422" y="2133600"/>
                    </a:cubicBezTo>
                    <a:cubicBezTo>
                      <a:pt x="436500" y="2139061"/>
                      <a:pt x="427102" y="2147147"/>
                      <a:pt x="416942" y="2153920"/>
                    </a:cubicBezTo>
                    <a:cubicBezTo>
                      <a:pt x="298409" y="2150533"/>
                      <a:pt x="179760" y="2149993"/>
                      <a:pt x="61342" y="2143760"/>
                    </a:cubicBezTo>
                    <a:cubicBezTo>
                      <a:pt x="50647" y="2143197"/>
                      <a:pt x="37087" y="2142315"/>
                      <a:pt x="30862" y="2133600"/>
                    </a:cubicBezTo>
                    <a:cubicBezTo>
                      <a:pt x="16539" y="2113548"/>
                      <a:pt x="5505" y="2047454"/>
                      <a:pt x="382" y="2021840"/>
                    </a:cubicBezTo>
                    <a:cubicBezTo>
                      <a:pt x="3769" y="1967653"/>
                      <a:pt x="-7394" y="1910524"/>
                      <a:pt x="10542" y="1859280"/>
                    </a:cubicBezTo>
                    <a:cubicBezTo>
                      <a:pt x="18610" y="1836229"/>
                      <a:pt x="51182" y="1832187"/>
                      <a:pt x="71502" y="1818640"/>
                    </a:cubicBezTo>
                    <a:cubicBezTo>
                      <a:pt x="81662" y="1811867"/>
                      <a:pt x="93348" y="1806954"/>
                      <a:pt x="101982" y="1798320"/>
                    </a:cubicBezTo>
                    <a:cubicBezTo>
                      <a:pt x="112142" y="1788160"/>
                      <a:pt x="120507" y="1775810"/>
                      <a:pt x="132462" y="1767840"/>
                    </a:cubicBezTo>
                    <a:cubicBezTo>
                      <a:pt x="141373" y="1761899"/>
                      <a:pt x="153363" y="1762469"/>
                      <a:pt x="162942" y="1757680"/>
                    </a:cubicBezTo>
                    <a:cubicBezTo>
                      <a:pt x="173864" y="1752219"/>
                      <a:pt x="181989" y="1741647"/>
                      <a:pt x="193422" y="1737360"/>
                    </a:cubicBezTo>
                    <a:cubicBezTo>
                      <a:pt x="209591" y="1731297"/>
                      <a:pt x="227469" y="1731388"/>
                      <a:pt x="244222" y="1727200"/>
                    </a:cubicBezTo>
                    <a:cubicBezTo>
                      <a:pt x="254612" y="1724603"/>
                      <a:pt x="264404" y="1719982"/>
                      <a:pt x="274702" y="1717040"/>
                    </a:cubicBezTo>
                    <a:cubicBezTo>
                      <a:pt x="288128" y="1713204"/>
                      <a:pt x="301795" y="1710267"/>
                      <a:pt x="315342" y="1706880"/>
                    </a:cubicBezTo>
                    <a:cubicBezTo>
                      <a:pt x="325502" y="1700107"/>
                      <a:pt x="334900" y="1692021"/>
                      <a:pt x="345822" y="1686560"/>
                    </a:cubicBezTo>
                    <a:cubicBezTo>
                      <a:pt x="355401" y="1681771"/>
                      <a:pt x="366458" y="1680619"/>
                      <a:pt x="376302" y="1676400"/>
                    </a:cubicBezTo>
                    <a:cubicBezTo>
                      <a:pt x="390223" y="1670434"/>
                      <a:pt x="403792" y="1663594"/>
                      <a:pt x="416942" y="1656080"/>
                    </a:cubicBezTo>
                    <a:cubicBezTo>
                      <a:pt x="440886" y="1642398"/>
                      <a:pt x="466256" y="1620856"/>
                      <a:pt x="488062" y="1605280"/>
                    </a:cubicBezTo>
                    <a:cubicBezTo>
                      <a:pt x="497998" y="1598183"/>
                      <a:pt x="508382" y="1591733"/>
                      <a:pt x="518542" y="1584960"/>
                    </a:cubicBezTo>
                    <a:cubicBezTo>
                      <a:pt x="525315" y="1574800"/>
                      <a:pt x="530228" y="1563114"/>
                      <a:pt x="538862" y="1554480"/>
                    </a:cubicBezTo>
                    <a:cubicBezTo>
                      <a:pt x="558557" y="1534785"/>
                      <a:pt x="575032" y="1532263"/>
                      <a:pt x="599822" y="1524000"/>
                    </a:cubicBezTo>
                    <a:cubicBezTo>
                      <a:pt x="609982" y="1513840"/>
                      <a:pt x="621481" y="1504862"/>
                      <a:pt x="630302" y="1493520"/>
                    </a:cubicBezTo>
                    <a:cubicBezTo>
                      <a:pt x="645295" y="1474243"/>
                      <a:pt x="650622" y="1446107"/>
                      <a:pt x="670942" y="1432560"/>
                    </a:cubicBezTo>
                    <a:lnTo>
                      <a:pt x="701422" y="1412240"/>
                    </a:lnTo>
                    <a:cubicBezTo>
                      <a:pt x="708195" y="1398693"/>
                      <a:pt x="716424" y="1385781"/>
                      <a:pt x="721742" y="1371600"/>
                    </a:cubicBezTo>
                    <a:cubicBezTo>
                      <a:pt x="726645" y="1358525"/>
                      <a:pt x="729329" y="1344684"/>
                      <a:pt x="731902" y="1330960"/>
                    </a:cubicBezTo>
                    <a:cubicBezTo>
                      <a:pt x="739495" y="1290465"/>
                      <a:pt x="744142" y="1249440"/>
                      <a:pt x="752222" y="1209040"/>
                    </a:cubicBezTo>
                    <a:cubicBezTo>
                      <a:pt x="755609" y="1192107"/>
                      <a:pt x="756921" y="1174623"/>
                      <a:pt x="762382" y="1158240"/>
                    </a:cubicBezTo>
                    <a:cubicBezTo>
                      <a:pt x="767171" y="1143872"/>
                      <a:pt x="777384" y="1131781"/>
                      <a:pt x="782702" y="1117600"/>
                    </a:cubicBezTo>
                    <a:cubicBezTo>
                      <a:pt x="787605" y="1104525"/>
                      <a:pt x="787361" y="1089795"/>
                      <a:pt x="792862" y="1076960"/>
                    </a:cubicBezTo>
                    <a:cubicBezTo>
                      <a:pt x="797672" y="1065737"/>
                      <a:pt x="804968" y="1055515"/>
                      <a:pt x="813182" y="1046480"/>
                    </a:cubicBezTo>
                    <a:cubicBezTo>
                      <a:pt x="893959" y="957625"/>
                      <a:pt x="885421" y="973718"/>
                      <a:pt x="975742" y="904240"/>
                    </a:cubicBezTo>
                    <a:cubicBezTo>
                      <a:pt x="992930" y="891018"/>
                      <a:pt x="1005970" y="870457"/>
                      <a:pt x="1026542" y="863600"/>
                    </a:cubicBezTo>
                    <a:cubicBezTo>
                      <a:pt x="1057022" y="853440"/>
                      <a:pt x="1088151" y="845052"/>
                      <a:pt x="1117982" y="833120"/>
                    </a:cubicBezTo>
                    <a:cubicBezTo>
                      <a:pt x="1139978" y="824322"/>
                      <a:pt x="1174233" y="809466"/>
                      <a:pt x="1199262" y="802640"/>
                    </a:cubicBezTo>
                    <a:cubicBezTo>
                      <a:pt x="1336918" y="765098"/>
                      <a:pt x="1228657" y="795857"/>
                      <a:pt x="1331342" y="772160"/>
                    </a:cubicBezTo>
                    <a:cubicBezTo>
                      <a:pt x="1358554" y="765880"/>
                      <a:pt x="1386128" y="760671"/>
                      <a:pt x="1412622" y="751840"/>
                    </a:cubicBezTo>
                    <a:cubicBezTo>
                      <a:pt x="1422782" y="748453"/>
                      <a:pt x="1432413" y="742348"/>
                      <a:pt x="1443102" y="741680"/>
                    </a:cubicBezTo>
                    <a:cubicBezTo>
                      <a:pt x="1541182" y="735550"/>
                      <a:pt x="1639529" y="734907"/>
                      <a:pt x="1737742" y="731520"/>
                    </a:cubicBezTo>
                    <a:cubicBezTo>
                      <a:pt x="1812484" y="725291"/>
                      <a:pt x="1869001" y="722268"/>
                      <a:pt x="1940942" y="711200"/>
                    </a:cubicBezTo>
                    <a:cubicBezTo>
                      <a:pt x="1960787" y="708147"/>
                      <a:pt x="2011092" y="697267"/>
                      <a:pt x="2032382" y="690880"/>
                    </a:cubicBezTo>
                    <a:cubicBezTo>
                      <a:pt x="2052898" y="684725"/>
                      <a:pt x="2072747" y="676444"/>
                      <a:pt x="2093342" y="670560"/>
                    </a:cubicBezTo>
                    <a:cubicBezTo>
                      <a:pt x="2120195" y="662888"/>
                      <a:pt x="2148128" y="659071"/>
                      <a:pt x="2174622" y="650240"/>
                    </a:cubicBezTo>
                    <a:cubicBezTo>
                      <a:pt x="2184782" y="646853"/>
                      <a:pt x="2194804" y="643022"/>
                      <a:pt x="2205102" y="640080"/>
                    </a:cubicBezTo>
                    <a:cubicBezTo>
                      <a:pt x="2218528" y="636244"/>
                      <a:pt x="2232667" y="634823"/>
                      <a:pt x="2245742" y="629920"/>
                    </a:cubicBezTo>
                    <a:cubicBezTo>
                      <a:pt x="2271397" y="620299"/>
                      <a:pt x="2333163" y="583139"/>
                      <a:pt x="2347342" y="568960"/>
                    </a:cubicBezTo>
                    <a:cubicBezTo>
                      <a:pt x="2453809" y="462493"/>
                      <a:pt x="2390136" y="535465"/>
                      <a:pt x="2438782" y="467360"/>
                    </a:cubicBezTo>
                    <a:cubicBezTo>
                      <a:pt x="2448624" y="453581"/>
                      <a:pt x="2461038" y="441522"/>
                      <a:pt x="2469262" y="426720"/>
                    </a:cubicBezTo>
                    <a:cubicBezTo>
                      <a:pt x="2478119" y="410777"/>
                      <a:pt x="2482035" y="392523"/>
                      <a:pt x="2489582" y="375920"/>
                    </a:cubicBezTo>
                    <a:cubicBezTo>
                      <a:pt x="2498983" y="355238"/>
                      <a:pt x="2508373" y="334441"/>
                      <a:pt x="2520062" y="314960"/>
                    </a:cubicBezTo>
                    <a:cubicBezTo>
                      <a:pt x="2528774" y="300440"/>
                      <a:pt x="2542318" y="289122"/>
                      <a:pt x="2550542" y="274320"/>
                    </a:cubicBezTo>
                    <a:cubicBezTo>
                      <a:pt x="2559399" y="258377"/>
                      <a:pt x="2559919" y="238110"/>
                      <a:pt x="2570862" y="223520"/>
                    </a:cubicBezTo>
                    <a:cubicBezTo>
                      <a:pt x="2581022" y="209973"/>
                      <a:pt x="2599528" y="205014"/>
                      <a:pt x="2611502" y="193040"/>
                    </a:cubicBezTo>
                    <a:cubicBezTo>
                      <a:pt x="2620136" y="184406"/>
                      <a:pt x="2623875" y="171831"/>
                      <a:pt x="2631822" y="162560"/>
                    </a:cubicBezTo>
                    <a:cubicBezTo>
                      <a:pt x="2644290" y="148014"/>
                      <a:pt x="2659846" y="136338"/>
                      <a:pt x="2672462" y="121920"/>
                    </a:cubicBezTo>
                    <a:cubicBezTo>
                      <a:pt x="2692181" y="99384"/>
                      <a:pt x="2707415" y="68138"/>
                      <a:pt x="2733422" y="50800"/>
                    </a:cubicBezTo>
                    <a:cubicBezTo>
                      <a:pt x="2742333" y="44859"/>
                      <a:pt x="2754323" y="45429"/>
                      <a:pt x="2763902" y="40640"/>
                    </a:cubicBezTo>
                    <a:cubicBezTo>
                      <a:pt x="2774824" y="35179"/>
                      <a:pt x="2783460" y="25781"/>
                      <a:pt x="2794382" y="20320"/>
                    </a:cubicBezTo>
                    <a:cubicBezTo>
                      <a:pt x="2808958" y="13032"/>
                      <a:pt x="2852481" y="3255"/>
                      <a:pt x="2865502" y="0"/>
                    </a:cubicBezTo>
                    <a:cubicBezTo>
                      <a:pt x="2912915" y="3387"/>
                      <a:pt x="2960734" y="3109"/>
                      <a:pt x="3007742" y="10160"/>
                    </a:cubicBezTo>
                    <a:cubicBezTo>
                      <a:pt x="3028924" y="13337"/>
                      <a:pt x="3047574" y="26959"/>
                      <a:pt x="3068702" y="30480"/>
                    </a:cubicBezTo>
                    <a:lnTo>
                      <a:pt x="3129662" y="40640"/>
                    </a:lnTo>
                    <a:cubicBezTo>
                      <a:pt x="3139822" y="47413"/>
                      <a:pt x="3148919" y="56150"/>
                      <a:pt x="3160142" y="60960"/>
                    </a:cubicBezTo>
                    <a:cubicBezTo>
                      <a:pt x="3172977" y="66461"/>
                      <a:pt x="3187356" y="67284"/>
                      <a:pt x="3200782" y="71120"/>
                    </a:cubicBezTo>
                    <a:cubicBezTo>
                      <a:pt x="3233068" y="80345"/>
                      <a:pt x="3247707" y="88717"/>
                      <a:pt x="3282062" y="101600"/>
                    </a:cubicBezTo>
                    <a:cubicBezTo>
                      <a:pt x="3292090" y="105360"/>
                      <a:pt x="3303180" y="106559"/>
                      <a:pt x="3312542" y="111760"/>
                    </a:cubicBezTo>
                    <a:cubicBezTo>
                      <a:pt x="3333890" y="123620"/>
                      <a:pt x="3353182" y="138853"/>
                      <a:pt x="3373502" y="152400"/>
                    </a:cubicBezTo>
                    <a:lnTo>
                      <a:pt x="3403982" y="172720"/>
                    </a:lnTo>
                    <a:cubicBezTo>
                      <a:pt x="3414142" y="179493"/>
                      <a:pt x="3424693" y="185714"/>
                      <a:pt x="3434462" y="193040"/>
                    </a:cubicBezTo>
                    <a:lnTo>
                      <a:pt x="3475102" y="223520"/>
                    </a:lnTo>
                    <a:cubicBezTo>
                      <a:pt x="3520924" y="315163"/>
                      <a:pt x="3467755" y="201480"/>
                      <a:pt x="3515742" y="345440"/>
                    </a:cubicBezTo>
                    <a:lnTo>
                      <a:pt x="3546222" y="436880"/>
                    </a:lnTo>
                    <a:lnTo>
                      <a:pt x="3556382" y="467360"/>
                    </a:lnTo>
                    <a:cubicBezTo>
                      <a:pt x="3559769" y="501227"/>
                      <a:pt x="3561729" y="535266"/>
                      <a:pt x="3566542" y="568960"/>
                    </a:cubicBezTo>
                    <a:cubicBezTo>
                      <a:pt x="3569731" y="591286"/>
                      <a:pt x="3579625" y="618368"/>
                      <a:pt x="3586862" y="640080"/>
                    </a:cubicBezTo>
                    <a:cubicBezTo>
                      <a:pt x="3593635" y="704427"/>
                      <a:pt x="3591489" y="770350"/>
                      <a:pt x="3607182" y="833120"/>
                    </a:cubicBezTo>
                    <a:cubicBezTo>
                      <a:pt x="3610569" y="846667"/>
                      <a:pt x="3615046" y="859986"/>
                      <a:pt x="3617342" y="873760"/>
                    </a:cubicBezTo>
                    <a:cubicBezTo>
                      <a:pt x="3621831" y="900693"/>
                      <a:pt x="3622618" y="928176"/>
                      <a:pt x="3627502" y="955040"/>
                    </a:cubicBezTo>
                    <a:cubicBezTo>
                      <a:pt x="3629418" y="965577"/>
                      <a:pt x="3634844" y="975188"/>
                      <a:pt x="3637662" y="985520"/>
                    </a:cubicBezTo>
                    <a:cubicBezTo>
                      <a:pt x="3645010" y="1012463"/>
                      <a:pt x="3651209" y="1039707"/>
                      <a:pt x="3657982" y="1066800"/>
                    </a:cubicBezTo>
                    <a:cubicBezTo>
                      <a:pt x="3661369" y="1080347"/>
                      <a:pt x="3663726" y="1094193"/>
                      <a:pt x="3668142" y="1107440"/>
                    </a:cubicBezTo>
                    <a:lnTo>
                      <a:pt x="3678302" y="1137920"/>
                    </a:lnTo>
                    <a:cubicBezTo>
                      <a:pt x="3680087" y="1153986"/>
                      <a:pt x="3690574" y="1263493"/>
                      <a:pt x="3698622" y="1290320"/>
                    </a:cubicBezTo>
                    <a:cubicBezTo>
                      <a:pt x="3702974" y="1304827"/>
                      <a:pt x="3713624" y="1316779"/>
                      <a:pt x="3718942" y="1330960"/>
                    </a:cubicBezTo>
                    <a:cubicBezTo>
                      <a:pt x="3723845" y="1344035"/>
                      <a:pt x="3722857" y="1359111"/>
                      <a:pt x="3729102" y="1371600"/>
                    </a:cubicBezTo>
                    <a:cubicBezTo>
                      <a:pt x="3736675" y="1386746"/>
                      <a:pt x="3749422" y="1398693"/>
                      <a:pt x="3759582" y="1412240"/>
                    </a:cubicBezTo>
                    <a:cubicBezTo>
                      <a:pt x="3767845" y="1437030"/>
                      <a:pt x="3770367" y="1453505"/>
                      <a:pt x="3790062" y="1473200"/>
                    </a:cubicBezTo>
                    <a:cubicBezTo>
                      <a:pt x="3811642" y="1494780"/>
                      <a:pt x="3824579" y="1493764"/>
                      <a:pt x="3851022" y="1503680"/>
                    </a:cubicBezTo>
                    <a:cubicBezTo>
                      <a:pt x="3868099" y="1510084"/>
                      <a:pt x="3885156" y="1516593"/>
                      <a:pt x="3901822" y="1524000"/>
                    </a:cubicBezTo>
                    <a:cubicBezTo>
                      <a:pt x="3915662" y="1530151"/>
                      <a:pt x="3928541" y="1538354"/>
                      <a:pt x="3942462" y="1544320"/>
                    </a:cubicBezTo>
                    <a:cubicBezTo>
                      <a:pt x="3952306" y="1548539"/>
                      <a:pt x="3963363" y="1549691"/>
                      <a:pt x="3972942" y="1554480"/>
                    </a:cubicBezTo>
                    <a:cubicBezTo>
                      <a:pt x="3983864" y="1559941"/>
                      <a:pt x="3992500" y="1569339"/>
                      <a:pt x="4003422" y="1574800"/>
                    </a:cubicBezTo>
                    <a:cubicBezTo>
                      <a:pt x="4087550" y="1616864"/>
                      <a:pt x="3977031" y="1547046"/>
                      <a:pt x="4064382" y="1605280"/>
                    </a:cubicBezTo>
                    <a:cubicBezTo>
                      <a:pt x="4118569" y="1686560"/>
                      <a:pt x="4047449" y="1588347"/>
                      <a:pt x="4115182" y="1656080"/>
                    </a:cubicBezTo>
                    <a:cubicBezTo>
                      <a:pt x="4123816" y="1664714"/>
                      <a:pt x="4128729" y="1676400"/>
                      <a:pt x="4135502" y="1686560"/>
                    </a:cubicBezTo>
                    <a:cubicBezTo>
                      <a:pt x="4132115" y="1703493"/>
                      <a:pt x="4135379" y="1723308"/>
                      <a:pt x="4125342" y="1737360"/>
                    </a:cubicBezTo>
                    <a:cubicBezTo>
                      <a:pt x="4116539" y="1749685"/>
                      <a:pt x="4084702" y="1757680"/>
                      <a:pt x="4084702" y="175768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086896" y="4144112"/>
                <a:ext cx="26027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Homogena masa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n</a:t>
                </a: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astala od trombocita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31560" y="1126090"/>
            <a:ext cx="80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smtClean="0">
                <a:solidFill>
                  <a:srgbClr val="7E7559"/>
                </a:solidFill>
                <a:latin typeface="Garamond" panose="02020404030301010803" pitchFamily="18" charset="0"/>
              </a:rPr>
              <a:t>T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rombociti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prelaze u 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homogenu masu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(</a:t>
            </a:r>
            <a:r>
              <a:rPr lang="sr-Latn-RS" sz="2400" b="1" smtClean="0">
                <a:solidFill>
                  <a:srgbClr val="7E7559"/>
                </a:solidFill>
                <a:latin typeface="Garamond" panose="02020404030301010803" pitchFamily="18" charset="0"/>
              </a:rPr>
              <a:t>v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iskozna metamorfoza</a:t>
            </a: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31560" y="1677187"/>
            <a:ext cx="80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noProof="0" smtClean="0">
                <a:solidFill>
                  <a:srgbClr val="7E7559"/>
                </a:solidFill>
                <a:latin typeface="Garamond" panose="02020404030301010803" pitchFamily="18" charset="0"/>
              </a:rPr>
              <a:t>Ovim je primarna hemostaza završena.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2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98580" y="261204"/>
            <a:ext cx="8472196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smtClean="0">
                <a:latin typeface="Garamond" pitchFamily="18" charset="0"/>
              </a:rPr>
              <a:t>Zbirni prikaz uloga </a:t>
            </a:r>
            <a:r>
              <a:rPr lang="sr-Latn-RS" sz="3200" b="1" dirty="0">
                <a:latin typeface="Garamond" pitchFamily="18" charset="0"/>
              </a:rPr>
              <a:t>trombocita u hemostazi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1759"/>
            <a:ext cx="9144000" cy="5246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4341424" y="6287010"/>
            <a:ext cx="18194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latin typeface="Garamond" panose="02020404030301010803" pitchFamily="18" charset="0"/>
              </a:rPr>
              <a:t>Aktivacija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743341" y="4934923"/>
            <a:ext cx="16017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latin typeface="Garamond" panose="02020404030301010803" pitchFamily="18" charset="0"/>
              </a:rPr>
              <a:t>Adhezija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291943" y="4458125"/>
            <a:ext cx="218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latin typeface="Garamond" panose="02020404030301010803" pitchFamily="18" charset="0"/>
              </a:rPr>
              <a:t>Agregacija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842866" y="6249603"/>
            <a:ext cx="1819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latin typeface="Garamond" panose="02020404030301010803" pitchFamily="18" charset="0"/>
              </a:rPr>
              <a:t>Kolagen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-1026" y="1002891"/>
            <a:ext cx="1391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>
                <a:latin typeface="Garamond" panose="02020404030301010803" pitchFamily="18" charset="0"/>
              </a:rPr>
              <a:t>Oštećeni endotel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3420051" y="967190"/>
            <a:ext cx="1615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>
                <a:latin typeface="Garamond" panose="02020404030301010803" pitchFamily="18" charset="0"/>
              </a:rPr>
              <a:t>Aktivacija trombocita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1722293" y="1136468"/>
            <a:ext cx="13455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>
                <a:latin typeface="Garamond" panose="02020404030301010803" pitchFamily="18" charset="0"/>
              </a:rPr>
              <a:t>Adhezija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5409764" y="1136470"/>
            <a:ext cx="1502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>
                <a:latin typeface="Garamond" panose="02020404030301010803" pitchFamily="18" charset="0"/>
              </a:rPr>
              <a:t>Agregacija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7121202" y="967192"/>
            <a:ext cx="2022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200" b="1" dirty="0">
                <a:latin typeface="Garamond" panose="02020404030301010803" pitchFamily="18" charset="0"/>
              </a:rPr>
              <a:t>Viskozna metamorfoza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27499" y="1387611"/>
            <a:ext cx="4089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67812" y="1387611"/>
            <a:ext cx="4089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000781" y="1351914"/>
            <a:ext cx="4089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864194" y="1351913"/>
            <a:ext cx="4089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3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352675" y="258520"/>
            <a:ext cx="4533899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</a:t>
            </a: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Koagulacija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96874" y="943210"/>
            <a:ext cx="8010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Serija 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enzimskih </a:t>
            </a:r>
            <a:r>
              <a:rPr lang="en-US" sz="2400" smtClean="0">
                <a:solidFill>
                  <a:srgbClr val="7E7559"/>
                </a:solidFill>
                <a:latin typeface="Garamond" panose="02020404030301010803" pitchFamily="18" charset="0"/>
              </a:rPr>
              <a:t>(kaskadnih) 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reakcija </a:t>
            </a:r>
            <a:r>
              <a:rPr lang="sr-Latn-RS" sz="2400" smtClean="0">
                <a:solidFill>
                  <a:srgbClr val="7E7559"/>
                </a:solidFill>
                <a:latin typeface="Garamond" panose="02020404030301010803" pitchFamily="18" charset="0"/>
              </a:rPr>
              <a:t>čiji je krajnji cilj </a:t>
            </a:r>
            <a:r>
              <a:rPr lang="sr-Latn-RS" sz="2400" b="1" smtClean="0">
                <a:solidFill>
                  <a:srgbClr val="7E7559"/>
                </a:solidFill>
                <a:latin typeface="Garamond" panose="02020404030301010803" pitchFamily="18" charset="0"/>
              </a:rPr>
              <a:t>formiranje fibrinske mreže </a:t>
            </a:r>
            <a:r>
              <a:rPr lang="sr-Latn-RS" sz="2400" smtClean="0">
                <a:solidFill>
                  <a:srgbClr val="7E7559"/>
                </a:solidFill>
                <a:latin typeface="Garamond" panose="02020404030301010803" pitchFamily="18" charset="0"/>
              </a:rPr>
              <a:t>koja će obložiti, prožeti i učvrstiti trombocitni čep – </a:t>
            </a:r>
            <a:r>
              <a:rPr lang="sr-Latn-RS" sz="2400" b="1" smtClean="0">
                <a:solidFill>
                  <a:srgbClr val="7E7559"/>
                </a:solidFill>
                <a:latin typeface="Garamond" panose="02020404030301010803" pitchFamily="18" charset="0"/>
              </a:rPr>
              <a:t>nastaje pravi koagulum</a:t>
            </a:r>
            <a:r>
              <a:rPr lang="sr-Latn-RS" sz="2400" smtClean="0">
                <a:solidFill>
                  <a:srgbClr val="7E7559"/>
                </a:solidFill>
                <a:latin typeface="Garamond" panose="02020404030301010803" pitchFamily="18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1. Faktori 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iz krvne plazme (</a:t>
            </a:r>
            <a:r>
              <a:rPr kumimoji="0" lang="sr-Latn-R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proenzimi koji se stvaraju </a:t>
            </a: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 jetri)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2. Fosfolipidi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iz trombocita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3.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Joni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</a:t>
            </a: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++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89524"/>
              </p:ext>
            </p:extLst>
          </p:nvPr>
        </p:nvGraphicFramePr>
        <p:xfrm>
          <a:off x="1114424" y="1030066"/>
          <a:ext cx="7010400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641">
                  <a:extLst>
                    <a:ext uri="{9D8B030D-6E8A-4147-A177-3AD203B41FA5}">
                      <a16:colId xmlns:a16="http://schemas.microsoft.com/office/drawing/2014/main" val="1795273067"/>
                    </a:ext>
                  </a:extLst>
                </a:gridCol>
                <a:gridCol w="4615759">
                  <a:extLst>
                    <a:ext uri="{9D8B030D-6E8A-4147-A177-3AD203B41FA5}">
                      <a16:colId xmlns:a16="http://schemas.microsoft.com/office/drawing/2014/main" val="2705493867"/>
                    </a:ext>
                  </a:extLst>
                </a:gridCol>
              </a:tblGrid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Garamond" panose="02020404030301010803" pitchFamily="18" charset="0"/>
                        </a:rPr>
                        <a:t>Faktor koagulacije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4D3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latin typeface="Garamond" panose="02020404030301010803" pitchFamily="18" charset="0"/>
                        </a:rPr>
                        <a:t>Sinonimi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534D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728470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Fibrinogen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277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II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Protrombin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9095163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III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Tkivni tromboplastin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20166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IV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Jon kalcijuma (Ca++)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26776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V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Proakcelerin (labilni faktor)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809782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VI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Neoznačen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405858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VII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Prokonvertin (stabilni faktor)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46531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VIII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Antihemofilni</a:t>
                      </a:r>
                      <a:r>
                        <a:rPr lang="sr-Latn-RS" sz="2000" b="1" baseline="0" dirty="0" smtClean="0">
                          <a:latin typeface="Garamond" panose="02020404030301010803" pitchFamily="18" charset="0"/>
                        </a:rPr>
                        <a:t> globulin (AHG)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069818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IX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Plazmin,</a:t>
                      </a:r>
                      <a:r>
                        <a:rPr lang="sr-Latn-RS" sz="2000" b="1" baseline="0" dirty="0" smtClean="0">
                          <a:latin typeface="Garamond" panose="02020404030301010803" pitchFamily="18" charset="0"/>
                        </a:rPr>
                        <a:t> tromboplastinski faktor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392159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X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Stuart-Prower-ov faktor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964259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XI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Prethodnik</a:t>
                      </a:r>
                      <a:r>
                        <a:rPr lang="sr-Latn-RS" sz="2000" b="1" baseline="0" dirty="0" smtClean="0">
                          <a:latin typeface="Garamond" panose="02020404030301010803" pitchFamily="18" charset="0"/>
                        </a:rPr>
                        <a:t> plazminskog tromboplastina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153510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XII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smtClean="0">
                          <a:latin typeface="Garamond" panose="02020404030301010803" pitchFamily="18" charset="0"/>
                        </a:rPr>
                        <a:t>Hageman-ov</a:t>
                      </a:r>
                      <a:r>
                        <a:rPr lang="sr-Latn-RS" sz="2000" b="1" baseline="0" smtClean="0">
                          <a:latin typeface="Garamond" panose="02020404030301010803" pitchFamily="18" charset="0"/>
                        </a:rPr>
                        <a:t> ili kontaktni faktor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133343"/>
                  </a:ext>
                </a:extLst>
              </a:tr>
              <a:tr h="304453">
                <a:tc>
                  <a:txBody>
                    <a:bodyPr/>
                    <a:lstStyle/>
                    <a:p>
                      <a:pPr algn="ctr"/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XIII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000" b="1" dirty="0" smtClean="0">
                          <a:latin typeface="Garamond" panose="02020404030301010803" pitchFamily="18" charset="0"/>
                        </a:rPr>
                        <a:t>Faktor</a:t>
                      </a:r>
                      <a:r>
                        <a:rPr lang="sr-Latn-RS" sz="2000" b="1" baseline="0" dirty="0" smtClean="0">
                          <a:latin typeface="Garamond" panose="02020404030301010803" pitchFamily="18" charset="0"/>
                        </a:rPr>
                        <a:t> stabilizacije fibrina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anchor="ctr">
                    <a:solidFill>
                      <a:srgbClr val="C1BB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89135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36" y="3772156"/>
            <a:ext cx="4876800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8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352675" y="258520"/>
            <a:ext cx="4533899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</a:t>
            </a: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Koagulacija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093003" y="1131511"/>
            <a:ext cx="505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Sastoji se iz četiri faze: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70251" y="2289645"/>
            <a:ext cx="778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 - Stvaranje 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aktivatora protrombina</a:t>
            </a:r>
            <a:r>
              <a:rPr lang="en-US" sz="2800">
                <a:solidFill>
                  <a:srgbClr val="7E7559"/>
                </a:solidFill>
                <a:latin typeface="Garamond" panose="02020404030301010803" pitchFamily="18" charset="0"/>
              </a:rPr>
              <a:t> </a:t>
            </a:r>
            <a:r>
              <a:rPr lang="en-US" sz="2800" smtClean="0">
                <a:solidFill>
                  <a:srgbClr val="7E7559"/>
                </a:solidFill>
                <a:latin typeface="Garamond" panose="02020404030301010803" pitchFamily="18" charset="0"/>
              </a:rPr>
              <a:t>(5-8 </a:t>
            </a:r>
            <a:r>
              <a:rPr lang="en-US" sz="2800" b="1" smtClean="0">
                <a:solidFill>
                  <a:srgbClr val="7E7559"/>
                </a:solidFill>
                <a:latin typeface="Garamond" panose="02020404030301010803" pitchFamily="18" charset="0"/>
              </a:rPr>
              <a:t>minuta</a:t>
            </a:r>
            <a:r>
              <a:rPr lang="en-US" sz="2800" smtClean="0">
                <a:solidFill>
                  <a:srgbClr val="7E7559"/>
                </a:solidFill>
                <a:latin typeface="Garamond" panose="02020404030301010803" pitchFamily="18" charset="0"/>
              </a:rPr>
              <a:t>)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70251" y="3214050"/>
            <a:ext cx="807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 - Pretvaranje protrombina </a:t>
            </a: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 </a:t>
            </a: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trombin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(10-15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sekundi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</a:t>
            </a:r>
            <a:endParaRPr kumimoji="0" lang="sr-Latn-RS" sz="2800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70251" y="4073101"/>
            <a:ext cx="671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 - Pretvaranje fibrinogena u </a:t>
            </a: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fibrin</a:t>
            </a:r>
            <a:endParaRPr kumimoji="0" lang="sr-Latn-RS" sz="2800" b="1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70251" y="4932152"/>
            <a:ext cx="671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 - Retrakcija koaguluma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948543" y="258520"/>
            <a:ext cx="5312227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</a:t>
            </a: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Koagulacija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89575" y="3409952"/>
            <a:ext cx="1775732" cy="996041"/>
            <a:chOff x="1140276" y="1953990"/>
            <a:chExt cx="1775732" cy="996041"/>
          </a:xfrm>
        </p:grpSpPr>
        <p:sp>
          <p:nvSpPr>
            <p:cNvPr id="5" name="Oval 4"/>
            <p:cNvSpPr/>
            <p:nvPr/>
          </p:nvSpPr>
          <p:spPr>
            <a:xfrm>
              <a:off x="1332137" y="1953990"/>
              <a:ext cx="664029" cy="50074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Va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868258" y="2057402"/>
              <a:ext cx="783772" cy="5007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Xa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40276" y="2378530"/>
              <a:ext cx="1055915" cy="5007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Ca</a:t>
              </a:r>
              <a:r>
                <a:rPr kumimoji="0" lang="sr-Latn-R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++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34265" y="2449288"/>
              <a:ext cx="881743" cy="50074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FL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3006838" y="4500688"/>
            <a:ext cx="307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Aktivator protrombina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968739" y="4962353"/>
            <a:ext cx="307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Xa faktor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989147" y="5424018"/>
            <a:ext cx="307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Va faktor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3006838" y="5847588"/>
            <a:ext cx="307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Joni Ca++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335665" y="6347348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Fosfolipidi iz trombocita i tkiva</a:t>
            </a:r>
          </a:p>
        </p:txBody>
      </p:sp>
      <p:cxnSp>
        <p:nvCxnSpPr>
          <p:cNvPr id="18" name="Curved Connector 17"/>
          <p:cNvCxnSpPr>
            <a:stCxn id="16" idx="3"/>
          </p:cNvCxnSpPr>
          <p:nvPr/>
        </p:nvCxnSpPr>
        <p:spPr>
          <a:xfrm flipH="1">
            <a:off x="5518728" y="1920284"/>
            <a:ext cx="3095285" cy="1988344"/>
          </a:xfrm>
          <a:prstGeom prst="curvedConnector3">
            <a:avLst>
              <a:gd name="adj1" fmla="val -738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420798" y="1920341"/>
            <a:ext cx="3095285" cy="1988344"/>
          </a:xfrm>
          <a:prstGeom prst="curvedConnector3">
            <a:avLst>
              <a:gd name="adj1" fmla="val -7385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00958" y="1684550"/>
            <a:ext cx="3602557" cy="1175718"/>
            <a:chOff x="179442" y="1693484"/>
            <a:chExt cx="3602557" cy="11757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409915" y="1693484"/>
              <a:ext cx="3077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Spoljašnji mehanizam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179442" y="2089769"/>
              <a:ext cx="30772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- Eksplozivan (brži)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339730" y="2438315"/>
              <a:ext cx="344226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-</a:t>
              </a: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</a:t>
              </a: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Isključivo oštećeno tkivo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99651" y="1689451"/>
            <a:ext cx="3362327" cy="1579080"/>
            <a:chOff x="5419723" y="1688796"/>
            <a:chExt cx="3362327" cy="15790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5419723" y="1688796"/>
              <a:ext cx="3314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Unutrašnji mehanizam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5704795" y="2089769"/>
              <a:ext cx="307725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- Sporiji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5704794" y="2467657"/>
              <a:ext cx="3077255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- </a:t>
              </a:r>
              <a:r>
                <a:rPr kumimoji="0" lang="sr-Latn-R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Kolagen</a:t>
              </a: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i druge </a:t>
              </a:r>
              <a:r>
                <a:rPr kumimoji="0" lang="sr-Latn-R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strane</a:t>
              </a:r>
              <a:br>
                <a:rPr kumimoji="0" lang="sr-Latn-R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</a:b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 </a:t>
              </a:r>
              <a:r>
                <a:rPr kumimoji="0" lang="sr-Latn-R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površine</a:t>
              </a:r>
              <a:r>
                <a:rPr kumimoji="0" lang="sr-Latn-R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(zid epruvete</a:t>
              </a:r>
              <a:r>
                <a:rPr kumimoji="0" lang="sr-Latn-R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948543" y="791920"/>
            <a:ext cx="5312227" cy="445753"/>
          </a:xfrm>
          <a:prstGeom prst="roundRect">
            <a:avLst/>
          </a:prstGeom>
          <a:noFill/>
          <a:ln w="28575"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 – Stvaranje aktivatora protrombina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340152"/>
            <a:ext cx="3414906" cy="22766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402">
            <a:off x="7586799" y="3678878"/>
            <a:ext cx="464820" cy="157227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1764">
            <a:off x="8283079" y="3438981"/>
            <a:ext cx="464820" cy="17885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2" y="4932482"/>
            <a:ext cx="1980323" cy="19064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5838" y="5494462"/>
            <a:ext cx="1820393" cy="136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504531" y="0"/>
            <a:ext cx="307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Spoljašnji mehanizam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5272751" y="4901"/>
            <a:ext cx="33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Unutrašnji mehanizam</a:t>
            </a:r>
          </a:p>
        </p:txBody>
      </p:sp>
      <p:sp>
        <p:nvSpPr>
          <p:cNvPr id="9" name="Rectangle 8"/>
          <p:cNvSpPr/>
          <p:nvPr/>
        </p:nvSpPr>
        <p:spPr>
          <a:xfrm>
            <a:off x="7519210" y="1702130"/>
            <a:ext cx="858983" cy="3325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XII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0" y="439895"/>
            <a:ext cx="4086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Potreban faktor iz oštećenog tkiva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4577756" y="439894"/>
            <a:ext cx="469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Učestvuju samo sastojci krvne plazme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5476" y="956173"/>
            <a:ext cx="3519056" cy="332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Kolagen ili druge strane materije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485" y="956173"/>
            <a:ext cx="4294127" cy="3325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Tkivni faktor ili tkivni tromboplastin 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(III)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>
            <a:stCxn id="9" idx="1"/>
            <a:endCxn id="15" idx="3"/>
          </p:cNvCxnSpPr>
          <p:nvPr/>
        </p:nvCxnSpPr>
        <p:spPr>
          <a:xfrm flipH="1">
            <a:off x="6925004" y="1868385"/>
            <a:ext cx="59420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48619" y="1288682"/>
            <a:ext cx="0" cy="57970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25940" y="2465386"/>
            <a:ext cx="858983" cy="3325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2751" y="2465387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stCxn id="21" idx="1"/>
            <a:endCxn id="22" idx="3"/>
          </p:cNvCxnSpPr>
          <p:nvPr/>
        </p:nvCxnSpPr>
        <p:spPr>
          <a:xfrm flipH="1">
            <a:off x="6131734" y="2631641"/>
            <a:ext cx="59420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71844" y="2034639"/>
            <a:ext cx="0" cy="57970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86379" y="3228641"/>
            <a:ext cx="858983" cy="3325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IX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793735" y="5375933"/>
            <a:ext cx="3598438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62682" y="3529304"/>
            <a:ext cx="15718" cy="184662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34752" y="5209679"/>
            <a:ext cx="858983" cy="3325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69021" y="6485411"/>
            <a:ext cx="1527117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TROMBIN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35" name="Straight Arrow Connector 34"/>
          <p:cNvCxnSpPr>
            <a:stCxn id="32" idx="3"/>
            <a:endCxn id="33" idx="1"/>
          </p:cNvCxnSpPr>
          <p:nvPr/>
        </p:nvCxnSpPr>
        <p:spPr>
          <a:xfrm>
            <a:off x="4521177" y="6647581"/>
            <a:ext cx="3047844" cy="4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504140" y="6481326"/>
            <a:ext cx="2017037" cy="3325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PROTROMBIN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392173" y="3394894"/>
            <a:ext cx="59420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24693" y="2797895"/>
            <a:ext cx="0" cy="57970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33190" y="3228642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IXa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57621" y="3831826"/>
            <a:ext cx="858983" cy="3325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VIII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>
            <a:endCxn id="43" idx="3"/>
          </p:cNvCxnSpPr>
          <p:nvPr/>
        </p:nvCxnSpPr>
        <p:spPr>
          <a:xfrm flipH="1">
            <a:off x="6313200" y="3998079"/>
            <a:ext cx="1834147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33" idx="0"/>
          </p:cNvCxnSpPr>
          <p:nvPr/>
        </p:nvCxnSpPr>
        <p:spPr>
          <a:xfrm rot="16200000" flipV="1">
            <a:off x="6546934" y="4699764"/>
            <a:ext cx="2487332" cy="1083961"/>
          </a:xfrm>
          <a:prstGeom prst="curvedConnector3">
            <a:avLst>
              <a:gd name="adj1" fmla="val 100038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978400" y="3998078"/>
            <a:ext cx="4676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4986574" y="4412541"/>
            <a:ext cx="4676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4986573" y="4827002"/>
            <a:ext cx="4676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454217" y="3831826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VIIIa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54217" y="4246287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</a:t>
            </a:r>
            <a:r>
              <a:rPr kumimoji="0" lang="sr-Latn-R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++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54217" y="4660748"/>
            <a:ext cx="1223607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FL iz Tr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04140" y="1721128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VIIa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909934" y="1906054"/>
            <a:ext cx="59420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4" idx="2"/>
          </p:cNvCxnSpPr>
          <p:nvPr/>
        </p:nvCxnSpPr>
        <p:spPr>
          <a:xfrm>
            <a:off x="2233549" y="1288682"/>
            <a:ext cx="0" cy="61365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050951" y="1721129"/>
            <a:ext cx="858983" cy="3325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</a:t>
            </a: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2933631" y="2061065"/>
            <a:ext cx="0" cy="33160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481770" y="3222767"/>
            <a:ext cx="4676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481770" y="3645331"/>
            <a:ext cx="4676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481770" y="4063738"/>
            <a:ext cx="4676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615949" y="3064615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III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15949" y="3479076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</a:t>
            </a:r>
            <a:r>
              <a:rPr kumimoji="0" lang="sr-Latn-R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++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255523" y="3893537"/>
            <a:ext cx="1223607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FL iz Tr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71" name="Straight Connector 70"/>
          <p:cNvCxnSpPr>
            <a:stCxn id="30" idx="2"/>
          </p:cNvCxnSpPr>
          <p:nvPr/>
        </p:nvCxnSpPr>
        <p:spPr>
          <a:xfrm>
            <a:off x="5863553" y="5542187"/>
            <a:ext cx="6407" cy="110539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34061" y="5209678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8087744" y="5141555"/>
            <a:ext cx="332799" cy="34753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Curved Connector 3"/>
          <p:cNvCxnSpPr>
            <a:stCxn id="15" idx="2"/>
          </p:cNvCxnSpPr>
          <p:nvPr/>
        </p:nvCxnSpPr>
        <p:spPr>
          <a:xfrm rot="5400000" flipH="1" flipV="1">
            <a:off x="6805916" y="1591938"/>
            <a:ext cx="132299" cy="753106"/>
          </a:xfrm>
          <a:prstGeom prst="curvedConnector4">
            <a:avLst>
              <a:gd name="adj1" fmla="val -76795"/>
              <a:gd name="adj2" fmla="val 99594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66021" y="1702131"/>
            <a:ext cx="858983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XIIa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6064149" y="2355920"/>
            <a:ext cx="0" cy="125975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948543" y="258520"/>
            <a:ext cx="5312227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</a:t>
            </a: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Koagulacija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48543" y="791920"/>
            <a:ext cx="5312227" cy="445753"/>
          </a:xfrm>
          <a:prstGeom prst="roundRect">
            <a:avLst/>
          </a:prstGeom>
          <a:noFill/>
          <a:ln w="28575"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B – Pretvaranje protrombina u trombin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0" y="3121231"/>
            <a:ext cx="1775709" cy="124484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295400" y="3615678"/>
            <a:ext cx="827231" cy="11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85190" y="3449423"/>
            <a:ext cx="2017037" cy="3325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PROTROMBIN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58536" y="4649945"/>
            <a:ext cx="194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Vitamin 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58535" y="5226200"/>
            <a:ext cx="388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Deficit vitamina K</a:t>
            </a:r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>
            <a:off x="5302227" y="3615677"/>
            <a:ext cx="152384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176283" y="1583542"/>
            <a:ext cx="1775732" cy="996041"/>
            <a:chOff x="1140276" y="1953990"/>
            <a:chExt cx="1775732" cy="996041"/>
          </a:xfrm>
        </p:grpSpPr>
        <p:sp>
          <p:nvSpPr>
            <p:cNvPr id="16" name="Oval 15"/>
            <p:cNvSpPr/>
            <p:nvPr/>
          </p:nvSpPr>
          <p:spPr>
            <a:xfrm>
              <a:off x="1332137" y="1953990"/>
              <a:ext cx="664029" cy="50074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Va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868258" y="2057402"/>
              <a:ext cx="783772" cy="50074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Xa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40276" y="2378530"/>
              <a:ext cx="1055915" cy="50074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Ca</a:t>
              </a:r>
              <a:r>
                <a:rPr kumimoji="0" lang="sr-Latn-R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++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034265" y="2449288"/>
              <a:ext cx="881743" cy="50074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FL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3" name="Curved Connector 22"/>
          <p:cNvCxnSpPr/>
          <p:nvPr/>
        </p:nvCxnSpPr>
        <p:spPr>
          <a:xfrm rot="16200000" flipH="1" flipV="1">
            <a:off x="6833189" y="2821766"/>
            <a:ext cx="145734" cy="1431927"/>
          </a:xfrm>
          <a:prstGeom prst="curvedConnector4">
            <a:avLst>
              <a:gd name="adj1" fmla="val -443038"/>
              <a:gd name="adj2" fmla="val 100336"/>
            </a:avLst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826071" y="3449422"/>
            <a:ext cx="1527117" cy="3325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TROMBIN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843000" y="1673866"/>
            <a:ext cx="265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Aktivator protrombina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8534" y="4506336"/>
            <a:ext cx="8254220" cy="2331532"/>
            <a:chOff x="258534" y="4467426"/>
            <a:chExt cx="8254220" cy="23315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258534" y="5687865"/>
              <a:ext cx="51421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Trovanje antikoagulantnim rodenticidima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(psi i mačke)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093" y="4467426"/>
              <a:ext cx="2020661" cy="2331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2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948543" y="258520"/>
            <a:ext cx="5312227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</a:t>
            </a: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Koagulacija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48543" y="791920"/>
            <a:ext cx="5312227" cy="445753"/>
          </a:xfrm>
          <a:prstGeom prst="roundRect">
            <a:avLst/>
          </a:prstGeom>
          <a:noFill/>
          <a:ln w="28575"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 – Pretvaranje fibrinogena u fibrin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423351" y="5910293"/>
            <a:ext cx="3885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Polimerizacija monomera fibrina</a:t>
            </a:r>
            <a:endParaRPr kumimoji="0" lang="sr-Latn-R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7285" y="1514104"/>
            <a:ext cx="7634742" cy="4839617"/>
            <a:chOff x="787285" y="1514104"/>
            <a:chExt cx="7634742" cy="4839617"/>
          </a:xfrm>
        </p:grpSpPr>
        <p:grpSp>
          <p:nvGrpSpPr>
            <p:cNvPr id="20" name="Group 19"/>
            <p:cNvGrpSpPr/>
            <p:nvPr/>
          </p:nvGrpSpPr>
          <p:grpSpPr>
            <a:xfrm>
              <a:off x="787285" y="1514104"/>
              <a:ext cx="7634742" cy="4839617"/>
              <a:chOff x="560679" y="1578759"/>
              <a:chExt cx="7634742" cy="4839617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60679" y="1578759"/>
                <a:ext cx="7634742" cy="4839617"/>
                <a:chOff x="662279" y="1865086"/>
                <a:chExt cx="7634742" cy="4839617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2025530" y="2173965"/>
                  <a:ext cx="6271491" cy="4530738"/>
                  <a:chOff x="2770908" y="2173965"/>
                  <a:chExt cx="6271491" cy="4530738"/>
                </a:xfrm>
              </p:grpSpPr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770908" y="2211364"/>
                    <a:ext cx="6271491" cy="4493339"/>
                  </a:xfrm>
                  <a:prstGeom prst="rect">
                    <a:avLst/>
                  </a:prstGeom>
                </p:spPr>
              </p:pic>
              <p:cxnSp>
                <p:nvCxnSpPr>
                  <p:cNvPr id="7" name="Straight Connector 6"/>
                  <p:cNvCxnSpPr/>
                  <p:nvPr/>
                </p:nvCxnSpPr>
                <p:spPr>
                  <a:xfrm>
                    <a:off x="5235166" y="2921681"/>
                    <a:ext cx="0" cy="57970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079BC702-9B13-44E5-83DB-6C739C6074A4}"/>
                      </a:ext>
                    </a:extLst>
                  </p:cNvPr>
                  <p:cNvSpPr txBox="1"/>
                  <p:nvPr/>
                </p:nvSpPr>
                <p:spPr>
                  <a:xfrm>
                    <a:off x="3043723" y="4257978"/>
                    <a:ext cx="219144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R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rPr>
                      <a:t>Fibrinopeptidi</a:t>
                    </a:r>
                    <a:endParaRPr kumimoji="0" lang="sr-Latn-RS" sz="2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6394685" y="3021655"/>
                    <a:ext cx="1527117" cy="332509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R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rPr>
                      <a:t>TROMBIN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14" name="Straight Arrow Connector 13"/>
                  <p:cNvCxnSpPr/>
                  <p:nvPr/>
                </p:nvCxnSpPr>
                <p:spPr>
                  <a:xfrm flipH="1">
                    <a:off x="5235166" y="3187909"/>
                    <a:ext cx="1159519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Rectangle 14"/>
                  <p:cNvSpPr/>
                  <p:nvPr/>
                </p:nvSpPr>
                <p:spPr>
                  <a:xfrm>
                    <a:off x="6394685" y="2173965"/>
                    <a:ext cx="1936515" cy="332509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R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rPr>
                      <a:t>FIBRINOGEN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6394683" y="3729963"/>
                    <a:ext cx="2647715" cy="332509"/>
                  </a:xfrm>
                  <a:prstGeom prst="rect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R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rPr>
                      <a:t>FIBRIN MONOMER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2630107" y="2340219"/>
                  <a:ext cx="827231" cy="113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2279" y="1865086"/>
                  <a:ext cx="1775709" cy="1244846"/>
                </a:xfrm>
                <a:prstGeom prst="rect">
                  <a:avLst/>
                </a:prstGeom>
              </p:spPr>
            </p:pic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4388188" y="4371761"/>
                <a:ext cx="0" cy="90134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/>
            <p:nvPr/>
          </p:nvCxnSpPr>
          <p:spPr>
            <a:xfrm flipH="1">
              <a:off x="4618942" y="4460490"/>
              <a:ext cx="4676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4627116" y="4874953"/>
              <a:ext cx="4676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94759" y="4294238"/>
              <a:ext cx="858983" cy="3325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XIIIa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94759" y="4708699"/>
              <a:ext cx="858983" cy="3325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Ca</a:t>
              </a:r>
              <a:r>
                <a:rPr kumimoji="0" lang="sr-Latn-R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++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1917675" y="6455470"/>
            <a:ext cx="5455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Modifikovano prema Chernysh i sar. (2012)</a:t>
            </a:r>
            <a:endParaRPr kumimoji="0" lang="sr-Latn-R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91273" y="2647055"/>
            <a:ext cx="1791478" cy="332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Ne treba Ca</a:t>
            </a:r>
            <a:r>
              <a:rPr kumimoji="0" lang="sr-Latn-R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++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5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948543" y="258520"/>
            <a:ext cx="5312227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</a:t>
            </a: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Koagulacija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48543" y="791920"/>
            <a:ext cx="5312227" cy="445753"/>
          </a:xfrm>
          <a:prstGeom prst="roundRect">
            <a:avLst/>
          </a:prstGeom>
          <a:noFill/>
          <a:ln w="28575"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 – Retrakcija koaguluma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599394" y="1615712"/>
            <a:ext cx="80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Dešava se nakon 1 sat i rezultira istiskivanjem krvnog seruma.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7" y="3001783"/>
            <a:ext cx="7194884" cy="3362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599394" y="2042899"/>
            <a:ext cx="80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Neophodni trombociti (sadržne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trombastenin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 i 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joni 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Ca++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0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948543" y="258520"/>
            <a:ext cx="5312227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4</a:t>
            </a: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Fibrinoliza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03022" y="2935366"/>
            <a:ext cx="8803268" cy="3235238"/>
            <a:chOff x="83557" y="2305051"/>
            <a:chExt cx="8803268" cy="3235238"/>
          </a:xfrm>
        </p:grpSpPr>
        <p:sp>
          <p:nvSpPr>
            <p:cNvPr id="3" name="Rectangle 2"/>
            <p:cNvSpPr/>
            <p:nvPr/>
          </p:nvSpPr>
          <p:spPr>
            <a:xfrm>
              <a:off x="2231011" y="5206647"/>
              <a:ext cx="1664714" cy="3325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FIBRIN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212338" y="5207780"/>
              <a:ext cx="3674487" cy="33250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PROIZVODI RAZGRADNJE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>
              <a:endCxn id="4" idx="1"/>
            </p:cNvCxnSpPr>
            <p:nvPr/>
          </p:nvCxnSpPr>
          <p:spPr>
            <a:xfrm>
              <a:off x="3895725" y="5374034"/>
              <a:ext cx="1316613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236084" y="2305051"/>
              <a:ext cx="3519056" cy="332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AKTIVATOR PLAZMINOGENA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557" y="3698438"/>
              <a:ext cx="2240543" cy="33250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PLAZMINOGEN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324100" y="3864125"/>
              <a:ext cx="134302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667125" y="3697304"/>
              <a:ext cx="1664714" cy="33250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PLAZMIN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4053" y="2637560"/>
              <a:ext cx="1491" cy="1226565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540080" y="4029813"/>
              <a:ext cx="1" cy="1343088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599394" y="1449940"/>
            <a:ext cx="801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Dešava se u narednih 7 – 14 dana uz potpunu regeneraciju zida krvnog suda ili stvaranje ožiljka.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994338" y="4106168"/>
            <a:ext cx="1615580" cy="1343414"/>
            <a:chOff x="6994338" y="4106168"/>
            <a:chExt cx="1615580" cy="13434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338" y="4580827"/>
              <a:ext cx="1615580" cy="8687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42790" y="4106168"/>
              <a:ext cx="10605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smtClean="0">
                  <a:latin typeface="Garamond" panose="02020404030301010803" pitchFamily="18" charset="0"/>
                </a:rPr>
                <a:t>D-dimer</a:t>
              </a:r>
              <a:endParaRPr lang="en-US" sz="2000"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94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570037F-DCEE-4C34-B188-0ECDEBB1AA7A}"/>
              </a:ext>
            </a:extLst>
          </p:cNvPr>
          <p:cNvSpPr/>
          <p:nvPr/>
        </p:nvSpPr>
        <p:spPr>
          <a:xfrm>
            <a:off x="1798807" y="258520"/>
            <a:ext cx="5516392" cy="533400"/>
          </a:xfrm>
          <a:prstGeom prst="roundRect">
            <a:avLst/>
          </a:prstGeom>
          <a:solidFill>
            <a:srgbClr val="6E664E"/>
          </a:solidFill>
          <a:ln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latin typeface="Garamond" pitchFamily="18" charset="0"/>
              </a:rPr>
              <a:t>Ključna pitanja i zadaci</a:t>
            </a:r>
            <a:endParaRPr lang="en-US" sz="3200" b="1">
              <a:latin typeface="Garamond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427DD5A-AE30-44E6-A915-3AA85DD43FEB}"/>
              </a:ext>
            </a:extLst>
          </p:cNvPr>
          <p:cNvSpPr/>
          <p:nvPr/>
        </p:nvSpPr>
        <p:spPr>
          <a:xfrm>
            <a:off x="930441" y="1530811"/>
            <a:ext cx="4005453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smtClean="0">
                <a:solidFill>
                  <a:srgbClr val="6E664E"/>
                </a:solidFill>
                <a:latin typeface="Garamond" pitchFamily="18" charset="0"/>
              </a:rPr>
              <a:t>Faze hemostaze?</a:t>
            </a:r>
            <a:endParaRPr lang="en-US" sz="2800">
              <a:solidFill>
                <a:srgbClr val="6E664E"/>
              </a:solidFill>
              <a:latin typeface="Garamond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A7CEF1B-9FC5-4960-8D4C-41DED2E40FB3}"/>
              </a:ext>
            </a:extLst>
          </p:cNvPr>
          <p:cNvSpPr/>
          <p:nvPr/>
        </p:nvSpPr>
        <p:spPr>
          <a:xfrm>
            <a:off x="930441" y="2871527"/>
            <a:ext cx="4005453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smtClean="0">
                <a:solidFill>
                  <a:srgbClr val="6E664E"/>
                </a:solidFill>
                <a:latin typeface="Garamond" pitchFamily="18" charset="0"/>
              </a:rPr>
              <a:t>Faze koagulacije?</a:t>
            </a:r>
            <a:endParaRPr lang="en-US" sz="2800">
              <a:solidFill>
                <a:srgbClr val="6E664E"/>
              </a:solidFill>
              <a:latin typeface="Garamond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F579883-F700-40FF-A406-9ECC9632BDD2}"/>
              </a:ext>
            </a:extLst>
          </p:cNvPr>
          <p:cNvSpPr/>
          <p:nvPr/>
        </p:nvSpPr>
        <p:spPr>
          <a:xfrm>
            <a:off x="930441" y="2201169"/>
            <a:ext cx="4005454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smtClean="0">
                <a:solidFill>
                  <a:srgbClr val="6E664E"/>
                </a:solidFill>
                <a:latin typeface="Garamond" pitchFamily="18" charset="0"/>
              </a:rPr>
              <a:t>Hemostaza vs. koagulacija?</a:t>
            </a:r>
            <a:endParaRPr lang="en-US" sz="2800">
              <a:solidFill>
                <a:srgbClr val="6E664E"/>
              </a:solidFill>
              <a:latin typeface="Garamond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FAC32D9-BB72-4E69-8B26-A75D1A1D83B8}"/>
              </a:ext>
            </a:extLst>
          </p:cNvPr>
          <p:cNvSpPr/>
          <p:nvPr/>
        </p:nvSpPr>
        <p:spPr>
          <a:xfrm>
            <a:off x="930440" y="3541885"/>
            <a:ext cx="4005454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smtClean="0">
                <a:solidFill>
                  <a:srgbClr val="6E664E"/>
                </a:solidFill>
                <a:latin typeface="Garamond" pitchFamily="18" charset="0"/>
              </a:rPr>
              <a:t>Fibrinoliza?</a:t>
            </a:r>
            <a:endParaRPr lang="en-US" sz="2800">
              <a:solidFill>
                <a:srgbClr val="6E664E"/>
              </a:solidFill>
              <a:latin typeface="Garamond" pitchFamily="18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F602B5E-A35F-49F0-859E-7B62BD45516B}"/>
              </a:ext>
            </a:extLst>
          </p:cNvPr>
          <p:cNvSpPr/>
          <p:nvPr/>
        </p:nvSpPr>
        <p:spPr>
          <a:xfrm>
            <a:off x="930440" y="4212243"/>
            <a:ext cx="4789226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smtClean="0">
                <a:solidFill>
                  <a:srgbClr val="6E664E"/>
                </a:solidFill>
                <a:latin typeface="Garamond" pitchFamily="18" charset="0"/>
              </a:rPr>
              <a:t>Uticaj Ca++ na koagulaciju krvi?</a:t>
            </a:r>
            <a:endParaRPr lang="en-US" sz="2800">
              <a:solidFill>
                <a:srgbClr val="6E664E"/>
              </a:solidFill>
              <a:latin typeface="Garamond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8ACA18A-AD45-4CB7-89EE-CFD304F1F4FE}"/>
              </a:ext>
            </a:extLst>
          </p:cNvPr>
          <p:cNvSpPr/>
          <p:nvPr/>
        </p:nvSpPr>
        <p:spPr>
          <a:xfrm>
            <a:off x="930440" y="4882601"/>
            <a:ext cx="4789226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smtClean="0">
                <a:solidFill>
                  <a:srgbClr val="6E664E"/>
                </a:solidFill>
                <a:latin typeface="Garamond" pitchFamily="18" charset="0"/>
              </a:rPr>
              <a:t>Puferi krvi?</a:t>
            </a:r>
            <a:endParaRPr lang="en-US" sz="2800">
              <a:solidFill>
                <a:srgbClr val="6E664E"/>
              </a:solidFill>
              <a:latin typeface="Garamond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8ACA18A-AD45-4CB7-89EE-CFD304F1F4FE}"/>
              </a:ext>
            </a:extLst>
          </p:cNvPr>
          <p:cNvSpPr/>
          <p:nvPr/>
        </p:nvSpPr>
        <p:spPr>
          <a:xfrm>
            <a:off x="930440" y="5592715"/>
            <a:ext cx="4789226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800" smtClean="0">
                <a:solidFill>
                  <a:srgbClr val="6E664E"/>
                </a:solidFill>
                <a:latin typeface="Garamond" pitchFamily="18" charset="0"/>
              </a:rPr>
              <a:t>pH krvi?</a:t>
            </a:r>
            <a:endParaRPr lang="en-US" sz="2800">
              <a:solidFill>
                <a:srgbClr val="6E664E"/>
              </a:solidFill>
              <a:latin typeface="Garamond" pitchFamily="18" charset="0"/>
            </a:endParaRP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DEB70166-9B7C-40A1-B0C3-73FC939B2D0F}"/>
              </a:ext>
            </a:extLst>
          </p:cNvPr>
          <p:cNvSpPr/>
          <p:nvPr/>
        </p:nvSpPr>
        <p:spPr>
          <a:xfrm>
            <a:off x="341299" y="1417781"/>
            <a:ext cx="8431408" cy="4893213"/>
          </a:xfrm>
          <a:prstGeom prst="roundRect">
            <a:avLst/>
          </a:prstGeom>
          <a:solidFill>
            <a:srgbClr val="7E7559"/>
          </a:solidFill>
          <a:ln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Zadatak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probu dokazivanja uticaja Ca++ na koagulaciju.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Ispitati puferski kapacitet krvne plazme i puferske smeše.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sr-Latn-RS" sz="3600" b="1" i="0" u="none" strike="noStrike" kern="1200" cap="none" spc="0" normalizeH="0" baseline="0" noProof="0">
                <a:ln>
                  <a:noFill/>
                </a:ln>
                <a:solidFill>
                  <a:srgbClr val="F1F468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99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948543" y="258520"/>
            <a:ext cx="5312227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Kalcijum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60492" y="1052945"/>
            <a:ext cx="6088328" cy="4529689"/>
            <a:chOff x="128341" y="1441732"/>
            <a:chExt cx="5636734" cy="42794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41" y="1441732"/>
              <a:ext cx="5636734" cy="427944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794327" y="3519055"/>
              <a:ext cx="692728" cy="39716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366654" y="3985491"/>
              <a:ext cx="692728" cy="39716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68437" y="5870922"/>
            <a:ext cx="8072438" cy="707886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sr-Latn-CS" sz="2000" smtClean="0">
                <a:latin typeface="Garamond" panose="02020404030301010803" pitchFamily="18" charset="0"/>
              </a:rPr>
              <a:t>Antikoagulaciona sredstva </a:t>
            </a:r>
            <a:r>
              <a:rPr lang="sr-Latn-CS" sz="2000">
                <a:latin typeface="Garamond" panose="02020404030301010803" pitchFamily="18" charset="0"/>
              </a:rPr>
              <a:t>vezuju </a:t>
            </a:r>
            <a:r>
              <a:rPr lang="sr-Latn-CS" sz="2000" smtClean="0">
                <a:latin typeface="Garamond" panose="02020404030301010803" pitchFamily="18" charset="0"/>
              </a:rPr>
              <a:t>Ca++ </a:t>
            </a:r>
            <a:r>
              <a:rPr lang="sr-Latn-CS" sz="2000" dirty="0">
                <a:latin typeface="Garamond" panose="02020404030301010803" pitchFamily="18" charset="0"/>
              </a:rPr>
              <a:t>kao nedisosovane soli (</a:t>
            </a:r>
            <a:r>
              <a:rPr lang="sr-Latn-CS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citrati</a:t>
            </a:r>
            <a:r>
              <a:rPr lang="sr-Latn-CS" sz="2000" dirty="0">
                <a:latin typeface="Garamond" panose="02020404030301010803" pitchFamily="18" charset="0"/>
              </a:rPr>
              <a:t>) </a:t>
            </a:r>
            <a:r>
              <a:rPr lang="sr-Latn-CS" sz="2000">
                <a:latin typeface="Garamond" panose="02020404030301010803" pitchFamily="18" charset="0"/>
              </a:rPr>
              <a:t>ili </a:t>
            </a:r>
            <a:r>
              <a:rPr lang="sr-Latn-CS" sz="2000" smtClean="0">
                <a:latin typeface="Garamond" panose="02020404030301010803" pitchFamily="18" charset="0"/>
              </a:rPr>
              <a:t>nerastvorljive soli </a:t>
            </a:r>
            <a:r>
              <a:rPr lang="sr-Latn-CS" sz="2000" dirty="0">
                <a:latin typeface="Garamond" panose="02020404030301010803" pitchFamily="18" charset="0"/>
              </a:rPr>
              <a:t>(</a:t>
            </a:r>
            <a:r>
              <a:rPr lang="sr-Latn-CS" sz="2000" b="1">
                <a:solidFill>
                  <a:srgbClr val="FF0000"/>
                </a:solidFill>
                <a:latin typeface="Garamond" panose="02020404030301010803" pitchFamily="18" charset="0"/>
              </a:rPr>
              <a:t>oksalati</a:t>
            </a:r>
            <a:r>
              <a:rPr lang="sr-Latn-CS" sz="2000" smtClean="0">
                <a:latin typeface="Garamond" panose="02020404030301010803" pitchFamily="18" charset="0"/>
              </a:rPr>
              <a:t>).</a:t>
            </a:r>
            <a:endParaRPr lang="sr-Latn-CS" sz="2000" dirty="0">
              <a:latin typeface="Garamond" panose="02020404030301010803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1236" y="3251740"/>
            <a:ext cx="2085470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CS" sz="2000" b="1" smtClean="0">
                <a:solidFill>
                  <a:srgbClr val="C00000"/>
                </a:solidFill>
                <a:latin typeface="Garamond" panose="02020404030301010803" pitchFamily="18" charset="0"/>
              </a:rPr>
              <a:t>Jonski kalcijum!</a:t>
            </a:r>
            <a:endParaRPr lang="sr-Latn-C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554181" y="258520"/>
            <a:ext cx="8044874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Dokazivanje uticaja kalcijuma na koagulaciju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4132" y="988183"/>
            <a:ext cx="8096315" cy="5642589"/>
            <a:chOff x="411475" y="963690"/>
            <a:chExt cx="8096315" cy="5642589"/>
          </a:xfrm>
        </p:grpSpPr>
        <p:grpSp>
          <p:nvGrpSpPr>
            <p:cNvPr id="6" name="Group 5"/>
            <p:cNvGrpSpPr/>
            <p:nvPr/>
          </p:nvGrpSpPr>
          <p:grpSpPr>
            <a:xfrm>
              <a:off x="5327771" y="2245378"/>
              <a:ext cx="599520" cy="2925373"/>
              <a:chOff x="3577170" y="2377885"/>
              <a:chExt cx="599520" cy="320635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3577170" y="4952794"/>
                <a:ext cx="599517" cy="631441"/>
                <a:chOff x="1475033" y="5322956"/>
                <a:chExt cx="599517" cy="631441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3577171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41" name="Freeform 40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1034632" y="2245378"/>
              <a:ext cx="599519" cy="2925373"/>
              <a:chOff x="855745" y="2377885"/>
              <a:chExt cx="599519" cy="320635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855745" y="4951273"/>
                <a:ext cx="599517" cy="631441"/>
                <a:chOff x="1475033" y="5322956"/>
                <a:chExt cx="599517" cy="631441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55745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13" name="Freeform 12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554181" y="5441947"/>
              <a:ext cx="1560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smtClean="0">
                  <a:solidFill>
                    <a:srgbClr val="E21B1B"/>
                  </a:solidFill>
                  <a:latin typeface="Garamond" panose="02020404030301010803" pitchFamily="18" charset="0"/>
                </a:rPr>
                <a:t>2 mL</a:t>
              </a:r>
            </a:p>
            <a:p>
              <a:pPr algn="ctr"/>
              <a:r>
                <a:rPr lang="sr-Latn-RS" sz="2000" b="1">
                  <a:solidFill>
                    <a:srgbClr val="E21B1B"/>
                  </a:solidFill>
                  <a:latin typeface="Garamond" panose="02020404030301010803" pitchFamily="18" charset="0"/>
                </a:rPr>
                <a:t>c</a:t>
              </a:r>
              <a:r>
                <a:rPr lang="sr-Latn-RS" sz="2000" b="1" smtClean="0">
                  <a:solidFill>
                    <a:srgbClr val="E21B1B"/>
                  </a:solidFill>
                  <a:latin typeface="Garamond" panose="02020404030301010803" pitchFamily="18" charset="0"/>
                </a:rPr>
                <a:t>itratne</a:t>
              </a:r>
              <a:r>
                <a:rPr lang="sr-Latn-RS" sz="2000" smtClean="0">
                  <a:solidFill>
                    <a:srgbClr val="E21B1B"/>
                  </a:solidFill>
                  <a:latin typeface="Garamond" panose="02020404030301010803" pitchFamily="18" charset="0"/>
                </a:rPr>
                <a:t> krvi</a:t>
              </a:r>
              <a:endParaRPr lang="sr-Latn-RS" sz="2000" dirty="0">
                <a:solidFill>
                  <a:srgbClr val="E21B1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47320" y="5438315"/>
              <a:ext cx="15604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smtClean="0">
                  <a:solidFill>
                    <a:srgbClr val="E21B1B"/>
                  </a:solidFill>
                  <a:latin typeface="Garamond" panose="02020404030301010803" pitchFamily="18" charset="0"/>
                </a:rPr>
                <a:t>2 mL</a:t>
              </a:r>
            </a:p>
            <a:p>
              <a:pPr algn="ctr"/>
              <a:r>
                <a:rPr lang="sr-Latn-RS" sz="2000" b="1">
                  <a:solidFill>
                    <a:srgbClr val="E21B1B"/>
                  </a:solidFill>
                  <a:latin typeface="Garamond" panose="02020404030301010803" pitchFamily="18" charset="0"/>
                </a:rPr>
                <a:t>c</a:t>
              </a:r>
              <a:r>
                <a:rPr lang="sr-Latn-RS" sz="2000" b="1" smtClean="0">
                  <a:solidFill>
                    <a:srgbClr val="E21B1B"/>
                  </a:solidFill>
                  <a:latin typeface="Garamond" panose="02020404030301010803" pitchFamily="18" charset="0"/>
                </a:rPr>
                <a:t>itratne</a:t>
              </a:r>
              <a:r>
                <a:rPr lang="sr-Latn-RS" sz="2000" smtClean="0">
                  <a:solidFill>
                    <a:srgbClr val="E21B1B"/>
                  </a:solidFill>
                  <a:latin typeface="Garamond" panose="02020404030301010803" pitchFamily="18" charset="0"/>
                </a:rPr>
                <a:t> krvi</a:t>
              </a:r>
              <a:endParaRPr lang="sr-Latn-RS" sz="2000" dirty="0">
                <a:solidFill>
                  <a:srgbClr val="E21B1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5" name="TextBox 14"/>
            <p:cNvSpPr txBox="1">
              <a:spLocks noChangeArrowheads="1"/>
            </p:cNvSpPr>
            <p:nvPr/>
          </p:nvSpPr>
          <p:spPr bwMode="auto">
            <a:xfrm>
              <a:off x="411475" y="963690"/>
              <a:ext cx="184583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sr-Latn-CS" sz="2000" smtClean="0">
                  <a:latin typeface="Calibri" pitchFamily="34" charset="0"/>
                </a:rPr>
                <a:t> </a:t>
              </a:r>
              <a:r>
                <a:rPr lang="sr-Latn-CS" sz="2000" smtClean="0">
                  <a:latin typeface="Garamond" panose="02020404030301010803" pitchFamily="18" charset="0"/>
                </a:rPr>
                <a:t>1-2 kapi </a:t>
              </a:r>
            </a:p>
            <a:p>
              <a:pPr algn="ctr"/>
              <a:r>
                <a:rPr lang="sr-Latn-CS" sz="2000" b="1" smtClean="0">
                  <a:latin typeface="Garamond" panose="02020404030301010803" pitchFamily="18" charset="0"/>
                </a:rPr>
                <a:t>CaCl</a:t>
              </a:r>
              <a:r>
                <a:rPr lang="sr-Latn-CS" sz="1400" b="1" smtClean="0">
                  <a:latin typeface="Garamond" panose="02020404030301010803" pitchFamily="18" charset="0"/>
                </a:rPr>
                <a:t>2</a:t>
              </a:r>
              <a:endParaRPr lang="sr-Latn-CS" sz="1400" b="1" dirty="0">
                <a:latin typeface="Garamond" panose="02020404030301010803" pitchFamily="18" charset="0"/>
              </a:endParaRPr>
            </a:p>
          </p:txBody>
        </p:sp>
        <p:cxnSp>
          <p:nvCxnSpPr>
            <p:cNvPr id="59" name="Straight Arrow Connector 58"/>
            <p:cNvCxnSpPr>
              <a:stCxn id="55" idx="2"/>
            </p:cNvCxnSpPr>
            <p:nvPr/>
          </p:nvCxnSpPr>
          <p:spPr>
            <a:xfrm>
              <a:off x="1334390" y="1671576"/>
              <a:ext cx="0" cy="4566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462968" y="3428710"/>
              <a:ext cx="1845830" cy="646331"/>
              <a:chOff x="1462968" y="3428710"/>
              <a:chExt cx="1845830" cy="646331"/>
            </a:xfrm>
          </p:grpSpPr>
          <p:sp>
            <p:nvSpPr>
              <p:cNvPr id="47" name="TextBox 14"/>
              <p:cNvSpPr txBox="1">
                <a:spLocks noChangeArrowheads="1"/>
              </p:cNvSpPr>
              <p:nvPr/>
            </p:nvSpPr>
            <p:spPr bwMode="auto">
              <a:xfrm>
                <a:off x="1462968" y="3428710"/>
                <a:ext cx="184583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CS" smtClean="0">
                    <a:latin typeface="Garamond" panose="02020404030301010803" pitchFamily="18" charset="0"/>
                  </a:rPr>
                  <a:t>37 °C</a:t>
                </a:r>
              </a:p>
              <a:p>
                <a:pPr algn="ctr"/>
                <a:r>
                  <a:rPr lang="sr-Latn-CS" b="1" smtClean="0">
                    <a:latin typeface="Garamond" panose="02020404030301010803" pitchFamily="18" charset="0"/>
                  </a:rPr>
                  <a:t>10 – 20 min</a:t>
                </a:r>
                <a:endParaRPr lang="sr-Latn-CS" sz="1200" b="1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>
              <a:xfrm>
                <a:off x="1768309" y="3754714"/>
                <a:ext cx="1235739" cy="44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/>
            <p:cNvGrpSpPr/>
            <p:nvPr/>
          </p:nvGrpSpPr>
          <p:grpSpPr>
            <a:xfrm>
              <a:off x="3137614" y="2241278"/>
              <a:ext cx="599521" cy="2925374"/>
              <a:chOff x="2837857" y="2243990"/>
              <a:chExt cx="599521" cy="2925374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837857" y="4498546"/>
                <a:ext cx="599517" cy="67081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837857" y="4605590"/>
                <a:ext cx="599517" cy="1985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37857" y="4483948"/>
                <a:ext cx="599517" cy="15937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2873788" y="4643326"/>
                <a:ext cx="527653" cy="523325"/>
                <a:chOff x="3471689" y="4483916"/>
                <a:chExt cx="543655" cy="523325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3474719" y="4644249"/>
                  <a:ext cx="539609" cy="362992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72"/>
                <p:cNvSpPr/>
                <p:nvPr/>
              </p:nvSpPr>
              <p:spPr>
                <a:xfrm>
                  <a:off x="3471689" y="4483916"/>
                  <a:ext cx="543655" cy="429172"/>
                </a:xfrm>
                <a:custGeom>
                  <a:avLst/>
                  <a:gdLst>
                    <a:gd name="connsiteX0" fmla="*/ 773 w 543655"/>
                    <a:gd name="connsiteY0" fmla="*/ 327408 h 429172"/>
                    <a:gd name="connsiteX1" fmla="*/ 43671 w 543655"/>
                    <a:gd name="connsiteY1" fmla="*/ 191942 h 429172"/>
                    <a:gd name="connsiteX2" fmla="*/ 133982 w 543655"/>
                    <a:gd name="connsiteY2" fmla="*/ 94857 h 429172"/>
                    <a:gd name="connsiteX3" fmla="*/ 163333 w 543655"/>
                    <a:gd name="connsiteY3" fmla="*/ 60991 h 429172"/>
                    <a:gd name="connsiteX4" fmla="*/ 244613 w 543655"/>
                    <a:gd name="connsiteY4" fmla="*/ 38413 h 429172"/>
                    <a:gd name="connsiteX5" fmla="*/ 296542 w 543655"/>
                    <a:gd name="connsiteY5" fmla="*/ 31 h 429172"/>
                    <a:gd name="connsiteX6" fmla="*/ 357502 w 543655"/>
                    <a:gd name="connsiteY6" fmla="*/ 45186 h 429172"/>
                    <a:gd name="connsiteX7" fmla="*/ 409431 w 543655"/>
                    <a:gd name="connsiteY7" fmla="*/ 81311 h 429172"/>
                    <a:gd name="connsiteX8" fmla="*/ 472649 w 543655"/>
                    <a:gd name="connsiteY8" fmla="*/ 164848 h 429172"/>
                    <a:gd name="connsiteX9" fmla="*/ 524578 w 543655"/>
                    <a:gd name="connsiteY9" fmla="*/ 216777 h 429172"/>
                    <a:gd name="connsiteX10" fmla="*/ 542640 w 543655"/>
                    <a:gd name="connsiteY10" fmla="*/ 329666 h 429172"/>
                    <a:gd name="connsiteX11" fmla="*/ 538124 w 543655"/>
                    <a:gd name="connsiteY11" fmla="*/ 370306 h 429172"/>
                    <a:gd name="connsiteX12" fmla="*/ 511031 w 543655"/>
                    <a:gd name="connsiteY12" fmla="*/ 406431 h 429172"/>
                    <a:gd name="connsiteX13" fmla="*/ 474907 w 543655"/>
                    <a:gd name="connsiteY13" fmla="*/ 429008 h 429172"/>
                    <a:gd name="connsiteX14" fmla="*/ 181395 w 543655"/>
                    <a:gd name="connsiteY14" fmla="*/ 395142 h 429172"/>
                    <a:gd name="connsiteX15" fmla="*/ 77538 w 543655"/>
                    <a:gd name="connsiteY15" fmla="*/ 322893 h 429172"/>
                    <a:gd name="connsiteX16" fmla="*/ 773 w 543655"/>
                    <a:gd name="connsiteY16" fmla="*/ 327408 h 42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3655" h="429172">
                      <a:moveTo>
                        <a:pt x="773" y="327408"/>
                      </a:moveTo>
                      <a:cubicBezTo>
                        <a:pt x="-4871" y="305583"/>
                        <a:pt x="21470" y="230700"/>
                        <a:pt x="43671" y="191942"/>
                      </a:cubicBezTo>
                      <a:cubicBezTo>
                        <a:pt x="65872" y="153184"/>
                        <a:pt x="114038" y="116682"/>
                        <a:pt x="133982" y="94857"/>
                      </a:cubicBezTo>
                      <a:cubicBezTo>
                        <a:pt x="153926" y="73032"/>
                        <a:pt x="144895" y="70398"/>
                        <a:pt x="163333" y="60991"/>
                      </a:cubicBezTo>
                      <a:cubicBezTo>
                        <a:pt x="181771" y="51584"/>
                        <a:pt x="222411" y="48573"/>
                        <a:pt x="244613" y="38413"/>
                      </a:cubicBezTo>
                      <a:cubicBezTo>
                        <a:pt x="266815" y="28253"/>
                        <a:pt x="277727" y="-1098"/>
                        <a:pt x="296542" y="31"/>
                      </a:cubicBezTo>
                      <a:cubicBezTo>
                        <a:pt x="315357" y="1160"/>
                        <a:pt x="338687" y="31639"/>
                        <a:pt x="357502" y="45186"/>
                      </a:cubicBezTo>
                      <a:cubicBezTo>
                        <a:pt x="376317" y="58733"/>
                        <a:pt x="390240" y="61368"/>
                        <a:pt x="409431" y="81311"/>
                      </a:cubicBezTo>
                      <a:cubicBezTo>
                        <a:pt x="428622" y="101254"/>
                        <a:pt x="453458" y="142270"/>
                        <a:pt x="472649" y="164848"/>
                      </a:cubicBezTo>
                      <a:cubicBezTo>
                        <a:pt x="491840" y="187426"/>
                        <a:pt x="512913" y="189307"/>
                        <a:pt x="524578" y="216777"/>
                      </a:cubicBezTo>
                      <a:cubicBezTo>
                        <a:pt x="536243" y="244247"/>
                        <a:pt x="540382" y="304078"/>
                        <a:pt x="542640" y="329666"/>
                      </a:cubicBezTo>
                      <a:cubicBezTo>
                        <a:pt x="544898" y="355254"/>
                        <a:pt x="543392" y="357512"/>
                        <a:pt x="538124" y="370306"/>
                      </a:cubicBezTo>
                      <a:cubicBezTo>
                        <a:pt x="532856" y="383100"/>
                        <a:pt x="521567" y="396647"/>
                        <a:pt x="511031" y="406431"/>
                      </a:cubicBezTo>
                      <a:cubicBezTo>
                        <a:pt x="500495" y="416215"/>
                        <a:pt x="529846" y="430889"/>
                        <a:pt x="474907" y="429008"/>
                      </a:cubicBezTo>
                      <a:cubicBezTo>
                        <a:pt x="419968" y="427127"/>
                        <a:pt x="247623" y="412828"/>
                        <a:pt x="181395" y="395142"/>
                      </a:cubicBezTo>
                      <a:cubicBezTo>
                        <a:pt x="115167" y="377456"/>
                        <a:pt x="105007" y="337569"/>
                        <a:pt x="77538" y="322893"/>
                      </a:cubicBezTo>
                      <a:cubicBezTo>
                        <a:pt x="50069" y="308217"/>
                        <a:pt x="6417" y="349233"/>
                        <a:pt x="773" y="327408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2837859" y="2243990"/>
                <a:ext cx="599519" cy="2925373"/>
                <a:chOff x="1043522" y="2263585"/>
                <a:chExt cx="599519" cy="3206350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3" name="TextBox 92"/>
            <p:cNvSpPr txBox="1"/>
            <p:nvPr/>
          </p:nvSpPr>
          <p:spPr>
            <a:xfrm>
              <a:off x="2654233" y="5407878"/>
              <a:ext cx="156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smtClean="0">
                  <a:solidFill>
                    <a:srgbClr val="E21B1B"/>
                  </a:solidFill>
                  <a:latin typeface="Garamond" panose="02020404030301010803" pitchFamily="18" charset="0"/>
                </a:rPr>
                <a:t>Koagulacija</a:t>
              </a:r>
              <a:endParaRPr lang="sr-Latn-RS" sz="2000" dirty="0">
                <a:solidFill>
                  <a:srgbClr val="E21B1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947372" y="5441947"/>
              <a:ext cx="15604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000" smtClean="0">
                  <a:solidFill>
                    <a:srgbClr val="E21B1B"/>
                  </a:solidFill>
                  <a:latin typeface="Garamond" panose="02020404030301010803" pitchFamily="18" charset="0"/>
                </a:rPr>
                <a:t>Koagulacija</a:t>
              </a:r>
              <a:endParaRPr lang="sr-Latn-RS" sz="2000" dirty="0">
                <a:solidFill>
                  <a:srgbClr val="E21B1B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427824" y="2241278"/>
              <a:ext cx="599520" cy="2925373"/>
              <a:chOff x="3577170" y="2377885"/>
              <a:chExt cx="599520" cy="320635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3577170" y="4952794"/>
                <a:ext cx="599517" cy="631441"/>
                <a:chOff x="1475033" y="5322956"/>
                <a:chExt cx="599517" cy="631441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1475033" y="5336404"/>
                  <a:ext cx="599517" cy="617993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475033" y="5435019"/>
                  <a:ext cx="599517" cy="182880"/>
                </a:xfrm>
                <a:prstGeom prst="rect">
                  <a:avLst/>
                </a:prstGeom>
                <a:solidFill>
                  <a:srgbClr val="E21B1B"/>
                </a:solidFill>
                <a:ln>
                  <a:solidFill>
                    <a:srgbClr val="E21B1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1475033" y="5322956"/>
                  <a:ext cx="599517" cy="224126"/>
                </a:xfrm>
                <a:prstGeom prst="ellipse">
                  <a:avLst/>
                </a:prstGeom>
                <a:solidFill>
                  <a:srgbClr val="E21B1B"/>
                </a:solidFill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3577171" y="2377885"/>
                <a:ext cx="599519" cy="3206350"/>
                <a:chOff x="1043522" y="2263585"/>
                <a:chExt cx="599519" cy="3206350"/>
              </a:xfrm>
            </p:grpSpPr>
            <p:sp>
              <p:nvSpPr>
                <p:cNvPr id="99" name="Freeform 98"/>
                <p:cNvSpPr/>
                <p:nvPr/>
              </p:nvSpPr>
              <p:spPr>
                <a:xfrm>
                  <a:off x="1043523" y="2375648"/>
                  <a:ext cx="599518" cy="3094287"/>
                </a:xfrm>
                <a:custGeom>
                  <a:avLst/>
                  <a:gdLst>
                    <a:gd name="connsiteX0" fmla="*/ 0 w 599518"/>
                    <a:gd name="connsiteY0" fmla="*/ 0 h 3094287"/>
                    <a:gd name="connsiteX1" fmla="*/ 599517 w 599518"/>
                    <a:gd name="connsiteY1" fmla="*/ 0 h 3094287"/>
                    <a:gd name="connsiteX2" fmla="*/ 599517 w 599518"/>
                    <a:gd name="connsiteY2" fmla="*/ 2786029 h 3094287"/>
                    <a:gd name="connsiteX3" fmla="*/ 599518 w 599518"/>
                    <a:gd name="connsiteY3" fmla="*/ 2786039 h 3094287"/>
                    <a:gd name="connsiteX4" fmla="*/ 599517 w 599518"/>
                    <a:gd name="connsiteY4" fmla="*/ 2786049 h 3094287"/>
                    <a:gd name="connsiteX5" fmla="*/ 599517 w 599518"/>
                    <a:gd name="connsiteY5" fmla="*/ 2794230 h 3094287"/>
                    <a:gd name="connsiteX6" fmla="*/ 598715 w 599518"/>
                    <a:gd name="connsiteY6" fmla="*/ 2794230 h 3094287"/>
                    <a:gd name="connsiteX7" fmla="*/ 593428 w 599518"/>
                    <a:gd name="connsiteY7" fmla="*/ 2848162 h 3094287"/>
                    <a:gd name="connsiteX8" fmla="*/ 299759 w 599518"/>
                    <a:gd name="connsiteY8" fmla="*/ 3094287 h 3094287"/>
                    <a:gd name="connsiteX9" fmla="*/ 6090 w 599518"/>
                    <a:gd name="connsiteY9" fmla="*/ 2848162 h 3094287"/>
                    <a:gd name="connsiteX10" fmla="*/ 803 w 599518"/>
                    <a:gd name="connsiteY10" fmla="*/ 2794230 h 3094287"/>
                    <a:gd name="connsiteX11" fmla="*/ 0 w 599518"/>
                    <a:gd name="connsiteY11" fmla="*/ 2794230 h 3094287"/>
                    <a:gd name="connsiteX12" fmla="*/ 0 w 599518"/>
                    <a:gd name="connsiteY12" fmla="*/ 2786039 h 309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9518" h="3094287">
                      <a:moveTo>
                        <a:pt x="0" y="0"/>
                      </a:moveTo>
                      <a:lnTo>
                        <a:pt x="599517" y="0"/>
                      </a:lnTo>
                      <a:lnTo>
                        <a:pt x="599517" y="2786029"/>
                      </a:lnTo>
                      <a:lnTo>
                        <a:pt x="599518" y="2786039"/>
                      </a:lnTo>
                      <a:lnTo>
                        <a:pt x="599517" y="2786049"/>
                      </a:lnTo>
                      <a:lnTo>
                        <a:pt x="599517" y="2794230"/>
                      </a:lnTo>
                      <a:lnTo>
                        <a:pt x="598715" y="2794230"/>
                      </a:lnTo>
                      <a:lnTo>
                        <a:pt x="593428" y="2848162"/>
                      </a:lnTo>
                      <a:cubicBezTo>
                        <a:pt x="565477" y="2988626"/>
                        <a:pt x="444617" y="3094287"/>
                        <a:pt x="299759" y="3094287"/>
                      </a:cubicBezTo>
                      <a:cubicBezTo>
                        <a:pt x="154901" y="3094287"/>
                        <a:pt x="34042" y="2988626"/>
                        <a:pt x="6090" y="2848162"/>
                      </a:cubicBezTo>
                      <a:lnTo>
                        <a:pt x="803" y="2794230"/>
                      </a:lnTo>
                      <a:lnTo>
                        <a:pt x="0" y="2794230"/>
                      </a:lnTo>
                      <a:lnTo>
                        <a:pt x="0" y="2786039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1043522" y="2263585"/>
                  <a:ext cx="599517" cy="22412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4" name="Oval 103"/>
            <p:cNvSpPr/>
            <p:nvPr/>
          </p:nvSpPr>
          <p:spPr>
            <a:xfrm>
              <a:off x="3038696" y="5972550"/>
              <a:ext cx="685800" cy="63372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4400" b="1" dirty="0"/>
                <a:t>+</a:t>
              </a:r>
              <a:endParaRPr lang="en-US" sz="4400" b="1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7384681" y="5972550"/>
              <a:ext cx="685800" cy="63372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4400" b="1" dirty="0"/>
                <a:t>-</a:t>
              </a:r>
              <a:endParaRPr lang="en-US" sz="4400" b="1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81653" y="3436238"/>
              <a:ext cx="1845830" cy="646331"/>
              <a:chOff x="1462968" y="3428710"/>
              <a:chExt cx="1845830" cy="646331"/>
            </a:xfrm>
          </p:grpSpPr>
          <p:sp>
            <p:nvSpPr>
              <p:cNvPr id="52" name="TextBox 14"/>
              <p:cNvSpPr txBox="1">
                <a:spLocks noChangeArrowheads="1"/>
              </p:cNvSpPr>
              <p:nvPr/>
            </p:nvSpPr>
            <p:spPr bwMode="auto">
              <a:xfrm>
                <a:off x="1462968" y="3428710"/>
                <a:ext cx="184583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r-Latn-CS" smtClean="0">
                    <a:latin typeface="Garamond" panose="02020404030301010803" pitchFamily="18" charset="0"/>
                  </a:rPr>
                  <a:t>37 °C</a:t>
                </a:r>
              </a:p>
              <a:p>
                <a:pPr algn="ctr"/>
                <a:r>
                  <a:rPr lang="sr-Latn-CS" b="1" smtClean="0">
                    <a:latin typeface="Garamond" panose="02020404030301010803" pitchFamily="18" charset="0"/>
                  </a:rPr>
                  <a:t>10 – 20 min</a:t>
                </a:r>
                <a:endParaRPr lang="sr-Latn-CS" sz="1200" b="1" dirty="0">
                  <a:latin typeface="Garamond" panose="02020404030301010803" pitchFamily="18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>
                <a:off x="1768309" y="3754714"/>
                <a:ext cx="1235739" cy="44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91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572126" y="258520"/>
            <a:ext cx="6015790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Određivanje vremena koagulacije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553453" y="1403684"/>
            <a:ext cx="3609474" cy="406910"/>
          </a:xfrm>
          <a:prstGeom prst="roundRect">
            <a:avLst/>
          </a:prstGeom>
          <a:noFill/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Metoda na predmetnom staklu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4924927" y="1403684"/>
            <a:ext cx="3609474" cy="406910"/>
          </a:xfrm>
          <a:prstGeom prst="roundRect">
            <a:avLst/>
          </a:prstGeom>
          <a:noFill/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Metoda po Lee-White-u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53453" y="1965237"/>
            <a:ext cx="3609474" cy="1748044"/>
            <a:chOff x="553453" y="1965237"/>
            <a:chExt cx="3609474" cy="1748044"/>
          </a:xfrm>
        </p:grpSpPr>
        <p:grpSp>
          <p:nvGrpSpPr>
            <p:cNvPr id="7" name="Group 6"/>
            <p:cNvGrpSpPr/>
            <p:nvPr/>
          </p:nvGrpSpPr>
          <p:grpSpPr>
            <a:xfrm>
              <a:off x="814137" y="3047534"/>
              <a:ext cx="3088106" cy="665747"/>
              <a:chOff x="814137" y="2630905"/>
              <a:chExt cx="3088106" cy="665747"/>
            </a:xfrm>
          </p:grpSpPr>
          <p:sp>
            <p:nvSpPr>
              <p:cNvPr id="5" name="Parallelogram 4"/>
              <p:cNvSpPr/>
              <p:nvPr/>
            </p:nvSpPr>
            <p:spPr>
              <a:xfrm>
                <a:off x="814137" y="2630905"/>
                <a:ext cx="3088106" cy="665747"/>
              </a:xfrm>
              <a:prstGeom prst="parallelogram">
                <a:avLst>
                  <a:gd name="adj" fmla="val 5873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100748" y="2885070"/>
                <a:ext cx="273483" cy="154909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r-Latn-CS"/>
              </a:p>
            </p:txBody>
          </p:sp>
        </p:grp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8A51B170-1A9B-4F90-ADE5-0344D787DA6F}"/>
                </a:ext>
              </a:extLst>
            </p:cNvPr>
            <p:cNvSpPr/>
            <p:nvPr/>
          </p:nvSpPr>
          <p:spPr>
            <a:xfrm>
              <a:off x="553453" y="1965237"/>
              <a:ext cx="3609474" cy="4069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Kap krvi na predmetno staklo.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81467" y="1965237"/>
            <a:ext cx="3609474" cy="2540431"/>
            <a:chOff x="4781467" y="1965237"/>
            <a:chExt cx="3609474" cy="2540431"/>
          </a:xfrm>
        </p:grpSpPr>
        <p:grpSp>
          <p:nvGrpSpPr>
            <p:cNvPr id="54" name="Group 53"/>
            <p:cNvGrpSpPr/>
            <p:nvPr/>
          </p:nvGrpSpPr>
          <p:grpSpPr>
            <a:xfrm>
              <a:off x="5021179" y="2157663"/>
              <a:ext cx="3112168" cy="1941095"/>
              <a:chOff x="5021179" y="2157663"/>
              <a:chExt cx="3112168" cy="1941095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021179" y="2157663"/>
                <a:ext cx="3112168" cy="1941095"/>
                <a:chOff x="5021179" y="2157663"/>
                <a:chExt cx="3112168" cy="1941095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5188854" y="2422358"/>
                  <a:ext cx="2807369" cy="1676400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021179" y="2157663"/>
                  <a:ext cx="3112168" cy="7138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584496" y="2522780"/>
                <a:ext cx="238788" cy="1473046"/>
                <a:chOff x="3577170" y="2377885"/>
                <a:chExt cx="599520" cy="320635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3577170" y="4952794"/>
                  <a:ext cx="599517" cy="631441"/>
                  <a:chOff x="1475033" y="5322956"/>
                  <a:chExt cx="599517" cy="631441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1475033" y="5336404"/>
                    <a:ext cx="599517" cy="617993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1475033" y="5435019"/>
                    <a:ext cx="599517" cy="182880"/>
                  </a:xfrm>
                  <a:prstGeom prst="rect">
                    <a:avLst/>
                  </a:prstGeom>
                  <a:solidFill>
                    <a:srgbClr val="E21B1B"/>
                  </a:solidFill>
                  <a:ln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1475033" y="5322956"/>
                    <a:ext cx="599517" cy="224126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3577171" y="2377885"/>
                  <a:ext cx="599519" cy="3206350"/>
                  <a:chOff x="1043522" y="2263585"/>
                  <a:chExt cx="599519" cy="3206350"/>
                </a:xfrm>
              </p:grpSpPr>
              <p:sp>
                <p:nvSpPr>
                  <p:cNvPr id="17" name="Freeform 16"/>
                  <p:cNvSpPr/>
                  <p:nvPr/>
                </p:nvSpPr>
                <p:spPr>
                  <a:xfrm>
                    <a:off x="1043523" y="2375648"/>
                    <a:ext cx="599518" cy="3094287"/>
                  </a:xfrm>
                  <a:custGeom>
                    <a:avLst/>
                    <a:gdLst>
                      <a:gd name="connsiteX0" fmla="*/ 0 w 599518"/>
                      <a:gd name="connsiteY0" fmla="*/ 0 h 3094287"/>
                      <a:gd name="connsiteX1" fmla="*/ 599517 w 599518"/>
                      <a:gd name="connsiteY1" fmla="*/ 0 h 3094287"/>
                      <a:gd name="connsiteX2" fmla="*/ 599517 w 599518"/>
                      <a:gd name="connsiteY2" fmla="*/ 2786029 h 3094287"/>
                      <a:gd name="connsiteX3" fmla="*/ 599518 w 599518"/>
                      <a:gd name="connsiteY3" fmla="*/ 2786039 h 3094287"/>
                      <a:gd name="connsiteX4" fmla="*/ 599517 w 599518"/>
                      <a:gd name="connsiteY4" fmla="*/ 2786049 h 3094287"/>
                      <a:gd name="connsiteX5" fmla="*/ 599517 w 599518"/>
                      <a:gd name="connsiteY5" fmla="*/ 2794230 h 3094287"/>
                      <a:gd name="connsiteX6" fmla="*/ 598715 w 599518"/>
                      <a:gd name="connsiteY6" fmla="*/ 2794230 h 3094287"/>
                      <a:gd name="connsiteX7" fmla="*/ 593428 w 599518"/>
                      <a:gd name="connsiteY7" fmla="*/ 2848162 h 3094287"/>
                      <a:gd name="connsiteX8" fmla="*/ 299759 w 599518"/>
                      <a:gd name="connsiteY8" fmla="*/ 3094287 h 3094287"/>
                      <a:gd name="connsiteX9" fmla="*/ 6090 w 599518"/>
                      <a:gd name="connsiteY9" fmla="*/ 2848162 h 3094287"/>
                      <a:gd name="connsiteX10" fmla="*/ 803 w 599518"/>
                      <a:gd name="connsiteY10" fmla="*/ 2794230 h 3094287"/>
                      <a:gd name="connsiteX11" fmla="*/ 0 w 599518"/>
                      <a:gd name="connsiteY11" fmla="*/ 2794230 h 3094287"/>
                      <a:gd name="connsiteX12" fmla="*/ 0 w 599518"/>
                      <a:gd name="connsiteY12" fmla="*/ 2786039 h 309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99518" h="3094287">
                        <a:moveTo>
                          <a:pt x="0" y="0"/>
                        </a:moveTo>
                        <a:lnTo>
                          <a:pt x="599517" y="0"/>
                        </a:lnTo>
                        <a:lnTo>
                          <a:pt x="599517" y="2786029"/>
                        </a:lnTo>
                        <a:lnTo>
                          <a:pt x="599518" y="2786039"/>
                        </a:lnTo>
                        <a:lnTo>
                          <a:pt x="599517" y="2786049"/>
                        </a:lnTo>
                        <a:lnTo>
                          <a:pt x="599517" y="2794230"/>
                        </a:lnTo>
                        <a:lnTo>
                          <a:pt x="598715" y="2794230"/>
                        </a:lnTo>
                        <a:lnTo>
                          <a:pt x="593428" y="2848162"/>
                        </a:lnTo>
                        <a:cubicBezTo>
                          <a:pt x="565477" y="2988626"/>
                          <a:pt x="444617" y="3094287"/>
                          <a:pt x="299759" y="3094287"/>
                        </a:cubicBezTo>
                        <a:cubicBezTo>
                          <a:pt x="154901" y="3094287"/>
                          <a:pt x="34042" y="2988626"/>
                          <a:pt x="6090" y="2848162"/>
                        </a:cubicBezTo>
                        <a:lnTo>
                          <a:pt x="803" y="2794230"/>
                        </a:lnTo>
                        <a:lnTo>
                          <a:pt x="0" y="2794230"/>
                        </a:lnTo>
                        <a:lnTo>
                          <a:pt x="0" y="2786039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1043522" y="2263585"/>
                    <a:ext cx="599517" cy="2241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6025654" y="2522780"/>
                <a:ext cx="238788" cy="1473046"/>
                <a:chOff x="3577170" y="2377885"/>
                <a:chExt cx="599520" cy="320635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3577170" y="4952794"/>
                  <a:ext cx="599517" cy="631441"/>
                  <a:chOff x="1475033" y="5322956"/>
                  <a:chExt cx="599517" cy="631441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1475033" y="5336404"/>
                    <a:ext cx="599517" cy="617993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1475033" y="5435019"/>
                    <a:ext cx="599517" cy="182880"/>
                  </a:xfrm>
                  <a:prstGeom prst="rect">
                    <a:avLst/>
                  </a:prstGeom>
                  <a:solidFill>
                    <a:srgbClr val="E21B1B"/>
                  </a:solidFill>
                  <a:ln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1475033" y="5322956"/>
                    <a:ext cx="599517" cy="224126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3577171" y="2377885"/>
                  <a:ext cx="599519" cy="3206350"/>
                  <a:chOff x="1043522" y="2263585"/>
                  <a:chExt cx="599519" cy="3206350"/>
                </a:xfrm>
              </p:grpSpPr>
              <p:sp>
                <p:nvSpPr>
                  <p:cNvPr id="25" name="Freeform 24"/>
                  <p:cNvSpPr/>
                  <p:nvPr/>
                </p:nvSpPr>
                <p:spPr>
                  <a:xfrm>
                    <a:off x="1043523" y="2375648"/>
                    <a:ext cx="599518" cy="3094287"/>
                  </a:xfrm>
                  <a:custGeom>
                    <a:avLst/>
                    <a:gdLst>
                      <a:gd name="connsiteX0" fmla="*/ 0 w 599518"/>
                      <a:gd name="connsiteY0" fmla="*/ 0 h 3094287"/>
                      <a:gd name="connsiteX1" fmla="*/ 599517 w 599518"/>
                      <a:gd name="connsiteY1" fmla="*/ 0 h 3094287"/>
                      <a:gd name="connsiteX2" fmla="*/ 599517 w 599518"/>
                      <a:gd name="connsiteY2" fmla="*/ 2786029 h 3094287"/>
                      <a:gd name="connsiteX3" fmla="*/ 599518 w 599518"/>
                      <a:gd name="connsiteY3" fmla="*/ 2786039 h 3094287"/>
                      <a:gd name="connsiteX4" fmla="*/ 599517 w 599518"/>
                      <a:gd name="connsiteY4" fmla="*/ 2786049 h 3094287"/>
                      <a:gd name="connsiteX5" fmla="*/ 599517 w 599518"/>
                      <a:gd name="connsiteY5" fmla="*/ 2794230 h 3094287"/>
                      <a:gd name="connsiteX6" fmla="*/ 598715 w 599518"/>
                      <a:gd name="connsiteY6" fmla="*/ 2794230 h 3094287"/>
                      <a:gd name="connsiteX7" fmla="*/ 593428 w 599518"/>
                      <a:gd name="connsiteY7" fmla="*/ 2848162 h 3094287"/>
                      <a:gd name="connsiteX8" fmla="*/ 299759 w 599518"/>
                      <a:gd name="connsiteY8" fmla="*/ 3094287 h 3094287"/>
                      <a:gd name="connsiteX9" fmla="*/ 6090 w 599518"/>
                      <a:gd name="connsiteY9" fmla="*/ 2848162 h 3094287"/>
                      <a:gd name="connsiteX10" fmla="*/ 803 w 599518"/>
                      <a:gd name="connsiteY10" fmla="*/ 2794230 h 3094287"/>
                      <a:gd name="connsiteX11" fmla="*/ 0 w 599518"/>
                      <a:gd name="connsiteY11" fmla="*/ 2794230 h 3094287"/>
                      <a:gd name="connsiteX12" fmla="*/ 0 w 599518"/>
                      <a:gd name="connsiteY12" fmla="*/ 2786039 h 309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99518" h="3094287">
                        <a:moveTo>
                          <a:pt x="0" y="0"/>
                        </a:moveTo>
                        <a:lnTo>
                          <a:pt x="599517" y="0"/>
                        </a:lnTo>
                        <a:lnTo>
                          <a:pt x="599517" y="2786029"/>
                        </a:lnTo>
                        <a:lnTo>
                          <a:pt x="599518" y="2786039"/>
                        </a:lnTo>
                        <a:lnTo>
                          <a:pt x="599517" y="2786049"/>
                        </a:lnTo>
                        <a:lnTo>
                          <a:pt x="599517" y="2794230"/>
                        </a:lnTo>
                        <a:lnTo>
                          <a:pt x="598715" y="2794230"/>
                        </a:lnTo>
                        <a:lnTo>
                          <a:pt x="593428" y="2848162"/>
                        </a:lnTo>
                        <a:cubicBezTo>
                          <a:pt x="565477" y="2988626"/>
                          <a:pt x="444617" y="3094287"/>
                          <a:pt x="299759" y="3094287"/>
                        </a:cubicBezTo>
                        <a:cubicBezTo>
                          <a:pt x="154901" y="3094287"/>
                          <a:pt x="34042" y="2988626"/>
                          <a:pt x="6090" y="2848162"/>
                        </a:cubicBezTo>
                        <a:lnTo>
                          <a:pt x="803" y="2794230"/>
                        </a:lnTo>
                        <a:lnTo>
                          <a:pt x="0" y="2794230"/>
                        </a:lnTo>
                        <a:lnTo>
                          <a:pt x="0" y="2786039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>
                    <a:off x="1043522" y="2263585"/>
                    <a:ext cx="599517" cy="2241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6466811" y="2522780"/>
                <a:ext cx="238788" cy="1473046"/>
                <a:chOff x="3577170" y="2377885"/>
                <a:chExt cx="599520" cy="320635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3577170" y="4952794"/>
                  <a:ext cx="599517" cy="631441"/>
                  <a:chOff x="1475033" y="5322956"/>
                  <a:chExt cx="599517" cy="631441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1475033" y="5336404"/>
                    <a:ext cx="599517" cy="617993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1475033" y="5435019"/>
                    <a:ext cx="599517" cy="182880"/>
                  </a:xfrm>
                  <a:prstGeom prst="rect">
                    <a:avLst/>
                  </a:prstGeom>
                  <a:solidFill>
                    <a:srgbClr val="E21B1B"/>
                  </a:solidFill>
                  <a:ln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1475033" y="5322956"/>
                    <a:ext cx="599517" cy="224126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Group 31"/>
                <p:cNvGrpSpPr/>
                <p:nvPr/>
              </p:nvGrpSpPr>
              <p:grpSpPr>
                <a:xfrm>
                  <a:off x="3577171" y="2377885"/>
                  <a:ext cx="599519" cy="3206350"/>
                  <a:chOff x="1043522" y="2263585"/>
                  <a:chExt cx="599519" cy="3206350"/>
                </a:xfrm>
              </p:grpSpPr>
              <p:sp>
                <p:nvSpPr>
                  <p:cNvPr id="33" name="Freeform 32"/>
                  <p:cNvSpPr/>
                  <p:nvPr/>
                </p:nvSpPr>
                <p:spPr>
                  <a:xfrm>
                    <a:off x="1043523" y="2375648"/>
                    <a:ext cx="599518" cy="3094287"/>
                  </a:xfrm>
                  <a:custGeom>
                    <a:avLst/>
                    <a:gdLst>
                      <a:gd name="connsiteX0" fmla="*/ 0 w 599518"/>
                      <a:gd name="connsiteY0" fmla="*/ 0 h 3094287"/>
                      <a:gd name="connsiteX1" fmla="*/ 599517 w 599518"/>
                      <a:gd name="connsiteY1" fmla="*/ 0 h 3094287"/>
                      <a:gd name="connsiteX2" fmla="*/ 599517 w 599518"/>
                      <a:gd name="connsiteY2" fmla="*/ 2786029 h 3094287"/>
                      <a:gd name="connsiteX3" fmla="*/ 599518 w 599518"/>
                      <a:gd name="connsiteY3" fmla="*/ 2786039 h 3094287"/>
                      <a:gd name="connsiteX4" fmla="*/ 599517 w 599518"/>
                      <a:gd name="connsiteY4" fmla="*/ 2786049 h 3094287"/>
                      <a:gd name="connsiteX5" fmla="*/ 599517 w 599518"/>
                      <a:gd name="connsiteY5" fmla="*/ 2794230 h 3094287"/>
                      <a:gd name="connsiteX6" fmla="*/ 598715 w 599518"/>
                      <a:gd name="connsiteY6" fmla="*/ 2794230 h 3094287"/>
                      <a:gd name="connsiteX7" fmla="*/ 593428 w 599518"/>
                      <a:gd name="connsiteY7" fmla="*/ 2848162 h 3094287"/>
                      <a:gd name="connsiteX8" fmla="*/ 299759 w 599518"/>
                      <a:gd name="connsiteY8" fmla="*/ 3094287 h 3094287"/>
                      <a:gd name="connsiteX9" fmla="*/ 6090 w 599518"/>
                      <a:gd name="connsiteY9" fmla="*/ 2848162 h 3094287"/>
                      <a:gd name="connsiteX10" fmla="*/ 803 w 599518"/>
                      <a:gd name="connsiteY10" fmla="*/ 2794230 h 3094287"/>
                      <a:gd name="connsiteX11" fmla="*/ 0 w 599518"/>
                      <a:gd name="connsiteY11" fmla="*/ 2794230 h 3094287"/>
                      <a:gd name="connsiteX12" fmla="*/ 0 w 599518"/>
                      <a:gd name="connsiteY12" fmla="*/ 2786039 h 309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99518" h="3094287">
                        <a:moveTo>
                          <a:pt x="0" y="0"/>
                        </a:moveTo>
                        <a:lnTo>
                          <a:pt x="599517" y="0"/>
                        </a:lnTo>
                        <a:lnTo>
                          <a:pt x="599517" y="2786029"/>
                        </a:lnTo>
                        <a:lnTo>
                          <a:pt x="599518" y="2786039"/>
                        </a:lnTo>
                        <a:lnTo>
                          <a:pt x="599517" y="2786049"/>
                        </a:lnTo>
                        <a:lnTo>
                          <a:pt x="599517" y="2794230"/>
                        </a:lnTo>
                        <a:lnTo>
                          <a:pt x="598715" y="2794230"/>
                        </a:lnTo>
                        <a:lnTo>
                          <a:pt x="593428" y="2848162"/>
                        </a:lnTo>
                        <a:cubicBezTo>
                          <a:pt x="565477" y="2988626"/>
                          <a:pt x="444617" y="3094287"/>
                          <a:pt x="299759" y="3094287"/>
                        </a:cubicBezTo>
                        <a:cubicBezTo>
                          <a:pt x="154901" y="3094287"/>
                          <a:pt x="34042" y="2988626"/>
                          <a:pt x="6090" y="2848162"/>
                        </a:cubicBezTo>
                        <a:lnTo>
                          <a:pt x="803" y="2794230"/>
                        </a:lnTo>
                        <a:lnTo>
                          <a:pt x="0" y="2794230"/>
                        </a:lnTo>
                        <a:lnTo>
                          <a:pt x="0" y="2786039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>
                  <a:xfrm>
                    <a:off x="1043522" y="2263585"/>
                    <a:ext cx="599517" cy="2241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" name="Group 37"/>
              <p:cNvGrpSpPr/>
              <p:nvPr/>
            </p:nvGrpSpPr>
            <p:grpSpPr>
              <a:xfrm>
                <a:off x="6907967" y="2522780"/>
                <a:ext cx="238788" cy="1473046"/>
                <a:chOff x="3577170" y="2377885"/>
                <a:chExt cx="599520" cy="3206350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3577170" y="4952794"/>
                  <a:ext cx="599517" cy="631441"/>
                  <a:chOff x="1475033" y="5322956"/>
                  <a:chExt cx="599517" cy="631441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1475033" y="5336404"/>
                    <a:ext cx="599517" cy="617993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1475033" y="5435019"/>
                    <a:ext cx="599517" cy="182880"/>
                  </a:xfrm>
                  <a:prstGeom prst="rect">
                    <a:avLst/>
                  </a:prstGeom>
                  <a:solidFill>
                    <a:srgbClr val="E21B1B"/>
                  </a:solidFill>
                  <a:ln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>
                    <a:off x="1475033" y="5322956"/>
                    <a:ext cx="599517" cy="224126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3577171" y="2377885"/>
                  <a:ext cx="599519" cy="3206350"/>
                  <a:chOff x="1043522" y="2263585"/>
                  <a:chExt cx="599519" cy="3206350"/>
                </a:xfrm>
              </p:grpSpPr>
              <p:sp>
                <p:nvSpPr>
                  <p:cNvPr id="41" name="Freeform 40"/>
                  <p:cNvSpPr/>
                  <p:nvPr/>
                </p:nvSpPr>
                <p:spPr>
                  <a:xfrm>
                    <a:off x="1043523" y="2375648"/>
                    <a:ext cx="599518" cy="3094287"/>
                  </a:xfrm>
                  <a:custGeom>
                    <a:avLst/>
                    <a:gdLst>
                      <a:gd name="connsiteX0" fmla="*/ 0 w 599518"/>
                      <a:gd name="connsiteY0" fmla="*/ 0 h 3094287"/>
                      <a:gd name="connsiteX1" fmla="*/ 599517 w 599518"/>
                      <a:gd name="connsiteY1" fmla="*/ 0 h 3094287"/>
                      <a:gd name="connsiteX2" fmla="*/ 599517 w 599518"/>
                      <a:gd name="connsiteY2" fmla="*/ 2786029 h 3094287"/>
                      <a:gd name="connsiteX3" fmla="*/ 599518 w 599518"/>
                      <a:gd name="connsiteY3" fmla="*/ 2786039 h 3094287"/>
                      <a:gd name="connsiteX4" fmla="*/ 599517 w 599518"/>
                      <a:gd name="connsiteY4" fmla="*/ 2786049 h 3094287"/>
                      <a:gd name="connsiteX5" fmla="*/ 599517 w 599518"/>
                      <a:gd name="connsiteY5" fmla="*/ 2794230 h 3094287"/>
                      <a:gd name="connsiteX6" fmla="*/ 598715 w 599518"/>
                      <a:gd name="connsiteY6" fmla="*/ 2794230 h 3094287"/>
                      <a:gd name="connsiteX7" fmla="*/ 593428 w 599518"/>
                      <a:gd name="connsiteY7" fmla="*/ 2848162 h 3094287"/>
                      <a:gd name="connsiteX8" fmla="*/ 299759 w 599518"/>
                      <a:gd name="connsiteY8" fmla="*/ 3094287 h 3094287"/>
                      <a:gd name="connsiteX9" fmla="*/ 6090 w 599518"/>
                      <a:gd name="connsiteY9" fmla="*/ 2848162 h 3094287"/>
                      <a:gd name="connsiteX10" fmla="*/ 803 w 599518"/>
                      <a:gd name="connsiteY10" fmla="*/ 2794230 h 3094287"/>
                      <a:gd name="connsiteX11" fmla="*/ 0 w 599518"/>
                      <a:gd name="connsiteY11" fmla="*/ 2794230 h 3094287"/>
                      <a:gd name="connsiteX12" fmla="*/ 0 w 599518"/>
                      <a:gd name="connsiteY12" fmla="*/ 2786039 h 309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99518" h="3094287">
                        <a:moveTo>
                          <a:pt x="0" y="0"/>
                        </a:moveTo>
                        <a:lnTo>
                          <a:pt x="599517" y="0"/>
                        </a:lnTo>
                        <a:lnTo>
                          <a:pt x="599517" y="2786029"/>
                        </a:lnTo>
                        <a:lnTo>
                          <a:pt x="599518" y="2786039"/>
                        </a:lnTo>
                        <a:lnTo>
                          <a:pt x="599517" y="2786049"/>
                        </a:lnTo>
                        <a:lnTo>
                          <a:pt x="599517" y="2794230"/>
                        </a:lnTo>
                        <a:lnTo>
                          <a:pt x="598715" y="2794230"/>
                        </a:lnTo>
                        <a:lnTo>
                          <a:pt x="593428" y="2848162"/>
                        </a:lnTo>
                        <a:cubicBezTo>
                          <a:pt x="565477" y="2988626"/>
                          <a:pt x="444617" y="3094287"/>
                          <a:pt x="299759" y="3094287"/>
                        </a:cubicBezTo>
                        <a:cubicBezTo>
                          <a:pt x="154901" y="3094287"/>
                          <a:pt x="34042" y="2988626"/>
                          <a:pt x="6090" y="2848162"/>
                        </a:cubicBezTo>
                        <a:lnTo>
                          <a:pt x="803" y="2794230"/>
                        </a:lnTo>
                        <a:lnTo>
                          <a:pt x="0" y="2794230"/>
                        </a:lnTo>
                        <a:lnTo>
                          <a:pt x="0" y="2786039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1043522" y="2263585"/>
                    <a:ext cx="599517" cy="2241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7349128" y="2522780"/>
                <a:ext cx="238788" cy="1473046"/>
                <a:chOff x="3577170" y="2377885"/>
                <a:chExt cx="599520" cy="3206350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3577170" y="4952794"/>
                  <a:ext cx="599517" cy="631441"/>
                  <a:chOff x="1475033" y="5322956"/>
                  <a:chExt cx="599517" cy="631441"/>
                </a:xfrm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1475033" y="5336404"/>
                    <a:ext cx="599517" cy="617993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1475033" y="5435019"/>
                    <a:ext cx="599517" cy="182880"/>
                  </a:xfrm>
                  <a:prstGeom prst="rect">
                    <a:avLst/>
                  </a:prstGeom>
                  <a:solidFill>
                    <a:srgbClr val="E21B1B"/>
                  </a:solidFill>
                  <a:ln>
                    <a:solidFill>
                      <a:srgbClr val="E21B1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1475033" y="5322956"/>
                    <a:ext cx="599517" cy="224126"/>
                  </a:xfrm>
                  <a:prstGeom prst="ellipse">
                    <a:avLst/>
                  </a:prstGeom>
                  <a:solidFill>
                    <a:srgbClr val="E21B1B"/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3577171" y="2377885"/>
                  <a:ext cx="599519" cy="3206350"/>
                  <a:chOff x="1043522" y="2263585"/>
                  <a:chExt cx="599519" cy="3206350"/>
                </a:xfrm>
              </p:grpSpPr>
              <p:sp>
                <p:nvSpPr>
                  <p:cNvPr id="49" name="Freeform 48"/>
                  <p:cNvSpPr/>
                  <p:nvPr/>
                </p:nvSpPr>
                <p:spPr>
                  <a:xfrm>
                    <a:off x="1043523" y="2375648"/>
                    <a:ext cx="599518" cy="3094287"/>
                  </a:xfrm>
                  <a:custGeom>
                    <a:avLst/>
                    <a:gdLst>
                      <a:gd name="connsiteX0" fmla="*/ 0 w 599518"/>
                      <a:gd name="connsiteY0" fmla="*/ 0 h 3094287"/>
                      <a:gd name="connsiteX1" fmla="*/ 599517 w 599518"/>
                      <a:gd name="connsiteY1" fmla="*/ 0 h 3094287"/>
                      <a:gd name="connsiteX2" fmla="*/ 599517 w 599518"/>
                      <a:gd name="connsiteY2" fmla="*/ 2786029 h 3094287"/>
                      <a:gd name="connsiteX3" fmla="*/ 599518 w 599518"/>
                      <a:gd name="connsiteY3" fmla="*/ 2786039 h 3094287"/>
                      <a:gd name="connsiteX4" fmla="*/ 599517 w 599518"/>
                      <a:gd name="connsiteY4" fmla="*/ 2786049 h 3094287"/>
                      <a:gd name="connsiteX5" fmla="*/ 599517 w 599518"/>
                      <a:gd name="connsiteY5" fmla="*/ 2794230 h 3094287"/>
                      <a:gd name="connsiteX6" fmla="*/ 598715 w 599518"/>
                      <a:gd name="connsiteY6" fmla="*/ 2794230 h 3094287"/>
                      <a:gd name="connsiteX7" fmla="*/ 593428 w 599518"/>
                      <a:gd name="connsiteY7" fmla="*/ 2848162 h 3094287"/>
                      <a:gd name="connsiteX8" fmla="*/ 299759 w 599518"/>
                      <a:gd name="connsiteY8" fmla="*/ 3094287 h 3094287"/>
                      <a:gd name="connsiteX9" fmla="*/ 6090 w 599518"/>
                      <a:gd name="connsiteY9" fmla="*/ 2848162 h 3094287"/>
                      <a:gd name="connsiteX10" fmla="*/ 803 w 599518"/>
                      <a:gd name="connsiteY10" fmla="*/ 2794230 h 3094287"/>
                      <a:gd name="connsiteX11" fmla="*/ 0 w 599518"/>
                      <a:gd name="connsiteY11" fmla="*/ 2794230 h 3094287"/>
                      <a:gd name="connsiteX12" fmla="*/ 0 w 599518"/>
                      <a:gd name="connsiteY12" fmla="*/ 2786039 h 309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99518" h="3094287">
                        <a:moveTo>
                          <a:pt x="0" y="0"/>
                        </a:moveTo>
                        <a:lnTo>
                          <a:pt x="599517" y="0"/>
                        </a:lnTo>
                        <a:lnTo>
                          <a:pt x="599517" y="2786029"/>
                        </a:lnTo>
                        <a:lnTo>
                          <a:pt x="599518" y="2786039"/>
                        </a:lnTo>
                        <a:lnTo>
                          <a:pt x="599517" y="2786049"/>
                        </a:lnTo>
                        <a:lnTo>
                          <a:pt x="599517" y="2794230"/>
                        </a:lnTo>
                        <a:lnTo>
                          <a:pt x="598715" y="2794230"/>
                        </a:lnTo>
                        <a:lnTo>
                          <a:pt x="593428" y="2848162"/>
                        </a:lnTo>
                        <a:cubicBezTo>
                          <a:pt x="565477" y="2988626"/>
                          <a:pt x="444617" y="3094287"/>
                          <a:pt x="299759" y="3094287"/>
                        </a:cubicBezTo>
                        <a:cubicBezTo>
                          <a:pt x="154901" y="3094287"/>
                          <a:pt x="34042" y="2988626"/>
                          <a:pt x="6090" y="2848162"/>
                        </a:cubicBezTo>
                        <a:lnTo>
                          <a:pt x="803" y="2794230"/>
                        </a:lnTo>
                        <a:lnTo>
                          <a:pt x="0" y="2794230"/>
                        </a:lnTo>
                        <a:lnTo>
                          <a:pt x="0" y="2786039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1043522" y="2263585"/>
                    <a:ext cx="599517" cy="22412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8A51B170-1A9B-4F90-ADE5-0344D787DA6F}"/>
                </a:ext>
              </a:extLst>
            </p:cNvPr>
            <p:cNvSpPr/>
            <p:nvPr/>
          </p:nvSpPr>
          <p:spPr>
            <a:xfrm>
              <a:off x="4781467" y="1965237"/>
              <a:ext cx="3609474" cy="4069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2 mL krvi u epruvetu.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A51B170-1A9B-4F90-ADE5-0344D787DA6F}"/>
                </a:ext>
              </a:extLst>
            </p:cNvPr>
            <p:cNvSpPr/>
            <p:nvPr/>
          </p:nvSpPr>
          <p:spPr>
            <a:xfrm>
              <a:off x="4832223" y="4098758"/>
              <a:ext cx="3490080" cy="40691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Vodeno kupatilo (37 °C)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57" y="4950286"/>
            <a:ext cx="1204238" cy="1565206"/>
          </a:xfrm>
          <a:prstGeom prst="rect">
            <a:avLst/>
          </a:prstGeom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39805"/>
              </p:ext>
            </p:extLst>
          </p:nvPr>
        </p:nvGraphicFramePr>
        <p:xfrm>
          <a:off x="1094096" y="4745817"/>
          <a:ext cx="2286786" cy="174598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1398">
                  <a:extLst>
                    <a:ext uri="{9D8B030D-6E8A-4147-A177-3AD203B41FA5}">
                      <a16:colId xmlns:a16="http://schemas.microsoft.com/office/drawing/2014/main" val="2971149035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158262987"/>
                    </a:ext>
                  </a:extLst>
                </a:gridCol>
              </a:tblGrid>
              <a:tr h="368634">
                <a:tc>
                  <a:txBody>
                    <a:bodyPr/>
                    <a:lstStyle/>
                    <a:p>
                      <a:pPr algn="l"/>
                      <a:r>
                        <a:rPr lang="sr-Latn-RS" smtClean="0">
                          <a:latin typeface="Garamond" panose="02020404030301010803" pitchFamily="18" charset="0"/>
                        </a:rPr>
                        <a:t>Vrsta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Vreme </a:t>
                      </a:r>
                    </a:p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(minuti)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561006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pPr algn="l"/>
                      <a:r>
                        <a:rPr lang="sr-Latn-RS" smtClean="0">
                          <a:latin typeface="Garamond" panose="02020404030301010803" pitchFamily="18" charset="0"/>
                        </a:rPr>
                        <a:t>Konja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7-8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08991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pPr algn="l"/>
                      <a:r>
                        <a:rPr lang="sr-Latn-RS" smtClean="0">
                          <a:latin typeface="Garamond" panose="02020404030301010803" pitchFamily="18" charset="0"/>
                        </a:rPr>
                        <a:t>Pas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2-4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240297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pPr algn="l"/>
                      <a:r>
                        <a:rPr lang="sr-Latn-RS" smtClean="0">
                          <a:latin typeface="Garamond" panose="02020404030301010803" pitchFamily="18" charset="0"/>
                        </a:rPr>
                        <a:t>Čovek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4-5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981272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37715"/>
              </p:ext>
            </p:extLst>
          </p:nvPr>
        </p:nvGraphicFramePr>
        <p:xfrm>
          <a:off x="5433870" y="4745817"/>
          <a:ext cx="2286786" cy="174598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61398">
                  <a:extLst>
                    <a:ext uri="{9D8B030D-6E8A-4147-A177-3AD203B41FA5}">
                      <a16:colId xmlns:a16="http://schemas.microsoft.com/office/drawing/2014/main" val="2971149035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158262987"/>
                    </a:ext>
                  </a:extLst>
                </a:gridCol>
              </a:tblGrid>
              <a:tr h="368634">
                <a:tc>
                  <a:txBody>
                    <a:bodyPr/>
                    <a:lstStyle/>
                    <a:p>
                      <a:pPr algn="l"/>
                      <a:r>
                        <a:rPr lang="sr-Latn-RS" smtClean="0">
                          <a:latin typeface="Garamond" panose="02020404030301010803" pitchFamily="18" charset="0"/>
                        </a:rPr>
                        <a:t>Vrsta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Vreme </a:t>
                      </a:r>
                    </a:p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(minuti)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561006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pPr algn="l"/>
                      <a:r>
                        <a:rPr lang="sr-Latn-RS" smtClean="0">
                          <a:latin typeface="Garamond" panose="02020404030301010803" pitchFamily="18" charset="0"/>
                        </a:rPr>
                        <a:t>Konja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6-12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708991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pPr algn="l"/>
                      <a:r>
                        <a:rPr lang="sr-Latn-RS" smtClean="0">
                          <a:latin typeface="Garamond" panose="02020404030301010803" pitchFamily="18" charset="0"/>
                        </a:rPr>
                        <a:t>Pas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3-5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240297"/>
                  </a:ext>
                </a:extLst>
              </a:tr>
              <a:tr h="368634">
                <a:tc>
                  <a:txBody>
                    <a:bodyPr/>
                    <a:lstStyle/>
                    <a:p>
                      <a:pPr algn="l"/>
                      <a:r>
                        <a:rPr lang="sr-Latn-RS" smtClean="0">
                          <a:latin typeface="Garamond" panose="02020404030301010803" pitchFamily="18" charset="0"/>
                        </a:rPr>
                        <a:t>Čovek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>
                          <a:latin typeface="Garamond" panose="02020404030301010803" pitchFamily="18" charset="0"/>
                        </a:rPr>
                        <a:t>5-10</a:t>
                      </a:r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981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6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572126" y="258520"/>
            <a:ext cx="6015790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Određivanje vremena krvarenja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 descr="D:\ljuba\das\FIZIOLOGIJA\koagulacija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927" y="2503716"/>
            <a:ext cx="6802187" cy="3826230"/>
          </a:xfrm>
          <a:prstGeom prst="rect">
            <a:avLst/>
          </a:prstGeom>
          <a:noFill/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19053" y="1158413"/>
            <a:ext cx="8521933" cy="4069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Vreme potrebno da se krvarenje zaustavi iz večtački izazvane povrede.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759843" y="1803687"/>
            <a:ext cx="5640354" cy="46166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6E664E"/>
                </a:solidFill>
                <a:latin typeface="Garamond" panose="02020404030301010803" pitchFamily="18" charset="0"/>
              </a:rPr>
              <a:t>Vreme</a:t>
            </a:r>
            <a:r>
              <a:rPr lang="en-US" sz="2400" b="1" dirty="0" smtClean="0">
                <a:solidFill>
                  <a:srgbClr val="6E664E"/>
                </a:solidFill>
                <a:latin typeface="Garamond" panose="02020404030301010803" pitchFamily="18" charset="0"/>
              </a:rPr>
              <a:t> </a:t>
            </a:r>
            <a:r>
              <a:rPr lang="en-US" sz="2400" b="1" err="1" smtClean="0">
                <a:solidFill>
                  <a:srgbClr val="6E664E"/>
                </a:solidFill>
                <a:latin typeface="Garamond" panose="02020404030301010803" pitchFamily="18" charset="0"/>
              </a:rPr>
              <a:t>krvarenja</a:t>
            </a:r>
            <a:r>
              <a:rPr lang="en-US" sz="2400" b="1" smtClean="0">
                <a:solidFill>
                  <a:srgbClr val="6E664E"/>
                </a:solidFill>
                <a:latin typeface="Garamond" panose="02020404030301010803" pitchFamily="18" charset="0"/>
              </a:rPr>
              <a:t> vs</a:t>
            </a:r>
            <a:r>
              <a:rPr lang="en-US" sz="2400" b="1" dirty="0" smtClean="0">
                <a:solidFill>
                  <a:srgbClr val="6E664E"/>
                </a:solidFill>
                <a:latin typeface="Garamond" panose="02020404030301010803" pitchFamily="18" charset="0"/>
              </a:rPr>
              <a:t>. </a:t>
            </a:r>
            <a:r>
              <a:rPr lang="en-US" sz="2400" b="1" dirty="0" err="1" smtClean="0">
                <a:solidFill>
                  <a:srgbClr val="6E664E"/>
                </a:solidFill>
                <a:latin typeface="Garamond" panose="02020404030301010803" pitchFamily="18" charset="0"/>
              </a:rPr>
              <a:t>vreme</a:t>
            </a:r>
            <a:r>
              <a:rPr lang="en-US" sz="2400" b="1" dirty="0" smtClean="0">
                <a:solidFill>
                  <a:srgbClr val="6E664E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 err="1" smtClean="0">
                <a:solidFill>
                  <a:srgbClr val="6E664E"/>
                </a:solidFill>
                <a:latin typeface="Garamond" panose="02020404030301010803" pitchFamily="18" charset="0"/>
              </a:rPr>
              <a:t>koagulacije</a:t>
            </a:r>
            <a:r>
              <a:rPr lang="en-US" sz="2400" b="1" dirty="0" smtClean="0">
                <a:solidFill>
                  <a:srgbClr val="6E664E"/>
                </a:solidFill>
                <a:latin typeface="Garamond" panose="02020404030301010803" pitchFamily="18" charset="0"/>
              </a:rPr>
              <a:t>?</a:t>
            </a:r>
            <a:endParaRPr lang="sr-Latn-CS" sz="2400" b="1" dirty="0">
              <a:solidFill>
                <a:srgbClr val="6E664E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1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79059" y="258520"/>
            <a:ext cx="3621742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Puferi krvi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931" y="979449"/>
            <a:ext cx="1295400" cy="5638800"/>
            <a:chOff x="457200" y="1066800"/>
            <a:chExt cx="1295400" cy="5638800"/>
          </a:xfrm>
        </p:grpSpPr>
        <p:sp>
          <p:nvSpPr>
            <p:cNvPr id="4" name="Rectangle 3"/>
            <p:cNvSpPr/>
            <p:nvPr/>
          </p:nvSpPr>
          <p:spPr>
            <a:xfrm>
              <a:off x="457200" y="1066800"/>
              <a:ext cx="1295400" cy="304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0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200" y="1447800"/>
              <a:ext cx="1295400" cy="304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1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57200" y="1828800"/>
              <a:ext cx="12954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2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2209800"/>
              <a:ext cx="1295400" cy="3048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2590800"/>
              <a:ext cx="1295400" cy="3048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2971800"/>
              <a:ext cx="1295400" cy="304800"/>
            </a:xfrm>
            <a:prstGeom prst="rect">
              <a:avLst/>
            </a:prstGeom>
            <a:solidFill>
              <a:srgbClr val="D5F4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3352800"/>
              <a:ext cx="12954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6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" y="3733800"/>
              <a:ext cx="1295400" cy="304800"/>
            </a:xfrm>
            <a:prstGeom prst="rect">
              <a:avLst/>
            </a:prstGeom>
            <a:solidFill>
              <a:srgbClr val="68A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7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7200" y="4114800"/>
              <a:ext cx="1295400" cy="304800"/>
            </a:xfrm>
            <a:prstGeom prst="rect">
              <a:avLst/>
            </a:prstGeom>
            <a:solidFill>
              <a:srgbClr val="56B6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8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7200" y="4876800"/>
              <a:ext cx="1295400" cy="304800"/>
            </a:xfrm>
            <a:prstGeom prst="rect">
              <a:avLst/>
            </a:prstGeom>
            <a:solidFill>
              <a:srgbClr val="62A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10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" y="5257800"/>
              <a:ext cx="1295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11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200" y="4495800"/>
              <a:ext cx="1295400" cy="304800"/>
            </a:xfrm>
            <a:prstGeom prst="rect">
              <a:avLst/>
            </a:prstGeom>
            <a:solidFill>
              <a:srgbClr val="56B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9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0" y="5638800"/>
              <a:ext cx="1295400" cy="304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12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" y="6019800"/>
              <a:ext cx="1295400" cy="304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13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7200" y="6400800"/>
              <a:ext cx="1295400" cy="304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sr-Latn-RS" sz="2000" b="1" dirty="0" smtClean="0">
                  <a:solidFill>
                    <a:schemeClr val="bg1"/>
                  </a:solidFill>
                  <a:latin typeface="Garamond" pitchFamily="18" charset="0"/>
                </a:rPr>
                <a:t>14</a:t>
              </a:r>
              <a:endParaRPr lang="en-US" sz="2000" b="1" dirty="0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743952" y="1131849"/>
            <a:ext cx="7017678" cy="4069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Puferi</a:t>
            </a:r>
            <a:r>
              <a:rPr kumimoji="0" lang="sr-Latn-RS" sz="240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su smeše </a:t>
            </a:r>
            <a:r>
              <a:rPr kumimoji="0" lang="sr-Latn-RS" sz="2400" b="1" i="0" u="none" strike="noStrike" kern="120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slabih</a:t>
            </a:r>
            <a:r>
              <a:rPr kumimoji="0" lang="sr-Latn-RS" sz="240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kiselina ili baza </a:t>
            </a:r>
            <a:r>
              <a:rPr kumimoji="0" lang="sr-Latn-RS" sz="2400" b="1" i="0" u="none" strike="noStrike" kern="1200" cap="none" spc="0" normalizeH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</a:t>
            </a:r>
            <a:r>
              <a:rPr kumimoji="0" lang="sr-Latn-RS" sz="240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njihovih soli.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33272" y="1893849"/>
            <a:ext cx="6469737" cy="4737320"/>
            <a:chOff x="1483604" y="1805860"/>
            <a:chExt cx="6469737" cy="4737320"/>
          </a:xfrm>
        </p:grpSpPr>
        <p:grpSp>
          <p:nvGrpSpPr>
            <p:cNvPr id="24" name="Group 23"/>
            <p:cNvGrpSpPr/>
            <p:nvPr/>
          </p:nvGrpSpPr>
          <p:grpSpPr>
            <a:xfrm>
              <a:off x="2911150" y="1805860"/>
              <a:ext cx="3406107" cy="4737320"/>
              <a:chOff x="3657600" y="1371600"/>
              <a:chExt cx="3733800" cy="519660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800600" y="2819400"/>
                <a:ext cx="1676400" cy="99060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 sz="5400" b="1" dirty="0" smtClean="0">
                    <a:solidFill>
                      <a:srgbClr val="D1D1D1"/>
                    </a:solidFill>
                    <a:latin typeface="Garamond" pitchFamily="18" charset="0"/>
                  </a:rPr>
                  <a:t>7,40</a:t>
                </a:r>
                <a:endParaRPr lang="en-US" sz="5400" b="1" dirty="0">
                  <a:solidFill>
                    <a:srgbClr val="D1D1D1"/>
                  </a:solidFill>
                  <a:latin typeface="Garamond" pitchFamily="18" charset="0"/>
                </a:endParaRPr>
              </a:p>
            </p:txBody>
          </p:sp>
          <p:pic>
            <p:nvPicPr>
              <p:cNvPr id="26" name="Picture 25" descr="libra_PNG19.png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657600" y="4114800"/>
                <a:ext cx="3302865" cy="2453406"/>
              </a:xfrm>
              <a:prstGeom prst="rect">
                <a:avLst/>
              </a:prstGeom>
            </p:spPr>
          </p:pic>
          <p:sp>
            <p:nvSpPr>
              <p:cNvPr id="27" name="Rounded Rectangle 26"/>
              <p:cNvSpPr/>
              <p:nvPr/>
            </p:nvSpPr>
            <p:spPr>
              <a:xfrm>
                <a:off x="3810000" y="1371600"/>
                <a:ext cx="3581400" cy="914400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err="1" smtClean="0">
                    <a:solidFill>
                      <a:srgbClr val="D1D1D1"/>
                    </a:solidFill>
                    <a:latin typeface="Garamond" pitchFamily="18" charset="0"/>
                  </a:rPr>
                  <a:t>Izohidrija</a:t>
                </a:r>
                <a:endParaRPr lang="en-US" sz="5400" b="1" dirty="0">
                  <a:solidFill>
                    <a:srgbClr val="D1D1D1"/>
                  </a:solidFill>
                  <a:latin typeface="Garamond" pitchFamily="18" charset="0"/>
                </a:endParaRPr>
              </a:p>
            </p:txBody>
          </p:sp>
        </p:grpSp>
        <p:cxnSp>
          <p:nvCxnSpPr>
            <p:cNvPr id="29" name="Straight Arrow Connector 28"/>
            <p:cNvCxnSpPr>
              <a:stCxn id="25" idx="3"/>
            </p:cNvCxnSpPr>
            <p:nvPr/>
          </p:nvCxnSpPr>
          <p:spPr>
            <a:xfrm flipV="1">
              <a:off x="5483109" y="3577225"/>
              <a:ext cx="917692" cy="1"/>
            </a:xfrm>
            <a:prstGeom prst="straightConnector1">
              <a:avLst/>
            </a:prstGeom>
            <a:ln w="76200">
              <a:solidFill>
                <a:srgbClr val="FF53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3050175" y="3570249"/>
              <a:ext cx="917692" cy="1"/>
            </a:xfrm>
            <a:prstGeom prst="straightConnector1">
              <a:avLst/>
            </a:prstGeom>
            <a:ln w="76200">
              <a:solidFill>
                <a:srgbClr val="FF53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1483604" y="3125700"/>
              <a:ext cx="1529273" cy="90304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5400" b="1" smtClean="0">
                  <a:solidFill>
                    <a:srgbClr val="FF5353"/>
                  </a:solidFill>
                  <a:latin typeface="Garamond" pitchFamily="18" charset="0"/>
                </a:rPr>
                <a:t>7,10</a:t>
              </a:r>
              <a:endParaRPr lang="en-US" sz="5400" b="1" dirty="0">
                <a:solidFill>
                  <a:srgbClr val="FF5353"/>
                </a:solidFill>
                <a:latin typeface="Garamond" pitchFamily="18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24068" y="3125700"/>
              <a:ext cx="1529273" cy="90304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5400" b="1" smtClean="0">
                  <a:solidFill>
                    <a:srgbClr val="FF5353"/>
                  </a:solidFill>
                  <a:latin typeface="Garamond" pitchFamily="18" charset="0"/>
                </a:rPr>
                <a:t>7,80</a:t>
              </a:r>
              <a:endParaRPr lang="en-US" sz="5400" b="1" dirty="0">
                <a:solidFill>
                  <a:srgbClr val="FF5353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8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20574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Puferska širina?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8862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Puferski kapacitet?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-190500" y="3771900"/>
            <a:ext cx="43434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1200" y="5943600"/>
            <a:ext cx="49530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60960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[</a:t>
            </a:r>
            <a:r>
              <a:rPr kumimoji="0" lang="sr-Latn-R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OH-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1752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829594" y="4266406"/>
            <a:ext cx="3352800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201194" y="4266406"/>
            <a:ext cx="3352800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981200" y="3124200"/>
            <a:ext cx="4419600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81200" y="3733800"/>
            <a:ext cx="4419600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81200" y="4343400"/>
            <a:ext cx="4419600" cy="158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667000" y="3657600"/>
            <a:ext cx="3207657" cy="1567543"/>
          </a:xfrm>
          <a:custGeom>
            <a:avLst/>
            <a:gdLst>
              <a:gd name="connsiteX0" fmla="*/ 0 w 3207657"/>
              <a:gd name="connsiteY0" fmla="*/ 1567543 h 1567543"/>
              <a:gd name="connsiteX1" fmla="*/ 812800 w 3207657"/>
              <a:gd name="connsiteY1" fmla="*/ 740229 h 1567543"/>
              <a:gd name="connsiteX2" fmla="*/ 2162629 w 3207657"/>
              <a:gd name="connsiteY2" fmla="*/ 667657 h 1567543"/>
              <a:gd name="connsiteX3" fmla="*/ 3207657 w 3207657"/>
              <a:gd name="connsiteY3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657" h="1567543">
                <a:moveTo>
                  <a:pt x="0" y="1567543"/>
                </a:moveTo>
                <a:cubicBezTo>
                  <a:pt x="226181" y="1228876"/>
                  <a:pt x="452362" y="890210"/>
                  <a:pt x="812800" y="740229"/>
                </a:cubicBezTo>
                <a:cubicBezTo>
                  <a:pt x="1173238" y="590248"/>
                  <a:pt x="1763486" y="791028"/>
                  <a:pt x="2162629" y="667657"/>
                </a:cubicBezTo>
                <a:cubicBezTo>
                  <a:pt x="2561772" y="544286"/>
                  <a:pt x="2884714" y="272143"/>
                  <a:pt x="3207657" y="0"/>
                </a:cubicBezTo>
              </a:path>
            </a:pathLst>
          </a:cu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2667000" y="2438400"/>
            <a:ext cx="3207657" cy="1567543"/>
          </a:xfrm>
          <a:custGeom>
            <a:avLst/>
            <a:gdLst>
              <a:gd name="connsiteX0" fmla="*/ 0 w 3207657"/>
              <a:gd name="connsiteY0" fmla="*/ 1567543 h 1567543"/>
              <a:gd name="connsiteX1" fmla="*/ 812800 w 3207657"/>
              <a:gd name="connsiteY1" fmla="*/ 740229 h 1567543"/>
              <a:gd name="connsiteX2" fmla="*/ 2162629 w 3207657"/>
              <a:gd name="connsiteY2" fmla="*/ 667657 h 1567543"/>
              <a:gd name="connsiteX3" fmla="*/ 3207657 w 3207657"/>
              <a:gd name="connsiteY3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657" h="1567543">
                <a:moveTo>
                  <a:pt x="0" y="1567543"/>
                </a:moveTo>
                <a:cubicBezTo>
                  <a:pt x="226181" y="1228876"/>
                  <a:pt x="452362" y="890210"/>
                  <a:pt x="812800" y="740229"/>
                </a:cubicBezTo>
                <a:cubicBezTo>
                  <a:pt x="1173238" y="590248"/>
                  <a:pt x="1763486" y="791028"/>
                  <a:pt x="2162629" y="667657"/>
                </a:cubicBezTo>
                <a:cubicBezTo>
                  <a:pt x="2561772" y="544286"/>
                  <a:pt x="2884714" y="272143"/>
                  <a:pt x="3207657" y="0"/>
                </a:cubicBezTo>
              </a:path>
            </a:pathLst>
          </a:cu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2743200" y="3048000"/>
            <a:ext cx="3207657" cy="1567543"/>
          </a:xfrm>
          <a:custGeom>
            <a:avLst/>
            <a:gdLst>
              <a:gd name="connsiteX0" fmla="*/ 0 w 3207657"/>
              <a:gd name="connsiteY0" fmla="*/ 1567543 h 1567543"/>
              <a:gd name="connsiteX1" fmla="*/ 812800 w 3207657"/>
              <a:gd name="connsiteY1" fmla="*/ 740229 h 1567543"/>
              <a:gd name="connsiteX2" fmla="*/ 2162629 w 3207657"/>
              <a:gd name="connsiteY2" fmla="*/ 667657 h 1567543"/>
              <a:gd name="connsiteX3" fmla="*/ 3207657 w 3207657"/>
              <a:gd name="connsiteY3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7657" h="1567543">
                <a:moveTo>
                  <a:pt x="0" y="1567543"/>
                </a:moveTo>
                <a:cubicBezTo>
                  <a:pt x="226181" y="1228876"/>
                  <a:pt x="452362" y="890210"/>
                  <a:pt x="812800" y="740229"/>
                </a:cubicBezTo>
                <a:cubicBezTo>
                  <a:pt x="1173238" y="590248"/>
                  <a:pt x="1763486" y="791028"/>
                  <a:pt x="2162629" y="667657"/>
                </a:cubicBezTo>
                <a:cubicBezTo>
                  <a:pt x="2561772" y="544286"/>
                  <a:pt x="2884714" y="272143"/>
                  <a:pt x="3207657" y="0"/>
                </a:cubicBezTo>
              </a:path>
            </a:pathLst>
          </a:cu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114800" y="30480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14800" y="4267200"/>
            <a:ext cx="1524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114800" y="3657600"/>
            <a:ext cx="152400" cy="1524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95400" y="3429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6,1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9050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3400" y="3429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pK=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411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5,1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71600" y="2895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7,1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905000" y="5867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990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Titraciona kriva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9" name="Right Brace 48"/>
          <p:cNvSpPr/>
          <p:nvPr/>
        </p:nvSpPr>
        <p:spPr>
          <a:xfrm>
            <a:off x="6553200" y="3124200"/>
            <a:ext cx="381000" cy="121920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ight Brace 49"/>
          <p:cNvSpPr/>
          <p:nvPr/>
        </p:nvSpPr>
        <p:spPr>
          <a:xfrm rot="16200000">
            <a:off x="4000500" y="1638300"/>
            <a:ext cx="381000" cy="137160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04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Puferski kapacitet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342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Puferska 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širina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79059" y="258520"/>
            <a:ext cx="3621742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Puferi krvi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1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29" grpId="0"/>
      <p:bldP spid="30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/>
      <p:bldP spid="46" grpId="0"/>
      <p:bldP spid="47" grpId="0" animBg="1"/>
      <p:bldP spid="48" grpId="0"/>
      <p:bldP spid="49" grpId="0" animBg="1"/>
      <p:bldP spid="50" grpId="0" animBg="1"/>
      <p:bldP spid="51" grpId="0"/>
      <p:bldP spid="51" grpId="1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79059" y="258520"/>
            <a:ext cx="3621742" cy="533400"/>
          </a:xfrm>
          <a:prstGeom prst="roundRect">
            <a:avLst/>
          </a:prstGeom>
          <a:solidFill>
            <a:srgbClr val="6E664E"/>
          </a:solidFill>
          <a:ln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Puferi krvi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1674" y="994588"/>
            <a:ext cx="254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Krvna plazma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5" name="Picture 4" descr="Red_blood_ce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9385">
            <a:off x="-207267" y="1251871"/>
            <a:ext cx="5741746" cy="5504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5732" y="2016348"/>
            <a:ext cx="162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Eritrociti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5" y="2760105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Neorganski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3606" y="2760104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Organski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515" y="3221769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Bikarbonatni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515" y="3662842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Fosfatni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8747" y="3221768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Hemoglobin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9452" y="1493576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Neorganski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0543" y="1493575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Organski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9452" y="1955240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Bikarbonatni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9452" y="2396313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Fosfatni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43703" y="3662842"/>
            <a:ext cx="111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80 %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7471" y="4470431"/>
            <a:ext cx="111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1831" y="4642658"/>
            <a:ext cx="111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Na+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3876" y="1934647"/>
            <a:ext cx="18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Proteini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5499" y="2945006"/>
            <a:ext cx="111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15 %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3012" y="2945005"/>
            <a:ext cx="111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5 %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79059" y="258520"/>
            <a:ext cx="3621742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Bikarbonatni pufer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02205" y="1826399"/>
            <a:ext cx="6775450" cy="954107"/>
            <a:chOff x="1673225" y="1736726"/>
            <a:chExt cx="6775450" cy="954107"/>
          </a:xfrm>
        </p:grpSpPr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1673225" y="1736726"/>
              <a:ext cx="172243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/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r>
                <a:rPr lang="sr-Latn-RS" sz="2800">
                  <a:solidFill>
                    <a:srgbClr val="D1D1D1"/>
                  </a:solidFill>
                  <a:latin typeface="Garamond" panose="02020404030301010803" pitchFamily="18" charset="0"/>
                </a:rPr>
                <a:t>C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O</a:t>
              </a:r>
              <a:r>
                <a:rPr lang="sr-Latn-RS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lvl="0"/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NaH</a:t>
              </a:r>
              <a:r>
                <a:rPr lang="sr-Latn-RS" sz="2800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C</a:t>
              </a:r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O</a:t>
              </a:r>
              <a:r>
                <a:rPr lang="sr-Latn-RS">
                  <a:solidFill>
                    <a:srgbClr val="D1D1D1"/>
                  </a:solidFill>
                  <a:latin typeface="Garamond" panose="02020404030301010803" pitchFamily="18" charset="0"/>
                </a:rPr>
                <a:t>3</a:t>
              </a:r>
              <a:r>
                <a:rPr lang="sr-Latn-RS" sz="2800">
                  <a:solidFill>
                    <a:srgbClr val="D1D1D1"/>
                  </a:solidFill>
                  <a:latin typeface="Garamond" panose="02020404030301010803" pitchFamily="18" charset="0"/>
                </a:rPr>
                <a:t>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3287713" y="1956800"/>
              <a:ext cx="13708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+ HCl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658519" y="2213779"/>
              <a:ext cx="720725" cy="0"/>
            </a:xfrm>
            <a:prstGeom prst="straightConnector1">
              <a:avLst/>
            </a:prstGeom>
            <a:ln w="38100">
              <a:solidFill>
                <a:srgbClr val="D1D1D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5583237" y="1960523"/>
              <a:ext cx="28654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r>
                <a:rPr kumimoji="0" lang="sr-Latn-R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O</a:t>
              </a:r>
              <a:r>
                <a:rPr lang="sr-Latn-RS">
                  <a:solidFill>
                    <a:srgbClr val="D1D1D1"/>
                  </a:solidFill>
                  <a:latin typeface="Garamond" panose="02020404030301010803" pitchFamily="18" charset="0"/>
                </a:rPr>
                <a:t>3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+ </a:t>
              </a:r>
              <a:r>
                <a:rPr kumimoji="0" lang="sr-Latn-R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NaCl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6480" y="3482150"/>
            <a:ext cx="7187764" cy="954107"/>
            <a:chOff x="1673225" y="1736726"/>
            <a:chExt cx="7187764" cy="954107"/>
          </a:xfrm>
        </p:grpSpPr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1673225" y="1736726"/>
              <a:ext cx="172243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r>
                <a:rPr kumimoji="0" lang="sr-Latn-R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O</a:t>
              </a:r>
              <a:r>
                <a:rPr lang="sr-Latn-RS">
                  <a:solidFill>
                    <a:srgbClr val="D1D1D1"/>
                  </a:solidFill>
                  <a:latin typeface="Garamond" panose="02020404030301010803" pitchFamily="18" charset="0"/>
                </a:rPr>
                <a:t>3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  <a:p>
              <a:pPr lvl="0"/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NaH</a:t>
              </a:r>
              <a:r>
                <a:rPr lang="sr-Latn-RS" sz="2800">
                  <a:solidFill>
                    <a:srgbClr val="D1D1D1"/>
                  </a:solidFill>
                  <a:latin typeface="Garamond" panose="02020404030301010803" pitchFamily="18" charset="0"/>
                </a:rPr>
                <a:t>C</a:t>
              </a:r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O</a:t>
              </a:r>
              <a:r>
                <a:rPr lang="sr-Latn-RS" sz="2000">
                  <a:solidFill>
                    <a:srgbClr val="D1D1D1"/>
                  </a:solidFill>
                  <a:latin typeface="Garamond" panose="02020404030301010803" pitchFamily="18" charset="0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287713" y="1956800"/>
              <a:ext cx="15497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+ </a:t>
              </a:r>
              <a:r>
                <a:rPr kumimoji="0" lang="sr-Latn-R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NaOH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904581" y="2213779"/>
              <a:ext cx="720725" cy="0"/>
            </a:xfrm>
            <a:prstGeom prst="straightConnector1">
              <a:avLst/>
            </a:prstGeom>
            <a:ln w="38100">
              <a:solidFill>
                <a:srgbClr val="D1D1D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5754686" y="1964923"/>
              <a:ext cx="31063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NaH</a:t>
              </a:r>
              <a:r>
                <a:rPr lang="sr-Latn-RS" sz="2800">
                  <a:solidFill>
                    <a:srgbClr val="D1D1D1"/>
                  </a:solidFill>
                  <a:latin typeface="Garamond" panose="02020404030301010803" pitchFamily="18" charset="0"/>
                </a:rPr>
                <a:t>C</a:t>
              </a:r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O</a:t>
              </a:r>
              <a:r>
                <a:rPr lang="sr-Latn-RS" sz="2000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3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+ </a:t>
              </a:r>
              <a:r>
                <a:rPr kumimoji="0" lang="sr-Latn-R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H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r>
                <a:rPr kumimoji="0" lang="sr-Latn-R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D1D1D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O</a:t>
              </a: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D1D1D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14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libra_PNG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193" y="4267200"/>
            <a:ext cx="3302865" cy="24534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81000" y="2286000"/>
            <a:ext cx="13716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1000" y="2743200"/>
            <a:ext cx="13716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HCO3-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1000" y="3581400"/>
            <a:ext cx="13716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Na+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4038600"/>
            <a:ext cx="13716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HCO3-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81200" y="3429000"/>
            <a:ext cx="1447800" cy="1588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3429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Disocijacija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95800" y="4038600"/>
            <a:ext cx="1371600" cy="6096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72000" y="2057400"/>
            <a:ext cx="13716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HCO3-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257800" y="3124200"/>
            <a:ext cx="1371600" cy="6096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Na+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57600" y="2895600"/>
            <a:ext cx="1371600" cy="6096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57600" y="3352800"/>
            <a:ext cx="13716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HCO3-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67600" y="685800"/>
            <a:ext cx="838200" cy="5334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467600" y="1066800"/>
            <a:ext cx="8382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Cl-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1400" y="5257800"/>
            <a:ext cx="990600" cy="5334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Na+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91400" y="5638800"/>
            <a:ext cx="990600" cy="533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OH-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4800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Bikarbonatni puferski sistem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31865" y="5644243"/>
            <a:ext cx="1828800" cy="7620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7200" b="1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1</a:t>
            </a:r>
            <a:r>
              <a:rPr kumimoji="0" lang="sr-Latn-RS" sz="7200" b="1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:20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79059" y="258520"/>
            <a:ext cx="3621742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Bikarbonatni pufer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52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4.44444E-6 L 0.00417 0.1166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1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25 -0.00556 L -0.2875 0.1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6" presetClass="emph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8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12222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29167 -0.1666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5" grpId="6" animBg="1"/>
      <p:bldP spid="25" grpId="7" animBg="1"/>
      <p:bldP spid="25" grpId="8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79059" y="258520"/>
            <a:ext cx="3621742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Fosfatni pufer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02205" y="1826399"/>
            <a:ext cx="6775450" cy="954107"/>
            <a:chOff x="1673225" y="1736726"/>
            <a:chExt cx="6775450" cy="954107"/>
          </a:xfrm>
        </p:grpSpPr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1673225" y="1736726"/>
              <a:ext cx="172243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NaH</a:t>
              </a:r>
              <a:r>
                <a:rPr lang="en-US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28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PO</a:t>
              </a:r>
              <a:r>
                <a:rPr lang="en-US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4</a:t>
              </a:r>
              <a:endParaRPr lang="en-US" dirty="0">
                <a:solidFill>
                  <a:srgbClr val="D1D1D1"/>
                </a:solidFill>
                <a:latin typeface="Garamond" panose="02020404030301010803" pitchFamily="18" charset="0"/>
              </a:endParaRPr>
            </a:p>
            <a:p>
              <a:r>
                <a:rPr lang="en-US" sz="28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Na</a:t>
              </a:r>
              <a:r>
                <a:rPr lang="en-US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28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HPO</a:t>
              </a:r>
              <a:r>
                <a:rPr lang="en-US" sz="20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4</a:t>
              </a:r>
              <a:endParaRPr lang="en-US" sz="2000" dirty="0">
                <a:solidFill>
                  <a:srgbClr val="D1D1D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3287713" y="1956800"/>
              <a:ext cx="137080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+ HCl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658519" y="2213779"/>
              <a:ext cx="720725" cy="0"/>
            </a:xfrm>
            <a:prstGeom prst="straightConnector1">
              <a:avLst/>
            </a:prstGeom>
            <a:ln w="38100">
              <a:solidFill>
                <a:srgbClr val="D1D1D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5583237" y="1960523"/>
              <a:ext cx="28654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NaH</a:t>
              </a:r>
              <a:r>
                <a:rPr lang="en-US">
                  <a:solidFill>
                    <a:srgbClr val="D1D1D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PO</a:t>
              </a:r>
              <a:r>
                <a:rPr lang="en-US">
                  <a:solidFill>
                    <a:srgbClr val="D1D1D1"/>
                  </a:solidFill>
                  <a:latin typeface="Garamond" panose="02020404030301010803" pitchFamily="18" charset="0"/>
                </a:rPr>
                <a:t>4 </a:t>
              </a:r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+ NaCl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6480" y="3482150"/>
            <a:ext cx="6946900" cy="954107"/>
            <a:chOff x="1673225" y="1736726"/>
            <a:chExt cx="6946900" cy="954107"/>
          </a:xfrm>
        </p:grpSpPr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1673225" y="1736726"/>
              <a:ext cx="1722437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NaH</a:t>
              </a:r>
              <a:r>
                <a:rPr lang="en-US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28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PO</a:t>
              </a:r>
              <a:r>
                <a:rPr lang="en-US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4</a:t>
              </a:r>
              <a:endParaRPr lang="en-US" dirty="0">
                <a:solidFill>
                  <a:srgbClr val="D1D1D1"/>
                </a:solidFill>
                <a:latin typeface="Garamond" panose="02020404030301010803" pitchFamily="18" charset="0"/>
              </a:endParaRPr>
            </a:p>
            <a:p>
              <a:r>
                <a:rPr lang="en-US" sz="28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Na</a:t>
              </a:r>
              <a:r>
                <a:rPr lang="en-US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28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HPO</a:t>
              </a:r>
              <a:r>
                <a:rPr lang="en-US" sz="2000" dirty="0" err="1">
                  <a:solidFill>
                    <a:srgbClr val="D1D1D1"/>
                  </a:solidFill>
                  <a:latin typeface="Garamond" panose="02020404030301010803" pitchFamily="18" charset="0"/>
                </a:rPr>
                <a:t>4</a:t>
              </a:r>
              <a:endParaRPr lang="en-US" sz="2000" dirty="0">
                <a:solidFill>
                  <a:srgbClr val="D1D1D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7" name="TextBox 4"/>
            <p:cNvSpPr txBox="1">
              <a:spLocks noChangeArrowheads="1"/>
            </p:cNvSpPr>
            <p:nvPr/>
          </p:nvSpPr>
          <p:spPr bwMode="auto">
            <a:xfrm>
              <a:off x="3287713" y="1956800"/>
              <a:ext cx="154972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+ </a:t>
              </a:r>
              <a:r>
                <a:rPr lang="sr-Latn-RS" sz="2800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NaOH</a:t>
              </a:r>
              <a:endParaRPr lang="en-US" sz="2800">
                <a:solidFill>
                  <a:srgbClr val="D1D1D1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904581" y="2213779"/>
              <a:ext cx="720725" cy="0"/>
            </a:xfrm>
            <a:prstGeom prst="straightConnector1">
              <a:avLst/>
            </a:prstGeom>
            <a:ln w="38100">
              <a:solidFill>
                <a:srgbClr val="D1D1D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5754687" y="1964923"/>
              <a:ext cx="28654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Na</a:t>
              </a:r>
              <a:r>
                <a:rPr lang="en-US">
                  <a:solidFill>
                    <a:srgbClr val="D1D1D1"/>
                  </a:solidFill>
                  <a:latin typeface="Garamond" panose="02020404030301010803" pitchFamily="18" charset="0"/>
                </a:rPr>
                <a:t>2</a:t>
              </a:r>
              <a:r>
                <a:rPr lang="en-US" sz="2800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HPO</a:t>
              </a:r>
              <a:r>
                <a:rPr lang="en-US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4 </a:t>
              </a:r>
              <a:r>
                <a:rPr lang="en-US" sz="2800">
                  <a:solidFill>
                    <a:srgbClr val="D1D1D1"/>
                  </a:solidFill>
                  <a:latin typeface="Garamond" panose="02020404030301010803" pitchFamily="18" charset="0"/>
                </a:rPr>
                <a:t>+ </a:t>
              </a:r>
              <a:r>
                <a:rPr lang="sr-Latn-RS" sz="2800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H</a:t>
              </a:r>
              <a:r>
                <a:rPr lang="en-US">
                  <a:solidFill>
                    <a:srgbClr val="D1D1D1"/>
                  </a:solidFill>
                  <a:latin typeface="Garamond" panose="02020404030301010803" pitchFamily="18" charset="0"/>
                </a:rPr>
                <a:t>2</a:t>
              </a:r>
              <a:r>
                <a:rPr lang="sr-Latn-RS" sz="2800" smtClean="0">
                  <a:solidFill>
                    <a:srgbClr val="D1D1D1"/>
                  </a:solidFill>
                  <a:latin typeface="Garamond" panose="02020404030301010803" pitchFamily="18" charset="0"/>
                </a:rPr>
                <a:t>O</a:t>
              </a:r>
              <a:endParaRPr lang="en-US" sz="2800">
                <a:solidFill>
                  <a:srgbClr val="D1D1D1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1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BC52A8C-2492-4B0E-9B5D-A5CC1978A295}"/>
              </a:ext>
            </a:extLst>
          </p:cNvPr>
          <p:cNvSpPr/>
          <p:nvPr/>
        </p:nvSpPr>
        <p:spPr>
          <a:xfrm>
            <a:off x="328473" y="258520"/>
            <a:ext cx="8460419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Hemostaza</a:t>
            </a:r>
            <a:r>
              <a:rPr kumimoji="0" 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– proces zaustavljanja krvarenja.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328474" y="1392419"/>
            <a:ext cx="200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omeo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staza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B395AC-FEDB-46EE-8AB1-AA3A6D3FC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8" y="1287603"/>
            <a:ext cx="2980952" cy="15523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48AB7-8668-46C3-AB82-8A2C77C0D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8" y="3071059"/>
            <a:ext cx="2942857" cy="10571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A74CD5-69A9-4A56-ADDB-BF1862072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8" y="4359277"/>
            <a:ext cx="2923809" cy="828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6B202F-EE1B-445E-A4C5-A9A376041B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0" y="5660276"/>
            <a:ext cx="2942857" cy="8857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275149" y="2672659"/>
            <a:ext cx="334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Oštećeni krvni sud</a:t>
            </a:r>
            <a:endParaRPr kumimoji="0" lang="sr-Latn-R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3694378" y="2441043"/>
            <a:ext cx="484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7E7559"/>
                </a:solidFill>
                <a:latin typeface="Garamond" panose="02020404030301010803" pitchFamily="18" charset="0"/>
              </a:rPr>
              <a:t>PRIMARNA HEMOSTAZA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3764498" y="2964263"/>
            <a:ext cx="470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dirty="0">
                <a:latin typeface="Garamond" panose="02020404030301010803" pitchFamily="18" charset="0"/>
              </a:rPr>
              <a:t>(1) vazokonstrikcija </a:t>
            </a:r>
          </a:p>
          <a:p>
            <a:pPr algn="ctr"/>
            <a:r>
              <a:rPr lang="sr-Latn-RS" sz="2000" dirty="0">
                <a:latin typeface="Garamond" panose="02020404030301010803" pitchFamily="18" charset="0"/>
              </a:rPr>
              <a:t>(2) stvaranje trombocitnog čepa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3694378" y="4121393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>
                <a:solidFill>
                  <a:srgbClr val="7E7559"/>
                </a:solidFill>
                <a:latin typeface="Garamond" panose="02020404030301010803" pitchFamily="18" charset="0"/>
              </a:rPr>
              <a:t>SEKUNDARNA HEMOSTAZA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3870067" y="4644613"/>
            <a:ext cx="470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Both"/>
            </a:pPr>
            <a:r>
              <a:rPr lang="sr-Latn-RS" sz="2000" smtClean="0">
                <a:latin typeface="Garamond" panose="02020404030301010803" pitchFamily="18" charset="0"/>
              </a:rPr>
              <a:t>koagulacija </a:t>
            </a:r>
            <a:r>
              <a:rPr lang="sr-Latn-RS" sz="2000" dirty="0">
                <a:latin typeface="Garamond" panose="02020404030301010803" pitchFamily="18" charset="0"/>
              </a:rPr>
              <a:t>ili zgrušavanje krvi</a:t>
            </a:r>
          </a:p>
        </p:txBody>
      </p:sp>
    </p:spTree>
    <p:extLst>
      <p:ext uri="{BB962C8B-B14F-4D97-AF65-F5344CB8AC3E}">
        <p14:creationId xmlns:p14="http://schemas.microsoft.com/office/powerpoint/2010/main" val="6300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5562600" y="2362200"/>
            <a:ext cx="1371600" cy="609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62600" y="2362200"/>
            <a:ext cx="1371600" cy="6096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1219200"/>
            <a:ext cx="13716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OH-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62200" y="3124200"/>
            <a:ext cx="4403834" cy="1839310"/>
          </a:xfrm>
          <a:custGeom>
            <a:avLst/>
            <a:gdLst>
              <a:gd name="connsiteX0" fmla="*/ 3292365 w 4403834"/>
              <a:gd name="connsiteY0" fmla="*/ 0 h 3515710"/>
              <a:gd name="connsiteX1" fmla="*/ 738352 w 4403834"/>
              <a:gd name="connsiteY1" fmla="*/ 536028 h 3515710"/>
              <a:gd name="connsiteX2" fmla="*/ 754117 w 4403834"/>
              <a:gd name="connsiteY2" fmla="*/ 977462 h 3515710"/>
              <a:gd name="connsiteX3" fmla="*/ 3229303 w 4403834"/>
              <a:gd name="connsiteY3" fmla="*/ 945931 h 3515710"/>
              <a:gd name="connsiteX4" fmla="*/ 3339662 w 4403834"/>
              <a:gd name="connsiteY4" fmla="*/ 1513490 h 3515710"/>
              <a:gd name="connsiteX5" fmla="*/ 691055 w 4403834"/>
              <a:gd name="connsiteY5" fmla="*/ 2017986 h 3515710"/>
              <a:gd name="connsiteX6" fmla="*/ 470338 w 4403834"/>
              <a:gd name="connsiteY6" fmla="*/ 2554014 h 3515710"/>
              <a:gd name="connsiteX7" fmla="*/ 3513083 w 4403834"/>
              <a:gd name="connsiteY7" fmla="*/ 2380593 h 3515710"/>
              <a:gd name="connsiteX8" fmla="*/ 3875689 w 4403834"/>
              <a:gd name="connsiteY8" fmla="*/ 2916621 h 3515710"/>
              <a:gd name="connsiteX9" fmla="*/ 344214 w 4403834"/>
              <a:gd name="connsiteY9" fmla="*/ 3515710 h 351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834" h="3515710">
                <a:moveTo>
                  <a:pt x="3292365" y="0"/>
                </a:moveTo>
                <a:cubicBezTo>
                  <a:pt x="2226879" y="186559"/>
                  <a:pt x="1161393" y="373118"/>
                  <a:pt x="738352" y="536028"/>
                </a:cubicBezTo>
                <a:cubicBezTo>
                  <a:pt x="315311" y="698938"/>
                  <a:pt x="338959" y="909145"/>
                  <a:pt x="754117" y="977462"/>
                </a:cubicBezTo>
                <a:cubicBezTo>
                  <a:pt x="1169275" y="1045779"/>
                  <a:pt x="2798379" y="856593"/>
                  <a:pt x="3229303" y="945931"/>
                </a:cubicBezTo>
                <a:cubicBezTo>
                  <a:pt x="3660227" y="1035269"/>
                  <a:pt x="3762703" y="1334814"/>
                  <a:pt x="3339662" y="1513490"/>
                </a:cubicBezTo>
                <a:cubicBezTo>
                  <a:pt x="2916621" y="1692166"/>
                  <a:pt x="1169276" y="1844565"/>
                  <a:pt x="691055" y="2017986"/>
                </a:cubicBezTo>
                <a:cubicBezTo>
                  <a:pt x="212834" y="2191407"/>
                  <a:pt x="0" y="2493580"/>
                  <a:pt x="470338" y="2554014"/>
                </a:cubicBezTo>
                <a:cubicBezTo>
                  <a:pt x="940676" y="2614449"/>
                  <a:pt x="2945525" y="2320159"/>
                  <a:pt x="3513083" y="2380593"/>
                </a:cubicBezTo>
                <a:cubicBezTo>
                  <a:pt x="4080641" y="2441027"/>
                  <a:pt x="4403834" y="2727435"/>
                  <a:pt x="3875689" y="2916621"/>
                </a:cubicBezTo>
                <a:cubicBezTo>
                  <a:pt x="3347544" y="3105807"/>
                  <a:pt x="938048" y="3410607"/>
                  <a:pt x="344214" y="3515710"/>
                </a:cubicBezTo>
              </a:path>
            </a:pathLst>
          </a:custGeom>
          <a:ln w="76200">
            <a:solidFill>
              <a:schemeClr val="tx2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86400" y="2819400"/>
            <a:ext cx="14478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COO-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4648200"/>
            <a:ext cx="13716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NH</a:t>
            </a:r>
            <a:r>
              <a:rPr kumimoji="0" 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5638800"/>
            <a:ext cx="838200" cy="5334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H+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10400" y="914400"/>
            <a:ext cx="1371600" cy="609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</a:t>
            </a:r>
            <a:r>
              <a:rPr kumimoji="0" lang="sr-Latn-R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2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76400" y="4648200"/>
            <a:ext cx="1447800" cy="609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NH</a:t>
            </a:r>
            <a:r>
              <a:rPr kumimoji="0" 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3+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447800" y="258520"/>
            <a:ext cx="6175310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Proteini krvne plazme kao puferi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9600" y="1562100"/>
            <a:ext cx="1230367" cy="533400"/>
          </a:xfrm>
          <a:prstGeom prst="ellipse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Na+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5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12917 -0.2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5834 -0.2333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7" grpId="1" animBg="1"/>
      <p:bldP spid="12" grpId="0" animBg="1"/>
      <p:bldP spid="12" grpId="1" animBg="1"/>
      <p:bldP spid="10" grpId="0" animBg="1"/>
      <p:bldP spid="10" grpId="1" animBg="1"/>
      <p:bldP spid="10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58621" y="258520"/>
            <a:ext cx="8826760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5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Ispitivanje puferskog kapaciteta krvne plazme</a:t>
            </a:r>
            <a:r>
              <a:rPr kumimoji="0" lang="sr-Latn-RS" sz="2500" b="1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i puferske smeše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74" y="2724929"/>
            <a:ext cx="2381250" cy="2381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51" y="2724929"/>
            <a:ext cx="2381250" cy="238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7944" y="5190069"/>
            <a:ext cx="230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smtClean="0">
                <a:solidFill>
                  <a:srgbClr val="D1D1D1"/>
                </a:solidFill>
                <a:latin typeface="Garamond" panose="02020404030301010803" pitchFamily="18" charset="0"/>
              </a:rPr>
              <a:t>5 mL </a:t>
            </a:r>
            <a:r>
              <a:rPr lang="sr-Latn-RS" sz="2000" b="1" smtClean="0">
                <a:solidFill>
                  <a:srgbClr val="D1D1D1"/>
                </a:solidFill>
                <a:latin typeface="Garamond" panose="02020404030301010803" pitchFamily="18" charset="0"/>
              </a:rPr>
              <a:t>krvne plazme</a:t>
            </a:r>
          </a:p>
          <a:p>
            <a:pPr algn="ctr"/>
            <a:r>
              <a:rPr lang="sr-Latn-RS" sz="2000" smtClean="0">
                <a:solidFill>
                  <a:srgbClr val="D1D1D1"/>
                </a:solidFill>
                <a:latin typeface="Garamond" panose="02020404030301010803" pitchFamily="18" charset="0"/>
              </a:rPr>
              <a:t>5-6 kapi </a:t>
            </a:r>
            <a:r>
              <a:rPr lang="sr-Latn-RS" sz="200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metil-oranž</a:t>
            </a:r>
            <a:endParaRPr lang="en-US" sz="200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7917" y="5190069"/>
            <a:ext cx="361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smtClean="0">
                <a:solidFill>
                  <a:srgbClr val="D1D1D1"/>
                </a:solidFill>
                <a:latin typeface="Garamond" panose="02020404030301010803" pitchFamily="18" charset="0"/>
              </a:rPr>
              <a:t>5 mL smeše </a:t>
            </a:r>
            <a:r>
              <a:rPr lang="sr-Latn-RS" sz="2000" b="1" smtClean="0">
                <a:solidFill>
                  <a:srgbClr val="D1D1D1"/>
                </a:solidFill>
                <a:latin typeface="Garamond" panose="02020404030301010803" pitchFamily="18" charset="0"/>
              </a:rPr>
              <a:t>neorganskih pufera</a:t>
            </a:r>
          </a:p>
          <a:p>
            <a:pPr algn="ctr"/>
            <a:r>
              <a:rPr lang="sr-Latn-RS" sz="2000" smtClean="0">
                <a:solidFill>
                  <a:srgbClr val="D1D1D1"/>
                </a:solidFill>
                <a:latin typeface="Garamond" panose="02020404030301010803" pitchFamily="18" charset="0"/>
              </a:rPr>
              <a:t>1-2 kapi </a:t>
            </a:r>
            <a:r>
              <a:rPr lang="sr-Latn-RS" sz="2000" smtClean="0">
                <a:solidFill>
                  <a:schemeClr val="accent2">
                    <a:lumMod val="75000"/>
                  </a:schemeClr>
                </a:solidFill>
                <a:latin typeface="Garamond" panose="02020404030301010803" pitchFamily="18" charset="0"/>
              </a:rPr>
              <a:t>metil-oranž</a:t>
            </a:r>
            <a:endParaRPr lang="en-US" sz="2000">
              <a:solidFill>
                <a:schemeClr val="accent2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96581" y="1166070"/>
            <a:ext cx="5150840" cy="402671"/>
          </a:xfrm>
          <a:prstGeom prst="roundRect">
            <a:avLst/>
          </a:prstGeom>
          <a:noFill/>
          <a:ln>
            <a:solidFill>
              <a:srgbClr val="D1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smtClean="0">
                <a:latin typeface="Garamond" panose="02020404030301010803" pitchFamily="18" charset="0"/>
              </a:rPr>
              <a:t>Titracija sa HCl do pojave </a:t>
            </a:r>
            <a:r>
              <a:rPr lang="sr-Latn-RS" sz="2400" smtClean="0">
                <a:solidFill>
                  <a:srgbClr val="FF0000"/>
                </a:solidFill>
                <a:latin typeface="Garamond" panose="02020404030301010803" pitchFamily="18" charset="0"/>
              </a:rPr>
              <a:t>crvene boje</a:t>
            </a:r>
            <a:r>
              <a:rPr lang="sr-Latn-RS" sz="2400" smtClean="0">
                <a:latin typeface="Garamond" panose="02020404030301010803" pitchFamily="18" charset="0"/>
              </a:rPr>
              <a:t>.</a:t>
            </a:r>
            <a:endParaRPr lang="en-US" sz="2400"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16242" y="1568741"/>
            <a:ext cx="0" cy="1031846"/>
          </a:xfrm>
          <a:prstGeom prst="straightConnector1">
            <a:avLst/>
          </a:prstGeom>
          <a:ln w="38100">
            <a:solidFill>
              <a:srgbClr val="D1D1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20767" y="1568741"/>
            <a:ext cx="0" cy="1031846"/>
          </a:xfrm>
          <a:prstGeom prst="straightConnector1">
            <a:avLst/>
          </a:prstGeom>
          <a:ln w="38100">
            <a:solidFill>
              <a:srgbClr val="D1D1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4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106" y="1324795"/>
            <a:ext cx="758364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400" smtClean="0">
                <a:solidFill>
                  <a:srgbClr val="D1D1D1"/>
                </a:solidFill>
                <a:latin typeface="Garamond" panose="02020404030301010803" pitchFamily="18" charset="0"/>
              </a:rPr>
              <a:t>Za titraciju krvne plazme utroši se značajno veća količina HCl u odnosu na smešu neorganskih pufera zbog </a:t>
            </a:r>
            <a:r>
              <a:rPr lang="sr-Latn-CS" sz="2400" b="1" smtClean="0">
                <a:solidFill>
                  <a:srgbClr val="D1D1D1"/>
                </a:solidFill>
                <a:latin typeface="Garamond" panose="02020404030301010803" pitchFamily="18" charset="0"/>
              </a:rPr>
              <a:t>puferske uloge proteina krvne plazme.</a:t>
            </a:r>
            <a:endParaRPr lang="en-US" sz="2400" b="1" dirty="0">
              <a:solidFill>
                <a:srgbClr val="D1D1D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779059" y="258520"/>
            <a:ext cx="3621742" cy="533400"/>
          </a:xfrm>
          <a:prstGeom prst="roundRect">
            <a:avLst/>
          </a:prstGeom>
          <a:solidFill>
            <a:srgbClr val="6E664E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Zaključak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37" y="2419667"/>
            <a:ext cx="6028986" cy="40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8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570037F-DCEE-4C34-B188-0ECDEBB1AA7A}"/>
              </a:ext>
            </a:extLst>
          </p:cNvPr>
          <p:cNvSpPr/>
          <p:nvPr/>
        </p:nvSpPr>
        <p:spPr>
          <a:xfrm>
            <a:off x="1798807" y="258520"/>
            <a:ext cx="5516392" cy="533400"/>
          </a:xfrm>
          <a:prstGeom prst="roundRect">
            <a:avLst/>
          </a:prstGeom>
          <a:solidFill>
            <a:srgbClr val="6E664E"/>
          </a:solidFill>
          <a:ln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Ključna pitanja i zadaci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427DD5A-AE30-44E6-A915-3AA85DD43FEB}"/>
              </a:ext>
            </a:extLst>
          </p:cNvPr>
          <p:cNvSpPr/>
          <p:nvPr/>
        </p:nvSpPr>
        <p:spPr>
          <a:xfrm>
            <a:off x="930441" y="1530811"/>
            <a:ext cx="4005453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Faze hemostaze?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A7CEF1B-9FC5-4960-8D4C-41DED2E40FB3}"/>
              </a:ext>
            </a:extLst>
          </p:cNvPr>
          <p:cNvSpPr/>
          <p:nvPr/>
        </p:nvSpPr>
        <p:spPr>
          <a:xfrm>
            <a:off x="930441" y="2871527"/>
            <a:ext cx="4005453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Faze koagulacije?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F579883-F700-40FF-A406-9ECC9632BDD2}"/>
              </a:ext>
            </a:extLst>
          </p:cNvPr>
          <p:cNvSpPr/>
          <p:nvPr/>
        </p:nvSpPr>
        <p:spPr>
          <a:xfrm>
            <a:off x="930441" y="2201169"/>
            <a:ext cx="4005454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Hemostaza vs. koagulacija?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6FAC32D9-BB72-4E69-8B26-A75D1A1D83B8}"/>
              </a:ext>
            </a:extLst>
          </p:cNvPr>
          <p:cNvSpPr/>
          <p:nvPr/>
        </p:nvSpPr>
        <p:spPr>
          <a:xfrm>
            <a:off x="930440" y="3541885"/>
            <a:ext cx="4005454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Fibrinoliza?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9F602B5E-A35F-49F0-859E-7B62BD45516B}"/>
              </a:ext>
            </a:extLst>
          </p:cNvPr>
          <p:cNvSpPr/>
          <p:nvPr/>
        </p:nvSpPr>
        <p:spPr>
          <a:xfrm>
            <a:off x="930440" y="4212243"/>
            <a:ext cx="4789226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Ca++ na koagulaciju krvi?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18ACA18A-AD45-4CB7-89EE-CFD304F1F4FE}"/>
              </a:ext>
            </a:extLst>
          </p:cNvPr>
          <p:cNvSpPr/>
          <p:nvPr/>
        </p:nvSpPr>
        <p:spPr>
          <a:xfrm>
            <a:off x="930440" y="4882601"/>
            <a:ext cx="4789226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Puferi krvi?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8ACA18A-AD45-4CB7-89EE-CFD304F1F4FE}"/>
              </a:ext>
            </a:extLst>
          </p:cNvPr>
          <p:cNvSpPr/>
          <p:nvPr/>
        </p:nvSpPr>
        <p:spPr>
          <a:xfrm>
            <a:off x="930440" y="5592715"/>
            <a:ext cx="4789226" cy="457200"/>
          </a:xfrm>
          <a:prstGeom prst="roundRect">
            <a:avLst/>
          </a:prstGeom>
          <a:solidFill>
            <a:schemeClr val="bg1">
              <a:alpha val="83000"/>
            </a:schemeClr>
          </a:solidFill>
          <a:ln w="28575"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smtClean="0">
                <a:ln>
                  <a:noFill/>
                </a:ln>
                <a:solidFill>
                  <a:srgbClr val="6E664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pH krvi?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6E664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" name="Rounded Rectangle 12">
            <a:extLst>
              <a:ext uri="{FF2B5EF4-FFF2-40B4-BE49-F238E27FC236}">
                <a16:creationId xmlns:a16="http://schemas.microsoft.com/office/drawing/2014/main" id="{DEB70166-9B7C-40A1-B0C3-73FC939B2D0F}"/>
              </a:ext>
            </a:extLst>
          </p:cNvPr>
          <p:cNvSpPr/>
          <p:nvPr/>
        </p:nvSpPr>
        <p:spPr>
          <a:xfrm>
            <a:off x="341299" y="1417781"/>
            <a:ext cx="8431408" cy="4893213"/>
          </a:xfrm>
          <a:prstGeom prst="roundRect">
            <a:avLst/>
          </a:prstGeom>
          <a:solidFill>
            <a:srgbClr val="7E7559"/>
          </a:solidFill>
          <a:ln>
            <a:solidFill>
              <a:srgbClr val="6E6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Zadatak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Izvesti probu dokazivanja uticaja Ca++ na koagulaciju.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r-Latn-R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Ispitati puferski kapacitet krvne plazme i puferske smeše.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sr-Latn-RS" sz="3600" b="1" i="0" u="none" strike="noStrike" kern="1200" cap="none" spc="0" normalizeH="0" baseline="0" noProof="0">
                <a:ln>
                  <a:noFill/>
                </a:ln>
                <a:solidFill>
                  <a:srgbClr val="F1F468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Obavezan rezultat u svesci!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BC52A8C-2492-4B0E-9B5D-A5CC1978A295}"/>
              </a:ext>
            </a:extLst>
          </p:cNvPr>
          <p:cNvSpPr/>
          <p:nvPr/>
        </p:nvSpPr>
        <p:spPr>
          <a:xfrm>
            <a:off x="328473" y="258520"/>
            <a:ext cx="8460419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Zašto je toliki broj faktora uključen u proces hemostaze?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" y="914400"/>
            <a:ext cx="4909104" cy="5747878"/>
          </a:xfrm>
          <a:prstGeom prst="rect">
            <a:avLst/>
          </a:prstGeom>
        </p:spPr>
      </p:pic>
      <p:pic>
        <p:nvPicPr>
          <p:cNvPr id="7" name="Picture 6" descr="libra_PNG19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57569" y="4301294"/>
            <a:ext cx="3012993" cy="22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352675" y="258520"/>
            <a:ext cx="4533899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1. Vazokonstrikcija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52675" y="978746"/>
            <a:ext cx="3355830" cy="5770441"/>
            <a:chOff x="398787" y="1006738"/>
            <a:chExt cx="3355830" cy="57704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848AB7-8668-46C3-AB82-8A2C77C0D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55" y="5012501"/>
              <a:ext cx="3184162" cy="139534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B395AC-FEDB-46EE-8AB1-AA3A6D3FC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56" y="1006738"/>
              <a:ext cx="3184161" cy="165820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398787" y="2642416"/>
              <a:ext cx="3343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Oštećenje zida krvnog suda</a:t>
              </a:r>
              <a:endPara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868564" y="6407847"/>
              <a:ext cx="25625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VAZOKONSTRIKCIJA</a:t>
              </a:r>
              <a:endPara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cxnSp>
          <p:nvCxnSpPr>
            <p:cNvPr id="3" name="Curved Connector 2"/>
            <p:cNvCxnSpPr>
              <a:stCxn id="5" idx="3"/>
              <a:endCxn id="4" idx="3"/>
            </p:cNvCxnSpPr>
            <p:nvPr/>
          </p:nvCxnSpPr>
          <p:spPr>
            <a:xfrm>
              <a:off x="3741917" y="1835841"/>
              <a:ext cx="12700" cy="3874333"/>
            </a:xfrm>
            <a:prstGeom prst="curvedConnector3">
              <a:avLst>
                <a:gd name="adj1" fmla="val 12820409"/>
              </a:avLst>
            </a:prstGeom>
            <a:ln w="57150">
              <a:solidFill>
                <a:srgbClr val="6E66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73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90525" y="258520"/>
            <a:ext cx="8277225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2</a:t>
            </a:r>
            <a:r>
              <a:rPr kumimoji="0" lang="sr-Latn-R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Stvaranje trombocitnog čepa (primarnog koaguluma)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97345" y="2972048"/>
            <a:ext cx="6374739" cy="3244194"/>
            <a:chOff x="867749" y="3215328"/>
            <a:chExt cx="6374739" cy="3244194"/>
          </a:xfrm>
        </p:grpSpPr>
        <p:sp>
          <p:nvSpPr>
            <p:cNvPr id="59" name="Freeform 58"/>
            <p:cNvSpPr/>
            <p:nvPr/>
          </p:nvSpPr>
          <p:spPr>
            <a:xfrm>
              <a:off x="1338818" y="5181104"/>
              <a:ext cx="5776273" cy="263658"/>
            </a:xfrm>
            <a:custGeom>
              <a:avLst/>
              <a:gdLst>
                <a:gd name="connsiteX0" fmla="*/ 4064000 w 4064000"/>
                <a:gd name="connsiteY0" fmla="*/ 82857 h 181692"/>
                <a:gd name="connsiteX1" fmla="*/ 3285067 w 4064000"/>
                <a:gd name="connsiteY1" fmla="*/ 120487 h 181692"/>
                <a:gd name="connsiteX2" fmla="*/ 2893719 w 4064000"/>
                <a:gd name="connsiteY2" fmla="*/ 33939 h 181692"/>
                <a:gd name="connsiteX3" fmla="*/ 2502371 w 4064000"/>
                <a:gd name="connsiteY3" fmla="*/ 72 h 181692"/>
                <a:gd name="connsiteX4" fmla="*/ 1922874 w 4064000"/>
                <a:gd name="connsiteY4" fmla="*/ 41465 h 181692"/>
                <a:gd name="connsiteX5" fmla="*/ 1550341 w 4064000"/>
                <a:gd name="connsiteY5" fmla="*/ 116724 h 181692"/>
                <a:gd name="connsiteX6" fmla="*/ 1286934 w 4064000"/>
                <a:gd name="connsiteY6" fmla="*/ 173168 h 181692"/>
                <a:gd name="connsiteX7" fmla="*/ 590785 w 4064000"/>
                <a:gd name="connsiteY7" fmla="*/ 173168 h 181692"/>
                <a:gd name="connsiteX8" fmla="*/ 402637 w 4064000"/>
                <a:gd name="connsiteY8" fmla="*/ 94146 h 181692"/>
                <a:gd name="connsiteX9" fmla="*/ 0 w 4064000"/>
                <a:gd name="connsiteY9" fmla="*/ 146827 h 18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4000" h="181692">
                  <a:moveTo>
                    <a:pt x="4064000" y="82857"/>
                  </a:moveTo>
                  <a:cubicBezTo>
                    <a:pt x="3772057" y="105748"/>
                    <a:pt x="3480114" y="128640"/>
                    <a:pt x="3285067" y="120487"/>
                  </a:cubicBezTo>
                  <a:cubicBezTo>
                    <a:pt x="3090020" y="112334"/>
                    <a:pt x="3024168" y="54008"/>
                    <a:pt x="2893719" y="33939"/>
                  </a:cubicBezTo>
                  <a:cubicBezTo>
                    <a:pt x="2763270" y="13870"/>
                    <a:pt x="2664178" y="-1182"/>
                    <a:pt x="2502371" y="72"/>
                  </a:cubicBezTo>
                  <a:cubicBezTo>
                    <a:pt x="2340564" y="1326"/>
                    <a:pt x="2081546" y="22023"/>
                    <a:pt x="1922874" y="41465"/>
                  </a:cubicBezTo>
                  <a:cubicBezTo>
                    <a:pt x="1764202" y="60907"/>
                    <a:pt x="1550341" y="116724"/>
                    <a:pt x="1550341" y="116724"/>
                  </a:cubicBezTo>
                  <a:cubicBezTo>
                    <a:pt x="1444351" y="138674"/>
                    <a:pt x="1446860" y="163761"/>
                    <a:pt x="1286934" y="173168"/>
                  </a:cubicBezTo>
                  <a:cubicBezTo>
                    <a:pt x="1127008" y="182575"/>
                    <a:pt x="738168" y="186338"/>
                    <a:pt x="590785" y="173168"/>
                  </a:cubicBezTo>
                  <a:cubicBezTo>
                    <a:pt x="443402" y="159998"/>
                    <a:pt x="501101" y="98536"/>
                    <a:pt x="402637" y="94146"/>
                  </a:cubicBezTo>
                  <a:cubicBezTo>
                    <a:pt x="304173" y="89756"/>
                    <a:pt x="152086" y="118291"/>
                    <a:pt x="0" y="146827"/>
                  </a:cubicBezTo>
                </a:path>
              </a:pathLst>
            </a:cu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867749" y="3215328"/>
              <a:ext cx="6374739" cy="3244194"/>
              <a:chOff x="867749" y="3215328"/>
              <a:chExt cx="6374739" cy="3244194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1267600" y="4749827"/>
                <a:ext cx="1503485" cy="367088"/>
                <a:chOff x="4838700" y="4984808"/>
                <a:chExt cx="971550" cy="180975"/>
              </a:xfrm>
            </p:grpSpPr>
            <p:sp>
              <p:nvSpPr>
                <p:cNvPr id="78" name="Flowchart: Terminator 77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5726198" y="4738907"/>
                <a:ext cx="1516290" cy="367085"/>
                <a:chOff x="4838700" y="4984808"/>
                <a:chExt cx="971550" cy="180975"/>
              </a:xfrm>
            </p:grpSpPr>
            <p:sp>
              <p:nvSpPr>
                <p:cNvPr id="76" name="Flowchart: Terminator 75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2771533" y="4749827"/>
                <a:ext cx="1610526" cy="367086"/>
                <a:chOff x="4838700" y="4984808"/>
                <a:chExt cx="971550" cy="180975"/>
              </a:xfrm>
            </p:grpSpPr>
            <p:sp>
              <p:nvSpPr>
                <p:cNvPr id="74" name="Flowchart: Terminator 73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4" name="Freeform 63"/>
              <p:cNvSpPr/>
              <p:nvPr/>
            </p:nvSpPr>
            <p:spPr>
              <a:xfrm>
                <a:off x="1440439" y="4815351"/>
                <a:ext cx="4112920" cy="628144"/>
              </a:xfrm>
              <a:custGeom>
                <a:avLst/>
                <a:gdLst>
                  <a:gd name="connsiteX0" fmla="*/ 2893718 w 2893718"/>
                  <a:gd name="connsiteY0" fmla="*/ 0 h 432866"/>
                  <a:gd name="connsiteX1" fmla="*/ 2713096 w 2893718"/>
                  <a:gd name="connsiteY1" fmla="*/ 218252 h 432866"/>
                  <a:gd name="connsiteX2" fmla="*/ 2359377 w 2893718"/>
                  <a:gd name="connsiteY2" fmla="*/ 361245 h 432866"/>
                  <a:gd name="connsiteX3" fmla="*/ 1693333 w 2893718"/>
                  <a:gd name="connsiteY3" fmla="*/ 406400 h 432866"/>
                  <a:gd name="connsiteX4" fmla="*/ 1038577 w 2893718"/>
                  <a:gd name="connsiteY4" fmla="*/ 323615 h 432866"/>
                  <a:gd name="connsiteX5" fmla="*/ 613363 w 2893718"/>
                  <a:gd name="connsiteY5" fmla="*/ 361245 h 432866"/>
                  <a:gd name="connsiteX6" fmla="*/ 327377 w 2893718"/>
                  <a:gd name="connsiteY6" fmla="*/ 432741 h 432866"/>
                  <a:gd name="connsiteX7" fmla="*/ 0 w 2893718"/>
                  <a:gd name="connsiteY7" fmla="*/ 342430 h 4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718" h="432866">
                    <a:moveTo>
                      <a:pt x="2893718" y="0"/>
                    </a:moveTo>
                    <a:cubicBezTo>
                      <a:pt x="2847935" y="79022"/>
                      <a:pt x="2802153" y="158045"/>
                      <a:pt x="2713096" y="218252"/>
                    </a:cubicBezTo>
                    <a:cubicBezTo>
                      <a:pt x="2624039" y="278459"/>
                      <a:pt x="2529337" y="329887"/>
                      <a:pt x="2359377" y="361245"/>
                    </a:cubicBezTo>
                    <a:cubicBezTo>
                      <a:pt x="2189417" y="392603"/>
                      <a:pt x="1913466" y="412672"/>
                      <a:pt x="1693333" y="406400"/>
                    </a:cubicBezTo>
                    <a:cubicBezTo>
                      <a:pt x="1473200" y="400128"/>
                      <a:pt x="1218572" y="331141"/>
                      <a:pt x="1038577" y="323615"/>
                    </a:cubicBezTo>
                    <a:cubicBezTo>
                      <a:pt x="858582" y="316089"/>
                      <a:pt x="731896" y="343057"/>
                      <a:pt x="613363" y="361245"/>
                    </a:cubicBezTo>
                    <a:cubicBezTo>
                      <a:pt x="494830" y="379433"/>
                      <a:pt x="429604" y="435877"/>
                      <a:pt x="327377" y="432741"/>
                    </a:cubicBezTo>
                    <a:cubicBezTo>
                      <a:pt x="225150" y="429605"/>
                      <a:pt x="112575" y="386017"/>
                      <a:pt x="0" y="34243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1306729" y="5195424"/>
                <a:ext cx="5888589" cy="373577"/>
              </a:xfrm>
              <a:custGeom>
                <a:avLst/>
                <a:gdLst>
                  <a:gd name="connsiteX0" fmla="*/ 0 w 4143022"/>
                  <a:gd name="connsiteY0" fmla="*/ 72989 h 257439"/>
                  <a:gd name="connsiteX1" fmla="*/ 90311 w 4143022"/>
                  <a:gd name="connsiteY1" fmla="*/ 1493 h 257439"/>
                  <a:gd name="connsiteX2" fmla="*/ 229540 w 4143022"/>
                  <a:gd name="connsiteY2" fmla="*/ 31597 h 257439"/>
                  <a:gd name="connsiteX3" fmla="*/ 402637 w 4143022"/>
                  <a:gd name="connsiteY3" fmla="*/ 114382 h 257439"/>
                  <a:gd name="connsiteX4" fmla="*/ 782696 w 4143022"/>
                  <a:gd name="connsiteY4" fmla="*/ 125671 h 257439"/>
                  <a:gd name="connsiteX5" fmla="*/ 1238014 w 4143022"/>
                  <a:gd name="connsiteY5" fmla="*/ 257374 h 257439"/>
                  <a:gd name="connsiteX6" fmla="*/ 1851377 w 4143022"/>
                  <a:gd name="connsiteY6" fmla="*/ 106856 h 257439"/>
                  <a:gd name="connsiteX7" fmla="*/ 2472266 w 4143022"/>
                  <a:gd name="connsiteY7" fmla="*/ 42885 h 257439"/>
                  <a:gd name="connsiteX8" fmla="*/ 2814696 w 4143022"/>
                  <a:gd name="connsiteY8" fmla="*/ 84278 h 257439"/>
                  <a:gd name="connsiteX9" fmla="*/ 3300118 w 4143022"/>
                  <a:gd name="connsiteY9" fmla="*/ 76752 h 257439"/>
                  <a:gd name="connsiteX10" fmla="*/ 3307644 w 4143022"/>
                  <a:gd name="connsiteY10" fmla="*/ 76752 h 257439"/>
                  <a:gd name="connsiteX11" fmla="*/ 3665125 w 4143022"/>
                  <a:gd name="connsiteY11" fmla="*/ 24071 h 257439"/>
                  <a:gd name="connsiteX12" fmla="*/ 4143022 w 4143022"/>
                  <a:gd name="connsiteY12" fmla="*/ 5256 h 25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43022" h="257439">
                    <a:moveTo>
                      <a:pt x="0" y="72989"/>
                    </a:moveTo>
                    <a:cubicBezTo>
                      <a:pt x="26027" y="40690"/>
                      <a:pt x="52054" y="8392"/>
                      <a:pt x="90311" y="1493"/>
                    </a:cubicBezTo>
                    <a:cubicBezTo>
                      <a:pt x="128568" y="-5406"/>
                      <a:pt x="177486" y="12782"/>
                      <a:pt x="229540" y="31597"/>
                    </a:cubicBezTo>
                    <a:cubicBezTo>
                      <a:pt x="281594" y="50412"/>
                      <a:pt x="310444" y="98703"/>
                      <a:pt x="402637" y="114382"/>
                    </a:cubicBezTo>
                    <a:cubicBezTo>
                      <a:pt x="494830" y="130061"/>
                      <a:pt x="643467" y="101839"/>
                      <a:pt x="782696" y="125671"/>
                    </a:cubicBezTo>
                    <a:cubicBezTo>
                      <a:pt x="921926" y="149503"/>
                      <a:pt x="1059901" y="260510"/>
                      <a:pt x="1238014" y="257374"/>
                    </a:cubicBezTo>
                    <a:cubicBezTo>
                      <a:pt x="1416127" y="254238"/>
                      <a:pt x="1645668" y="142604"/>
                      <a:pt x="1851377" y="106856"/>
                    </a:cubicBezTo>
                    <a:cubicBezTo>
                      <a:pt x="2057086" y="71108"/>
                      <a:pt x="2311713" y="46648"/>
                      <a:pt x="2472266" y="42885"/>
                    </a:cubicBezTo>
                    <a:cubicBezTo>
                      <a:pt x="2632819" y="39122"/>
                      <a:pt x="2676721" y="78634"/>
                      <a:pt x="2814696" y="84278"/>
                    </a:cubicBezTo>
                    <a:cubicBezTo>
                      <a:pt x="2952671" y="89923"/>
                      <a:pt x="3300118" y="76752"/>
                      <a:pt x="3300118" y="76752"/>
                    </a:cubicBezTo>
                    <a:cubicBezTo>
                      <a:pt x="3382276" y="75498"/>
                      <a:pt x="3307644" y="76752"/>
                      <a:pt x="3307644" y="76752"/>
                    </a:cubicBezTo>
                    <a:cubicBezTo>
                      <a:pt x="3368478" y="67972"/>
                      <a:pt x="3525895" y="35987"/>
                      <a:pt x="3665125" y="24071"/>
                    </a:cubicBezTo>
                    <a:cubicBezTo>
                      <a:pt x="3804355" y="12155"/>
                      <a:pt x="3973688" y="8705"/>
                      <a:pt x="4143022" y="5256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4566204" y="4777129"/>
                <a:ext cx="2538190" cy="656013"/>
              </a:xfrm>
              <a:custGeom>
                <a:avLst/>
                <a:gdLst>
                  <a:gd name="connsiteX0" fmla="*/ 1785789 w 1785789"/>
                  <a:gd name="connsiteY0" fmla="*/ 410163 h 452071"/>
                  <a:gd name="connsiteX1" fmla="*/ 792367 w 1785789"/>
                  <a:gd name="connsiteY1" fmla="*/ 440266 h 452071"/>
                  <a:gd name="connsiteX2" fmla="*/ 295656 w 1785789"/>
                  <a:gd name="connsiteY2" fmla="*/ 237066 h 452071"/>
                  <a:gd name="connsiteX3" fmla="*/ 20960 w 1785789"/>
                  <a:gd name="connsiteY3" fmla="*/ 112889 h 452071"/>
                  <a:gd name="connsiteX4" fmla="*/ 39775 w 1785789"/>
                  <a:gd name="connsiteY4" fmla="*/ 0 h 45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789" h="452071">
                    <a:moveTo>
                      <a:pt x="1785789" y="410163"/>
                    </a:moveTo>
                    <a:cubicBezTo>
                      <a:pt x="1413255" y="439639"/>
                      <a:pt x="1040722" y="469115"/>
                      <a:pt x="792367" y="440266"/>
                    </a:cubicBezTo>
                    <a:cubicBezTo>
                      <a:pt x="544012" y="411417"/>
                      <a:pt x="424224" y="291629"/>
                      <a:pt x="295656" y="237066"/>
                    </a:cubicBezTo>
                    <a:cubicBezTo>
                      <a:pt x="167088" y="182503"/>
                      <a:pt x="63607" y="152400"/>
                      <a:pt x="20960" y="112889"/>
                    </a:cubicBezTo>
                    <a:cubicBezTo>
                      <a:pt x="-21687" y="73378"/>
                      <a:pt x="9044" y="36689"/>
                      <a:pt x="39775" y="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2777538" y="4853576"/>
                <a:ext cx="2331903" cy="666368"/>
              </a:xfrm>
              <a:custGeom>
                <a:avLst/>
                <a:gdLst>
                  <a:gd name="connsiteX0" fmla="*/ 0 w 1640652"/>
                  <a:gd name="connsiteY0" fmla="*/ 346193 h 459207"/>
                  <a:gd name="connsiteX1" fmla="*/ 402637 w 1640652"/>
                  <a:gd name="connsiteY1" fmla="*/ 391348 h 459207"/>
                  <a:gd name="connsiteX2" fmla="*/ 801511 w 1640652"/>
                  <a:gd name="connsiteY2" fmla="*/ 459082 h 459207"/>
                  <a:gd name="connsiteX3" fmla="*/ 1350904 w 1640652"/>
                  <a:gd name="connsiteY3" fmla="*/ 406400 h 459207"/>
                  <a:gd name="connsiteX4" fmla="*/ 1572919 w 1640652"/>
                  <a:gd name="connsiteY4" fmla="*/ 342430 h 459207"/>
                  <a:gd name="connsiteX5" fmla="*/ 1640652 w 1640652"/>
                  <a:gd name="connsiteY5" fmla="*/ 0 h 45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0652" h="459207">
                    <a:moveTo>
                      <a:pt x="0" y="346193"/>
                    </a:moveTo>
                    <a:cubicBezTo>
                      <a:pt x="134526" y="359363"/>
                      <a:pt x="269052" y="372533"/>
                      <a:pt x="402637" y="391348"/>
                    </a:cubicBezTo>
                    <a:cubicBezTo>
                      <a:pt x="536222" y="410163"/>
                      <a:pt x="643467" y="456573"/>
                      <a:pt x="801511" y="459082"/>
                    </a:cubicBezTo>
                    <a:cubicBezTo>
                      <a:pt x="959555" y="461591"/>
                      <a:pt x="1222336" y="425842"/>
                      <a:pt x="1350904" y="406400"/>
                    </a:cubicBezTo>
                    <a:cubicBezTo>
                      <a:pt x="1479472" y="386958"/>
                      <a:pt x="1524628" y="410163"/>
                      <a:pt x="1572919" y="342430"/>
                    </a:cubicBezTo>
                    <a:cubicBezTo>
                      <a:pt x="1621210" y="274697"/>
                      <a:pt x="1630931" y="137348"/>
                      <a:pt x="1640652" y="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079BC702-9B13-44E5-83DB-6C739C6074A4}"/>
                  </a:ext>
                </a:extLst>
              </p:cNvPr>
              <p:cNvSpPr txBox="1"/>
              <p:nvPr/>
            </p:nvSpPr>
            <p:spPr>
              <a:xfrm>
                <a:off x="867749" y="5923574"/>
                <a:ext cx="1764755" cy="53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Endotel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79BC702-9B13-44E5-83DB-6C739C6074A4}"/>
                  </a:ext>
                </a:extLst>
              </p:cNvPr>
              <p:cNvSpPr txBox="1"/>
              <p:nvPr/>
            </p:nvSpPr>
            <p:spPr>
              <a:xfrm>
                <a:off x="2379032" y="5923574"/>
                <a:ext cx="1764755" cy="53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Kolagen</a:t>
                </a:r>
              </a:p>
            </p:txBody>
          </p:sp>
          <p:cxnSp>
            <p:nvCxnSpPr>
              <p:cNvPr id="70" name="Straight Arrow Connector 69"/>
              <p:cNvCxnSpPr>
                <a:stCxn id="68" idx="0"/>
              </p:cNvCxnSpPr>
              <p:nvPr/>
            </p:nvCxnSpPr>
            <p:spPr>
              <a:xfrm flipH="1" flipV="1">
                <a:off x="1744767" y="4933369"/>
                <a:ext cx="5360" cy="9902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 flipV="1">
                <a:off x="3343658" y="5382211"/>
                <a:ext cx="1" cy="5413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79BC702-9B13-44E5-83DB-6C739C6074A4}"/>
                  </a:ext>
                </a:extLst>
              </p:cNvPr>
              <p:cNvSpPr txBox="1"/>
              <p:nvPr/>
            </p:nvSpPr>
            <p:spPr>
              <a:xfrm>
                <a:off x="4226954" y="3215328"/>
                <a:ext cx="17647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Oštećenje</a:t>
                </a:r>
              </a:p>
            </p:txBody>
          </p:sp>
          <p:cxnSp>
            <p:nvCxnSpPr>
              <p:cNvPr id="73" name="Straight Arrow Connector 72"/>
              <p:cNvCxnSpPr>
                <a:stCxn id="72" idx="2"/>
              </p:cNvCxnSpPr>
              <p:nvPr/>
            </p:nvCxnSpPr>
            <p:spPr>
              <a:xfrm flipH="1">
                <a:off x="5109331" y="3584660"/>
                <a:ext cx="1" cy="9621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31560" y="1126090"/>
            <a:ext cx="8010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Oštećenje endotela dovodi do izlaganja kogalenih vlakana subendotela  –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strana materija za trombocite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59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90525" y="258520"/>
            <a:ext cx="8277225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2</a:t>
            </a:r>
            <a:r>
              <a:rPr kumimoji="0" lang="sr-Latn-R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Stvaranje trombocitnog čepa (primarnog koaguluma)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57226" y="1299229"/>
            <a:ext cx="80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Trombociti se lepe za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nastalo oštećenje endotela (</a:t>
            </a:r>
            <a:r>
              <a:rPr kumimoji="0" lang="sr-Latn-RS" sz="2400" b="1" i="0" u="none" strike="noStrike" kern="1200" cap="none" spc="0" normalizeH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adhezija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).</a:t>
            </a:r>
            <a:endParaRPr kumimoji="0" lang="sr-Latn-RS" sz="2400" b="0" i="0" u="none" strike="noStrike" kern="1200" cap="none" spc="0" normalizeH="0" baseline="0" noProof="0" dirty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78909" y="2505549"/>
            <a:ext cx="6374738" cy="3895115"/>
            <a:chOff x="4035920" y="4049260"/>
            <a:chExt cx="4485061" cy="2684197"/>
          </a:xfrm>
        </p:grpSpPr>
        <p:grpSp>
          <p:nvGrpSpPr>
            <p:cNvPr id="7" name="Group 6"/>
            <p:cNvGrpSpPr/>
            <p:nvPr/>
          </p:nvGrpSpPr>
          <p:grpSpPr>
            <a:xfrm>
              <a:off x="4317242" y="4049260"/>
              <a:ext cx="4203739" cy="2070522"/>
              <a:chOff x="4390189" y="3995439"/>
              <a:chExt cx="4203739" cy="2070522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390189" y="5501453"/>
                <a:ext cx="1057804" cy="252967"/>
                <a:chOff x="4838700" y="4984808"/>
                <a:chExt cx="971550" cy="180975"/>
              </a:xfrm>
            </p:grpSpPr>
            <p:sp>
              <p:nvSpPr>
                <p:cNvPr id="29" name="Flowchart: Terminator 28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527115" y="5493928"/>
                <a:ext cx="1066813" cy="252965"/>
                <a:chOff x="4838700" y="4984808"/>
                <a:chExt cx="971550" cy="180975"/>
              </a:xfrm>
            </p:grpSpPr>
            <p:sp>
              <p:nvSpPr>
                <p:cNvPr id="27" name="Flowchart: Terminator 26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5448308" y="5501453"/>
                <a:ext cx="1133114" cy="252966"/>
                <a:chOff x="4838700" y="4984808"/>
                <a:chExt cx="971550" cy="180975"/>
              </a:xfrm>
            </p:grpSpPr>
            <p:sp>
              <p:nvSpPr>
                <p:cNvPr id="25" name="Flowchart: Terminator 24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Freeform 16"/>
              <p:cNvSpPr/>
              <p:nvPr/>
            </p:nvSpPr>
            <p:spPr>
              <a:xfrm>
                <a:off x="4511793" y="5546607"/>
                <a:ext cx="2893718" cy="432866"/>
              </a:xfrm>
              <a:custGeom>
                <a:avLst/>
                <a:gdLst>
                  <a:gd name="connsiteX0" fmla="*/ 2893718 w 2893718"/>
                  <a:gd name="connsiteY0" fmla="*/ 0 h 432866"/>
                  <a:gd name="connsiteX1" fmla="*/ 2713096 w 2893718"/>
                  <a:gd name="connsiteY1" fmla="*/ 218252 h 432866"/>
                  <a:gd name="connsiteX2" fmla="*/ 2359377 w 2893718"/>
                  <a:gd name="connsiteY2" fmla="*/ 361245 h 432866"/>
                  <a:gd name="connsiteX3" fmla="*/ 1693333 w 2893718"/>
                  <a:gd name="connsiteY3" fmla="*/ 406400 h 432866"/>
                  <a:gd name="connsiteX4" fmla="*/ 1038577 w 2893718"/>
                  <a:gd name="connsiteY4" fmla="*/ 323615 h 432866"/>
                  <a:gd name="connsiteX5" fmla="*/ 613363 w 2893718"/>
                  <a:gd name="connsiteY5" fmla="*/ 361245 h 432866"/>
                  <a:gd name="connsiteX6" fmla="*/ 327377 w 2893718"/>
                  <a:gd name="connsiteY6" fmla="*/ 432741 h 432866"/>
                  <a:gd name="connsiteX7" fmla="*/ 0 w 2893718"/>
                  <a:gd name="connsiteY7" fmla="*/ 342430 h 4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718" h="432866">
                    <a:moveTo>
                      <a:pt x="2893718" y="0"/>
                    </a:moveTo>
                    <a:cubicBezTo>
                      <a:pt x="2847935" y="79022"/>
                      <a:pt x="2802153" y="158045"/>
                      <a:pt x="2713096" y="218252"/>
                    </a:cubicBezTo>
                    <a:cubicBezTo>
                      <a:pt x="2624039" y="278459"/>
                      <a:pt x="2529337" y="329887"/>
                      <a:pt x="2359377" y="361245"/>
                    </a:cubicBezTo>
                    <a:cubicBezTo>
                      <a:pt x="2189417" y="392603"/>
                      <a:pt x="1913466" y="412672"/>
                      <a:pt x="1693333" y="406400"/>
                    </a:cubicBezTo>
                    <a:cubicBezTo>
                      <a:pt x="1473200" y="400128"/>
                      <a:pt x="1218572" y="331141"/>
                      <a:pt x="1038577" y="323615"/>
                    </a:cubicBezTo>
                    <a:cubicBezTo>
                      <a:pt x="858582" y="316089"/>
                      <a:pt x="731896" y="343057"/>
                      <a:pt x="613363" y="361245"/>
                    </a:cubicBezTo>
                    <a:cubicBezTo>
                      <a:pt x="494830" y="379433"/>
                      <a:pt x="429604" y="435877"/>
                      <a:pt x="327377" y="432741"/>
                    </a:cubicBezTo>
                    <a:cubicBezTo>
                      <a:pt x="225150" y="429605"/>
                      <a:pt x="112575" y="386017"/>
                      <a:pt x="0" y="34243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440296" y="5798654"/>
                <a:ext cx="4064000" cy="181692"/>
              </a:xfrm>
              <a:custGeom>
                <a:avLst/>
                <a:gdLst>
                  <a:gd name="connsiteX0" fmla="*/ 4064000 w 4064000"/>
                  <a:gd name="connsiteY0" fmla="*/ 82857 h 181692"/>
                  <a:gd name="connsiteX1" fmla="*/ 3285067 w 4064000"/>
                  <a:gd name="connsiteY1" fmla="*/ 120487 h 181692"/>
                  <a:gd name="connsiteX2" fmla="*/ 2893719 w 4064000"/>
                  <a:gd name="connsiteY2" fmla="*/ 33939 h 181692"/>
                  <a:gd name="connsiteX3" fmla="*/ 2502371 w 4064000"/>
                  <a:gd name="connsiteY3" fmla="*/ 72 h 181692"/>
                  <a:gd name="connsiteX4" fmla="*/ 1922874 w 4064000"/>
                  <a:gd name="connsiteY4" fmla="*/ 41465 h 181692"/>
                  <a:gd name="connsiteX5" fmla="*/ 1550341 w 4064000"/>
                  <a:gd name="connsiteY5" fmla="*/ 116724 h 181692"/>
                  <a:gd name="connsiteX6" fmla="*/ 1286934 w 4064000"/>
                  <a:gd name="connsiteY6" fmla="*/ 173168 h 181692"/>
                  <a:gd name="connsiteX7" fmla="*/ 590785 w 4064000"/>
                  <a:gd name="connsiteY7" fmla="*/ 173168 h 181692"/>
                  <a:gd name="connsiteX8" fmla="*/ 402637 w 4064000"/>
                  <a:gd name="connsiteY8" fmla="*/ 94146 h 181692"/>
                  <a:gd name="connsiteX9" fmla="*/ 0 w 4064000"/>
                  <a:gd name="connsiteY9" fmla="*/ 146827 h 18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4000" h="181692">
                    <a:moveTo>
                      <a:pt x="4064000" y="82857"/>
                    </a:moveTo>
                    <a:cubicBezTo>
                      <a:pt x="3772057" y="105748"/>
                      <a:pt x="3480114" y="128640"/>
                      <a:pt x="3285067" y="120487"/>
                    </a:cubicBezTo>
                    <a:cubicBezTo>
                      <a:pt x="3090020" y="112334"/>
                      <a:pt x="3024168" y="54008"/>
                      <a:pt x="2893719" y="33939"/>
                    </a:cubicBezTo>
                    <a:cubicBezTo>
                      <a:pt x="2763270" y="13870"/>
                      <a:pt x="2664178" y="-1182"/>
                      <a:pt x="2502371" y="72"/>
                    </a:cubicBezTo>
                    <a:cubicBezTo>
                      <a:pt x="2340564" y="1326"/>
                      <a:pt x="2081546" y="22023"/>
                      <a:pt x="1922874" y="41465"/>
                    </a:cubicBezTo>
                    <a:cubicBezTo>
                      <a:pt x="1764202" y="60907"/>
                      <a:pt x="1550341" y="116724"/>
                      <a:pt x="1550341" y="116724"/>
                    </a:cubicBezTo>
                    <a:cubicBezTo>
                      <a:pt x="1444351" y="138674"/>
                      <a:pt x="1446860" y="163761"/>
                      <a:pt x="1286934" y="173168"/>
                    </a:cubicBezTo>
                    <a:cubicBezTo>
                      <a:pt x="1127008" y="182575"/>
                      <a:pt x="738168" y="186338"/>
                      <a:pt x="590785" y="173168"/>
                    </a:cubicBezTo>
                    <a:cubicBezTo>
                      <a:pt x="443402" y="159998"/>
                      <a:pt x="501101" y="98536"/>
                      <a:pt x="402637" y="94146"/>
                    </a:cubicBezTo>
                    <a:cubicBezTo>
                      <a:pt x="304173" y="89756"/>
                      <a:pt x="152086" y="118291"/>
                      <a:pt x="0" y="146827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4417719" y="5808522"/>
                <a:ext cx="4143022" cy="257439"/>
              </a:xfrm>
              <a:custGeom>
                <a:avLst/>
                <a:gdLst>
                  <a:gd name="connsiteX0" fmla="*/ 0 w 4143022"/>
                  <a:gd name="connsiteY0" fmla="*/ 72989 h 257439"/>
                  <a:gd name="connsiteX1" fmla="*/ 90311 w 4143022"/>
                  <a:gd name="connsiteY1" fmla="*/ 1493 h 257439"/>
                  <a:gd name="connsiteX2" fmla="*/ 229540 w 4143022"/>
                  <a:gd name="connsiteY2" fmla="*/ 31597 h 257439"/>
                  <a:gd name="connsiteX3" fmla="*/ 402637 w 4143022"/>
                  <a:gd name="connsiteY3" fmla="*/ 114382 h 257439"/>
                  <a:gd name="connsiteX4" fmla="*/ 782696 w 4143022"/>
                  <a:gd name="connsiteY4" fmla="*/ 125671 h 257439"/>
                  <a:gd name="connsiteX5" fmla="*/ 1238014 w 4143022"/>
                  <a:gd name="connsiteY5" fmla="*/ 257374 h 257439"/>
                  <a:gd name="connsiteX6" fmla="*/ 1851377 w 4143022"/>
                  <a:gd name="connsiteY6" fmla="*/ 106856 h 257439"/>
                  <a:gd name="connsiteX7" fmla="*/ 2472266 w 4143022"/>
                  <a:gd name="connsiteY7" fmla="*/ 42885 h 257439"/>
                  <a:gd name="connsiteX8" fmla="*/ 2814696 w 4143022"/>
                  <a:gd name="connsiteY8" fmla="*/ 84278 h 257439"/>
                  <a:gd name="connsiteX9" fmla="*/ 3300118 w 4143022"/>
                  <a:gd name="connsiteY9" fmla="*/ 76752 h 257439"/>
                  <a:gd name="connsiteX10" fmla="*/ 3307644 w 4143022"/>
                  <a:gd name="connsiteY10" fmla="*/ 76752 h 257439"/>
                  <a:gd name="connsiteX11" fmla="*/ 3665125 w 4143022"/>
                  <a:gd name="connsiteY11" fmla="*/ 24071 h 257439"/>
                  <a:gd name="connsiteX12" fmla="*/ 4143022 w 4143022"/>
                  <a:gd name="connsiteY12" fmla="*/ 5256 h 25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43022" h="257439">
                    <a:moveTo>
                      <a:pt x="0" y="72989"/>
                    </a:moveTo>
                    <a:cubicBezTo>
                      <a:pt x="26027" y="40690"/>
                      <a:pt x="52054" y="8392"/>
                      <a:pt x="90311" y="1493"/>
                    </a:cubicBezTo>
                    <a:cubicBezTo>
                      <a:pt x="128568" y="-5406"/>
                      <a:pt x="177486" y="12782"/>
                      <a:pt x="229540" y="31597"/>
                    </a:cubicBezTo>
                    <a:cubicBezTo>
                      <a:pt x="281594" y="50412"/>
                      <a:pt x="310444" y="98703"/>
                      <a:pt x="402637" y="114382"/>
                    </a:cubicBezTo>
                    <a:cubicBezTo>
                      <a:pt x="494830" y="130061"/>
                      <a:pt x="643467" y="101839"/>
                      <a:pt x="782696" y="125671"/>
                    </a:cubicBezTo>
                    <a:cubicBezTo>
                      <a:pt x="921926" y="149503"/>
                      <a:pt x="1059901" y="260510"/>
                      <a:pt x="1238014" y="257374"/>
                    </a:cubicBezTo>
                    <a:cubicBezTo>
                      <a:pt x="1416127" y="254238"/>
                      <a:pt x="1645668" y="142604"/>
                      <a:pt x="1851377" y="106856"/>
                    </a:cubicBezTo>
                    <a:cubicBezTo>
                      <a:pt x="2057086" y="71108"/>
                      <a:pt x="2311713" y="46648"/>
                      <a:pt x="2472266" y="42885"/>
                    </a:cubicBezTo>
                    <a:cubicBezTo>
                      <a:pt x="2632819" y="39122"/>
                      <a:pt x="2676721" y="78634"/>
                      <a:pt x="2814696" y="84278"/>
                    </a:cubicBezTo>
                    <a:cubicBezTo>
                      <a:pt x="2952671" y="89923"/>
                      <a:pt x="3300118" y="76752"/>
                      <a:pt x="3300118" y="76752"/>
                    </a:cubicBezTo>
                    <a:cubicBezTo>
                      <a:pt x="3382276" y="75498"/>
                      <a:pt x="3307644" y="76752"/>
                      <a:pt x="3307644" y="76752"/>
                    </a:cubicBezTo>
                    <a:cubicBezTo>
                      <a:pt x="3368478" y="67972"/>
                      <a:pt x="3525895" y="35987"/>
                      <a:pt x="3665125" y="24071"/>
                    </a:cubicBezTo>
                    <a:cubicBezTo>
                      <a:pt x="3804355" y="12155"/>
                      <a:pt x="3973688" y="8705"/>
                      <a:pt x="4143022" y="5256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710981" y="5520267"/>
                <a:ext cx="1785789" cy="452071"/>
              </a:xfrm>
              <a:custGeom>
                <a:avLst/>
                <a:gdLst>
                  <a:gd name="connsiteX0" fmla="*/ 1785789 w 1785789"/>
                  <a:gd name="connsiteY0" fmla="*/ 410163 h 452071"/>
                  <a:gd name="connsiteX1" fmla="*/ 792367 w 1785789"/>
                  <a:gd name="connsiteY1" fmla="*/ 440266 h 452071"/>
                  <a:gd name="connsiteX2" fmla="*/ 295656 w 1785789"/>
                  <a:gd name="connsiteY2" fmla="*/ 237066 h 452071"/>
                  <a:gd name="connsiteX3" fmla="*/ 20960 w 1785789"/>
                  <a:gd name="connsiteY3" fmla="*/ 112889 h 452071"/>
                  <a:gd name="connsiteX4" fmla="*/ 39775 w 1785789"/>
                  <a:gd name="connsiteY4" fmla="*/ 0 h 45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789" h="452071">
                    <a:moveTo>
                      <a:pt x="1785789" y="410163"/>
                    </a:moveTo>
                    <a:cubicBezTo>
                      <a:pt x="1413255" y="439639"/>
                      <a:pt x="1040722" y="469115"/>
                      <a:pt x="792367" y="440266"/>
                    </a:cubicBezTo>
                    <a:cubicBezTo>
                      <a:pt x="544012" y="411417"/>
                      <a:pt x="424224" y="291629"/>
                      <a:pt x="295656" y="237066"/>
                    </a:cubicBezTo>
                    <a:cubicBezTo>
                      <a:pt x="167088" y="182503"/>
                      <a:pt x="63607" y="152400"/>
                      <a:pt x="20960" y="112889"/>
                    </a:cubicBezTo>
                    <a:cubicBezTo>
                      <a:pt x="-21687" y="73378"/>
                      <a:pt x="9044" y="36689"/>
                      <a:pt x="39775" y="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5452533" y="5572948"/>
                <a:ext cx="1640652" cy="459207"/>
              </a:xfrm>
              <a:custGeom>
                <a:avLst/>
                <a:gdLst>
                  <a:gd name="connsiteX0" fmla="*/ 0 w 1640652"/>
                  <a:gd name="connsiteY0" fmla="*/ 346193 h 459207"/>
                  <a:gd name="connsiteX1" fmla="*/ 402637 w 1640652"/>
                  <a:gd name="connsiteY1" fmla="*/ 391348 h 459207"/>
                  <a:gd name="connsiteX2" fmla="*/ 801511 w 1640652"/>
                  <a:gd name="connsiteY2" fmla="*/ 459082 h 459207"/>
                  <a:gd name="connsiteX3" fmla="*/ 1350904 w 1640652"/>
                  <a:gd name="connsiteY3" fmla="*/ 406400 h 459207"/>
                  <a:gd name="connsiteX4" fmla="*/ 1572919 w 1640652"/>
                  <a:gd name="connsiteY4" fmla="*/ 342430 h 459207"/>
                  <a:gd name="connsiteX5" fmla="*/ 1640652 w 1640652"/>
                  <a:gd name="connsiteY5" fmla="*/ 0 h 45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0652" h="459207">
                    <a:moveTo>
                      <a:pt x="0" y="346193"/>
                    </a:moveTo>
                    <a:cubicBezTo>
                      <a:pt x="134526" y="359363"/>
                      <a:pt x="269052" y="372533"/>
                      <a:pt x="402637" y="391348"/>
                    </a:cubicBezTo>
                    <a:cubicBezTo>
                      <a:pt x="536222" y="410163"/>
                      <a:pt x="643467" y="456573"/>
                      <a:pt x="801511" y="459082"/>
                    </a:cubicBezTo>
                    <a:cubicBezTo>
                      <a:pt x="959555" y="461591"/>
                      <a:pt x="1222336" y="425842"/>
                      <a:pt x="1350904" y="406400"/>
                    </a:cubicBezTo>
                    <a:cubicBezTo>
                      <a:pt x="1479472" y="386958"/>
                      <a:pt x="1524628" y="410163"/>
                      <a:pt x="1572919" y="342430"/>
                    </a:cubicBezTo>
                    <a:cubicBezTo>
                      <a:pt x="1621210" y="274697"/>
                      <a:pt x="1630931" y="137348"/>
                      <a:pt x="1640652" y="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6959436" y="4984808"/>
                <a:ext cx="255353" cy="49422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6959436" y="5359712"/>
                <a:ext cx="255353" cy="238634"/>
              </a:xfrm>
              <a:prstGeom prst="diamon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148200" y="3995439"/>
                <a:ext cx="1877823" cy="1238250"/>
              </a:xfrm>
              <a:prstGeom prst="ellipse">
                <a:avLst/>
              </a:prstGeom>
              <a:solidFill>
                <a:srgbClr val="843874"/>
              </a:solidFill>
              <a:ln>
                <a:solidFill>
                  <a:srgbClr val="7E35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Trombocit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4035920" y="6364125"/>
              <a:ext cx="1241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Endotel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5099210" y="6364125"/>
              <a:ext cx="1241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Kolagen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5796368" y="6364125"/>
              <a:ext cx="2690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Von Willebrand-ov faktor</a:t>
              </a:r>
            </a:p>
          </p:txBody>
        </p:sp>
        <p:cxnSp>
          <p:nvCxnSpPr>
            <p:cNvPr id="11" name="Straight Arrow Connector 10"/>
            <p:cNvCxnSpPr>
              <a:stCxn id="8" idx="0"/>
            </p:cNvCxnSpPr>
            <p:nvPr/>
          </p:nvCxnSpPr>
          <p:spPr>
            <a:xfrm flipH="1" flipV="1">
              <a:off x="4652962" y="5681756"/>
              <a:ext cx="3771" cy="6823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5777890" y="5991062"/>
              <a:ext cx="1" cy="373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7075385" y="5561187"/>
              <a:ext cx="3770" cy="802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04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90525" y="258520"/>
            <a:ext cx="8277225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2</a:t>
            </a:r>
            <a:r>
              <a:rPr kumimoji="0" lang="sr-Latn-R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Stvaranje trombocitnog čepa (primarnog koaguluma)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0598" y="2863754"/>
            <a:ext cx="6949369" cy="3764740"/>
            <a:chOff x="20598" y="2863754"/>
            <a:chExt cx="6949369" cy="3764740"/>
          </a:xfrm>
        </p:grpSpPr>
        <p:grpSp>
          <p:nvGrpSpPr>
            <p:cNvPr id="75" name="Group 74"/>
            <p:cNvGrpSpPr/>
            <p:nvPr/>
          </p:nvGrpSpPr>
          <p:grpSpPr>
            <a:xfrm>
              <a:off x="20598" y="2863754"/>
              <a:ext cx="6900456" cy="3764740"/>
              <a:chOff x="-133907" y="2961725"/>
              <a:chExt cx="6900456" cy="376474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65944" y="5016770"/>
                <a:ext cx="1503485" cy="367088"/>
                <a:chOff x="4838700" y="4984808"/>
                <a:chExt cx="971550" cy="180975"/>
              </a:xfrm>
            </p:grpSpPr>
            <p:sp>
              <p:nvSpPr>
                <p:cNvPr id="63" name="Flowchart: Terminator 62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4724542" y="5005850"/>
                <a:ext cx="1516290" cy="367085"/>
                <a:chOff x="4838700" y="4984808"/>
                <a:chExt cx="971550" cy="180975"/>
              </a:xfrm>
            </p:grpSpPr>
            <p:sp>
              <p:nvSpPr>
                <p:cNvPr id="61" name="Flowchart: Terminator 60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1769877" y="5016770"/>
                <a:ext cx="1610526" cy="367086"/>
                <a:chOff x="4838700" y="4984808"/>
                <a:chExt cx="971550" cy="180975"/>
              </a:xfrm>
            </p:grpSpPr>
            <p:sp>
              <p:nvSpPr>
                <p:cNvPr id="59" name="Flowchart: Terminator 58"/>
                <p:cNvSpPr/>
                <p:nvPr/>
              </p:nvSpPr>
              <p:spPr>
                <a:xfrm>
                  <a:off x="4838700" y="4984808"/>
                  <a:ext cx="971550" cy="180975"/>
                </a:xfrm>
                <a:prstGeom prst="flowChartTerminator">
                  <a:avLst/>
                </a:prstGeom>
                <a:solidFill>
                  <a:srgbClr val="FAC9BE"/>
                </a:solidFill>
                <a:ln>
                  <a:solidFill>
                    <a:srgbClr val="CF725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232232" y="5037863"/>
                  <a:ext cx="184485" cy="74864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1" name="Freeform 50"/>
              <p:cNvSpPr/>
              <p:nvPr/>
            </p:nvSpPr>
            <p:spPr>
              <a:xfrm>
                <a:off x="438783" y="5082294"/>
                <a:ext cx="4112920" cy="628144"/>
              </a:xfrm>
              <a:custGeom>
                <a:avLst/>
                <a:gdLst>
                  <a:gd name="connsiteX0" fmla="*/ 2893718 w 2893718"/>
                  <a:gd name="connsiteY0" fmla="*/ 0 h 432866"/>
                  <a:gd name="connsiteX1" fmla="*/ 2713096 w 2893718"/>
                  <a:gd name="connsiteY1" fmla="*/ 218252 h 432866"/>
                  <a:gd name="connsiteX2" fmla="*/ 2359377 w 2893718"/>
                  <a:gd name="connsiteY2" fmla="*/ 361245 h 432866"/>
                  <a:gd name="connsiteX3" fmla="*/ 1693333 w 2893718"/>
                  <a:gd name="connsiteY3" fmla="*/ 406400 h 432866"/>
                  <a:gd name="connsiteX4" fmla="*/ 1038577 w 2893718"/>
                  <a:gd name="connsiteY4" fmla="*/ 323615 h 432866"/>
                  <a:gd name="connsiteX5" fmla="*/ 613363 w 2893718"/>
                  <a:gd name="connsiteY5" fmla="*/ 361245 h 432866"/>
                  <a:gd name="connsiteX6" fmla="*/ 327377 w 2893718"/>
                  <a:gd name="connsiteY6" fmla="*/ 432741 h 432866"/>
                  <a:gd name="connsiteX7" fmla="*/ 0 w 2893718"/>
                  <a:gd name="connsiteY7" fmla="*/ 342430 h 432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718" h="432866">
                    <a:moveTo>
                      <a:pt x="2893718" y="0"/>
                    </a:moveTo>
                    <a:cubicBezTo>
                      <a:pt x="2847935" y="79022"/>
                      <a:pt x="2802153" y="158045"/>
                      <a:pt x="2713096" y="218252"/>
                    </a:cubicBezTo>
                    <a:cubicBezTo>
                      <a:pt x="2624039" y="278459"/>
                      <a:pt x="2529337" y="329887"/>
                      <a:pt x="2359377" y="361245"/>
                    </a:cubicBezTo>
                    <a:cubicBezTo>
                      <a:pt x="2189417" y="392603"/>
                      <a:pt x="1913466" y="412672"/>
                      <a:pt x="1693333" y="406400"/>
                    </a:cubicBezTo>
                    <a:cubicBezTo>
                      <a:pt x="1473200" y="400128"/>
                      <a:pt x="1218572" y="331141"/>
                      <a:pt x="1038577" y="323615"/>
                    </a:cubicBezTo>
                    <a:cubicBezTo>
                      <a:pt x="858582" y="316089"/>
                      <a:pt x="731896" y="343057"/>
                      <a:pt x="613363" y="361245"/>
                    </a:cubicBezTo>
                    <a:cubicBezTo>
                      <a:pt x="494830" y="379433"/>
                      <a:pt x="429604" y="435877"/>
                      <a:pt x="327377" y="432741"/>
                    </a:cubicBezTo>
                    <a:cubicBezTo>
                      <a:pt x="225150" y="429605"/>
                      <a:pt x="112575" y="386017"/>
                      <a:pt x="0" y="34243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337162" y="5448047"/>
                <a:ext cx="5776273" cy="263658"/>
              </a:xfrm>
              <a:custGeom>
                <a:avLst/>
                <a:gdLst>
                  <a:gd name="connsiteX0" fmla="*/ 4064000 w 4064000"/>
                  <a:gd name="connsiteY0" fmla="*/ 82857 h 181692"/>
                  <a:gd name="connsiteX1" fmla="*/ 3285067 w 4064000"/>
                  <a:gd name="connsiteY1" fmla="*/ 120487 h 181692"/>
                  <a:gd name="connsiteX2" fmla="*/ 2893719 w 4064000"/>
                  <a:gd name="connsiteY2" fmla="*/ 33939 h 181692"/>
                  <a:gd name="connsiteX3" fmla="*/ 2502371 w 4064000"/>
                  <a:gd name="connsiteY3" fmla="*/ 72 h 181692"/>
                  <a:gd name="connsiteX4" fmla="*/ 1922874 w 4064000"/>
                  <a:gd name="connsiteY4" fmla="*/ 41465 h 181692"/>
                  <a:gd name="connsiteX5" fmla="*/ 1550341 w 4064000"/>
                  <a:gd name="connsiteY5" fmla="*/ 116724 h 181692"/>
                  <a:gd name="connsiteX6" fmla="*/ 1286934 w 4064000"/>
                  <a:gd name="connsiteY6" fmla="*/ 173168 h 181692"/>
                  <a:gd name="connsiteX7" fmla="*/ 590785 w 4064000"/>
                  <a:gd name="connsiteY7" fmla="*/ 173168 h 181692"/>
                  <a:gd name="connsiteX8" fmla="*/ 402637 w 4064000"/>
                  <a:gd name="connsiteY8" fmla="*/ 94146 h 181692"/>
                  <a:gd name="connsiteX9" fmla="*/ 0 w 4064000"/>
                  <a:gd name="connsiteY9" fmla="*/ 146827 h 181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64000" h="181692">
                    <a:moveTo>
                      <a:pt x="4064000" y="82857"/>
                    </a:moveTo>
                    <a:cubicBezTo>
                      <a:pt x="3772057" y="105748"/>
                      <a:pt x="3480114" y="128640"/>
                      <a:pt x="3285067" y="120487"/>
                    </a:cubicBezTo>
                    <a:cubicBezTo>
                      <a:pt x="3090020" y="112334"/>
                      <a:pt x="3024168" y="54008"/>
                      <a:pt x="2893719" y="33939"/>
                    </a:cubicBezTo>
                    <a:cubicBezTo>
                      <a:pt x="2763270" y="13870"/>
                      <a:pt x="2664178" y="-1182"/>
                      <a:pt x="2502371" y="72"/>
                    </a:cubicBezTo>
                    <a:cubicBezTo>
                      <a:pt x="2340564" y="1326"/>
                      <a:pt x="2081546" y="22023"/>
                      <a:pt x="1922874" y="41465"/>
                    </a:cubicBezTo>
                    <a:cubicBezTo>
                      <a:pt x="1764202" y="60907"/>
                      <a:pt x="1550341" y="116724"/>
                      <a:pt x="1550341" y="116724"/>
                    </a:cubicBezTo>
                    <a:cubicBezTo>
                      <a:pt x="1444351" y="138674"/>
                      <a:pt x="1446860" y="163761"/>
                      <a:pt x="1286934" y="173168"/>
                    </a:cubicBezTo>
                    <a:cubicBezTo>
                      <a:pt x="1127008" y="182575"/>
                      <a:pt x="738168" y="186338"/>
                      <a:pt x="590785" y="173168"/>
                    </a:cubicBezTo>
                    <a:cubicBezTo>
                      <a:pt x="443402" y="159998"/>
                      <a:pt x="501101" y="98536"/>
                      <a:pt x="402637" y="94146"/>
                    </a:cubicBezTo>
                    <a:cubicBezTo>
                      <a:pt x="304173" y="89756"/>
                      <a:pt x="152086" y="118291"/>
                      <a:pt x="0" y="146827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305073" y="5462367"/>
                <a:ext cx="5888589" cy="373577"/>
              </a:xfrm>
              <a:custGeom>
                <a:avLst/>
                <a:gdLst>
                  <a:gd name="connsiteX0" fmla="*/ 0 w 4143022"/>
                  <a:gd name="connsiteY0" fmla="*/ 72989 h 257439"/>
                  <a:gd name="connsiteX1" fmla="*/ 90311 w 4143022"/>
                  <a:gd name="connsiteY1" fmla="*/ 1493 h 257439"/>
                  <a:gd name="connsiteX2" fmla="*/ 229540 w 4143022"/>
                  <a:gd name="connsiteY2" fmla="*/ 31597 h 257439"/>
                  <a:gd name="connsiteX3" fmla="*/ 402637 w 4143022"/>
                  <a:gd name="connsiteY3" fmla="*/ 114382 h 257439"/>
                  <a:gd name="connsiteX4" fmla="*/ 782696 w 4143022"/>
                  <a:gd name="connsiteY4" fmla="*/ 125671 h 257439"/>
                  <a:gd name="connsiteX5" fmla="*/ 1238014 w 4143022"/>
                  <a:gd name="connsiteY5" fmla="*/ 257374 h 257439"/>
                  <a:gd name="connsiteX6" fmla="*/ 1851377 w 4143022"/>
                  <a:gd name="connsiteY6" fmla="*/ 106856 h 257439"/>
                  <a:gd name="connsiteX7" fmla="*/ 2472266 w 4143022"/>
                  <a:gd name="connsiteY7" fmla="*/ 42885 h 257439"/>
                  <a:gd name="connsiteX8" fmla="*/ 2814696 w 4143022"/>
                  <a:gd name="connsiteY8" fmla="*/ 84278 h 257439"/>
                  <a:gd name="connsiteX9" fmla="*/ 3300118 w 4143022"/>
                  <a:gd name="connsiteY9" fmla="*/ 76752 h 257439"/>
                  <a:gd name="connsiteX10" fmla="*/ 3307644 w 4143022"/>
                  <a:gd name="connsiteY10" fmla="*/ 76752 h 257439"/>
                  <a:gd name="connsiteX11" fmla="*/ 3665125 w 4143022"/>
                  <a:gd name="connsiteY11" fmla="*/ 24071 h 257439"/>
                  <a:gd name="connsiteX12" fmla="*/ 4143022 w 4143022"/>
                  <a:gd name="connsiteY12" fmla="*/ 5256 h 25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43022" h="257439">
                    <a:moveTo>
                      <a:pt x="0" y="72989"/>
                    </a:moveTo>
                    <a:cubicBezTo>
                      <a:pt x="26027" y="40690"/>
                      <a:pt x="52054" y="8392"/>
                      <a:pt x="90311" y="1493"/>
                    </a:cubicBezTo>
                    <a:cubicBezTo>
                      <a:pt x="128568" y="-5406"/>
                      <a:pt x="177486" y="12782"/>
                      <a:pt x="229540" y="31597"/>
                    </a:cubicBezTo>
                    <a:cubicBezTo>
                      <a:pt x="281594" y="50412"/>
                      <a:pt x="310444" y="98703"/>
                      <a:pt x="402637" y="114382"/>
                    </a:cubicBezTo>
                    <a:cubicBezTo>
                      <a:pt x="494830" y="130061"/>
                      <a:pt x="643467" y="101839"/>
                      <a:pt x="782696" y="125671"/>
                    </a:cubicBezTo>
                    <a:cubicBezTo>
                      <a:pt x="921926" y="149503"/>
                      <a:pt x="1059901" y="260510"/>
                      <a:pt x="1238014" y="257374"/>
                    </a:cubicBezTo>
                    <a:cubicBezTo>
                      <a:pt x="1416127" y="254238"/>
                      <a:pt x="1645668" y="142604"/>
                      <a:pt x="1851377" y="106856"/>
                    </a:cubicBezTo>
                    <a:cubicBezTo>
                      <a:pt x="2057086" y="71108"/>
                      <a:pt x="2311713" y="46648"/>
                      <a:pt x="2472266" y="42885"/>
                    </a:cubicBezTo>
                    <a:cubicBezTo>
                      <a:pt x="2632819" y="39122"/>
                      <a:pt x="2676721" y="78634"/>
                      <a:pt x="2814696" y="84278"/>
                    </a:cubicBezTo>
                    <a:cubicBezTo>
                      <a:pt x="2952671" y="89923"/>
                      <a:pt x="3300118" y="76752"/>
                      <a:pt x="3300118" y="76752"/>
                    </a:cubicBezTo>
                    <a:cubicBezTo>
                      <a:pt x="3382276" y="75498"/>
                      <a:pt x="3307644" y="76752"/>
                      <a:pt x="3307644" y="76752"/>
                    </a:cubicBezTo>
                    <a:cubicBezTo>
                      <a:pt x="3368478" y="67972"/>
                      <a:pt x="3525895" y="35987"/>
                      <a:pt x="3665125" y="24071"/>
                    </a:cubicBezTo>
                    <a:cubicBezTo>
                      <a:pt x="3804355" y="12155"/>
                      <a:pt x="3973688" y="8705"/>
                      <a:pt x="4143022" y="5256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564548" y="5044072"/>
                <a:ext cx="2538190" cy="656013"/>
              </a:xfrm>
              <a:custGeom>
                <a:avLst/>
                <a:gdLst>
                  <a:gd name="connsiteX0" fmla="*/ 1785789 w 1785789"/>
                  <a:gd name="connsiteY0" fmla="*/ 410163 h 452071"/>
                  <a:gd name="connsiteX1" fmla="*/ 792367 w 1785789"/>
                  <a:gd name="connsiteY1" fmla="*/ 440266 h 452071"/>
                  <a:gd name="connsiteX2" fmla="*/ 295656 w 1785789"/>
                  <a:gd name="connsiteY2" fmla="*/ 237066 h 452071"/>
                  <a:gd name="connsiteX3" fmla="*/ 20960 w 1785789"/>
                  <a:gd name="connsiteY3" fmla="*/ 112889 h 452071"/>
                  <a:gd name="connsiteX4" fmla="*/ 39775 w 1785789"/>
                  <a:gd name="connsiteY4" fmla="*/ 0 h 452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789" h="452071">
                    <a:moveTo>
                      <a:pt x="1785789" y="410163"/>
                    </a:moveTo>
                    <a:cubicBezTo>
                      <a:pt x="1413255" y="439639"/>
                      <a:pt x="1040722" y="469115"/>
                      <a:pt x="792367" y="440266"/>
                    </a:cubicBezTo>
                    <a:cubicBezTo>
                      <a:pt x="544012" y="411417"/>
                      <a:pt x="424224" y="291629"/>
                      <a:pt x="295656" y="237066"/>
                    </a:cubicBezTo>
                    <a:cubicBezTo>
                      <a:pt x="167088" y="182503"/>
                      <a:pt x="63607" y="152400"/>
                      <a:pt x="20960" y="112889"/>
                    </a:cubicBezTo>
                    <a:cubicBezTo>
                      <a:pt x="-21687" y="73378"/>
                      <a:pt x="9044" y="36689"/>
                      <a:pt x="39775" y="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775882" y="5120519"/>
                <a:ext cx="2331903" cy="666368"/>
              </a:xfrm>
              <a:custGeom>
                <a:avLst/>
                <a:gdLst>
                  <a:gd name="connsiteX0" fmla="*/ 0 w 1640652"/>
                  <a:gd name="connsiteY0" fmla="*/ 346193 h 459207"/>
                  <a:gd name="connsiteX1" fmla="*/ 402637 w 1640652"/>
                  <a:gd name="connsiteY1" fmla="*/ 391348 h 459207"/>
                  <a:gd name="connsiteX2" fmla="*/ 801511 w 1640652"/>
                  <a:gd name="connsiteY2" fmla="*/ 459082 h 459207"/>
                  <a:gd name="connsiteX3" fmla="*/ 1350904 w 1640652"/>
                  <a:gd name="connsiteY3" fmla="*/ 406400 h 459207"/>
                  <a:gd name="connsiteX4" fmla="*/ 1572919 w 1640652"/>
                  <a:gd name="connsiteY4" fmla="*/ 342430 h 459207"/>
                  <a:gd name="connsiteX5" fmla="*/ 1640652 w 1640652"/>
                  <a:gd name="connsiteY5" fmla="*/ 0 h 45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0652" h="459207">
                    <a:moveTo>
                      <a:pt x="0" y="346193"/>
                    </a:moveTo>
                    <a:cubicBezTo>
                      <a:pt x="134526" y="359363"/>
                      <a:pt x="269052" y="372533"/>
                      <a:pt x="402637" y="391348"/>
                    </a:cubicBezTo>
                    <a:cubicBezTo>
                      <a:pt x="536222" y="410163"/>
                      <a:pt x="643467" y="456573"/>
                      <a:pt x="801511" y="459082"/>
                    </a:cubicBezTo>
                    <a:cubicBezTo>
                      <a:pt x="959555" y="461591"/>
                      <a:pt x="1222336" y="425842"/>
                      <a:pt x="1350904" y="406400"/>
                    </a:cubicBezTo>
                    <a:cubicBezTo>
                      <a:pt x="1479472" y="386958"/>
                      <a:pt x="1524628" y="410163"/>
                      <a:pt x="1572919" y="342430"/>
                    </a:cubicBezTo>
                    <a:cubicBezTo>
                      <a:pt x="1621210" y="274697"/>
                      <a:pt x="1630931" y="137348"/>
                      <a:pt x="1640652" y="0"/>
                    </a:cubicBezTo>
                  </a:path>
                </a:pathLst>
              </a:cu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917684" y="4267052"/>
                <a:ext cx="362940" cy="71717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Diamond 56"/>
              <p:cNvSpPr/>
              <p:nvPr/>
            </p:nvSpPr>
            <p:spPr>
              <a:xfrm>
                <a:off x="3917684" y="4811086"/>
                <a:ext cx="362940" cy="346289"/>
              </a:xfrm>
              <a:prstGeom prst="diamond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79BC702-9B13-44E5-83DB-6C739C6074A4}"/>
                  </a:ext>
                </a:extLst>
              </p:cNvPr>
              <p:cNvSpPr txBox="1"/>
              <p:nvPr/>
            </p:nvSpPr>
            <p:spPr>
              <a:xfrm>
                <a:off x="-133907" y="6190517"/>
                <a:ext cx="1764755" cy="53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Endotel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79BC702-9B13-44E5-83DB-6C739C6074A4}"/>
                  </a:ext>
                </a:extLst>
              </p:cNvPr>
              <p:cNvSpPr txBox="1"/>
              <p:nvPr/>
            </p:nvSpPr>
            <p:spPr>
              <a:xfrm>
                <a:off x="1377376" y="6190517"/>
                <a:ext cx="1764755" cy="53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Kolagen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9BC702-9B13-44E5-83DB-6C739C6074A4}"/>
                  </a:ext>
                </a:extLst>
              </p:cNvPr>
              <p:cNvSpPr txBox="1"/>
              <p:nvPr/>
            </p:nvSpPr>
            <p:spPr>
              <a:xfrm>
                <a:off x="2941833" y="6190517"/>
                <a:ext cx="3824716" cy="53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Von Willebrand-ov faktor</a:t>
                </a:r>
              </a:p>
            </p:txBody>
          </p:sp>
          <p:cxnSp>
            <p:nvCxnSpPr>
              <p:cNvPr id="45" name="Straight Arrow Connector 44"/>
              <p:cNvCxnSpPr>
                <a:stCxn id="42" idx="0"/>
              </p:cNvCxnSpPr>
              <p:nvPr/>
            </p:nvCxnSpPr>
            <p:spPr>
              <a:xfrm flipH="1" flipV="1">
                <a:off x="743111" y="5200312"/>
                <a:ext cx="5360" cy="9902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2342002" y="5649154"/>
                <a:ext cx="1" cy="54136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flipH="1" flipV="1">
                <a:off x="4102426" y="5079274"/>
                <a:ext cx="5358" cy="10752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2560664" y="2961725"/>
                <a:ext cx="2534674" cy="2020186"/>
                <a:chOff x="2560664" y="2961725"/>
                <a:chExt cx="2534674" cy="2020186"/>
              </a:xfrm>
            </p:grpSpPr>
            <p:sp>
              <p:nvSpPr>
                <p:cNvPr id="68" name="Freeform 67"/>
                <p:cNvSpPr/>
                <p:nvPr/>
              </p:nvSpPr>
              <p:spPr>
                <a:xfrm rot="10800000">
                  <a:off x="2560664" y="2961725"/>
                  <a:ext cx="2534674" cy="2020186"/>
                </a:xfrm>
                <a:custGeom>
                  <a:avLst/>
                  <a:gdLst>
                    <a:gd name="connsiteX0" fmla="*/ 1714262 w 2534674"/>
                    <a:gd name="connsiteY0" fmla="*/ 467833 h 2020186"/>
                    <a:gd name="connsiteX1" fmla="*/ 1799323 w 2534674"/>
                    <a:gd name="connsiteY1" fmla="*/ 446568 h 2020186"/>
                    <a:gd name="connsiteX2" fmla="*/ 1863118 w 2534674"/>
                    <a:gd name="connsiteY2" fmla="*/ 404038 h 2020186"/>
                    <a:gd name="connsiteX3" fmla="*/ 1958811 w 2534674"/>
                    <a:gd name="connsiteY3" fmla="*/ 340242 h 2020186"/>
                    <a:gd name="connsiteX4" fmla="*/ 1990709 w 2534674"/>
                    <a:gd name="connsiteY4" fmla="*/ 318977 h 2020186"/>
                    <a:gd name="connsiteX5" fmla="*/ 2033239 w 2534674"/>
                    <a:gd name="connsiteY5" fmla="*/ 297712 h 2020186"/>
                    <a:gd name="connsiteX6" fmla="*/ 2065137 w 2534674"/>
                    <a:gd name="connsiteY6" fmla="*/ 276447 h 2020186"/>
                    <a:gd name="connsiteX7" fmla="*/ 2128932 w 2534674"/>
                    <a:gd name="connsiteY7" fmla="*/ 255182 h 2020186"/>
                    <a:gd name="connsiteX8" fmla="*/ 2160830 w 2534674"/>
                    <a:gd name="connsiteY8" fmla="*/ 233917 h 2020186"/>
                    <a:gd name="connsiteX9" fmla="*/ 2224625 w 2534674"/>
                    <a:gd name="connsiteY9" fmla="*/ 212652 h 2020186"/>
                    <a:gd name="connsiteX10" fmla="*/ 2288420 w 2534674"/>
                    <a:gd name="connsiteY10" fmla="*/ 170121 h 2020186"/>
                    <a:gd name="connsiteX11" fmla="*/ 2352216 w 2534674"/>
                    <a:gd name="connsiteY11" fmla="*/ 148856 h 2020186"/>
                    <a:gd name="connsiteX12" fmla="*/ 2384113 w 2534674"/>
                    <a:gd name="connsiteY12" fmla="*/ 138224 h 2020186"/>
                    <a:gd name="connsiteX13" fmla="*/ 2479806 w 2534674"/>
                    <a:gd name="connsiteY13" fmla="*/ 116959 h 2020186"/>
                    <a:gd name="connsiteX14" fmla="*/ 2532969 w 2534674"/>
                    <a:gd name="connsiteY14" fmla="*/ 127591 h 2020186"/>
                    <a:gd name="connsiteX15" fmla="*/ 2511704 w 2534674"/>
                    <a:gd name="connsiteY15" fmla="*/ 233917 h 2020186"/>
                    <a:gd name="connsiteX16" fmla="*/ 2490439 w 2534674"/>
                    <a:gd name="connsiteY16" fmla="*/ 265814 h 2020186"/>
                    <a:gd name="connsiteX17" fmla="*/ 2458541 w 2534674"/>
                    <a:gd name="connsiteY17" fmla="*/ 276447 h 2020186"/>
                    <a:gd name="connsiteX18" fmla="*/ 2405378 w 2534674"/>
                    <a:gd name="connsiteY18" fmla="*/ 329610 h 2020186"/>
                    <a:gd name="connsiteX19" fmla="*/ 2384113 w 2534674"/>
                    <a:gd name="connsiteY19" fmla="*/ 361507 h 2020186"/>
                    <a:gd name="connsiteX20" fmla="*/ 2352216 w 2534674"/>
                    <a:gd name="connsiteY20" fmla="*/ 382772 h 2020186"/>
                    <a:gd name="connsiteX21" fmla="*/ 2330951 w 2534674"/>
                    <a:gd name="connsiteY21" fmla="*/ 404038 h 2020186"/>
                    <a:gd name="connsiteX22" fmla="*/ 2277788 w 2534674"/>
                    <a:gd name="connsiteY22" fmla="*/ 478465 h 2020186"/>
                    <a:gd name="connsiteX23" fmla="*/ 2267155 w 2534674"/>
                    <a:gd name="connsiteY23" fmla="*/ 510363 h 2020186"/>
                    <a:gd name="connsiteX24" fmla="*/ 2213992 w 2534674"/>
                    <a:gd name="connsiteY24" fmla="*/ 563526 h 2020186"/>
                    <a:gd name="connsiteX25" fmla="*/ 2182095 w 2534674"/>
                    <a:gd name="connsiteY25" fmla="*/ 627321 h 2020186"/>
                    <a:gd name="connsiteX26" fmla="*/ 2150197 w 2534674"/>
                    <a:gd name="connsiteY26" fmla="*/ 648586 h 2020186"/>
                    <a:gd name="connsiteX27" fmla="*/ 2128932 w 2534674"/>
                    <a:gd name="connsiteY27" fmla="*/ 669852 h 2020186"/>
                    <a:gd name="connsiteX28" fmla="*/ 2075769 w 2534674"/>
                    <a:gd name="connsiteY28" fmla="*/ 765545 h 2020186"/>
                    <a:gd name="connsiteX29" fmla="*/ 2054504 w 2534674"/>
                    <a:gd name="connsiteY29" fmla="*/ 797442 h 2020186"/>
                    <a:gd name="connsiteX30" fmla="*/ 2043872 w 2534674"/>
                    <a:gd name="connsiteY30" fmla="*/ 829340 h 2020186"/>
                    <a:gd name="connsiteX31" fmla="*/ 2022606 w 2534674"/>
                    <a:gd name="connsiteY31" fmla="*/ 850605 h 2020186"/>
                    <a:gd name="connsiteX32" fmla="*/ 2001341 w 2534674"/>
                    <a:gd name="connsiteY32" fmla="*/ 935665 h 2020186"/>
                    <a:gd name="connsiteX33" fmla="*/ 2001341 w 2534674"/>
                    <a:gd name="connsiteY33" fmla="*/ 1158949 h 2020186"/>
                    <a:gd name="connsiteX34" fmla="*/ 2022606 w 2534674"/>
                    <a:gd name="connsiteY34" fmla="*/ 1222745 h 2020186"/>
                    <a:gd name="connsiteX35" fmla="*/ 2043872 w 2534674"/>
                    <a:gd name="connsiteY35" fmla="*/ 1254642 h 2020186"/>
                    <a:gd name="connsiteX36" fmla="*/ 2054504 w 2534674"/>
                    <a:gd name="connsiteY36" fmla="*/ 1286540 h 2020186"/>
                    <a:gd name="connsiteX37" fmla="*/ 2118299 w 2534674"/>
                    <a:gd name="connsiteY37" fmla="*/ 1350335 h 2020186"/>
                    <a:gd name="connsiteX38" fmla="*/ 2128932 w 2534674"/>
                    <a:gd name="connsiteY38" fmla="*/ 1382233 h 2020186"/>
                    <a:gd name="connsiteX39" fmla="*/ 2160830 w 2534674"/>
                    <a:gd name="connsiteY39" fmla="*/ 1403498 h 2020186"/>
                    <a:gd name="connsiteX40" fmla="*/ 2224625 w 2534674"/>
                    <a:gd name="connsiteY40" fmla="*/ 1467293 h 2020186"/>
                    <a:gd name="connsiteX41" fmla="*/ 2245890 w 2534674"/>
                    <a:gd name="connsiteY41" fmla="*/ 1488559 h 2020186"/>
                    <a:gd name="connsiteX42" fmla="*/ 2309685 w 2534674"/>
                    <a:gd name="connsiteY42" fmla="*/ 1531089 h 2020186"/>
                    <a:gd name="connsiteX43" fmla="*/ 2330951 w 2534674"/>
                    <a:gd name="connsiteY43" fmla="*/ 1552354 h 2020186"/>
                    <a:gd name="connsiteX44" fmla="*/ 2352216 w 2534674"/>
                    <a:gd name="connsiteY44" fmla="*/ 1584252 h 2020186"/>
                    <a:gd name="connsiteX45" fmla="*/ 2384113 w 2534674"/>
                    <a:gd name="connsiteY45" fmla="*/ 1605517 h 2020186"/>
                    <a:gd name="connsiteX46" fmla="*/ 2490439 w 2534674"/>
                    <a:gd name="connsiteY46" fmla="*/ 1690577 h 2020186"/>
                    <a:gd name="connsiteX47" fmla="*/ 2501072 w 2534674"/>
                    <a:gd name="connsiteY47" fmla="*/ 1722475 h 2020186"/>
                    <a:gd name="connsiteX48" fmla="*/ 2532969 w 2534674"/>
                    <a:gd name="connsiteY48" fmla="*/ 1743740 h 2020186"/>
                    <a:gd name="connsiteX49" fmla="*/ 2522337 w 2534674"/>
                    <a:gd name="connsiteY49" fmla="*/ 1839433 h 2020186"/>
                    <a:gd name="connsiteX50" fmla="*/ 2501072 w 2534674"/>
                    <a:gd name="connsiteY50" fmla="*/ 1903228 h 2020186"/>
                    <a:gd name="connsiteX51" fmla="*/ 2341583 w 2534674"/>
                    <a:gd name="connsiteY51" fmla="*/ 1871331 h 2020186"/>
                    <a:gd name="connsiteX52" fmla="*/ 2320318 w 2534674"/>
                    <a:gd name="connsiteY52" fmla="*/ 1850065 h 2020186"/>
                    <a:gd name="connsiteX53" fmla="*/ 2277788 w 2534674"/>
                    <a:gd name="connsiteY53" fmla="*/ 1807535 h 2020186"/>
                    <a:gd name="connsiteX54" fmla="*/ 2256523 w 2534674"/>
                    <a:gd name="connsiteY54" fmla="*/ 1775638 h 2020186"/>
                    <a:gd name="connsiteX55" fmla="*/ 2213992 w 2534674"/>
                    <a:gd name="connsiteY55" fmla="*/ 1733107 h 2020186"/>
                    <a:gd name="connsiteX56" fmla="*/ 2213992 w 2534674"/>
                    <a:gd name="connsiteY56" fmla="*/ 1733107 h 2020186"/>
                    <a:gd name="connsiteX57" fmla="*/ 2086402 w 2534674"/>
                    <a:gd name="connsiteY57" fmla="*/ 1648047 h 2020186"/>
                    <a:gd name="connsiteX58" fmla="*/ 2054504 w 2534674"/>
                    <a:gd name="connsiteY58" fmla="*/ 1626782 h 2020186"/>
                    <a:gd name="connsiteX59" fmla="*/ 2022606 w 2534674"/>
                    <a:gd name="connsiteY59" fmla="*/ 1605517 h 2020186"/>
                    <a:gd name="connsiteX60" fmla="*/ 1958811 w 2534674"/>
                    <a:gd name="connsiteY60" fmla="*/ 1584252 h 2020186"/>
                    <a:gd name="connsiteX61" fmla="*/ 1937546 w 2534674"/>
                    <a:gd name="connsiteY61" fmla="*/ 1562986 h 2020186"/>
                    <a:gd name="connsiteX62" fmla="*/ 1852485 w 2534674"/>
                    <a:gd name="connsiteY62" fmla="*/ 1541721 h 2020186"/>
                    <a:gd name="connsiteX63" fmla="*/ 1788690 w 2534674"/>
                    <a:gd name="connsiteY63" fmla="*/ 1520456 h 2020186"/>
                    <a:gd name="connsiteX64" fmla="*/ 1746160 w 2534674"/>
                    <a:gd name="connsiteY64" fmla="*/ 1509824 h 2020186"/>
                    <a:gd name="connsiteX65" fmla="*/ 1682365 w 2534674"/>
                    <a:gd name="connsiteY65" fmla="*/ 1488559 h 2020186"/>
                    <a:gd name="connsiteX66" fmla="*/ 1629202 w 2534674"/>
                    <a:gd name="connsiteY66" fmla="*/ 1477926 h 2020186"/>
                    <a:gd name="connsiteX67" fmla="*/ 1544141 w 2534674"/>
                    <a:gd name="connsiteY67" fmla="*/ 1488559 h 2020186"/>
                    <a:gd name="connsiteX68" fmla="*/ 1437816 w 2534674"/>
                    <a:gd name="connsiteY68" fmla="*/ 1509824 h 2020186"/>
                    <a:gd name="connsiteX69" fmla="*/ 1405918 w 2534674"/>
                    <a:gd name="connsiteY69" fmla="*/ 1531089 h 2020186"/>
                    <a:gd name="connsiteX70" fmla="*/ 1374020 w 2534674"/>
                    <a:gd name="connsiteY70" fmla="*/ 1541721 h 2020186"/>
                    <a:gd name="connsiteX71" fmla="*/ 1352755 w 2534674"/>
                    <a:gd name="connsiteY71" fmla="*/ 1573619 h 2020186"/>
                    <a:gd name="connsiteX72" fmla="*/ 1288960 w 2534674"/>
                    <a:gd name="connsiteY72" fmla="*/ 1637414 h 2020186"/>
                    <a:gd name="connsiteX73" fmla="*/ 1225165 w 2534674"/>
                    <a:gd name="connsiteY73" fmla="*/ 1701210 h 2020186"/>
                    <a:gd name="connsiteX74" fmla="*/ 1182634 w 2534674"/>
                    <a:gd name="connsiteY74" fmla="*/ 1754372 h 2020186"/>
                    <a:gd name="connsiteX75" fmla="*/ 1129472 w 2534674"/>
                    <a:gd name="connsiteY75" fmla="*/ 1796903 h 2020186"/>
                    <a:gd name="connsiteX76" fmla="*/ 1044411 w 2534674"/>
                    <a:gd name="connsiteY76" fmla="*/ 1892596 h 2020186"/>
                    <a:gd name="connsiteX77" fmla="*/ 969983 w 2534674"/>
                    <a:gd name="connsiteY77" fmla="*/ 1935126 h 2020186"/>
                    <a:gd name="connsiteX78" fmla="*/ 938085 w 2534674"/>
                    <a:gd name="connsiteY78" fmla="*/ 1967024 h 2020186"/>
                    <a:gd name="connsiteX79" fmla="*/ 842392 w 2534674"/>
                    <a:gd name="connsiteY79" fmla="*/ 2020186 h 2020186"/>
                    <a:gd name="connsiteX80" fmla="*/ 767965 w 2534674"/>
                    <a:gd name="connsiteY80" fmla="*/ 2009554 h 2020186"/>
                    <a:gd name="connsiteX81" fmla="*/ 746699 w 2534674"/>
                    <a:gd name="connsiteY81" fmla="*/ 1945759 h 2020186"/>
                    <a:gd name="connsiteX82" fmla="*/ 767965 w 2534674"/>
                    <a:gd name="connsiteY82" fmla="*/ 1850065 h 2020186"/>
                    <a:gd name="connsiteX83" fmla="*/ 799862 w 2534674"/>
                    <a:gd name="connsiteY83" fmla="*/ 1828800 h 2020186"/>
                    <a:gd name="connsiteX84" fmla="*/ 863658 w 2534674"/>
                    <a:gd name="connsiteY84" fmla="*/ 1786270 h 2020186"/>
                    <a:gd name="connsiteX85" fmla="*/ 927453 w 2534674"/>
                    <a:gd name="connsiteY85" fmla="*/ 1743740 h 2020186"/>
                    <a:gd name="connsiteX86" fmla="*/ 959351 w 2534674"/>
                    <a:gd name="connsiteY86" fmla="*/ 1722475 h 2020186"/>
                    <a:gd name="connsiteX87" fmla="*/ 1012513 w 2534674"/>
                    <a:gd name="connsiteY87" fmla="*/ 1669312 h 2020186"/>
                    <a:gd name="connsiteX88" fmla="*/ 1076309 w 2534674"/>
                    <a:gd name="connsiteY88" fmla="*/ 1616149 h 2020186"/>
                    <a:gd name="connsiteX89" fmla="*/ 1086941 w 2534674"/>
                    <a:gd name="connsiteY89" fmla="*/ 1456661 h 2020186"/>
                    <a:gd name="connsiteX90" fmla="*/ 1055044 w 2534674"/>
                    <a:gd name="connsiteY90" fmla="*/ 1446028 h 2020186"/>
                    <a:gd name="connsiteX91" fmla="*/ 1023146 w 2534674"/>
                    <a:gd name="connsiteY91" fmla="*/ 1424763 h 2020186"/>
                    <a:gd name="connsiteX92" fmla="*/ 938085 w 2534674"/>
                    <a:gd name="connsiteY92" fmla="*/ 1414131 h 2020186"/>
                    <a:gd name="connsiteX93" fmla="*/ 874290 w 2534674"/>
                    <a:gd name="connsiteY93" fmla="*/ 1403498 h 2020186"/>
                    <a:gd name="connsiteX94" fmla="*/ 512783 w 2534674"/>
                    <a:gd name="connsiteY94" fmla="*/ 1414131 h 2020186"/>
                    <a:gd name="connsiteX95" fmla="*/ 438355 w 2534674"/>
                    <a:gd name="connsiteY95" fmla="*/ 1424763 h 2020186"/>
                    <a:gd name="connsiteX96" fmla="*/ 55583 w 2534674"/>
                    <a:gd name="connsiteY96" fmla="*/ 1414131 h 2020186"/>
                    <a:gd name="connsiteX97" fmla="*/ 13053 w 2534674"/>
                    <a:gd name="connsiteY97" fmla="*/ 1275907 h 2020186"/>
                    <a:gd name="connsiteX98" fmla="*/ 23685 w 2534674"/>
                    <a:gd name="connsiteY98" fmla="*/ 1244010 h 2020186"/>
                    <a:gd name="connsiteX99" fmla="*/ 98113 w 2534674"/>
                    <a:gd name="connsiteY99" fmla="*/ 1212112 h 2020186"/>
                    <a:gd name="connsiteX100" fmla="*/ 161909 w 2534674"/>
                    <a:gd name="connsiteY100" fmla="*/ 1190847 h 2020186"/>
                    <a:gd name="connsiteX101" fmla="*/ 289499 w 2534674"/>
                    <a:gd name="connsiteY101" fmla="*/ 1212112 h 2020186"/>
                    <a:gd name="connsiteX102" fmla="*/ 353295 w 2534674"/>
                    <a:gd name="connsiteY102" fmla="*/ 1222745 h 2020186"/>
                    <a:gd name="connsiteX103" fmla="*/ 385192 w 2534674"/>
                    <a:gd name="connsiteY103" fmla="*/ 1233377 h 2020186"/>
                    <a:gd name="connsiteX104" fmla="*/ 438355 w 2534674"/>
                    <a:gd name="connsiteY104" fmla="*/ 1244010 h 2020186"/>
                    <a:gd name="connsiteX105" fmla="*/ 470253 w 2534674"/>
                    <a:gd name="connsiteY105" fmla="*/ 1254642 h 2020186"/>
                    <a:gd name="connsiteX106" fmla="*/ 512783 w 2534674"/>
                    <a:gd name="connsiteY106" fmla="*/ 1265275 h 2020186"/>
                    <a:gd name="connsiteX107" fmla="*/ 672272 w 2534674"/>
                    <a:gd name="connsiteY107" fmla="*/ 1254642 h 2020186"/>
                    <a:gd name="connsiteX108" fmla="*/ 704169 w 2534674"/>
                    <a:gd name="connsiteY108" fmla="*/ 1244010 h 2020186"/>
                    <a:gd name="connsiteX109" fmla="*/ 778597 w 2534674"/>
                    <a:gd name="connsiteY109" fmla="*/ 1233377 h 2020186"/>
                    <a:gd name="connsiteX110" fmla="*/ 842392 w 2534674"/>
                    <a:gd name="connsiteY110" fmla="*/ 1201479 h 2020186"/>
                    <a:gd name="connsiteX111" fmla="*/ 906188 w 2534674"/>
                    <a:gd name="connsiteY111" fmla="*/ 1169582 h 2020186"/>
                    <a:gd name="connsiteX112" fmla="*/ 980616 w 2534674"/>
                    <a:gd name="connsiteY112" fmla="*/ 1073889 h 2020186"/>
                    <a:gd name="connsiteX113" fmla="*/ 991248 w 2534674"/>
                    <a:gd name="connsiteY113" fmla="*/ 925033 h 2020186"/>
                    <a:gd name="connsiteX114" fmla="*/ 938085 w 2534674"/>
                    <a:gd name="connsiteY114" fmla="*/ 871870 h 2020186"/>
                    <a:gd name="connsiteX115" fmla="*/ 906188 w 2534674"/>
                    <a:gd name="connsiteY115" fmla="*/ 850605 h 2020186"/>
                    <a:gd name="connsiteX116" fmla="*/ 874290 w 2534674"/>
                    <a:gd name="connsiteY116" fmla="*/ 818707 h 2020186"/>
                    <a:gd name="connsiteX117" fmla="*/ 810495 w 2534674"/>
                    <a:gd name="connsiteY117" fmla="*/ 797442 h 2020186"/>
                    <a:gd name="connsiteX118" fmla="*/ 714802 w 2534674"/>
                    <a:gd name="connsiteY118" fmla="*/ 723014 h 2020186"/>
                    <a:gd name="connsiteX119" fmla="*/ 672272 w 2534674"/>
                    <a:gd name="connsiteY119" fmla="*/ 701749 h 2020186"/>
                    <a:gd name="connsiteX120" fmla="*/ 619109 w 2534674"/>
                    <a:gd name="connsiteY120" fmla="*/ 691117 h 2020186"/>
                    <a:gd name="connsiteX121" fmla="*/ 576578 w 2534674"/>
                    <a:gd name="connsiteY121" fmla="*/ 669852 h 2020186"/>
                    <a:gd name="connsiteX122" fmla="*/ 544681 w 2534674"/>
                    <a:gd name="connsiteY122" fmla="*/ 648586 h 2020186"/>
                    <a:gd name="connsiteX123" fmla="*/ 480885 w 2534674"/>
                    <a:gd name="connsiteY123" fmla="*/ 627321 h 2020186"/>
                    <a:gd name="connsiteX124" fmla="*/ 448988 w 2534674"/>
                    <a:gd name="connsiteY124" fmla="*/ 606056 h 2020186"/>
                    <a:gd name="connsiteX125" fmla="*/ 406458 w 2534674"/>
                    <a:gd name="connsiteY125" fmla="*/ 584791 h 2020186"/>
                    <a:gd name="connsiteX126" fmla="*/ 342662 w 2534674"/>
                    <a:gd name="connsiteY126" fmla="*/ 552893 h 2020186"/>
                    <a:gd name="connsiteX127" fmla="*/ 300132 w 2534674"/>
                    <a:gd name="connsiteY127" fmla="*/ 520996 h 2020186"/>
                    <a:gd name="connsiteX128" fmla="*/ 278867 w 2534674"/>
                    <a:gd name="connsiteY128" fmla="*/ 489098 h 2020186"/>
                    <a:gd name="connsiteX129" fmla="*/ 215072 w 2534674"/>
                    <a:gd name="connsiteY129" fmla="*/ 446568 h 2020186"/>
                    <a:gd name="connsiteX130" fmla="*/ 161909 w 2534674"/>
                    <a:gd name="connsiteY130" fmla="*/ 361507 h 2020186"/>
                    <a:gd name="connsiteX131" fmla="*/ 130011 w 2534674"/>
                    <a:gd name="connsiteY131" fmla="*/ 318977 h 2020186"/>
                    <a:gd name="connsiteX132" fmla="*/ 108746 w 2534674"/>
                    <a:gd name="connsiteY132" fmla="*/ 276447 h 2020186"/>
                    <a:gd name="connsiteX133" fmla="*/ 87481 w 2534674"/>
                    <a:gd name="connsiteY133" fmla="*/ 191386 h 2020186"/>
                    <a:gd name="connsiteX134" fmla="*/ 108746 w 2534674"/>
                    <a:gd name="connsiteY134" fmla="*/ 53163 h 2020186"/>
                    <a:gd name="connsiteX135" fmla="*/ 130011 w 2534674"/>
                    <a:gd name="connsiteY135" fmla="*/ 21265 h 2020186"/>
                    <a:gd name="connsiteX136" fmla="*/ 193806 w 2534674"/>
                    <a:gd name="connsiteY136" fmla="*/ 0 h 2020186"/>
                    <a:gd name="connsiteX137" fmla="*/ 215072 w 2534674"/>
                    <a:gd name="connsiteY137" fmla="*/ 21265 h 2020186"/>
                    <a:gd name="connsiteX138" fmla="*/ 236337 w 2534674"/>
                    <a:gd name="connsiteY138" fmla="*/ 85061 h 2020186"/>
                    <a:gd name="connsiteX139" fmla="*/ 268234 w 2534674"/>
                    <a:gd name="connsiteY139" fmla="*/ 106326 h 2020186"/>
                    <a:gd name="connsiteX140" fmla="*/ 342662 w 2534674"/>
                    <a:gd name="connsiteY140" fmla="*/ 191386 h 2020186"/>
                    <a:gd name="connsiteX141" fmla="*/ 374560 w 2534674"/>
                    <a:gd name="connsiteY141" fmla="*/ 223284 h 2020186"/>
                    <a:gd name="connsiteX142" fmla="*/ 406458 w 2534674"/>
                    <a:gd name="connsiteY142" fmla="*/ 255182 h 2020186"/>
                    <a:gd name="connsiteX143" fmla="*/ 438355 w 2534674"/>
                    <a:gd name="connsiteY143" fmla="*/ 265814 h 2020186"/>
                    <a:gd name="connsiteX144" fmla="*/ 512783 w 2534674"/>
                    <a:gd name="connsiteY144" fmla="*/ 297712 h 2020186"/>
                    <a:gd name="connsiteX145" fmla="*/ 544681 w 2534674"/>
                    <a:gd name="connsiteY145" fmla="*/ 318977 h 2020186"/>
                    <a:gd name="connsiteX146" fmla="*/ 619109 w 2534674"/>
                    <a:gd name="connsiteY146" fmla="*/ 329610 h 2020186"/>
                    <a:gd name="connsiteX147" fmla="*/ 682904 w 2534674"/>
                    <a:gd name="connsiteY147" fmla="*/ 340242 h 2020186"/>
                    <a:gd name="connsiteX148" fmla="*/ 1023146 w 2534674"/>
                    <a:gd name="connsiteY148" fmla="*/ 340242 h 2020186"/>
                    <a:gd name="connsiteX149" fmla="*/ 1140104 w 2534674"/>
                    <a:gd name="connsiteY149" fmla="*/ 308345 h 2020186"/>
                    <a:gd name="connsiteX150" fmla="*/ 1172002 w 2534674"/>
                    <a:gd name="connsiteY150" fmla="*/ 297712 h 2020186"/>
                    <a:gd name="connsiteX151" fmla="*/ 1203899 w 2534674"/>
                    <a:gd name="connsiteY151" fmla="*/ 287079 h 2020186"/>
                    <a:gd name="connsiteX152" fmla="*/ 1225165 w 2534674"/>
                    <a:gd name="connsiteY152" fmla="*/ 265814 h 2020186"/>
                    <a:gd name="connsiteX153" fmla="*/ 1257062 w 2534674"/>
                    <a:gd name="connsiteY153" fmla="*/ 255182 h 2020186"/>
                    <a:gd name="connsiteX154" fmla="*/ 1299592 w 2534674"/>
                    <a:gd name="connsiteY154" fmla="*/ 233917 h 2020186"/>
                    <a:gd name="connsiteX155" fmla="*/ 1405918 w 2534674"/>
                    <a:gd name="connsiteY155" fmla="*/ 159489 h 2020186"/>
                    <a:gd name="connsiteX156" fmla="*/ 1437816 w 2534674"/>
                    <a:gd name="connsiteY156" fmla="*/ 138224 h 2020186"/>
                    <a:gd name="connsiteX157" fmla="*/ 1501611 w 2534674"/>
                    <a:gd name="connsiteY157" fmla="*/ 74428 h 2020186"/>
                    <a:gd name="connsiteX158" fmla="*/ 1522876 w 2534674"/>
                    <a:gd name="connsiteY158" fmla="*/ 42531 h 2020186"/>
                    <a:gd name="connsiteX159" fmla="*/ 1554774 w 2534674"/>
                    <a:gd name="connsiteY159" fmla="*/ 31898 h 2020186"/>
                    <a:gd name="connsiteX160" fmla="*/ 1618569 w 2534674"/>
                    <a:gd name="connsiteY160" fmla="*/ 0 h 2020186"/>
                    <a:gd name="connsiteX161" fmla="*/ 1671732 w 2534674"/>
                    <a:gd name="connsiteY161" fmla="*/ 10633 h 2020186"/>
                    <a:gd name="connsiteX162" fmla="*/ 1692997 w 2534674"/>
                    <a:gd name="connsiteY162" fmla="*/ 42531 h 2020186"/>
                    <a:gd name="connsiteX163" fmla="*/ 1671732 w 2534674"/>
                    <a:gd name="connsiteY163" fmla="*/ 244549 h 2020186"/>
                    <a:gd name="connsiteX164" fmla="*/ 1703630 w 2534674"/>
                    <a:gd name="connsiteY164" fmla="*/ 446568 h 2020186"/>
                    <a:gd name="connsiteX165" fmla="*/ 1714262 w 2534674"/>
                    <a:gd name="connsiteY165" fmla="*/ 467833 h 202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</a:cxnLst>
                  <a:rect l="l" t="t" r="r" b="b"/>
                  <a:pathLst>
                    <a:path w="2534674" h="2020186">
                      <a:moveTo>
                        <a:pt x="1714262" y="467833"/>
                      </a:moveTo>
                      <a:cubicBezTo>
                        <a:pt x="1730211" y="467833"/>
                        <a:pt x="1780935" y="456783"/>
                        <a:pt x="1799323" y="446568"/>
                      </a:cubicBezTo>
                      <a:cubicBezTo>
                        <a:pt x="1821664" y="434156"/>
                        <a:pt x="1841853" y="418215"/>
                        <a:pt x="1863118" y="404038"/>
                      </a:cubicBezTo>
                      <a:lnTo>
                        <a:pt x="1958811" y="340242"/>
                      </a:lnTo>
                      <a:cubicBezTo>
                        <a:pt x="1969444" y="333154"/>
                        <a:pt x="1979279" y="324692"/>
                        <a:pt x="1990709" y="318977"/>
                      </a:cubicBezTo>
                      <a:cubicBezTo>
                        <a:pt x="2004886" y="311889"/>
                        <a:pt x="2019477" y="305576"/>
                        <a:pt x="2033239" y="297712"/>
                      </a:cubicBezTo>
                      <a:cubicBezTo>
                        <a:pt x="2044334" y="291372"/>
                        <a:pt x="2053460" y="281637"/>
                        <a:pt x="2065137" y="276447"/>
                      </a:cubicBezTo>
                      <a:cubicBezTo>
                        <a:pt x="2085620" y="267343"/>
                        <a:pt x="2128932" y="255182"/>
                        <a:pt x="2128932" y="255182"/>
                      </a:cubicBezTo>
                      <a:cubicBezTo>
                        <a:pt x="2139565" y="248094"/>
                        <a:pt x="2149153" y="239107"/>
                        <a:pt x="2160830" y="233917"/>
                      </a:cubicBezTo>
                      <a:cubicBezTo>
                        <a:pt x="2181313" y="224813"/>
                        <a:pt x="2224625" y="212652"/>
                        <a:pt x="2224625" y="212652"/>
                      </a:cubicBezTo>
                      <a:cubicBezTo>
                        <a:pt x="2245890" y="198475"/>
                        <a:pt x="2264174" y="178203"/>
                        <a:pt x="2288420" y="170121"/>
                      </a:cubicBezTo>
                      <a:lnTo>
                        <a:pt x="2352216" y="148856"/>
                      </a:lnTo>
                      <a:cubicBezTo>
                        <a:pt x="2362848" y="145312"/>
                        <a:pt x="2373058" y="140067"/>
                        <a:pt x="2384113" y="138224"/>
                      </a:cubicBezTo>
                      <a:cubicBezTo>
                        <a:pt x="2458964" y="125748"/>
                        <a:pt x="2427457" y="134408"/>
                        <a:pt x="2479806" y="116959"/>
                      </a:cubicBezTo>
                      <a:cubicBezTo>
                        <a:pt x="2497527" y="120503"/>
                        <a:pt x="2524887" y="111427"/>
                        <a:pt x="2532969" y="127591"/>
                      </a:cubicBezTo>
                      <a:cubicBezTo>
                        <a:pt x="2537868" y="137389"/>
                        <a:pt x="2522608" y="212110"/>
                        <a:pt x="2511704" y="233917"/>
                      </a:cubicBezTo>
                      <a:cubicBezTo>
                        <a:pt x="2505989" y="245346"/>
                        <a:pt x="2500417" y="257831"/>
                        <a:pt x="2490439" y="265814"/>
                      </a:cubicBezTo>
                      <a:cubicBezTo>
                        <a:pt x="2481687" y="272815"/>
                        <a:pt x="2469174" y="272903"/>
                        <a:pt x="2458541" y="276447"/>
                      </a:cubicBezTo>
                      <a:cubicBezTo>
                        <a:pt x="2401837" y="361504"/>
                        <a:pt x="2476259" y="258730"/>
                        <a:pt x="2405378" y="329610"/>
                      </a:cubicBezTo>
                      <a:cubicBezTo>
                        <a:pt x="2396342" y="338646"/>
                        <a:pt x="2393149" y="352471"/>
                        <a:pt x="2384113" y="361507"/>
                      </a:cubicBezTo>
                      <a:cubicBezTo>
                        <a:pt x="2375077" y="370543"/>
                        <a:pt x="2362194" y="374789"/>
                        <a:pt x="2352216" y="382772"/>
                      </a:cubicBezTo>
                      <a:cubicBezTo>
                        <a:pt x="2344388" y="389034"/>
                        <a:pt x="2338039" y="396949"/>
                        <a:pt x="2330951" y="404038"/>
                      </a:cubicBezTo>
                      <a:cubicBezTo>
                        <a:pt x="2306141" y="478465"/>
                        <a:pt x="2330950" y="460745"/>
                        <a:pt x="2277788" y="478465"/>
                      </a:cubicBezTo>
                      <a:cubicBezTo>
                        <a:pt x="2274244" y="489098"/>
                        <a:pt x="2273880" y="501397"/>
                        <a:pt x="2267155" y="510363"/>
                      </a:cubicBezTo>
                      <a:cubicBezTo>
                        <a:pt x="2252118" y="530412"/>
                        <a:pt x="2213992" y="563526"/>
                        <a:pt x="2213992" y="563526"/>
                      </a:cubicBezTo>
                      <a:cubicBezTo>
                        <a:pt x="2205345" y="589470"/>
                        <a:pt x="2202707" y="606709"/>
                        <a:pt x="2182095" y="627321"/>
                      </a:cubicBezTo>
                      <a:cubicBezTo>
                        <a:pt x="2173059" y="636357"/>
                        <a:pt x="2160176" y="640603"/>
                        <a:pt x="2150197" y="648586"/>
                      </a:cubicBezTo>
                      <a:cubicBezTo>
                        <a:pt x="2142369" y="654848"/>
                        <a:pt x="2136020" y="662763"/>
                        <a:pt x="2128932" y="669852"/>
                      </a:cubicBezTo>
                      <a:cubicBezTo>
                        <a:pt x="2110217" y="725994"/>
                        <a:pt x="2124515" y="692425"/>
                        <a:pt x="2075769" y="765545"/>
                      </a:cubicBezTo>
                      <a:lnTo>
                        <a:pt x="2054504" y="797442"/>
                      </a:lnTo>
                      <a:cubicBezTo>
                        <a:pt x="2050960" y="808075"/>
                        <a:pt x="2049638" y="819729"/>
                        <a:pt x="2043872" y="829340"/>
                      </a:cubicBezTo>
                      <a:cubicBezTo>
                        <a:pt x="2038714" y="837936"/>
                        <a:pt x="2026329" y="841297"/>
                        <a:pt x="2022606" y="850605"/>
                      </a:cubicBezTo>
                      <a:cubicBezTo>
                        <a:pt x="2011752" y="877741"/>
                        <a:pt x="2001341" y="935665"/>
                        <a:pt x="2001341" y="935665"/>
                      </a:cubicBezTo>
                      <a:cubicBezTo>
                        <a:pt x="1988666" y="1037072"/>
                        <a:pt x="1982553" y="1039955"/>
                        <a:pt x="2001341" y="1158949"/>
                      </a:cubicBezTo>
                      <a:cubicBezTo>
                        <a:pt x="2004837" y="1181090"/>
                        <a:pt x="2010172" y="1204094"/>
                        <a:pt x="2022606" y="1222745"/>
                      </a:cubicBezTo>
                      <a:lnTo>
                        <a:pt x="2043872" y="1254642"/>
                      </a:lnTo>
                      <a:cubicBezTo>
                        <a:pt x="2047416" y="1265275"/>
                        <a:pt x="2047623" y="1277693"/>
                        <a:pt x="2054504" y="1286540"/>
                      </a:cubicBezTo>
                      <a:cubicBezTo>
                        <a:pt x="2072967" y="1310278"/>
                        <a:pt x="2118299" y="1350335"/>
                        <a:pt x="2118299" y="1350335"/>
                      </a:cubicBezTo>
                      <a:cubicBezTo>
                        <a:pt x="2121843" y="1360968"/>
                        <a:pt x="2121930" y="1373481"/>
                        <a:pt x="2128932" y="1382233"/>
                      </a:cubicBezTo>
                      <a:cubicBezTo>
                        <a:pt x="2136915" y="1392212"/>
                        <a:pt x="2151279" y="1395008"/>
                        <a:pt x="2160830" y="1403498"/>
                      </a:cubicBezTo>
                      <a:cubicBezTo>
                        <a:pt x="2183307" y="1423478"/>
                        <a:pt x="2203360" y="1446028"/>
                        <a:pt x="2224625" y="1467293"/>
                      </a:cubicBezTo>
                      <a:cubicBezTo>
                        <a:pt x="2231713" y="1474382"/>
                        <a:pt x="2237549" y="1482998"/>
                        <a:pt x="2245890" y="1488559"/>
                      </a:cubicBezTo>
                      <a:cubicBezTo>
                        <a:pt x="2267155" y="1502736"/>
                        <a:pt x="2291613" y="1513018"/>
                        <a:pt x="2309685" y="1531089"/>
                      </a:cubicBezTo>
                      <a:cubicBezTo>
                        <a:pt x="2316774" y="1538177"/>
                        <a:pt x="2324689" y="1544526"/>
                        <a:pt x="2330951" y="1552354"/>
                      </a:cubicBezTo>
                      <a:cubicBezTo>
                        <a:pt x="2338934" y="1562333"/>
                        <a:pt x="2343180" y="1575216"/>
                        <a:pt x="2352216" y="1584252"/>
                      </a:cubicBezTo>
                      <a:cubicBezTo>
                        <a:pt x="2361252" y="1593288"/>
                        <a:pt x="2374562" y="1597027"/>
                        <a:pt x="2384113" y="1605517"/>
                      </a:cubicBezTo>
                      <a:cubicBezTo>
                        <a:pt x="2480544" y="1691233"/>
                        <a:pt x="2409717" y="1650216"/>
                        <a:pt x="2490439" y="1690577"/>
                      </a:cubicBezTo>
                      <a:cubicBezTo>
                        <a:pt x="2493983" y="1701210"/>
                        <a:pt x="2494071" y="1713723"/>
                        <a:pt x="2501072" y="1722475"/>
                      </a:cubicBezTo>
                      <a:cubicBezTo>
                        <a:pt x="2509055" y="1732453"/>
                        <a:pt x="2530683" y="1731168"/>
                        <a:pt x="2532969" y="1743740"/>
                      </a:cubicBezTo>
                      <a:cubicBezTo>
                        <a:pt x="2538710" y="1775316"/>
                        <a:pt x="2528631" y="1807962"/>
                        <a:pt x="2522337" y="1839433"/>
                      </a:cubicBezTo>
                      <a:cubicBezTo>
                        <a:pt x="2517941" y="1861413"/>
                        <a:pt x="2501072" y="1903228"/>
                        <a:pt x="2501072" y="1903228"/>
                      </a:cubicBezTo>
                      <a:cubicBezTo>
                        <a:pt x="2402636" y="1895025"/>
                        <a:pt x="2396448" y="1915224"/>
                        <a:pt x="2341583" y="1871331"/>
                      </a:cubicBezTo>
                      <a:cubicBezTo>
                        <a:pt x="2333755" y="1865069"/>
                        <a:pt x="2327406" y="1857154"/>
                        <a:pt x="2320318" y="1850065"/>
                      </a:cubicBezTo>
                      <a:cubicBezTo>
                        <a:pt x="2297119" y="1780472"/>
                        <a:pt x="2329339" y="1848776"/>
                        <a:pt x="2277788" y="1807535"/>
                      </a:cubicBezTo>
                      <a:cubicBezTo>
                        <a:pt x="2267810" y="1799552"/>
                        <a:pt x="2264839" y="1785340"/>
                        <a:pt x="2256523" y="1775638"/>
                      </a:cubicBezTo>
                      <a:cubicBezTo>
                        <a:pt x="2243475" y="1760415"/>
                        <a:pt x="2228169" y="1747284"/>
                        <a:pt x="2213992" y="1733107"/>
                      </a:cubicBezTo>
                      <a:lnTo>
                        <a:pt x="2213992" y="1733107"/>
                      </a:lnTo>
                      <a:lnTo>
                        <a:pt x="2086402" y="1648047"/>
                      </a:lnTo>
                      <a:lnTo>
                        <a:pt x="2054504" y="1626782"/>
                      </a:lnTo>
                      <a:cubicBezTo>
                        <a:pt x="2043871" y="1619694"/>
                        <a:pt x="2034729" y="1609558"/>
                        <a:pt x="2022606" y="1605517"/>
                      </a:cubicBezTo>
                      <a:lnTo>
                        <a:pt x="1958811" y="1584252"/>
                      </a:lnTo>
                      <a:cubicBezTo>
                        <a:pt x="1951723" y="1577163"/>
                        <a:pt x="1946142" y="1568144"/>
                        <a:pt x="1937546" y="1562986"/>
                      </a:cubicBezTo>
                      <a:cubicBezTo>
                        <a:pt x="1919627" y="1552234"/>
                        <a:pt x="1866453" y="1545530"/>
                        <a:pt x="1852485" y="1541721"/>
                      </a:cubicBezTo>
                      <a:cubicBezTo>
                        <a:pt x="1830860" y="1535823"/>
                        <a:pt x="1810436" y="1525892"/>
                        <a:pt x="1788690" y="1520456"/>
                      </a:cubicBezTo>
                      <a:cubicBezTo>
                        <a:pt x="1774513" y="1516912"/>
                        <a:pt x="1760157" y="1514023"/>
                        <a:pt x="1746160" y="1509824"/>
                      </a:cubicBezTo>
                      <a:cubicBezTo>
                        <a:pt x="1724690" y="1503383"/>
                        <a:pt x="1704345" y="1492955"/>
                        <a:pt x="1682365" y="1488559"/>
                      </a:cubicBezTo>
                      <a:lnTo>
                        <a:pt x="1629202" y="1477926"/>
                      </a:lnTo>
                      <a:cubicBezTo>
                        <a:pt x="1600848" y="1481470"/>
                        <a:pt x="1572327" y="1483861"/>
                        <a:pt x="1544141" y="1488559"/>
                      </a:cubicBezTo>
                      <a:cubicBezTo>
                        <a:pt x="1508489" y="1494501"/>
                        <a:pt x="1437816" y="1509824"/>
                        <a:pt x="1437816" y="1509824"/>
                      </a:cubicBezTo>
                      <a:cubicBezTo>
                        <a:pt x="1427183" y="1516912"/>
                        <a:pt x="1417348" y="1525374"/>
                        <a:pt x="1405918" y="1531089"/>
                      </a:cubicBezTo>
                      <a:cubicBezTo>
                        <a:pt x="1395893" y="1536101"/>
                        <a:pt x="1382772" y="1534720"/>
                        <a:pt x="1374020" y="1541721"/>
                      </a:cubicBezTo>
                      <a:cubicBezTo>
                        <a:pt x="1364041" y="1549704"/>
                        <a:pt x="1361245" y="1564068"/>
                        <a:pt x="1352755" y="1573619"/>
                      </a:cubicBezTo>
                      <a:cubicBezTo>
                        <a:pt x="1332775" y="1596096"/>
                        <a:pt x="1310225" y="1616149"/>
                        <a:pt x="1288960" y="1637414"/>
                      </a:cubicBezTo>
                      <a:lnTo>
                        <a:pt x="1225165" y="1701210"/>
                      </a:lnTo>
                      <a:cubicBezTo>
                        <a:pt x="1173817" y="1752558"/>
                        <a:pt x="1236288" y="1687304"/>
                        <a:pt x="1182634" y="1754372"/>
                      </a:cubicBezTo>
                      <a:cubicBezTo>
                        <a:pt x="1159813" y="1782899"/>
                        <a:pt x="1160176" y="1772340"/>
                        <a:pt x="1129472" y="1796903"/>
                      </a:cubicBezTo>
                      <a:cubicBezTo>
                        <a:pt x="1095578" y="1824018"/>
                        <a:pt x="1080174" y="1867051"/>
                        <a:pt x="1044411" y="1892596"/>
                      </a:cubicBezTo>
                      <a:cubicBezTo>
                        <a:pt x="971615" y="1944593"/>
                        <a:pt x="1030256" y="1884899"/>
                        <a:pt x="969983" y="1935126"/>
                      </a:cubicBezTo>
                      <a:cubicBezTo>
                        <a:pt x="958431" y="1944752"/>
                        <a:pt x="949954" y="1957792"/>
                        <a:pt x="938085" y="1967024"/>
                      </a:cubicBezTo>
                      <a:cubicBezTo>
                        <a:pt x="883244" y="2009678"/>
                        <a:pt x="890520" y="2004144"/>
                        <a:pt x="842392" y="2020186"/>
                      </a:cubicBezTo>
                      <a:cubicBezTo>
                        <a:pt x="817583" y="2016642"/>
                        <a:pt x="787747" y="2024940"/>
                        <a:pt x="767965" y="2009554"/>
                      </a:cubicBezTo>
                      <a:cubicBezTo>
                        <a:pt x="750271" y="1995792"/>
                        <a:pt x="746699" y="1945759"/>
                        <a:pt x="746699" y="1945759"/>
                      </a:cubicBezTo>
                      <a:cubicBezTo>
                        <a:pt x="746808" y="1945105"/>
                        <a:pt x="756943" y="1863842"/>
                        <a:pt x="767965" y="1850065"/>
                      </a:cubicBezTo>
                      <a:cubicBezTo>
                        <a:pt x="775948" y="1840087"/>
                        <a:pt x="790045" y="1836981"/>
                        <a:pt x="799862" y="1828800"/>
                      </a:cubicBezTo>
                      <a:cubicBezTo>
                        <a:pt x="913123" y="1734417"/>
                        <a:pt x="762757" y="1842327"/>
                        <a:pt x="863658" y="1786270"/>
                      </a:cubicBezTo>
                      <a:cubicBezTo>
                        <a:pt x="885999" y="1773858"/>
                        <a:pt x="906188" y="1757917"/>
                        <a:pt x="927453" y="1743740"/>
                      </a:cubicBezTo>
                      <a:lnTo>
                        <a:pt x="959351" y="1722475"/>
                      </a:lnTo>
                      <a:cubicBezTo>
                        <a:pt x="998336" y="1663996"/>
                        <a:pt x="959351" y="1713614"/>
                        <a:pt x="1012513" y="1669312"/>
                      </a:cubicBezTo>
                      <a:cubicBezTo>
                        <a:pt x="1094375" y="1601093"/>
                        <a:pt x="997118" y="1668942"/>
                        <a:pt x="1076309" y="1616149"/>
                      </a:cubicBezTo>
                      <a:cubicBezTo>
                        <a:pt x="1096904" y="1554365"/>
                        <a:pt x="1115540" y="1528160"/>
                        <a:pt x="1086941" y="1456661"/>
                      </a:cubicBezTo>
                      <a:cubicBezTo>
                        <a:pt x="1082779" y="1446255"/>
                        <a:pt x="1065068" y="1451040"/>
                        <a:pt x="1055044" y="1446028"/>
                      </a:cubicBezTo>
                      <a:cubicBezTo>
                        <a:pt x="1043614" y="1440313"/>
                        <a:pt x="1035475" y="1428125"/>
                        <a:pt x="1023146" y="1424763"/>
                      </a:cubicBezTo>
                      <a:cubicBezTo>
                        <a:pt x="995578" y="1417245"/>
                        <a:pt x="966372" y="1418172"/>
                        <a:pt x="938085" y="1414131"/>
                      </a:cubicBezTo>
                      <a:cubicBezTo>
                        <a:pt x="916743" y="1411082"/>
                        <a:pt x="895555" y="1407042"/>
                        <a:pt x="874290" y="1403498"/>
                      </a:cubicBezTo>
                      <a:lnTo>
                        <a:pt x="512783" y="1414131"/>
                      </a:lnTo>
                      <a:cubicBezTo>
                        <a:pt x="487752" y="1415352"/>
                        <a:pt x="463416" y="1424763"/>
                        <a:pt x="438355" y="1424763"/>
                      </a:cubicBezTo>
                      <a:cubicBezTo>
                        <a:pt x="310715" y="1424763"/>
                        <a:pt x="183174" y="1417675"/>
                        <a:pt x="55583" y="1414131"/>
                      </a:cubicBezTo>
                      <a:cubicBezTo>
                        <a:pt x="-13150" y="1345398"/>
                        <a:pt x="-5973" y="1380551"/>
                        <a:pt x="13053" y="1275907"/>
                      </a:cubicBezTo>
                      <a:cubicBezTo>
                        <a:pt x="15058" y="1264880"/>
                        <a:pt x="16684" y="1252761"/>
                        <a:pt x="23685" y="1244010"/>
                      </a:cubicBezTo>
                      <a:cubicBezTo>
                        <a:pt x="43217" y="1219596"/>
                        <a:pt x="71231" y="1220177"/>
                        <a:pt x="98113" y="1212112"/>
                      </a:cubicBezTo>
                      <a:cubicBezTo>
                        <a:pt x="119583" y="1205671"/>
                        <a:pt x="161909" y="1190847"/>
                        <a:pt x="161909" y="1190847"/>
                      </a:cubicBezTo>
                      <a:cubicBezTo>
                        <a:pt x="353038" y="1214737"/>
                        <a:pt x="172419" y="1188695"/>
                        <a:pt x="289499" y="1212112"/>
                      </a:cubicBezTo>
                      <a:cubicBezTo>
                        <a:pt x="310639" y="1216340"/>
                        <a:pt x="332250" y="1218068"/>
                        <a:pt x="353295" y="1222745"/>
                      </a:cubicBezTo>
                      <a:cubicBezTo>
                        <a:pt x="364236" y="1225176"/>
                        <a:pt x="374319" y="1230659"/>
                        <a:pt x="385192" y="1233377"/>
                      </a:cubicBezTo>
                      <a:cubicBezTo>
                        <a:pt x="402724" y="1237760"/>
                        <a:pt x="420823" y="1239627"/>
                        <a:pt x="438355" y="1244010"/>
                      </a:cubicBezTo>
                      <a:cubicBezTo>
                        <a:pt x="449228" y="1246728"/>
                        <a:pt x="459476" y="1251563"/>
                        <a:pt x="470253" y="1254642"/>
                      </a:cubicBezTo>
                      <a:cubicBezTo>
                        <a:pt x="484304" y="1258656"/>
                        <a:pt x="498606" y="1261731"/>
                        <a:pt x="512783" y="1265275"/>
                      </a:cubicBezTo>
                      <a:cubicBezTo>
                        <a:pt x="565946" y="1261731"/>
                        <a:pt x="619317" y="1260526"/>
                        <a:pt x="672272" y="1254642"/>
                      </a:cubicBezTo>
                      <a:cubicBezTo>
                        <a:pt x="683411" y="1253404"/>
                        <a:pt x="693179" y="1246208"/>
                        <a:pt x="704169" y="1244010"/>
                      </a:cubicBezTo>
                      <a:cubicBezTo>
                        <a:pt x="728744" y="1239095"/>
                        <a:pt x="753788" y="1236921"/>
                        <a:pt x="778597" y="1233377"/>
                      </a:cubicBezTo>
                      <a:cubicBezTo>
                        <a:pt x="870013" y="1172434"/>
                        <a:pt x="754351" y="1245500"/>
                        <a:pt x="842392" y="1201479"/>
                      </a:cubicBezTo>
                      <a:cubicBezTo>
                        <a:pt x="924827" y="1160261"/>
                        <a:pt x="826022" y="1196302"/>
                        <a:pt x="906188" y="1169582"/>
                      </a:cubicBezTo>
                      <a:cubicBezTo>
                        <a:pt x="957059" y="1093275"/>
                        <a:pt x="930646" y="1123858"/>
                        <a:pt x="980616" y="1073889"/>
                      </a:cubicBezTo>
                      <a:cubicBezTo>
                        <a:pt x="999037" y="1018624"/>
                        <a:pt x="1019805" y="986905"/>
                        <a:pt x="991248" y="925033"/>
                      </a:cubicBezTo>
                      <a:cubicBezTo>
                        <a:pt x="980746" y="902278"/>
                        <a:pt x="958937" y="885772"/>
                        <a:pt x="938085" y="871870"/>
                      </a:cubicBezTo>
                      <a:cubicBezTo>
                        <a:pt x="927453" y="864782"/>
                        <a:pt x="916005" y="858786"/>
                        <a:pt x="906188" y="850605"/>
                      </a:cubicBezTo>
                      <a:cubicBezTo>
                        <a:pt x="894636" y="840979"/>
                        <a:pt x="887435" y="826010"/>
                        <a:pt x="874290" y="818707"/>
                      </a:cubicBezTo>
                      <a:cubicBezTo>
                        <a:pt x="854696" y="807821"/>
                        <a:pt x="810495" y="797442"/>
                        <a:pt x="810495" y="797442"/>
                      </a:cubicBezTo>
                      <a:cubicBezTo>
                        <a:pt x="775492" y="762440"/>
                        <a:pt x="765669" y="748447"/>
                        <a:pt x="714802" y="723014"/>
                      </a:cubicBezTo>
                      <a:cubicBezTo>
                        <a:pt x="700625" y="715926"/>
                        <a:pt x="687309" y="706761"/>
                        <a:pt x="672272" y="701749"/>
                      </a:cubicBezTo>
                      <a:cubicBezTo>
                        <a:pt x="655127" y="696034"/>
                        <a:pt x="636830" y="694661"/>
                        <a:pt x="619109" y="691117"/>
                      </a:cubicBezTo>
                      <a:cubicBezTo>
                        <a:pt x="604932" y="684029"/>
                        <a:pt x="590340" y="677716"/>
                        <a:pt x="576578" y="669852"/>
                      </a:cubicBezTo>
                      <a:cubicBezTo>
                        <a:pt x="565483" y="663512"/>
                        <a:pt x="556358" y="653776"/>
                        <a:pt x="544681" y="648586"/>
                      </a:cubicBezTo>
                      <a:cubicBezTo>
                        <a:pt x="524197" y="639482"/>
                        <a:pt x="499536" y="639755"/>
                        <a:pt x="480885" y="627321"/>
                      </a:cubicBezTo>
                      <a:cubicBezTo>
                        <a:pt x="470253" y="620233"/>
                        <a:pt x="460083" y="612396"/>
                        <a:pt x="448988" y="606056"/>
                      </a:cubicBezTo>
                      <a:cubicBezTo>
                        <a:pt x="435226" y="598192"/>
                        <a:pt x="419646" y="593583"/>
                        <a:pt x="406458" y="584791"/>
                      </a:cubicBezTo>
                      <a:cubicBezTo>
                        <a:pt x="349581" y="546874"/>
                        <a:pt x="431765" y="575170"/>
                        <a:pt x="342662" y="552893"/>
                      </a:cubicBezTo>
                      <a:cubicBezTo>
                        <a:pt x="328485" y="542261"/>
                        <a:pt x="312662" y="533526"/>
                        <a:pt x="300132" y="520996"/>
                      </a:cubicBezTo>
                      <a:cubicBezTo>
                        <a:pt x="291096" y="511960"/>
                        <a:pt x="288484" y="497513"/>
                        <a:pt x="278867" y="489098"/>
                      </a:cubicBezTo>
                      <a:cubicBezTo>
                        <a:pt x="259633" y="472268"/>
                        <a:pt x="230407" y="467014"/>
                        <a:pt x="215072" y="446568"/>
                      </a:cubicBezTo>
                      <a:cubicBezTo>
                        <a:pt x="124711" y="326088"/>
                        <a:pt x="234884" y="478268"/>
                        <a:pt x="161909" y="361507"/>
                      </a:cubicBezTo>
                      <a:cubicBezTo>
                        <a:pt x="152517" y="346480"/>
                        <a:pt x="139403" y="334004"/>
                        <a:pt x="130011" y="318977"/>
                      </a:cubicBezTo>
                      <a:cubicBezTo>
                        <a:pt x="121610" y="305536"/>
                        <a:pt x="113758" y="291484"/>
                        <a:pt x="108746" y="276447"/>
                      </a:cubicBezTo>
                      <a:cubicBezTo>
                        <a:pt x="99504" y="248721"/>
                        <a:pt x="87481" y="191386"/>
                        <a:pt x="87481" y="191386"/>
                      </a:cubicBezTo>
                      <a:cubicBezTo>
                        <a:pt x="90531" y="160884"/>
                        <a:pt x="89586" y="91483"/>
                        <a:pt x="108746" y="53163"/>
                      </a:cubicBezTo>
                      <a:cubicBezTo>
                        <a:pt x="114461" y="41733"/>
                        <a:pt x="119175" y="28038"/>
                        <a:pt x="130011" y="21265"/>
                      </a:cubicBezTo>
                      <a:cubicBezTo>
                        <a:pt x="149019" y="9385"/>
                        <a:pt x="193806" y="0"/>
                        <a:pt x="193806" y="0"/>
                      </a:cubicBezTo>
                      <a:cubicBezTo>
                        <a:pt x="200895" y="7088"/>
                        <a:pt x="210589" y="12299"/>
                        <a:pt x="215072" y="21265"/>
                      </a:cubicBezTo>
                      <a:cubicBezTo>
                        <a:pt x="225097" y="41314"/>
                        <a:pt x="217686" y="72627"/>
                        <a:pt x="236337" y="85061"/>
                      </a:cubicBezTo>
                      <a:lnTo>
                        <a:pt x="268234" y="106326"/>
                      </a:lnTo>
                      <a:cubicBezTo>
                        <a:pt x="303401" y="159077"/>
                        <a:pt x="280462" y="129187"/>
                        <a:pt x="342662" y="191386"/>
                      </a:cubicBezTo>
                      <a:lnTo>
                        <a:pt x="374560" y="223284"/>
                      </a:lnTo>
                      <a:cubicBezTo>
                        <a:pt x="385193" y="233917"/>
                        <a:pt x="392193" y="250427"/>
                        <a:pt x="406458" y="255182"/>
                      </a:cubicBezTo>
                      <a:lnTo>
                        <a:pt x="438355" y="265814"/>
                      </a:lnTo>
                      <a:cubicBezTo>
                        <a:pt x="518437" y="319201"/>
                        <a:pt x="416660" y="256516"/>
                        <a:pt x="512783" y="297712"/>
                      </a:cubicBezTo>
                      <a:cubicBezTo>
                        <a:pt x="524529" y="302746"/>
                        <a:pt x="532441" y="315305"/>
                        <a:pt x="544681" y="318977"/>
                      </a:cubicBezTo>
                      <a:cubicBezTo>
                        <a:pt x="568685" y="326178"/>
                        <a:pt x="594339" y="325799"/>
                        <a:pt x="619109" y="329610"/>
                      </a:cubicBezTo>
                      <a:cubicBezTo>
                        <a:pt x="640417" y="332888"/>
                        <a:pt x="661639" y="336698"/>
                        <a:pt x="682904" y="340242"/>
                      </a:cubicBezTo>
                      <a:cubicBezTo>
                        <a:pt x="810205" y="382677"/>
                        <a:pt x="723433" y="357872"/>
                        <a:pt x="1023146" y="340242"/>
                      </a:cubicBezTo>
                      <a:cubicBezTo>
                        <a:pt x="1059647" y="338095"/>
                        <a:pt x="1107094" y="319348"/>
                        <a:pt x="1140104" y="308345"/>
                      </a:cubicBezTo>
                      <a:lnTo>
                        <a:pt x="1172002" y="297712"/>
                      </a:lnTo>
                      <a:lnTo>
                        <a:pt x="1203899" y="287079"/>
                      </a:lnTo>
                      <a:cubicBezTo>
                        <a:pt x="1210988" y="279991"/>
                        <a:pt x="1216569" y="270972"/>
                        <a:pt x="1225165" y="265814"/>
                      </a:cubicBezTo>
                      <a:cubicBezTo>
                        <a:pt x="1234775" y="260048"/>
                        <a:pt x="1246761" y="259597"/>
                        <a:pt x="1257062" y="255182"/>
                      </a:cubicBezTo>
                      <a:cubicBezTo>
                        <a:pt x="1271630" y="248938"/>
                        <a:pt x="1286001" y="242072"/>
                        <a:pt x="1299592" y="233917"/>
                      </a:cubicBezTo>
                      <a:cubicBezTo>
                        <a:pt x="1360697" y="197254"/>
                        <a:pt x="1355030" y="195837"/>
                        <a:pt x="1405918" y="159489"/>
                      </a:cubicBezTo>
                      <a:cubicBezTo>
                        <a:pt x="1416317" y="152062"/>
                        <a:pt x="1428265" y="146714"/>
                        <a:pt x="1437816" y="138224"/>
                      </a:cubicBezTo>
                      <a:cubicBezTo>
                        <a:pt x="1460293" y="118244"/>
                        <a:pt x="1484929" y="99451"/>
                        <a:pt x="1501611" y="74428"/>
                      </a:cubicBezTo>
                      <a:cubicBezTo>
                        <a:pt x="1508699" y="63796"/>
                        <a:pt x="1512898" y="50514"/>
                        <a:pt x="1522876" y="42531"/>
                      </a:cubicBezTo>
                      <a:cubicBezTo>
                        <a:pt x="1531628" y="35530"/>
                        <a:pt x="1544749" y="36910"/>
                        <a:pt x="1554774" y="31898"/>
                      </a:cubicBezTo>
                      <a:cubicBezTo>
                        <a:pt x="1637223" y="-9327"/>
                        <a:pt x="1538392" y="26727"/>
                        <a:pt x="1618569" y="0"/>
                      </a:cubicBezTo>
                      <a:cubicBezTo>
                        <a:pt x="1636290" y="3544"/>
                        <a:pt x="1656041" y="1667"/>
                        <a:pt x="1671732" y="10633"/>
                      </a:cubicBezTo>
                      <a:cubicBezTo>
                        <a:pt x="1682827" y="16973"/>
                        <a:pt x="1692200" y="29777"/>
                        <a:pt x="1692997" y="42531"/>
                      </a:cubicBezTo>
                      <a:cubicBezTo>
                        <a:pt x="1696907" y="105083"/>
                        <a:pt x="1682407" y="180503"/>
                        <a:pt x="1671732" y="244549"/>
                      </a:cubicBezTo>
                      <a:cubicBezTo>
                        <a:pt x="1675339" y="302256"/>
                        <a:pt x="1652608" y="395546"/>
                        <a:pt x="1703630" y="446568"/>
                      </a:cubicBezTo>
                      <a:cubicBezTo>
                        <a:pt x="1709234" y="452172"/>
                        <a:pt x="1698313" y="467833"/>
                        <a:pt x="1714262" y="46783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3025832" y="3618402"/>
                  <a:ext cx="160433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rPr>
                    <a:t>Aktivirani trombocit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79" name="Straight Arrow Connector 78"/>
            <p:cNvCxnSpPr/>
            <p:nvPr/>
          </p:nvCxnSpPr>
          <p:spPr>
            <a:xfrm>
              <a:off x="4435129" y="3886200"/>
              <a:ext cx="1346024" cy="108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5501854" y="3447623"/>
              <a:ext cx="1468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Ca++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ADP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TxA</a:t>
              </a:r>
              <a:r>
                <a:rPr kumimoji="0" lang="sr-Latn-R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2</a:t>
              </a:r>
              <a:endPara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82" name="Oval 81"/>
          <p:cNvSpPr/>
          <p:nvPr/>
        </p:nvSpPr>
        <p:spPr>
          <a:xfrm>
            <a:off x="6807755" y="1241972"/>
            <a:ext cx="2669001" cy="1796860"/>
          </a:xfrm>
          <a:prstGeom prst="ellipse">
            <a:avLst/>
          </a:prstGeom>
          <a:solidFill>
            <a:srgbClr val="843874"/>
          </a:solidFill>
          <a:ln>
            <a:solidFill>
              <a:srgbClr val="7E35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Trombocit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84" name="Curved Connector 83"/>
          <p:cNvCxnSpPr/>
          <p:nvPr/>
        </p:nvCxnSpPr>
        <p:spPr>
          <a:xfrm flipV="1">
            <a:off x="6807755" y="3200400"/>
            <a:ext cx="1334500" cy="708888"/>
          </a:xfrm>
          <a:prstGeom prst="curvedConnector3">
            <a:avLst>
              <a:gd name="adj1" fmla="val 9975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31560" y="1126090"/>
            <a:ext cx="80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Zalepljeni</a:t>
            </a:r>
            <a:r>
              <a:rPr kumimoji="0" lang="sr-Latn-RS" sz="2400" b="0" i="0" u="none" strike="noStrike" kern="1200" cap="none" spc="0" normalizeH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trombociti 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privlače </a:t>
            </a:r>
            <a:r>
              <a:rPr kumimoji="0" lang="sr-Latn-RS" sz="240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druge 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trombocite</a:t>
            </a: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4673" y="2326419"/>
            <a:ext cx="1900212" cy="7124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90525" y="258520"/>
            <a:ext cx="8277225" cy="533400"/>
          </a:xfrm>
          <a:prstGeom prst="roundRect">
            <a:avLst/>
          </a:prstGeom>
          <a:solidFill>
            <a:srgbClr val="7E7559"/>
          </a:solidFill>
          <a:ln>
            <a:solidFill>
              <a:srgbClr val="7E75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2</a:t>
            </a:r>
            <a:r>
              <a:rPr kumimoji="0" lang="sr-Latn-R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. Stvaranje trombocitnog čepa (primarnog koaguluma)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0598" y="2076990"/>
            <a:ext cx="8575689" cy="4551504"/>
            <a:chOff x="20598" y="2076990"/>
            <a:chExt cx="8575689" cy="4551504"/>
          </a:xfrm>
        </p:grpSpPr>
        <p:grpSp>
          <p:nvGrpSpPr>
            <p:cNvPr id="88" name="Group 87"/>
            <p:cNvGrpSpPr/>
            <p:nvPr/>
          </p:nvGrpSpPr>
          <p:grpSpPr>
            <a:xfrm>
              <a:off x="20598" y="2076990"/>
              <a:ext cx="8575689" cy="4551504"/>
              <a:chOff x="20598" y="2076990"/>
              <a:chExt cx="8575689" cy="4551504"/>
            </a:xfrm>
          </p:grpSpPr>
          <p:sp>
            <p:nvSpPr>
              <p:cNvPr id="62" name="Rectangle 61"/>
              <p:cNvSpPr/>
              <p:nvPr/>
            </p:nvSpPr>
            <p:spPr>
              <a:xfrm rot="20055349">
                <a:off x="4432973" y="4139990"/>
                <a:ext cx="431113" cy="12557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20598" y="2863754"/>
                <a:ext cx="6900456" cy="3764740"/>
                <a:chOff x="-133907" y="2961725"/>
                <a:chExt cx="6900456" cy="3764740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265944" y="5016770"/>
                  <a:ext cx="1503485" cy="367088"/>
                  <a:chOff x="4838700" y="4984808"/>
                  <a:chExt cx="971550" cy="180975"/>
                </a:xfrm>
              </p:grpSpPr>
              <p:sp>
                <p:nvSpPr>
                  <p:cNvPr id="59" name="Flowchart: Terminator 58"/>
                  <p:cNvSpPr/>
                  <p:nvPr/>
                </p:nvSpPr>
                <p:spPr>
                  <a:xfrm>
                    <a:off x="4838700" y="4984808"/>
                    <a:ext cx="971550" cy="180975"/>
                  </a:xfrm>
                  <a:prstGeom prst="flowChartTerminator">
                    <a:avLst/>
                  </a:prstGeom>
                  <a:solidFill>
                    <a:srgbClr val="FAC9BE"/>
                  </a:solidFill>
                  <a:ln>
                    <a:solidFill>
                      <a:srgbClr val="CF725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5232232" y="5037863"/>
                    <a:ext cx="184485" cy="7486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4724542" y="5005850"/>
                  <a:ext cx="1516290" cy="367085"/>
                  <a:chOff x="4838700" y="4984808"/>
                  <a:chExt cx="971550" cy="180975"/>
                </a:xfrm>
              </p:grpSpPr>
              <p:sp>
                <p:nvSpPr>
                  <p:cNvPr id="57" name="Flowchart: Terminator 56"/>
                  <p:cNvSpPr/>
                  <p:nvPr/>
                </p:nvSpPr>
                <p:spPr>
                  <a:xfrm>
                    <a:off x="4838700" y="4984808"/>
                    <a:ext cx="971550" cy="180975"/>
                  </a:xfrm>
                  <a:prstGeom prst="flowChartTerminator">
                    <a:avLst/>
                  </a:prstGeom>
                  <a:solidFill>
                    <a:srgbClr val="FAC9BE"/>
                  </a:solidFill>
                  <a:ln>
                    <a:solidFill>
                      <a:srgbClr val="CF725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5232232" y="5037863"/>
                    <a:ext cx="184485" cy="7486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1769877" y="5016770"/>
                  <a:ext cx="1610526" cy="367086"/>
                  <a:chOff x="4838700" y="4984808"/>
                  <a:chExt cx="971550" cy="180975"/>
                </a:xfrm>
              </p:grpSpPr>
              <p:sp>
                <p:nvSpPr>
                  <p:cNvPr id="55" name="Flowchart: Terminator 54"/>
                  <p:cNvSpPr/>
                  <p:nvPr/>
                </p:nvSpPr>
                <p:spPr>
                  <a:xfrm>
                    <a:off x="4838700" y="4984808"/>
                    <a:ext cx="971550" cy="180975"/>
                  </a:xfrm>
                  <a:prstGeom prst="flowChartTerminator">
                    <a:avLst/>
                  </a:prstGeom>
                  <a:solidFill>
                    <a:srgbClr val="FAC9BE"/>
                  </a:solidFill>
                  <a:ln>
                    <a:solidFill>
                      <a:srgbClr val="CF725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5232232" y="5037863"/>
                    <a:ext cx="184485" cy="74864"/>
                  </a:xfrm>
                  <a:prstGeom prst="ellipse">
                    <a:avLst/>
                  </a:prstGeom>
                  <a:solidFill>
                    <a:schemeClr val="accent1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9" name="Freeform 38"/>
                <p:cNvSpPr/>
                <p:nvPr/>
              </p:nvSpPr>
              <p:spPr>
                <a:xfrm>
                  <a:off x="438783" y="5082294"/>
                  <a:ext cx="4112920" cy="628144"/>
                </a:xfrm>
                <a:custGeom>
                  <a:avLst/>
                  <a:gdLst>
                    <a:gd name="connsiteX0" fmla="*/ 2893718 w 2893718"/>
                    <a:gd name="connsiteY0" fmla="*/ 0 h 432866"/>
                    <a:gd name="connsiteX1" fmla="*/ 2713096 w 2893718"/>
                    <a:gd name="connsiteY1" fmla="*/ 218252 h 432866"/>
                    <a:gd name="connsiteX2" fmla="*/ 2359377 w 2893718"/>
                    <a:gd name="connsiteY2" fmla="*/ 361245 h 432866"/>
                    <a:gd name="connsiteX3" fmla="*/ 1693333 w 2893718"/>
                    <a:gd name="connsiteY3" fmla="*/ 406400 h 432866"/>
                    <a:gd name="connsiteX4" fmla="*/ 1038577 w 2893718"/>
                    <a:gd name="connsiteY4" fmla="*/ 323615 h 432866"/>
                    <a:gd name="connsiteX5" fmla="*/ 613363 w 2893718"/>
                    <a:gd name="connsiteY5" fmla="*/ 361245 h 432866"/>
                    <a:gd name="connsiteX6" fmla="*/ 327377 w 2893718"/>
                    <a:gd name="connsiteY6" fmla="*/ 432741 h 432866"/>
                    <a:gd name="connsiteX7" fmla="*/ 0 w 2893718"/>
                    <a:gd name="connsiteY7" fmla="*/ 342430 h 432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718" h="432866">
                      <a:moveTo>
                        <a:pt x="2893718" y="0"/>
                      </a:moveTo>
                      <a:cubicBezTo>
                        <a:pt x="2847935" y="79022"/>
                        <a:pt x="2802153" y="158045"/>
                        <a:pt x="2713096" y="218252"/>
                      </a:cubicBezTo>
                      <a:cubicBezTo>
                        <a:pt x="2624039" y="278459"/>
                        <a:pt x="2529337" y="329887"/>
                        <a:pt x="2359377" y="361245"/>
                      </a:cubicBezTo>
                      <a:cubicBezTo>
                        <a:pt x="2189417" y="392603"/>
                        <a:pt x="1913466" y="412672"/>
                        <a:pt x="1693333" y="406400"/>
                      </a:cubicBezTo>
                      <a:cubicBezTo>
                        <a:pt x="1473200" y="400128"/>
                        <a:pt x="1218572" y="331141"/>
                        <a:pt x="1038577" y="323615"/>
                      </a:cubicBezTo>
                      <a:cubicBezTo>
                        <a:pt x="858582" y="316089"/>
                        <a:pt x="731896" y="343057"/>
                        <a:pt x="613363" y="361245"/>
                      </a:cubicBezTo>
                      <a:cubicBezTo>
                        <a:pt x="494830" y="379433"/>
                        <a:pt x="429604" y="435877"/>
                        <a:pt x="327377" y="432741"/>
                      </a:cubicBezTo>
                      <a:cubicBezTo>
                        <a:pt x="225150" y="429605"/>
                        <a:pt x="112575" y="386017"/>
                        <a:pt x="0" y="342430"/>
                      </a:cubicBezTo>
                    </a:path>
                  </a:pathLst>
                </a:cu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337162" y="5448047"/>
                  <a:ext cx="5776273" cy="263658"/>
                </a:xfrm>
                <a:custGeom>
                  <a:avLst/>
                  <a:gdLst>
                    <a:gd name="connsiteX0" fmla="*/ 4064000 w 4064000"/>
                    <a:gd name="connsiteY0" fmla="*/ 82857 h 181692"/>
                    <a:gd name="connsiteX1" fmla="*/ 3285067 w 4064000"/>
                    <a:gd name="connsiteY1" fmla="*/ 120487 h 181692"/>
                    <a:gd name="connsiteX2" fmla="*/ 2893719 w 4064000"/>
                    <a:gd name="connsiteY2" fmla="*/ 33939 h 181692"/>
                    <a:gd name="connsiteX3" fmla="*/ 2502371 w 4064000"/>
                    <a:gd name="connsiteY3" fmla="*/ 72 h 181692"/>
                    <a:gd name="connsiteX4" fmla="*/ 1922874 w 4064000"/>
                    <a:gd name="connsiteY4" fmla="*/ 41465 h 181692"/>
                    <a:gd name="connsiteX5" fmla="*/ 1550341 w 4064000"/>
                    <a:gd name="connsiteY5" fmla="*/ 116724 h 181692"/>
                    <a:gd name="connsiteX6" fmla="*/ 1286934 w 4064000"/>
                    <a:gd name="connsiteY6" fmla="*/ 173168 h 181692"/>
                    <a:gd name="connsiteX7" fmla="*/ 590785 w 4064000"/>
                    <a:gd name="connsiteY7" fmla="*/ 173168 h 181692"/>
                    <a:gd name="connsiteX8" fmla="*/ 402637 w 4064000"/>
                    <a:gd name="connsiteY8" fmla="*/ 94146 h 181692"/>
                    <a:gd name="connsiteX9" fmla="*/ 0 w 4064000"/>
                    <a:gd name="connsiteY9" fmla="*/ 146827 h 181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64000" h="181692">
                      <a:moveTo>
                        <a:pt x="4064000" y="82857"/>
                      </a:moveTo>
                      <a:cubicBezTo>
                        <a:pt x="3772057" y="105748"/>
                        <a:pt x="3480114" y="128640"/>
                        <a:pt x="3285067" y="120487"/>
                      </a:cubicBezTo>
                      <a:cubicBezTo>
                        <a:pt x="3090020" y="112334"/>
                        <a:pt x="3024168" y="54008"/>
                        <a:pt x="2893719" y="33939"/>
                      </a:cubicBezTo>
                      <a:cubicBezTo>
                        <a:pt x="2763270" y="13870"/>
                        <a:pt x="2664178" y="-1182"/>
                        <a:pt x="2502371" y="72"/>
                      </a:cubicBezTo>
                      <a:cubicBezTo>
                        <a:pt x="2340564" y="1326"/>
                        <a:pt x="2081546" y="22023"/>
                        <a:pt x="1922874" y="41465"/>
                      </a:cubicBezTo>
                      <a:cubicBezTo>
                        <a:pt x="1764202" y="60907"/>
                        <a:pt x="1550341" y="116724"/>
                        <a:pt x="1550341" y="116724"/>
                      </a:cubicBezTo>
                      <a:cubicBezTo>
                        <a:pt x="1444351" y="138674"/>
                        <a:pt x="1446860" y="163761"/>
                        <a:pt x="1286934" y="173168"/>
                      </a:cubicBezTo>
                      <a:cubicBezTo>
                        <a:pt x="1127008" y="182575"/>
                        <a:pt x="738168" y="186338"/>
                        <a:pt x="590785" y="173168"/>
                      </a:cubicBezTo>
                      <a:cubicBezTo>
                        <a:pt x="443402" y="159998"/>
                        <a:pt x="501101" y="98536"/>
                        <a:pt x="402637" y="94146"/>
                      </a:cubicBezTo>
                      <a:cubicBezTo>
                        <a:pt x="304173" y="89756"/>
                        <a:pt x="152086" y="118291"/>
                        <a:pt x="0" y="146827"/>
                      </a:cubicBezTo>
                    </a:path>
                  </a:pathLst>
                </a:cu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305073" y="5462367"/>
                  <a:ext cx="5888589" cy="373577"/>
                </a:xfrm>
                <a:custGeom>
                  <a:avLst/>
                  <a:gdLst>
                    <a:gd name="connsiteX0" fmla="*/ 0 w 4143022"/>
                    <a:gd name="connsiteY0" fmla="*/ 72989 h 257439"/>
                    <a:gd name="connsiteX1" fmla="*/ 90311 w 4143022"/>
                    <a:gd name="connsiteY1" fmla="*/ 1493 h 257439"/>
                    <a:gd name="connsiteX2" fmla="*/ 229540 w 4143022"/>
                    <a:gd name="connsiteY2" fmla="*/ 31597 h 257439"/>
                    <a:gd name="connsiteX3" fmla="*/ 402637 w 4143022"/>
                    <a:gd name="connsiteY3" fmla="*/ 114382 h 257439"/>
                    <a:gd name="connsiteX4" fmla="*/ 782696 w 4143022"/>
                    <a:gd name="connsiteY4" fmla="*/ 125671 h 257439"/>
                    <a:gd name="connsiteX5" fmla="*/ 1238014 w 4143022"/>
                    <a:gd name="connsiteY5" fmla="*/ 257374 h 257439"/>
                    <a:gd name="connsiteX6" fmla="*/ 1851377 w 4143022"/>
                    <a:gd name="connsiteY6" fmla="*/ 106856 h 257439"/>
                    <a:gd name="connsiteX7" fmla="*/ 2472266 w 4143022"/>
                    <a:gd name="connsiteY7" fmla="*/ 42885 h 257439"/>
                    <a:gd name="connsiteX8" fmla="*/ 2814696 w 4143022"/>
                    <a:gd name="connsiteY8" fmla="*/ 84278 h 257439"/>
                    <a:gd name="connsiteX9" fmla="*/ 3300118 w 4143022"/>
                    <a:gd name="connsiteY9" fmla="*/ 76752 h 257439"/>
                    <a:gd name="connsiteX10" fmla="*/ 3307644 w 4143022"/>
                    <a:gd name="connsiteY10" fmla="*/ 76752 h 257439"/>
                    <a:gd name="connsiteX11" fmla="*/ 3665125 w 4143022"/>
                    <a:gd name="connsiteY11" fmla="*/ 24071 h 257439"/>
                    <a:gd name="connsiteX12" fmla="*/ 4143022 w 4143022"/>
                    <a:gd name="connsiteY12" fmla="*/ 5256 h 25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43022" h="257439">
                      <a:moveTo>
                        <a:pt x="0" y="72989"/>
                      </a:moveTo>
                      <a:cubicBezTo>
                        <a:pt x="26027" y="40690"/>
                        <a:pt x="52054" y="8392"/>
                        <a:pt x="90311" y="1493"/>
                      </a:cubicBezTo>
                      <a:cubicBezTo>
                        <a:pt x="128568" y="-5406"/>
                        <a:pt x="177486" y="12782"/>
                        <a:pt x="229540" y="31597"/>
                      </a:cubicBezTo>
                      <a:cubicBezTo>
                        <a:pt x="281594" y="50412"/>
                        <a:pt x="310444" y="98703"/>
                        <a:pt x="402637" y="114382"/>
                      </a:cubicBezTo>
                      <a:cubicBezTo>
                        <a:pt x="494830" y="130061"/>
                        <a:pt x="643467" y="101839"/>
                        <a:pt x="782696" y="125671"/>
                      </a:cubicBezTo>
                      <a:cubicBezTo>
                        <a:pt x="921926" y="149503"/>
                        <a:pt x="1059901" y="260510"/>
                        <a:pt x="1238014" y="257374"/>
                      </a:cubicBezTo>
                      <a:cubicBezTo>
                        <a:pt x="1416127" y="254238"/>
                        <a:pt x="1645668" y="142604"/>
                        <a:pt x="1851377" y="106856"/>
                      </a:cubicBezTo>
                      <a:cubicBezTo>
                        <a:pt x="2057086" y="71108"/>
                        <a:pt x="2311713" y="46648"/>
                        <a:pt x="2472266" y="42885"/>
                      </a:cubicBezTo>
                      <a:cubicBezTo>
                        <a:pt x="2632819" y="39122"/>
                        <a:pt x="2676721" y="78634"/>
                        <a:pt x="2814696" y="84278"/>
                      </a:cubicBezTo>
                      <a:cubicBezTo>
                        <a:pt x="2952671" y="89923"/>
                        <a:pt x="3300118" y="76752"/>
                        <a:pt x="3300118" y="76752"/>
                      </a:cubicBezTo>
                      <a:cubicBezTo>
                        <a:pt x="3382276" y="75498"/>
                        <a:pt x="3307644" y="76752"/>
                        <a:pt x="3307644" y="76752"/>
                      </a:cubicBezTo>
                      <a:cubicBezTo>
                        <a:pt x="3368478" y="67972"/>
                        <a:pt x="3525895" y="35987"/>
                        <a:pt x="3665125" y="24071"/>
                      </a:cubicBezTo>
                      <a:cubicBezTo>
                        <a:pt x="3804355" y="12155"/>
                        <a:pt x="3973688" y="8705"/>
                        <a:pt x="4143022" y="5256"/>
                      </a:cubicBezTo>
                    </a:path>
                  </a:pathLst>
                </a:cu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3564548" y="5044072"/>
                  <a:ext cx="2538190" cy="656013"/>
                </a:xfrm>
                <a:custGeom>
                  <a:avLst/>
                  <a:gdLst>
                    <a:gd name="connsiteX0" fmla="*/ 1785789 w 1785789"/>
                    <a:gd name="connsiteY0" fmla="*/ 410163 h 452071"/>
                    <a:gd name="connsiteX1" fmla="*/ 792367 w 1785789"/>
                    <a:gd name="connsiteY1" fmla="*/ 440266 h 452071"/>
                    <a:gd name="connsiteX2" fmla="*/ 295656 w 1785789"/>
                    <a:gd name="connsiteY2" fmla="*/ 237066 h 452071"/>
                    <a:gd name="connsiteX3" fmla="*/ 20960 w 1785789"/>
                    <a:gd name="connsiteY3" fmla="*/ 112889 h 452071"/>
                    <a:gd name="connsiteX4" fmla="*/ 39775 w 1785789"/>
                    <a:gd name="connsiteY4" fmla="*/ 0 h 452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789" h="452071">
                      <a:moveTo>
                        <a:pt x="1785789" y="410163"/>
                      </a:moveTo>
                      <a:cubicBezTo>
                        <a:pt x="1413255" y="439639"/>
                        <a:pt x="1040722" y="469115"/>
                        <a:pt x="792367" y="440266"/>
                      </a:cubicBezTo>
                      <a:cubicBezTo>
                        <a:pt x="544012" y="411417"/>
                        <a:pt x="424224" y="291629"/>
                        <a:pt x="295656" y="237066"/>
                      </a:cubicBezTo>
                      <a:cubicBezTo>
                        <a:pt x="167088" y="182503"/>
                        <a:pt x="63607" y="152400"/>
                        <a:pt x="20960" y="112889"/>
                      </a:cubicBezTo>
                      <a:cubicBezTo>
                        <a:pt x="-21687" y="73378"/>
                        <a:pt x="9044" y="36689"/>
                        <a:pt x="39775" y="0"/>
                      </a:cubicBezTo>
                    </a:path>
                  </a:pathLst>
                </a:cu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1775882" y="5120519"/>
                  <a:ext cx="2331903" cy="666368"/>
                </a:xfrm>
                <a:custGeom>
                  <a:avLst/>
                  <a:gdLst>
                    <a:gd name="connsiteX0" fmla="*/ 0 w 1640652"/>
                    <a:gd name="connsiteY0" fmla="*/ 346193 h 459207"/>
                    <a:gd name="connsiteX1" fmla="*/ 402637 w 1640652"/>
                    <a:gd name="connsiteY1" fmla="*/ 391348 h 459207"/>
                    <a:gd name="connsiteX2" fmla="*/ 801511 w 1640652"/>
                    <a:gd name="connsiteY2" fmla="*/ 459082 h 459207"/>
                    <a:gd name="connsiteX3" fmla="*/ 1350904 w 1640652"/>
                    <a:gd name="connsiteY3" fmla="*/ 406400 h 459207"/>
                    <a:gd name="connsiteX4" fmla="*/ 1572919 w 1640652"/>
                    <a:gd name="connsiteY4" fmla="*/ 342430 h 459207"/>
                    <a:gd name="connsiteX5" fmla="*/ 1640652 w 1640652"/>
                    <a:gd name="connsiteY5" fmla="*/ 0 h 459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0652" h="459207">
                      <a:moveTo>
                        <a:pt x="0" y="346193"/>
                      </a:moveTo>
                      <a:cubicBezTo>
                        <a:pt x="134526" y="359363"/>
                        <a:pt x="269052" y="372533"/>
                        <a:pt x="402637" y="391348"/>
                      </a:cubicBezTo>
                      <a:cubicBezTo>
                        <a:pt x="536222" y="410163"/>
                        <a:pt x="643467" y="456573"/>
                        <a:pt x="801511" y="459082"/>
                      </a:cubicBezTo>
                      <a:cubicBezTo>
                        <a:pt x="959555" y="461591"/>
                        <a:pt x="1222336" y="425842"/>
                        <a:pt x="1350904" y="406400"/>
                      </a:cubicBezTo>
                      <a:cubicBezTo>
                        <a:pt x="1479472" y="386958"/>
                        <a:pt x="1524628" y="410163"/>
                        <a:pt x="1572919" y="342430"/>
                      </a:cubicBezTo>
                      <a:cubicBezTo>
                        <a:pt x="1621210" y="274697"/>
                        <a:pt x="1630931" y="137348"/>
                        <a:pt x="1640652" y="0"/>
                      </a:cubicBezTo>
                    </a:path>
                  </a:pathLst>
                </a:custGeom>
                <a:noFill/>
                <a:ln w="28575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917684" y="4267052"/>
                  <a:ext cx="362940" cy="71717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Diamond 44"/>
                <p:cNvSpPr/>
                <p:nvPr/>
              </p:nvSpPr>
              <p:spPr>
                <a:xfrm>
                  <a:off x="3917684" y="4811086"/>
                  <a:ext cx="362940" cy="346289"/>
                </a:xfrm>
                <a:prstGeom prst="diamond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79BC702-9B13-44E5-83DB-6C739C6074A4}"/>
                    </a:ext>
                  </a:extLst>
                </p:cNvPr>
                <p:cNvSpPr txBox="1"/>
                <p:nvPr/>
              </p:nvSpPr>
              <p:spPr>
                <a:xfrm>
                  <a:off x="-133907" y="6190517"/>
                  <a:ext cx="1764755" cy="535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rPr>
                    <a:t>Endotel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79BC702-9B13-44E5-83DB-6C739C6074A4}"/>
                    </a:ext>
                  </a:extLst>
                </p:cNvPr>
                <p:cNvSpPr txBox="1"/>
                <p:nvPr/>
              </p:nvSpPr>
              <p:spPr>
                <a:xfrm>
                  <a:off x="1377376" y="6190517"/>
                  <a:ext cx="1764755" cy="535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rPr>
                    <a:t>Kolagen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79BC702-9B13-44E5-83DB-6C739C6074A4}"/>
                    </a:ext>
                  </a:extLst>
                </p:cNvPr>
                <p:cNvSpPr txBox="1"/>
                <p:nvPr/>
              </p:nvSpPr>
              <p:spPr>
                <a:xfrm>
                  <a:off x="2941833" y="6190517"/>
                  <a:ext cx="3824716" cy="535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r-Latn-R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rPr>
                    <a:t>Von Willebrand-ov faktor</a:t>
                  </a:r>
                </a:p>
              </p:txBody>
            </p:sp>
            <p:cxnSp>
              <p:nvCxnSpPr>
                <p:cNvPr id="49" name="Straight Arrow Connector 48"/>
                <p:cNvCxnSpPr>
                  <a:stCxn id="46" idx="0"/>
                </p:cNvCxnSpPr>
                <p:nvPr/>
              </p:nvCxnSpPr>
              <p:spPr>
                <a:xfrm flipH="1" flipV="1">
                  <a:off x="743111" y="5200312"/>
                  <a:ext cx="5360" cy="99020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H="1" flipV="1">
                  <a:off x="2342002" y="5649154"/>
                  <a:ext cx="1" cy="54136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 flipV="1">
                  <a:off x="4102426" y="5079274"/>
                  <a:ext cx="5358" cy="1075225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/>
                <p:cNvGrpSpPr/>
                <p:nvPr/>
              </p:nvGrpSpPr>
              <p:grpSpPr>
                <a:xfrm>
                  <a:off x="2560664" y="2961725"/>
                  <a:ext cx="2534674" cy="2020186"/>
                  <a:chOff x="2560664" y="2961725"/>
                  <a:chExt cx="2534674" cy="2020186"/>
                </a:xfrm>
              </p:grpSpPr>
              <p:sp>
                <p:nvSpPr>
                  <p:cNvPr id="53" name="Freeform 52"/>
                  <p:cNvSpPr/>
                  <p:nvPr/>
                </p:nvSpPr>
                <p:spPr>
                  <a:xfrm rot="10800000">
                    <a:off x="2560664" y="2961725"/>
                    <a:ext cx="2534674" cy="2020186"/>
                  </a:xfrm>
                  <a:custGeom>
                    <a:avLst/>
                    <a:gdLst>
                      <a:gd name="connsiteX0" fmla="*/ 1714262 w 2534674"/>
                      <a:gd name="connsiteY0" fmla="*/ 467833 h 2020186"/>
                      <a:gd name="connsiteX1" fmla="*/ 1799323 w 2534674"/>
                      <a:gd name="connsiteY1" fmla="*/ 446568 h 2020186"/>
                      <a:gd name="connsiteX2" fmla="*/ 1863118 w 2534674"/>
                      <a:gd name="connsiteY2" fmla="*/ 404038 h 2020186"/>
                      <a:gd name="connsiteX3" fmla="*/ 1958811 w 2534674"/>
                      <a:gd name="connsiteY3" fmla="*/ 340242 h 2020186"/>
                      <a:gd name="connsiteX4" fmla="*/ 1990709 w 2534674"/>
                      <a:gd name="connsiteY4" fmla="*/ 318977 h 2020186"/>
                      <a:gd name="connsiteX5" fmla="*/ 2033239 w 2534674"/>
                      <a:gd name="connsiteY5" fmla="*/ 297712 h 2020186"/>
                      <a:gd name="connsiteX6" fmla="*/ 2065137 w 2534674"/>
                      <a:gd name="connsiteY6" fmla="*/ 276447 h 2020186"/>
                      <a:gd name="connsiteX7" fmla="*/ 2128932 w 2534674"/>
                      <a:gd name="connsiteY7" fmla="*/ 255182 h 2020186"/>
                      <a:gd name="connsiteX8" fmla="*/ 2160830 w 2534674"/>
                      <a:gd name="connsiteY8" fmla="*/ 233917 h 2020186"/>
                      <a:gd name="connsiteX9" fmla="*/ 2224625 w 2534674"/>
                      <a:gd name="connsiteY9" fmla="*/ 212652 h 2020186"/>
                      <a:gd name="connsiteX10" fmla="*/ 2288420 w 2534674"/>
                      <a:gd name="connsiteY10" fmla="*/ 170121 h 2020186"/>
                      <a:gd name="connsiteX11" fmla="*/ 2352216 w 2534674"/>
                      <a:gd name="connsiteY11" fmla="*/ 148856 h 2020186"/>
                      <a:gd name="connsiteX12" fmla="*/ 2384113 w 2534674"/>
                      <a:gd name="connsiteY12" fmla="*/ 138224 h 2020186"/>
                      <a:gd name="connsiteX13" fmla="*/ 2479806 w 2534674"/>
                      <a:gd name="connsiteY13" fmla="*/ 116959 h 2020186"/>
                      <a:gd name="connsiteX14" fmla="*/ 2532969 w 2534674"/>
                      <a:gd name="connsiteY14" fmla="*/ 127591 h 2020186"/>
                      <a:gd name="connsiteX15" fmla="*/ 2511704 w 2534674"/>
                      <a:gd name="connsiteY15" fmla="*/ 233917 h 2020186"/>
                      <a:gd name="connsiteX16" fmla="*/ 2490439 w 2534674"/>
                      <a:gd name="connsiteY16" fmla="*/ 265814 h 2020186"/>
                      <a:gd name="connsiteX17" fmla="*/ 2458541 w 2534674"/>
                      <a:gd name="connsiteY17" fmla="*/ 276447 h 2020186"/>
                      <a:gd name="connsiteX18" fmla="*/ 2405378 w 2534674"/>
                      <a:gd name="connsiteY18" fmla="*/ 329610 h 2020186"/>
                      <a:gd name="connsiteX19" fmla="*/ 2384113 w 2534674"/>
                      <a:gd name="connsiteY19" fmla="*/ 361507 h 2020186"/>
                      <a:gd name="connsiteX20" fmla="*/ 2352216 w 2534674"/>
                      <a:gd name="connsiteY20" fmla="*/ 382772 h 2020186"/>
                      <a:gd name="connsiteX21" fmla="*/ 2330951 w 2534674"/>
                      <a:gd name="connsiteY21" fmla="*/ 404038 h 2020186"/>
                      <a:gd name="connsiteX22" fmla="*/ 2277788 w 2534674"/>
                      <a:gd name="connsiteY22" fmla="*/ 478465 h 2020186"/>
                      <a:gd name="connsiteX23" fmla="*/ 2267155 w 2534674"/>
                      <a:gd name="connsiteY23" fmla="*/ 510363 h 2020186"/>
                      <a:gd name="connsiteX24" fmla="*/ 2213992 w 2534674"/>
                      <a:gd name="connsiteY24" fmla="*/ 563526 h 2020186"/>
                      <a:gd name="connsiteX25" fmla="*/ 2182095 w 2534674"/>
                      <a:gd name="connsiteY25" fmla="*/ 627321 h 2020186"/>
                      <a:gd name="connsiteX26" fmla="*/ 2150197 w 2534674"/>
                      <a:gd name="connsiteY26" fmla="*/ 648586 h 2020186"/>
                      <a:gd name="connsiteX27" fmla="*/ 2128932 w 2534674"/>
                      <a:gd name="connsiteY27" fmla="*/ 669852 h 2020186"/>
                      <a:gd name="connsiteX28" fmla="*/ 2075769 w 2534674"/>
                      <a:gd name="connsiteY28" fmla="*/ 765545 h 2020186"/>
                      <a:gd name="connsiteX29" fmla="*/ 2054504 w 2534674"/>
                      <a:gd name="connsiteY29" fmla="*/ 797442 h 2020186"/>
                      <a:gd name="connsiteX30" fmla="*/ 2043872 w 2534674"/>
                      <a:gd name="connsiteY30" fmla="*/ 829340 h 2020186"/>
                      <a:gd name="connsiteX31" fmla="*/ 2022606 w 2534674"/>
                      <a:gd name="connsiteY31" fmla="*/ 850605 h 2020186"/>
                      <a:gd name="connsiteX32" fmla="*/ 2001341 w 2534674"/>
                      <a:gd name="connsiteY32" fmla="*/ 935665 h 2020186"/>
                      <a:gd name="connsiteX33" fmla="*/ 2001341 w 2534674"/>
                      <a:gd name="connsiteY33" fmla="*/ 1158949 h 2020186"/>
                      <a:gd name="connsiteX34" fmla="*/ 2022606 w 2534674"/>
                      <a:gd name="connsiteY34" fmla="*/ 1222745 h 2020186"/>
                      <a:gd name="connsiteX35" fmla="*/ 2043872 w 2534674"/>
                      <a:gd name="connsiteY35" fmla="*/ 1254642 h 2020186"/>
                      <a:gd name="connsiteX36" fmla="*/ 2054504 w 2534674"/>
                      <a:gd name="connsiteY36" fmla="*/ 1286540 h 2020186"/>
                      <a:gd name="connsiteX37" fmla="*/ 2118299 w 2534674"/>
                      <a:gd name="connsiteY37" fmla="*/ 1350335 h 2020186"/>
                      <a:gd name="connsiteX38" fmla="*/ 2128932 w 2534674"/>
                      <a:gd name="connsiteY38" fmla="*/ 1382233 h 2020186"/>
                      <a:gd name="connsiteX39" fmla="*/ 2160830 w 2534674"/>
                      <a:gd name="connsiteY39" fmla="*/ 1403498 h 2020186"/>
                      <a:gd name="connsiteX40" fmla="*/ 2224625 w 2534674"/>
                      <a:gd name="connsiteY40" fmla="*/ 1467293 h 2020186"/>
                      <a:gd name="connsiteX41" fmla="*/ 2245890 w 2534674"/>
                      <a:gd name="connsiteY41" fmla="*/ 1488559 h 2020186"/>
                      <a:gd name="connsiteX42" fmla="*/ 2309685 w 2534674"/>
                      <a:gd name="connsiteY42" fmla="*/ 1531089 h 2020186"/>
                      <a:gd name="connsiteX43" fmla="*/ 2330951 w 2534674"/>
                      <a:gd name="connsiteY43" fmla="*/ 1552354 h 2020186"/>
                      <a:gd name="connsiteX44" fmla="*/ 2352216 w 2534674"/>
                      <a:gd name="connsiteY44" fmla="*/ 1584252 h 2020186"/>
                      <a:gd name="connsiteX45" fmla="*/ 2384113 w 2534674"/>
                      <a:gd name="connsiteY45" fmla="*/ 1605517 h 2020186"/>
                      <a:gd name="connsiteX46" fmla="*/ 2490439 w 2534674"/>
                      <a:gd name="connsiteY46" fmla="*/ 1690577 h 2020186"/>
                      <a:gd name="connsiteX47" fmla="*/ 2501072 w 2534674"/>
                      <a:gd name="connsiteY47" fmla="*/ 1722475 h 2020186"/>
                      <a:gd name="connsiteX48" fmla="*/ 2532969 w 2534674"/>
                      <a:gd name="connsiteY48" fmla="*/ 1743740 h 2020186"/>
                      <a:gd name="connsiteX49" fmla="*/ 2522337 w 2534674"/>
                      <a:gd name="connsiteY49" fmla="*/ 1839433 h 2020186"/>
                      <a:gd name="connsiteX50" fmla="*/ 2501072 w 2534674"/>
                      <a:gd name="connsiteY50" fmla="*/ 1903228 h 2020186"/>
                      <a:gd name="connsiteX51" fmla="*/ 2341583 w 2534674"/>
                      <a:gd name="connsiteY51" fmla="*/ 1871331 h 2020186"/>
                      <a:gd name="connsiteX52" fmla="*/ 2320318 w 2534674"/>
                      <a:gd name="connsiteY52" fmla="*/ 1850065 h 2020186"/>
                      <a:gd name="connsiteX53" fmla="*/ 2277788 w 2534674"/>
                      <a:gd name="connsiteY53" fmla="*/ 1807535 h 2020186"/>
                      <a:gd name="connsiteX54" fmla="*/ 2256523 w 2534674"/>
                      <a:gd name="connsiteY54" fmla="*/ 1775638 h 2020186"/>
                      <a:gd name="connsiteX55" fmla="*/ 2213992 w 2534674"/>
                      <a:gd name="connsiteY55" fmla="*/ 1733107 h 2020186"/>
                      <a:gd name="connsiteX56" fmla="*/ 2213992 w 2534674"/>
                      <a:gd name="connsiteY56" fmla="*/ 1733107 h 2020186"/>
                      <a:gd name="connsiteX57" fmla="*/ 2086402 w 2534674"/>
                      <a:gd name="connsiteY57" fmla="*/ 1648047 h 2020186"/>
                      <a:gd name="connsiteX58" fmla="*/ 2054504 w 2534674"/>
                      <a:gd name="connsiteY58" fmla="*/ 1626782 h 2020186"/>
                      <a:gd name="connsiteX59" fmla="*/ 2022606 w 2534674"/>
                      <a:gd name="connsiteY59" fmla="*/ 1605517 h 2020186"/>
                      <a:gd name="connsiteX60" fmla="*/ 1958811 w 2534674"/>
                      <a:gd name="connsiteY60" fmla="*/ 1584252 h 2020186"/>
                      <a:gd name="connsiteX61" fmla="*/ 1937546 w 2534674"/>
                      <a:gd name="connsiteY61" fmla="*/ 1562986 h 2020186"/>
                      <a:gd name="connsiteX62" fmla="*/ 1852485 w 2534674"/>
                      <a:gd name="connsiteY62" fmla="*/ 1541721 h 2020186"/>
                      <a:gd name="connsiteX63" fmla="*/ 1788690 w 2534674"/>
                      <a:gd name="connsiteY63" fmla="*/ 1520456 h 2020186"/>
                      <a:gd name="connsiteX64" fmla="*/ 1746160 w 2534674"/>
                      <a:gd name="connsiteY64" fmla="*/ 1509824 h 2020186"/>
                      <a:gd name="connsiteX65" fmla="*/ 1682365 w 2534674"/>
                      <a:gd name="connsiteY65" fmla="*/ 1488559 h 2020186"/>
                      <a:gd name="connsiteX66" fmla="*/ 1629202 w 2534674"/>
                      <a:gd name="connsiteY66" fmla="*/ 1477926 h 2020186"/>
                      <a:gd name="connsiteX67" fmla="*/ 1544141 w 2534674"/>
                      <a:gd name="connsiteY67" fmla="*/ 1488559 h 2020186"/>
                      <a:gd name="connsiteX68" fmla="*/ 1437816 w 2534674"/>
                      <a:gd name="connsiteY68" fmla="*/ 1509824 h 2020186"/>
                      <a:gd name="connsiteX69" fmla="*/ 1405918 w 2534674"/>
                      <a:gd name="connsiteY69" fmla="*/ 1531089 h 2020186"/>
                      <a:gd name="connsiteX70" fmla="*/ 1374020 w 2534674"/>
                      <a:gd name="connsiteY70" fmla="*/ 1541721 h 2020186"/>
                      <a:gd name="connsiteX71" fmla="*/ 1352755 w 2534674"/>
                      <a:gd name="connsiteY71" fmla="*/ 1573619 h 2020186"/>
                      <a:gd name="connsiteX72" fmla="*/ 1288960 w 2534674"/>
                      <a:gd name="connsiteY72" fmla="*/ 1637414 h 2020186"/>
                      <a:gd name="connsiteX73" fmla="*/ 1225165 w 2534674"/>
                      <a:gd name="connsiteY73" fmla="*/ 1701210 h 2020186"/>
                      <a:gd name="connsiteX74" fmla="*/ 1182634 w 2534674"/>
                      <a:gd name="connsiteY74" fmla="*/ 1754372 h 2020186"/>
                      <a:gd name="connsiteX75" fmla="*/ 1129472 w 2534674"/>
                      <a:gd name="connsiteY75" fmla="*/ 1796903 h 2020186"/>
                      <a:gd name="connsiteX76" fmla="*/ 1044411 w 2534674"/>
                      <a:gd name="connsiteY76" fmla="*/ 1892596 h 2020186"/>
                      <a:gd name="connsiteX77" fmla="*/ 969983 w 2534674"/>
                      <a:gd name="connsiteY77" fmla="*/ 1935126 h 2020186"/>
                      <a:gd name="connsiteX78" fmla="*/ 938085 w 2534674"/>
                      <a:gd name="connsiteY78" fmla="*/ 1967024 h 2020186"/>
                      <a:gd name="connsiteX79" fmla="*/ 842392 w 2534674"/>
                      <a:gd name="connsiteY79" fmla="*/ 2020186 h 2020186"/>
                      <a:gd name="connsiteX80" fmla="*/ 767965 w 2534674"/>
                      <a:gd name="connsiteY80" fmla="*/ 2009554 h 2020186"/>
                      <a:gd name="connsiteX81" fmla="*/ 746699 w 2534674"/>
                      <a:gd name="connsiteY81" fmla="*/ 1945759 h 2020186"/>
                      <a:gd name="connsiteX82" fmla="*/ 767965 w 2534674"/>
                      <a:gd name="connsiteY82" fmla="*/ 1850065 h 2020186"/>
                      <a:gd name="connsiteX83" fmla="*/ 799862 w 2534674"/>
                      <a:gd name="connsiteY83" fmla="*/ 1828800 h 2020186"/>
                      <a:gd name="connsiteX84" fmla="*/ 863658 w 2534674"/>
                      <a:gd name="connsiteY84" fmla="*/ 1786270 h 2020186"/>
                      <a:gd name="connsiteX85" fmla="*/ 927453 w 2534674"/>
                      <a:gd name="connsiteY85" fmla="*/ 1743740 h 2020186"/>
                      <a:gd name="connsiteX86" fmla="*/ 959351 w 2534674"/>
                      <a:gd name="connsiteY86" fmla="*/ 1722475 h 2020186"/>
                      <a:gd name="connsiteX87" fmla="*/ 1012513 w 2534674"/>
                      <a:gd name="connsiteY87" fmla="*/ 1669312 h 2020186"/>
                      <a:gd name="connsiteX88" fmla="*/ 1076309 w 2534674"/>
                      <a:gd name="connsiteY88" fmla="*/ 1616149 h 2020186"/>
                      <a:gd name="connsiteX89" fmla="*/ 1086941 w 2534674"/>
                      <a:gd name="connsiteY89" fmla="*/ 1456661 h 2020186"/>
                      <a:gd name="connsiteX90" fmla="*/ 1055044 w 2534674"/>
                      <a:gd name="connsiteY90" fmla="*/ 1446028 h 2020186"/>
                      <a:gd name="connsiteX91" fmla="*/ 1023146 w 2534674"/>
                      <a:gd name="connsiteY91" fmla="*/ 1424763 h 2020186"/>
                      <a:gd name="connsiteX92" fmla="*/ 938085 w 2534674"/>
                      <a:gd name="connsiteY92" fmla="*/ 1414131 h 2020186"/>
                      <a:gd name="connsiteX93" fmla="*/ 874290 w 2534674"/>
                      <a:gd name="connsiteY93" fmla="*/ 1403498 h 2020186"/>
                      <a:gd name="connsiteX94" fmla="*/ 512783 w 2534674"/>
                      <a:gd name="connsiteY94" fmla="*/ 1414131 h 2020186"/>
                      <a:gd name="connsiteX95" fmla="*/ 438355 w 2534674"/>
                      <a:gd name="connsiteY95" fmla="*/ 1424763 h 2020186"/>
                      <a:gd name="connsiteX96" fmla="*/ 55583 w 2534674"/>
                      <a:gd name="connsiteY96" fmla="*/ 1414131 h 2020186"/>
                      <a:gd name="connsiteX97" fmla="*/ 13053 w 2534674"/>
                      <a:gd name="connsiteY97" fmla="*/ 1275907 h 2020186"/>
                      <a:gd name="connsiteX98" fmla="*/ 23685 w 2534674"/>
                      <a:gd name="connsiteY98" fmla="*/ 1244010 h 2020186"/>
                      <a:gd name="connsiteX99" fmla="*/ 98113 w 2534674"/>
                      <a:gd name="connsiteY99" fmla="*/ 1212112 h 2020186"/>
                      <a:gd name="connsiteX100" fmla="*/ 161909 w 2534674"/>
                      <a:gd name="connsiteY100" fmla="*/ 1190847 h 2020186"/>
                      <a:gd name="connsiteX101" fmla="*/ 289499 w 2534674"/>
                      <a:gd name="connsiteY101" fmla="*/ 1212112 h 2020186"/>
                      <a:gd name="connsiteX102" fmla="*/ 353295 w 2534674"/>
                      <a:gd name="connsiteY102" fmla="*/ 1222745 h 2020186"/>
                      <a:gd name="connsiteX103" fmla="*/ 385192 w 2534674"/>
                      <a:gd name="connsiteY103" fmla="*/ 1233377 h 2020186"/>
                      <a:gd name="connsiteX104" fmla="*/ 438355 w 2534674"/>
                      <a:gd name="connsiteY104" fmla="*/ 1244010 h 2020186"/>
                      <a:gd name="connsiteX105" fmla="*/ 470253 w 2534674"/>
                      <a:gd name="connsiteY105" fmla="*/ 1254642 h 2020186"/>
                      <a:gd name="connsiteX106" fmla="*/ 512783 w 2534674"/>
                      <a:gd name="connsiteY106" fmla="*/ 1265275 h 2020186"/>
                      <a:gd name="connsiteX107" fmla="*/ 672272 w 2534674"/>
                      <a:gd name="connsiteY107" fmla="*/ 1254642 h 2020186"/>
                      <a:gd name="connsiteX108" fmla="*/ 704169 w 2534674"/>
                      <a:gd name="connsiteY108" fmla="*/ 1244010 h 2020186"/>
                      <a:gd name="connsiteX109" fmla="*/ 778597 w 2534674"/>
                      <a:gd name="connsiteY109" fmla="*/ 1233377 h 2020186"/>
                      <a:gd name="connsiteX110" fmla="*/ 842392 w 2534674"/>
                      <a:gd name="connsiteY110" fmla="*/ 1201479 h 2020186"/>
                      <a:gd name="connsiteX111" fmla="*/ 906188 w 2534674"/>
                      <a:gd name="connsiteY111" fmla="*/ 1169582 h 2020186"/>
                      <a:gd name="connsiteX112" fmla="*/ 980616 w 2534674"/>
                      <a:gd name="connsiteY112" fmla="*/ 1073889 h 2020186"/>
                      <a:gd name="connsiteX113" fmla="*/ 991248 w 2534674"/>
                      <a:gd name="connsiteY113" fmla="*/ 925033 h 2020186"/>
                      <a:gd name="connsiteX114" fmla="*/ 938085 w 2534674"/>
                      <a:gd name="connsiteY114" fmla="*/ 871870 h 2020186"/>
                      <a:gd name="connsiteX115" fmla="*/ 906188 w 2534674"/>
                      <a:gd name="connsiteY115" fmla="*/ 850605 h 2020186"/>
                      <a:gd name="connsiteX116" fmla="*/ 874290 w 2534674"/>
                      <a:gd name="connsiteY116" fmla="*/ 818707 h 2020186"/>
                      <a:gd name="connsiteX117" fmla="*/ 810495 w 2534674"/>
                      <a:gd name="connsiteY117" fmla="*/ 797442 h 2020186"/>
                      <a:gd name="connsiteX118" fmla="*/ 714802 w 2534674"/>
                      <a:gd name="connsiteY118" fmla="*/ 723014 h 2020186"/>
                      <a:gd name="connsiteX119" fmla="*/ 672272 w 2534674"/>
                      <a:gd name="connsiteY119" fmla="*/ 701749 h 2020186"/>
                      <a:gd name="connsiteX120" fmla="*/ 619109 w 2534674"/>
                      <a:gd name="connsiteY120" fmla="*/ 691117 h 2020186"/>
                      <a:gd name="connsiteX121" fmla="*/ 576578 w 2534674"/>
                      <a:gd name="connsiteY121" fmla="*/ 669852 h 2020186"/>
                      <a:gd name="connsiteX122" fmla="*/ 544681 w 2534674"/>
                      <a:gd name="connsiteY122" fmla="*/ 648586 h 2020186"/>
                      <a:gd name="connsiteX123" fmla="*/ 480885 w 2534674"/>
                      <a:gd name="connsiteY123" fmla="*/ 627321 h 2020186"/>
                      <a:gd name="connsiteX124" fmla="*/ 448988 w 2534674"/>
                      <a:gd name="connsiteY124" fmla="*/ 606056 h 2020186"/>
                      <a:gd name="connsiteX125" fmla="*/ 406458 w 2534674"/>
                      <a:gd name="connsiteY125" fmla="*/ 584791 h 2020186"/>
                      <a:gd name="connsiteX126" fmla="*/ 342662 w 2534674"/>
                      <a:gd name="connsiteY126" fmla="*/ 552893 h 2020186"/>
                      <a:gd name="connsiteX127" fmla="*/ 300132 w 2534674"/>
                      <a:gd name="connsiteY127" fmla="*/ 520996 h 2020186"/>
                      <a:gd name="connsiteX128" fmla="*/ 278867 w 2534674"/>
                      <a:gd name="connsiteY128" fmla="*/ 489098 h 2020186"/>
                      <a:gd name="connsiteX129" fmla="*/ 215072 w 2534674"/>
                      <a:gd name="connsiteY129" fmla="*/ 446568 h 2020186"/>
                      <a:gd name="connsiteX130" fmla="*/ 161909 w 2534674"/>
                      <a:gd name="connsiteY130" fmla="*/ 361507 h 2020186"/>
                      <a:gd name="connsiteX131" fmla="*/ 130011 w 2534674"/>
                      <a:gd name="connsiteY131" fmla="*/ 318977 h 2020186"/>
                      <a:gd name="connsiteX132" fmla="*/ 108746 w 2534674"/>
                      <a:gd name="connsiteY132" fmla="*/ 276447 h 2020186"/>
                      <a:gd name="connsiteX133" fmla="*/ 87481 w 2534674"/>
                      <a:gd name="connsiteY133" fmla="*/ 191386 h 2020186"/>
                      <a:gd name="connsiteX134" fmla="*/ 108746 w 2534674"/>
                      <a:gd name="connsiteY134" fmla="*/ 53163 h 2020186"/>
                      <a:gd name="connsiteX135" fmla="*/ 130011 w 2534674"/>
                      <a:gd name="connsiteY135" fmla="*/ 21265 h 2020186"/>
                      <a:gd name="connsiteX136" fmla="*/ 193806 w 2534674"/>
                      <a:gd name="connsiteY136" fmla="*/ 0 h 2020186"/>
                      <a:gd name="connsiteX137" fmla="*/ 215072 w 2534674"/>
                      <a:gd name="connsiteY137" fmla="*/ 21265 h 2020186"/>
                      <a:gd name="connsiteX138" fmla="*/ 236337 w 2534674"/>
                      <a:gd name="connsiteY138" fmla="*/ 85061 h 2020186"/>
                      <a:gd name="connsiteX139" fmla="*/ 268234 w 2534674"/>
                      <a:gd name="connsiteY139" fmla="*/ 106326 h 2020186"/>
                      <a:gd name="connsiteX140" fmla="*/ 342662 w 2534674"/>
                      <a:gd name="connsiteY140" fmla="*/ 191386 h 2020186"/>
                      <a:gd name="connsiteX141" fmla="*/ 374560 w 2534674"/>
                      <a:gd name="connsiteY141" fmla="*/ 223284 h 2020186"/>
                      <a:gd name="connsiteX142" fmla="*/ 406458 w 2534674"/>
                      <a:gd name="connsiteY142" fmla="*/ 255182 h 2020186"/>
                      <a:gd name="connsiteX143" fmla="*/ 438355 w 2534674"/>
                      <a:gd name="connsiteY143" fmla="*/ 265814 h 2020186"/>
                      <a:gd name="connsiteX144" fmla="*/ 512783 w 2534674"/>
                      <a:gd name="connsiteY144" fmla="*/ 297712 h 2020186"/>
                      <a:gd name="connsiteX145" fmla="*/ 544681 w 2534674"/>
                      <a:gd name="connsiteY145" fmla="*/ 318977 h 2020186"/>
                      <a:gd name="connsiteX146" fmla="*/ 619109 w 2534674"/>
                      <a:gd name="connsiteY146" fmla="*/ 329610 h 2020186"/>
                      <a:gd name="connsiteX147" fmla="*/ 682904 w 2534674"/>
                      <a:gd name="connsiteY147" fmla="*/ 340242 h 2020186"/>
                      <a:gd name="connsiteX148" fmla="*/ 1023146 w 2534674"/>
                      <a:gd name="connsiteY148" fmla="*/ 340242 h 2020186"/>
                      <a:gd name="connsiteX149" fmla="*/ 1140104 w 2534674"/>
                      <a:gd name="connsiteY149" fmla="*/ 308345 h 2020186"/>
                      <a:gd name="connsiteX150" fmla="*/ 1172002 w 2534674"/>
                      <a:gd name="connsiteY150" fmla="*/ 297712 h 2020186"/>
                      <a:gd name="connsiteX151" fmla="*/ 1203899 w 2534674"/>
                      <a:gd name="connsiteY151" fmla="*/ 287079 h 2020186"/>
                      <a:gd name="connsiteX152" fmla="*/ 1225165 w 2534674"/>
                      <a:gd name="connsiteY152" fmla="*/ 265814 h 2020186"/>
                      <a:gd name="connsiteX153" fmla="*/ 1257062 w 2534674"/>
                      <a:gd name="connsiteY153" fmla="*/ 255182 h 2020186"/>
                      <a:gd name="connsiteX154" fmla="*/ 1299592 w 2534674"/>
                      <a:gd name="connsiteY154" fmla="*/ 233917 h 2020186"/>
                      <a:gd name="connsiteX155" fmla="*/ 1405918 w 2534674"/>
                      <a:gd name="connsiteY155" fmla="*/ 159489 h 2020186"/>
                      <a:gd name="connsiteX156" fmla="*/ 1437816 w 2534674"/>
                      <a:gd name="connsiteY156" fmla="*/ 138224 h 2020186"/>
                      <a:gd name="connsiteX157" fmla="*/ 1501611 w 2534674"/>
                      <a:gd name="connsiteY157" fmla="*/ 74428 h 2020186"/>
                      <a:gd name="connsiteX158" fmla="*/ 1522876 w 2534674"/>
                      <a:gd name="connsiteY158" fmla="*/ 42531 h 2020186"/>
                      <a:gd name="connsiteX159" fmla="*/ 1554774 w 2534674"/>
                      <a:gd name="connsiteY159" fmla="*/ 31898 h 2020186"/>
                      <a:gd name="connsiteX160" fmla="*/ 1618569 w 2534674"/>
                      <a:gd name="connsiteY160" fmla="*/ 0 h 2020186"/>
                      <a:gd name="connsiteX161" fmla="*/ 1671732 w 2534674"/>
                      <a:gd name="connsiteY161" fmla="*/ 10633 h 2020186"/>
                      <a:gd name="connsiteX162" fmla="*/ 1692997 w 2534674"/>
                      <a:gd name="connsiteY162" fmla="*/ 42531 h 2020186"/>
                      <a:gd name="connsiteX163" fmla="*/ 1671732 w 2534674"/>
                      <a:gd name="connsiteY163" fmla="*/ 244549 h 2020186"/>
                      <a:gd name="connsiteX164" fmla="*/ 1703630 w 2534674"/>
                      <a:gd name="connsiteY164" fmla="*/ 446568 h 2020186"/>
                      <a:gd name="connsiteX165" fmla="*/ 1714262 w 2534674"/>
                      <a:gd name="connsiteY165" fmla="*/ 467833 h 2020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</a:cxnLst>
                    <a:rect l="l" t="t" r="r" b="b"/>
                    <a:pathLst>
                      <a:path w="2534674" h="2020186">
                        <a:moveTo>
                          <a:pt x="1714262" y="467833"/>
                        </a:moveTo>
                        <a:cubicBezTo>
                          <a:pt x="1730211" y="467833"/>
                          <a:pt x="1780935" y="456783"/>
                          <a:pt x="1799323" y="446568"/>
                        </a:cubicBezTo>
                        <a:cubicBezTo>
                          <a:pt x="1821664" y="434156"/>
                          <a:pt x="1841853" y="418215"/>
                          <a:pt x="1863118" y="404038"/>
                        </a:cubicBezTo>
                        <a:lnTo>
                          <a:pt x="1958811" y="340242"/>
                        </a:lnTo>
                        <a:cubicBezTo>
                          <a:pt x="1969444" y="333154"/>
                          <a:pt x="1979279" y="324692"/>
                          <a:pt x="1990709" y="318977"/>
                        </a:cubicBezTo>
                        <a:cubicBezTo>
                          <a:pt x="2004886" y="311889"/>
                          <a:pt x="2019477" y="305576"/>
                          <a:pt x="2033239" y="297712"/>
                        </a:cubicBezTo>
                        <a:cubicBezTo>
                          <a:pt x="2044334" y="291372"/>
                          <a:pt x="2053460" y="281637"/>
                          <a:pt x="2065137" y="276447"/>
                        </a:cubicBezTo>
                        <a:cubicBezTo>
                          <a:pt x="2085620" y="267343"/>
                          <a:pt x="2128932" y="255182"/>
                          <a:pt x="2128932" y="255182"/>
                        </a:cubicBezTo>
                        <a:cubicBezTo>
                          <a:pt x="2139565" y="248094"/>
                          <a:pt x="2149153" y="239107"/>
                          <a:pt x="2160830" y="233917"/>
                        </a:cubicBezTo>
                        <a:cubicBezTo>
                          <a:pt x="2181313" y="224813"/>
                          <a:pt x="2224625" y="212652"/>
                          <a:pt x="2224625" y="212652"/>
                        </a:cubicBezTo>
                        <a:cubicBezTo>
                          <a:pt x="2245890" y="198475"/>
                          <a:pt x="2264174" y="178203"/>
                          <a:pt x="2288420" y="170121"/>
                        </a:cubicBezTo>
                        <a:lnTo>
                          <a:pt x="2352216" y="148856"/>
                        </a:lnTo>
                        <a:cubicBezTo>
                          <a:pt x="2362848" y="145312"/>
                          <a:pt x="2373058" y="140067"/>
                          <a:pt x="2384113" y="138224"/>
                        </a:cubicBezTo>
                        <a:cubicBezTo>
                          <a:pt x="2458964" y="125748"/>
                          <a:pt x="2427457" y="134408"/>
                          <a:pt x="2479806" y="116959"/>
                        </a:cubicBezTo>
                        <a:cubicBezTo>
                          <a:pt x="2497527" y="120503"/>
                          <a:pt x="2524887" y="111427"/>
                          <a:pt x="2532969" y="127591"/>
                        </a:cubicBezTo>
                        <a:cubicBezTo>
                          <a:pt x="2537868" y="137389"/>
                          <a:pt x="2522608" y="212110"/>
                          <a:pt x="2511704" y="233917"/>
                        </a:cubicBezTo>
                        <a:cubicBezTo>
                          <a:pt x="2505989" y="245346"/>
                          <a:pt x="2500417" y="257831"/>
                          <a:pt x="2490439" y="265814"/>
                        </a:cubicBezTo>
                        <a:cubicBezTo>
                          <a:pt x="2481687" y="272815"/>
                          <a:pt x="2469174" y="272903"/>
                          <a:pt x="2458541" y="276447"/>
                        </a:cubicBezTo>
                        <a:cubicBezTo>
                          <a:pt x="2401837" y="361504"/>
                          <a:pt x="2476259" y="258730"/>
                          <a:pt x="2405378" y="329610"/>
                        </a:cubicBezTo>
                        <a:cubicBezTo>
                          <a:pt x="2396342" y="338646"/>
                          <a:pt x="2393149" y="352471"/>
                          <a:pt x="2384113" y="361507"/>
                        </a:cubicBezTo>
                        <a:cubicBezTo>
                          <a:pt x="2375077" y="370543"/>
                          <a:pt x="2362194" y="374789"/>
                          <a:pt x="2352216" y="382772"/>
                        </a:cubicBezTo>
                        <a:cubicBezTo>
                          <a:pt x="2344388" y="389034"/>
                          <a:pt x="2338039" y="396949"/>
                          <a:pt x="2330951" y="404038"/>
                        </a:cubicBezTo>
                        <a:cubicBezTo>
                          <a:pt x="2306141" y="478465"/>
                          <a:pt x="2330950" y="460745"/>
                          <a:pt x="2277788" y="478465"/>
                        </a:cubicBezTo>
                        <a:cubicBezTo>
                          <a:pt x="2274244" y="489098"/>
                          <a:pt x="2273880" y="501397"/>
                          <a:pt x="2267155" y="510363"/>
                        </a:cubicBezTo>
                        <a:cubicBezTo>
                          <a:pt x="2252118" y="530412"/>
                          <a:pt x="2213992" y="563526"/>
                          <a:pt x="2213992" y="563526"/>
                        </a:cubicBezTo>
                        <a:cubicBezTo>
                          <a:pt x="2205345" y="589470"/>
                          <a:pt x="2202707" y="606709"/>
                          <a:pt x="2182095" y="627321"/>
                        </a:cubicBezTo>
                        <a:cubicBezTo>
                          <a:pt x="2173059" y="636357"/>
                          <a:pt x="2160176" y="640603"/>
                          <a:pt x="2150197" y="648586"/>
                        </a:cubicBezTo>
                        <a:cubicBezTo>
                          <a:pt x="2142369" y="654848"/>
                          <a:pt x="2136020" y="662763"/>
                          <a:pt x="2128932" y="669852"/>
                        </a:cubicBezTo>
                        <a:cubicBezTo>
                          <a:pt x="2110217" y="725994"/>
                          <a:pt x="2124515" y="692425"/>
                          <a:pt x="2075769" y="765545"/>
                        </a:cubicBezTo>
                        <a:lnTo>
                          <a:pt x="2054504" y="797442"/>
                        </a:lnTo>
                        <a:cubicBezTo>
                          <a:pt x="2050960" y="808075"/>
                          <a:pt x="2049638" y="819729"/>
                          <a:pt x="2043872" y="829340"/>
                        </a:cubicBezTo>
                        <a:cubicBezTo>
                          <a:pt x="2038714" y="837936"/>
                          <a:pt x="2026329" y="841297"/>
                          <a:pt x="2022606" y="850605"/>
                        </a:cubicBezTo>
                        <a:cubicBezTo>
                          <a:pt x="2011752" y="877741"/>
                          <a:pt x="2001341" y="935665"/>
                          <a:pt x="2001341" y="935665"/>
                        </a:cubicBezTo>
                        <a:cubicBezTo>
                          <a:pt x="1988666" y="1037072"/>
                          <a:pt x="1982553" y="1039955"/>
                          <a:pt x="2001341" y="1158949"/>
                        </a:cubicBezTo>
                        <a:cubicBezTo>
                          <a:pt x="2004837" y="1181090"/>
                          <a:pt x="2010172" y="1204094"/>
                          <a:pt x="2022606" y="1222745"/>
                        </a:cubicBezTo>
                        <a:lnTo>
                          <a:pt x="2043872" y="1254642"/>
                        </a:lnTo>
                        <a:cubicBezTo>
                          <a:pt x="2047416" y="1265275"/>
                          <a:pt x="2047623" y="1277693"/>
                          <a:pt x="2054504" y="1286540"/>
                        </a:cubicBezTo>
                        <a:cubicBezTo>
                          <a:pt x="2072967" y="1310278"/>
                          <a:pt x="2118299" y="1350335"/>
                          <a:pt x="2118299" y="1350335"/>
                        </a:cubicBezTo>
                        <a:cubicBezTo>
                          <a:pt x="2121843" y="1360968"/>
                          <a:pt x="2121930" y="1373481"/>
                          <a:pt x="2128932" y="1382233"/>
                        </a:cubicBezTo>
                        <a:cubicBezTo>
                          <a:pt x="2136915" y="1392212"/>
                          <a:pt x="2151279" y="1395008"/>
                          <a:pt x="2160830" y="1403498"/>
                        </a:cubicBezTo>
                        <a:cubicBezTo>
                          <a:pt x="2183307" y="1423478"/>
                          <a:pt x="2203360" y="1446028"/>
                          <a:pt x="2224625" y="1467293"/>
                        </a:cubicBezTo>
                        <a:cubicBezTo>
                          <a:pt x="2231713" y="1474382"/>
                          <a:pt x="2237549" y="1482998"/>
                          <a:pt x="2245890" y="1488559"/>
                        </a:cubicBezTo>
                        <a:cubicBezTo>
                          <a:pt x="2267155" y="1502736"/>
                          <a:pt x="2291613" y="1513018"/>
                          <a:pt x="2309685" y="1531089"/>
                        </a:cubicBezTo>
                        <a:cubicBezTo>
                          <a:pt x="2316774" y="1538177"/>
                          <a:pt x="2324689" y="1544526"/>
                          <a:pt x="2330951" y="1552354"/>
                        </a:cubicBezTo>
                        <a:cubicBezTo>
                          <a:pt x="2338934" y="1562333"/>
                          <a:pt x="2343180" y="1575216"/>
                          <a:pt x="2352216" y="1584252"/>
                        </a:cubicBezTo>
                        <a:cubicBezTo>
                          <a:pt x="2361252" y="1593288"/>
                          <a:pt x="2374562" y="1597027"/>
                          <a:pt x="2384113" y="1605517"/>
                        </a:cubicBezTo>
                        <a:cubicBezTo>
                          <a:pt x="2480544" y="1691233"/>
                          <a:pt x="2409717" y="1650216"/>
                          <a:pt x="2490439" y="1690577"/>
                        </a:cubicBezTo>
                        <a:cubicBezTo>
                          <a:pt x="2493983" y="1701210"/>
                          <a:pt x="2494071" y="1713723"/>
                          <a:pt x="2501072" y="1722475"/>
                        </a:cubicBezTo>
                        <a:cubicBezTo>
                          <a:pt x="2509055" y="1732453"/>
                          <a:pt x="2530683" y="1731168"/>
                          <a:pt x="2532969" y="1743740"/>
                        </a:cubicBezTo>
                        <a:cubicBezTo>
                          <a:pt x="2538710" y="1775316"/>
                          <a:pt x="2528631" y="1807962"/>
                          <a:pt x="2522337" y="1839433"/>
                        </a:cubicBezTo>
                        <a:cubicBezTo>
                          <a:pt x="2517941" y="1861413"/>
                          <a:pt x="2501072" y="1903228"/>
                          <a:pt x="2501072" y="1903228"/>
                        </a:cubicBezTo>
                        <a:cubicBezTo>
                          <a:pt x="2402636" y="1895025"/>
                          <a:pt x="2396448" y="1915224"/>
                          <a:pt x="2341583" y="1871331"/>
                        </a:cubicBezTo>
                        <a:cubicBezTo>
                          <a:pt x="2333755" y="1865069"/>
                          <a:pt x="2327406" y="1857154"/>
                          <a:pt x="2320318" y="1850065"/>
                        </a:cubicBezTo>
                        <a:cubicBezTo>
                          <a:pt x="2297119" y="1780472"/>
                          <a:pt x="2329339" y="1848776"/>
                          <a:pt x="2277788" y="1807535"/>
                        </a:cubicBezTo>
                        <a:cubicBezTo>
                          <a:pt x="2267810" y="1799552"/>
                          <a:pt x="2264839" y="1785340"/>
                          <a:pt x="2256523" y="1775638"/>
                        </a:cubicBezTo>
                        <a:cubicBezTo>
                          <a:pt x="2243475" y="1760415"/>
                          <a:pt x="2228169" y="1747284"/>
                          <a:pt x="2213992" y="1733107"/>
                        </a:cubicBezTo>
                        <a:lnTo>
                          <a:pt x="2213992" y="1733107"/>
                        </a:lnTo>
                        <a:lnTo>
                          <a:pt x="2086402" y="1648047"/>
                        </a:lnTo>
                        <a:lnTo>
                          <a:pt x="2054504" y="1626782"/>
                        </a:lnTo>
                        <a:cubicBezTo>
                          <a:pt x="2043871" y="1619694"/>
                          <a:pt x="2034729" y="1609558"/>
                          <a:pt x="2022606" y="1605517"/>
                        </a:cubicBezTo>
                        <a:lnTo>
                          <a:pt x="1958811" y="1584252"/>
                        </a:lnTo>
                        <a:cubicBezTo>
                          <a:pt x="1951723" y="1577163"/>
                          <a:pt x="1946142" y="1568144"/>
                          <a:pt x="1937546" y="1562986"/>
                        </a:cubicBezTo>
                        <a:cubicBezTo>
                          <a:pt x="1919627" y="1552234"/>
                          <a:pt x="1866453" y="1545530"/>
                          <a:pt x="1852485" y="1541721"/>
                        </a:cubicBezTo>
                        <a:cubicBezTo>
                          <a:pt x="1830860" y="1535823"/>
                          <a:pt x="1810436" y="1525892"/>
                          <a:pt x="1788690" y="1520456"/>
                        </a:cubicBezTo>
                        <a:cubicBezTo>
                          <a:pt x="1774513" y="1516912"/>
                          <a:pt x="1760157" y="1514023"/>
                          <a:pt x="1746160" y="1509824"/>
                        </a:cubicBezTo>
                        <a:cubicBezTo>
                          <a:pt x="1724690" y="1503383"/>
                          <a:pt x="1704345" y="1492955"/>
                          <a:pt x="1682365" y="1488559"/>
                        </a:cubicBezTo>
                        <a:lnTo>
                          <a:pt x="1629202" y="1477926"/>
                        </a:lnTo>
                        <a:cubicBezTo>
                          <a:pt x="1600848" y="1481470"/>
                          <a:pt x="1572327" y="1483861"/>
                          <a:pt x="1544141" y="1488559"/>
                        </a:cubicBezTo>
                        <a:cubicBezTo>
                          <a:pt x="1508489" y="1494501"/>
                          <a:pt x="1437816" y="1509824"/>
                          <a:pt x="1437816" y="1509824"/>
                        </a:cubicBezTo>
                        <a:cubicBezTo>
                          <a:pt x="1427183" y="1516912"/>
                          <a:pt x="1417348" y="1525374"/>
                          <a:pt x="1405918" y="1531089"/>
                        </a:cubicBezTo>
                        <a:cubicBezTo>
                          <a:pt x="1395893" y="1536101"/>
                          <a:pt x="1382772" y="1534720"/>
                          <a:pt x="1374020" y="1541721"/>
                        </a:cubicBezTo>
                        <a:cubicBezTo>
                          <a:pt x="1364041" y="1549704"/>
                          <a:pt x="1361245" y="1564068"/>
                          <a:pt x="1352755" y="1573619"/>
                        </a:cubicBezTo>
                        <a:cubicBezTo>
                          <a:pt x="1332775" y="1596096"/>
                          <a:pt x="1310225" y="1616149"/>
                          <a:pt x="1288960" y="1637414"/>
                        </a:cubicBezTo>
                        <a:lnTo>
                          <a:pt x="1225165" y="1701210"/>
                        </a:lnTo>
                        <a:cubicBezTo>
                          <a:pt x="1173817" y="1752558"/>
                          <a:pt x="1236288" y="1687304"/>
                          <a:pt x="1182634" y="1754372"/>
                        </a:cubicBezTo>
                        <a:cubicBezTo>
                          <a:pt x="1159813" y="1782899"/>
                          <a:pt x="1160176" y="1772340"/>
                          <a:pt x="1129472" y="1796903"/>
                        </a:cubicBezTo>
                        <a:cubicBezTo>
                          <a:pt x="1095578" y="1824018"/>
                          <a:pt x="1080174" y="1867051"/>
                          <a:pt x="1044411" y="1892596"/>
                        </a:cubicBezTo>
                        <a:cubicBezTo>
                          <a:pt x="971615" y="1944593"/>
                          <a:pt x="1030256" y="1884899"/>
                          <a:pt x="969983" y="1935126"/>
                        </a:cubicBezTo>
                        <a:cubicBezTo>
                          <a:pt x="958431" y="1944752"/>
                          <a:pt x="949954" y="1957792"/>
                          <a:pt x="938085" y="1967024"/>
                        </a:cubicBezTo>
                        <a:cubicBezTo>
                          <a:pt x="883244" y="2009678"/>
                          <a:pt x="890520" y="2004144"/>
                          <a:pt x="842392" y="2020186"/>
                        </a:cubicBezTo>
                        <a:cubicBezTo>
                          <a:pt x="817583" y="2016642"/>
                          <a:pt x="787747" y="2024940"/>
                          <a:pt x="767965" y="2009554"/>
                        </a:cubicBezTo>
                        <a:cubicBezTo>
                          <a:pt x="750271" y="1995792"/>
                          <a:pt x="746699" y="1945759"/>
                          <a:pt x="746699" y="1945759"/>
                        </a:cubicBezTo>
                        <a:cubicBezTo>
                          <a:pt x="746808" y="1945105"/>
                          <a:pt x="756943" y="1863842"/>
                          <a:pt x="767965" y="1850065"/>
                        </a:cubicBezTo>
                        <a:cubicBezTo>
                          <a:pt x="775948" y="1840087"/>
                          <a:pt x="790045" y="1836981"/>
                          <a:pt x="799862" y="1828800"/>
                        </a:cubicBezTo>
                        <a:cubicBezTo>
                          <a:pt x="913123" y="1734417"/>
                          <a:pt x="762757" y="1842327"/>
                          <a:pt x="863658" y="1786270"/>
                        </a:cubicBezTo>
                        <a:cubicBezTo>
                          <a:pt x="885999" y="1773858"/>
                          <a:pt x="906188" y="1757917"/>
                          <a:pt x="927453" y="1743740"/>
                        </a:cubicBezTo>
                        <a:lnTo>
                          <a:pt x="959351" y="1722475"/>
                        </a:lnTo>
                        <a:cubicBezTo>
                          <a:pt x="998336" y="1663996"/>
                          <a:pt x="959351" y="1713614"/>
                          <a:pt x="1012513" y="1669312"/>
                        </a:cubicBezTo>
                        <a:cubicBezTo>
                          <a:pt x="1094375" y="1601093"/>
                          <a:pt x="997118" y="1668942"/>
                          <a:pt x="1076309" y="1616149"/>
                        </a:cubicBezTo>
                        <a:cubicBezTo>
                          <a:pt x="1096904" y="1554365"/>
                          <a:pt x="1115540" y="1528160"/>
                          <a:pt x="1086941" y="1456661"/>
                        </a:cubicBezTo>
                        <a:cubicBezTo>
                          <a:pt x="1082779" y="1446255"/>
                          <a:pt x="1065068" y="1451040"/>
                          <a:pt x="1055044" y="1446028"/>
                        </a:cubicBezTo>
                        <a:cubicBezTo>
                          <a:pt x="1043614" y="1440313"/>
                          <a:pt x="1035475" y="1428125"/>
                          <a:pt x="1023146" y="1424763"/>
                        </a:cubicBezTo>
                        <a:cubicBezTo>
                          <a:pt x="995578" y="1417245"/>
                          <a:pt x="966372" y="1418172"/>
                          <a:pt x="938085" y="1414131"/>
                        </a:cubicBezTo>
                        <a:cubicBezTo>
                          <a:pt x="916743" y="1411082"/>
                          <a:pt x="895555" y="1407042"/>
                          <a:pt x="874290" y="1403498"/>
                        </a:cubicBezTo>
                        <a:lnTo>
                          <a:pt x="512783" y="1414131"/>
                        </a:lnTo>
                        <a:cubicBezTo>
                          <a:pt x="487752" y="1415352"/>
                          <a:pt x="463416" y="1424763"/>
                          <a:pt x="438355" y="1424763"/>
                        </a:cubicBezTo>
                        <a:cubicBezTo>
                          <a:pt x="310715" y="1424763"/>
                          <a:pt x="183174" y="1417675"/>
                          <a:pt x="55583" y="1414131"/>
                        </a:cubicBezTo>
                        <a:cubicBezTo>
                          <a:pt x="-13150" y="1345398"/>
                          <a:pt x="-5973" y="1380551"/>
                          <a:pt x="13053" y="1275907"/>
                        </a:cubicBezTo>
                        <a:cubicBezTo>
                          <a:pt x="15058" y="1264880"/>
                          <a:pt x="16684" y="1252761"/>
                          <a:pt x="23685" y="1244010"/>
                        </a:cubicBezTo>
                        <a:cubicBezTo>
                          <a:pt x="43217" y="1219596"/>
                          <a:pt x="71231" y="1220177"/>
                          <a:pt x="98113" y="1212112"/>
                        </a:cubicBezTo>
                        <a:cubicBezTo>
                          <a:pt x="119583" y="1205671"/>
                          <a:pt x="161909" y="1190847"/>
                          <a:pt x="161909" y="1190847"/>
                        </a:cubicBezTo>
                        <a:cubicBezTo>
                          <a:pt x="353038" y="1214737"/>
                          <a:pt x="172419" y="1188695"/>
                          <a:pt x="289499" y="1212112"/>
                        </a:cubicBezTo>
                        <a:cubicBezTo>
                          <a:pt x="310639" y="1216340"/>
                          <a:pt x="332250" y="1218068"/>
                          <a:pt x="353295" y="1222745"/>
                        </a:cubicBezTo>
                        <a:cubicBezTo>
                          <a:pt x="364236" y="1225176"/>
                          <a:pt x="374319" y="1230659"/>
                          <a:pt x="385192" y="1233377"/>
                        </a:cubicBezTo>
                        <a:cubicBezTo>
                          <a:pt x="402724" y="1237760"/>
                          <a:pt x="420823" y="1239627"/>
                          <a:pt x="438355" y="1244010"/>
                        </a:cubicBezTo>
                        <a:cubicBezTo>
                          <a:pt x="449228" y="1246728"/>
                          <a:pt x="459476" y="1251563"/>
                          <a:pt x="470253" y="1254642"/>
                        </a:cubicBezTo>
                        <a:cubicBezTo>
                          <a:pt x="484304" y="1258656"/>
                          <a:pt x="498606" y="1261731"/>
                          <a:pt x="512783" y="1265275"/>
                        </a:cubicBezTo>
                        <a:cubicBezTo>
                          <a:pt x="565946" y="1261731"/>
                          <a:pt x="619317" y="1260526"/>
                          <a:pt x="672272" y="1254642"/>
                        </a:cubicBezTo>
                        <a:cubicBezTo>
                          <a:pt x="683411" y="1253404"/>
                          <a:pt x="693179" y="1246208"/>
                          <a:pt x="704169" y="1244010"/>
                        </a:cubicBezTo>
                        <a:cubicBezTo>
                          <a:pt x="728744" y="1239095"/>
                          <a:pt x="753788" y="1236921"/>
                          <a:pt x="778597" y="1233377"/>
                        </a:cubicBezTo>
                        <a:cubicBezTo>
                          <a:pt x="870013" y="1172434"/>
                          <a:pt x="754351" y="1245500"/>
                          <a:pt x="842392" y="1201479"/>
                        </a:cubicBezTo>
                        <a:cubicBezTo>
                          <a:pt x="924827" y="1160261"/>
                          <a:pt x="826022" y="1196302"/>
                          <a:pt x="906188" y="1169582"/>
                        </a:cubicBezTo>
                        <a:cubicBezTo>
                          <a:pt x="957059" y="1093275"/>
                          <a:pt x="930646" y="1123858"/>
                          <a:pt x="980616" y="1073889"/>
                        </a:cubicBezTo>
                        <a:cubicBezTo>
                          <a:pt x="999037" y="1018624"/>
                          <a:pt x="1019805" y="986905"/>
                          <a:pt x="991248" y="925033"/>
                        </a:cubicBezTo>
                        <a:cubicBezTo>
                          <a:pt x="980746" y="902278"/>
                          <a:pt x="958937" y="885772"/>
                          <a:pt x="938085" y="871870"/>
                        </a:cubicBezTo>
                        <a:cubicBezTo>
                          <a:pt x="927453" y="864782"/>
                          <a:pt x="916005" y="858786"/>
                          <a:pt x="906188" y="850605"/>
                        </a:cubicBezTo>
                        <a:cubicBezTo>
                          <a:pt x="894636" y="840979"/>
                          <a:pt x="887435" y="826010"/>
                          <a:pt x="874290" y="818707"/>
                        </a:cubicBezTo>
                        <a:cubicBezTo>
                          <a:pt x="854696" y="807821"/>
                          <a:pt x="810495" y="797442"/>
                          <a:pt x="810495" y="797442"/>
                        </a:cubicBezTo>
                        <a:cubicBezTo>
                          <a:pt x="775492" y="762440"/>
                          <a:pt x="765669" y="748447"/>
                          <a:pt x="714802" y="723014"/>
                        </a:cubicBezTo>
                        <a:cubicBezTo>
                          <a:pt x="700625" y="715926"/>
                          <a:pt x="687309" y="706761"/>
                          <a:pt x="672272" y="701749"/>
                        </a:cubicBezTo>
                        <a:cubicBezTo>
                          <a:pt x="655127" y="696034"/>
                          <a:pt x="636830" y="694661"/>
                          <a:pt x="619109" y="691117"/>
                        </a:cubicBezTo>
                        <a:cubicBezTo>
                          <a:pt x="604932" y="684029"/>
                          <a:pt x="590340" y="677716"/>
                          <a:pt x="576578" y="669852"/>
                        </a:cubicBezTo>
                        <a:cubicBezTo>
                          <a:pt x="565483" y="663512"/>
                          <a:pt x="556358" y="653776"/>
                          <a:pt x="544681" y="648586"/>
                        </a:cubicBezTo>
                        <a:cubicBezTo>
                          <a:pt x="524197" y="639482"/>
                          <a:pt x="499536" y="639755"/>
                          <a:pt x="480885" y="627321"/>
                        </a:cubicBezTo>
                        <a:cubicBezTo>
                          <a:pt x="470253" y="620233"/>
                          <a:pt x="460083" y="612396"/>
                          <a:pt x="448988" y="606056"/>
                        </a:cubicBezTo>
                        <a:cubicBezTo>
                          <a:pt x="435226" y="598192"/>
                          <a:pt x="419646" y="593583"/>
                          <a:pt x="406458" y="584791"/>
                        </a:cubicBezTo>
                        <a:cubicBezTo>
                          <a:pt x="349581" y="546874"/>
                          <a:pt x="431765" y="575170"/>
                          <a:pt x="342662" y="552893"/>
                        </a:cubicBezTo>
                        <a:cubicBezTo>
                          <a:pt x="328485" y="542261"/>
                          <a:pt x="312662" y="533526"/>
                          <a:pt x="300132" y="520996"/>
                        </a:cubicBezTo>
                        <a:cubicBezTo>
                          <a:pt x="291096" y="511960"/>
                          <a:pt x="288484" y="497513"/>
                          <a:pt x="278867" y="489098"/>
                        </a:cubicBezTo>
                        <a:cubicBezTo>
                          <a:pt x="259633" y="472268"/>
                          <a:pt x="230407" y="467014"/>
                          <a:pt x="215072" y="446568"/>
                        </a:cubicBezTo>
                        <a:cubicBezTo>
                          <a:pt x="124711" y="326088"/>
                          <a:pt x="234884" y="478268"/>
                          <a:pt x="161909" y="361507"/>
                        </a:cubicBezTo>
                        <a:cubicBezTo>
                          <a:pt x="152517" y="346480"/>
                          <a:pt x="139403" y="334004"/>
                          <a:pt x="130011" y="318977"/>
                        </a:cubicBezTo>
                        <a:cubicBezTo>
                          <a:pt x="121610" y="305536"/>
                          <a:pt x="113758" y="291484"/>
                          <a:pt x="108746" y="276447"/>
                        </a:cubicBezTo>
                        <a:cubicBezTo>
                          <a:pt x="99504" y="248721"/>
                          <a:pt x="87481" y="191386"/>
                          <a:pt x="87481" y="191386"/>
                        </a:cubicBezTo>
                        <a:cubicBezTo>
                          <a:pt x="90531" y="160884"/>
                          <a:pt x="89586" y="91483"/>
                          <a:pt x="108746" y="53163"/>
                        </a:cubicBezTo>
                        <a:cubicBezTo>
                          <a:pt x="114461" y="41733"/>
                          <a:pt x="119175" y="28038"/>
                          <a:pt x="130011" y="21265"/>
                        </a:cubicBezTo>
                        <a:cubicBezTo>
                          <a:pt x="149019" y="9385"/>
                          <a:pt x="193806" y="0"/>
                          <a:pt x="193806" y="0"/>
                        </a:cubicBezTo>
                        <a:cubicBezTo>
                          <a:pt x="200895" y="7088"/>
                          <a:pt x="210589" y="12299"/>
                          <a:pt x="215072" y="21265"/>
                        </a:cubicBezTo>
                        <a:cubicBezTo>
                          <a:pt x="225097" y="41314"/>
                          <a:pt x="217686" y="72627"/>
                          <a:pt x="236337" y="85061"/>
                        </a:cubicBezTo>
                        <a:lnTo>
                          <a:pt x="268234" y="106326"/>
                        </a:lnTo>
                        <a:cubicBezTo>
                          <a:pt x="303401" y="159077"/>
                          <a:pt x="280462" y="129187"/>
                          <a:pt x="342662" y="191386"/>
                        </a:cubicBezTo>
                        <a:lnTo>
                          <a:pt x="374560" y="223284"/>
                        </a:lnTo>
                        <a:cubicBezTo>
                          <a:pt x="385193" y="233917"/>
                          <a:pt x="392193" y="250427"/>
                          <a:pt x="406458" y="255182"/>
                        </a:cubicBezTo>
                        <a:lnTo>
                          <a:pt x="438355" y="265814"/>
                        </a:lnTo>
                        <a:cubicBezTo>
                          <a:pt x="518437" y="319201"/>
                          <a:pt x="416660" y="256516"/>
                          <a:pt x="512783" y="297712"/>
                        </a:cubicBezTo>
                        <a:cubicBezTo>
                          <a:pt x="524529" y="302746"/>
                          <a:pt x="532441" y="315305"/>
                          <a:pt x="544681" y="318977"/>
                        </a:cubicBezTo>
                        <a:cubicBezTo>
                          <a:pt x="568685" y="326178"/>
                          <a:pt x="594339" y="325799"/>
                          <a:pt x="619109" y="329610"/>
                        </a:cubicBezTo>
                        <a:cubicBezTo>
                          <a:pt x="640417" y="332888"/>
                          <a:pt x="661639" y="336698"/>
                          <a:pt x="682904" y="340242"/>
                        </a:cubicBezTo>
                        <a:cubicBezTo>
                          <a:pt x="810205" y="382677"/>
                          <a:pt x="723433" y="357872"/>
                          <a:pt x="1023146" y="340242"/>
                        </a:cubicBezTo>
                        <a:cubicBezTo>
                          <a:pt x="1059647" y="338095"/>
                          <a:pt x="1107094" y="319348"/>
                          <a:pt x="1140104" y="308345"/>
                        </a:cubicBezTo>
                        <a:lnTo>
                          <a:pt x="1172002" y="297712"/>
                        </a:lnTo>
                        <a:lnTo>
                          <a:pt x="1203899" y="287079"/>
                        </a:lnTo>
                        <a:cubicBezTo>
                          <a:pt x="1210988" y="279991"/>
                          <a:pt x="1216569" y="270972"/>
                          <a:pt x="1225165" y="265814"/>
                        </a:cubicBezTo>
                        <a:cubicBezTo>
                          <a:pt x="1234775" y="260048"/>
                          <a:pt x="1246761" y="259597"/>
                          <a:pt x="1257062" y="255182"/>
                        </a:cubicBezTo>
                        <a:cubicBezTo>
                          <a:pt x="1271630" y="248938"/>
                          <a:pt x="1286001" y="242072"/>
                          <a:pt x="1299592" y="233917"/>
                        </a:cubicBezTo>
                        <a:cubicBezTo>
                          <a:pt x="1360697" y="197254"/>
                          <a:pt x="1355030" y="195837"/>
                          <a:pt x="1405918" y="159489"/>
                        </a:cubicBezTo>
                        <a:cubicBezTo>
                          <a:pt x="1416317" y="152062"/>
                          <a:pt x="1428265" y="146714"/>
                          <a:pt x="1437816" y="138224"/>
                        </a:cubicBezTo>
                        <a:cubicBezTo>
                          <a:pt x="1460293" y="118244"/>
                          <a:pt x="1484929" y="99451"/>
                          <a:pt x="1501611" y="74428"/>
                        </a:cubicBezTo>
                        <a:cubicBezTo>
                          <a:pt x="1508699" y="63796"/>
                          <a:pt x="1512898" y="50514"/>
                          <a:pt x="1522876" y="42531"/>
                        </a:cubicBezTo>
                        <a:cubicBezTo>
                          <a:pt x="1531628" y="35530"/>
                          <a:pt x="1544749" y="36910"/>
                          <a:pt x="1554774" y="31898"/>
                        </a:cubicBezTo>
                        <a:cubicBezTo>
                          <a:pt x="1637223" y="-9327"/>
                          <a:pt x="1538392" y="26727"/>
                          <a:pt x="1618569" y="0"/>
                        </a:cubicBezTo>
                        <a:cubicBezTo>
                          <a:pt x="1636290" y="3544"/>
                          <a:pt x="1656041" y="1667"/>
                          <a:pt x="1671732" y="10633"/>
                        </a:cubicBezTo>
                        <a:cubicBezTo>
                          <a:pt x="1682827" y="16973"/>
                          <a:pt x="1692200" y="29777"/>
                          <a:pt x="1692997" y="42531"/>
                        </a:cubicBezTo>
                        <a:cubicBezTo>
                          <a:pt x="1696907" y="105083"/>
                          <a:pt x="1682407" y="180503"/>
                          <a:pt x="1671732" y="244549"/>
                        </a:cubicBezTo>
                        <a:cubicBezTo>
                          <a:pt x="1675339" y="302256"/>
                          <a:pt x="1652608" y="395546"/>
                          <a:pt x="1703630" y="446568"/>
                        </a:cubicBezTo>
                        <a:cubicBezTo>
                          <a:pt x="1709234" y="452172"/>
                          <a:pt x="1698313" y="467833"/>
                          <a:pt x="1714262" y="46783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accent4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025832" y="3618402"/>
                    <a:ext cx="160433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sr-Latn-R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rPr>
                      <a:t>Aktivirani trombocit</a:t>
                    </a:r>
                    <a:endPara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aramond" panose="02020404030301010803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4" name="Rectangle 63"/>
              <p:cNvSpPr/>
              <p:nvPr/>
            </p:nvSpPr>
            <p:spPr>
              <a:xfrm rot="20055349">
                <a:off x="6607212" y="3599733"/>
                <a:ext cx="431113" cy="12557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8799114">
                <a:off x="6061613" y="2076990"/>
                <a:ext cx="2534674" cy="2020186"/>
              </a:xfrm>
              <a:custGeom>
                <a:avLst/>
                <a:gdLst>
                  <a:gd name="connsiteX0" fmla="*/ 1714262 w 2534674"/>
                  <a:gd name="connsiteY0" fmla="*/ 467833 h 2020186"/>
                  <a:gd name="connsiteX1" fmla="*/ 1799323 w 2534674"/>
                  <a:gd name="connsiteY1" fmla="*/ 446568 h 2020186"/>
                  <a:gd name="connsiteX2" fmla="*/ 1863118 w 2534674"/>
                  <a:gd name="connsiteY2" fmla="*/ 404038 h 2020186"/>
                  <a:gd name="connsiteX3" fmla="*/ 1958811 w 2534674"/>
                  <a:gd name="connsiteY3" fmla="*/ 340242 h 2020186"/>
                  <a:gd name="connsiteX4" fmla="*/ 1990709 w 2534674"/>
                  <a:gd name="connsiteY4" fmla="*/ 318977 h 2020186"/>
                  <a:gd name="connsiteX5" fmla="*/ 2033239 w 2534674"/>
                  <a:gd name="connsiteY5" fmla="*/ 297712 h 2020186"/>
                  <a:gd name="connsiteX6" fmla="*/ 2065137 w 2534674"/>
                  <a:gd name="connsiteY6" fmla="*/ 276447 h 2020186"/>
                  <a:gd name="connsiteX7" fmla="*/ 2128932 w 2534674"/>
                  <a:gd name="connsiteY7" fmla="*/ 255182 h 2020186"/>
                  <a:gd name="connsiteX8" fmla="*/ 2160830 w 2534674"/>
                  <a:gd name="connsiteY8" fmla="*/ 233917 h 2020186"/>
                  <a:gd name="connsiteX9" fmla="*/ 2224625 w 2534674"/>
                  <a:gd name="connsiteY9" fmla="*/ 212652 h 2020186"/>
                  <a:gd name="connsiteX10" fmla="*/ 2288420 w 2534674"/>
                  <a:gd name="connsiteY10" fmla="*/ 170121 h 2020186"/>
                  <a:gd name="connsiteX11" fmla="*/ 2352216 w 2534674"/>
                  <a:gd name="connsiteY11" fmla="*/ 148856 h 2020186"/>
                  <a:gd name="connsiteX12" fmla="*/ 2384113 w 2534674"/>
                  <a:gd name="connsiteY12" fmla="*/ 138224 h 2020186"/>
                  <a:gd name="connsiteX13" fmla="*/ 2479806 w 2534674"/>
                  <a:gd name="connsiteY13" fmla="*/ 116959 h 2020186"/>
                  <a:gd name="connsiteX14" fmla="*/ 2532969 w 2534674"/>
                  <a:gd name="connsiteY14" fmla="*/ 127591 h 2020186"/>
                  <a:gd name="connsiteX15" fmla="*/ 2511704 w 2534674"/>
                  <a:gd name="connsiteY15" fmla="*/ 233917 h 2020186"/>
                  <a:gd name="connsiteX16" fmla="*/ 2490439 w 2534674"/>
                  <a:gd name="connsiteY16" fmla="*/ 265814 h 2020186"/>
                  <a:gd name="connsiteX17" fmla="*/ 2458541 w 2534674"/>
                  <a:gd name="connsiteY17" fmla="*/ 276447 h 2020186"/>
                  <a:gd name="connsiteX18" fmla="*/ 2405378 w 2534674"/>
                  <a:gd name="connsiteY18" fmla="*/ 329610 h 2020186"/>
                  <a:gd name="connsiteX19" fmla="*/ 2384113 w 2534674"/>
                  <a:gd name="connsiteY19" fmla="*/ 361507 h 2020186"/>
                  <a:gd name="connsiteX20" fmla="*/ 2352216 w 2534674"/>
                  <a:gd name="connsiteY20" fmla="*/ 382772 h 2020186"/>
                  <a:gd name="connsiteX21" fmla="*/ 2330951 w 2534674"/>
                  <a:gd name="connsiteY21" fmla="*/ 404038 h 2020186"/>
                  <a:gd name="connsiteX22" fmla="*/ 2277788 w 2534674"/>
                  <a:gd name="connsiteY22" fmla="*/ 478465 h 2020186"/>
                  <a:gd name="connsiteX23" fmla="*/ 2267155 w 2534674"/>
                  <a:gd name="connsiteY23" fmla="*/ 510363 h 2020186"/>
                  <a:gd name="connsiteX24" fmla="*/ 2213992 w 2534674"/>
                  <a:gd name="connsiteY24" fmla="*/ 563526 h 2020186"/>
                  <a:gd name="connsiteX25" fmla="*/ 2182095 w 2534674"/>
                  <a:gd name="connsiteY25" fmla="*/ 627321 h 2020186"/>
                  <a:gd name="connsiteX26" fmla="*/ 2150197 w 2534674"/>
                  <a:gd name="connsiteY26" fmla="*/ 648586 h 2020186"/>
                  <a:gd name="connsiteX27" fmla="*/ 2128932 w 2534674"/>
                  <a:gd name="connsiteY27" fmla="*/ 669852 h 2020186"/>
                  <a:gd name="connsiteX28" fmla="*/ 2075769 w 2534674"/>
                  <a:gd name="connsiteY28" fmla="*/ 765545 h 2020186"/>
                  <a:gd name="connsiteX29" fmla="*/ 2054504 w 2534674"/>
                  <a:gd name="connsiteY29" fmla="*/ 797442 h 2020186"/>
                  <a:gd name="connsiteX30" fmla="*/ 2043872 w 2534674"/>
                  <a:gd name="connsiteY30" fmla="*/ 829340 h 2020186"/>
                  <a:gd name="connsiteX31" fmla="*/ 2022606 w 2534674"/>
                  <a:gd name="connsiteY31" fmla="*/ 850605 h 2020186"/>
                  <a:gd name="connsiteX32" fmla="*/ 2001341 w 2534674"/>
                  <a:gd name="connsiteY32" fmla="*/ 935665 h 2020186"/>
                  <a:gd name="connsiteX33" fmla="*/ 2001341 w 2534674"/>
                  <a:gd name="connsiteY33" fmla="*/ 1158949 h 2020186"/>
                  <a:gd name="connsiteX34" fmla="*/ 2022606 w 2534674"/>
                  <a:gd name="connsiteY34" fmla="*/ 1222745 h 2020186"/>
                  <a:gd name="connsiteX35" fmla="*/ 2043872 w 2534674"/>
                  <a:gd name="connsiteY35" fmla="*/ 1254642 h 2020186"/>
                  <a:gd name="connsiteX36" fmla="*/ 2054504 w 2534674"/>
                  <a:gd name="connsiteY36" fmla="*/ 1286540 h 2020186"/>
                  <a:gd name="connsiteX37" fmla="*/ 2118299 w 2534674"/>
                  <a:gd name="connsiteY37" fmla="*/ 1350335 h 2020186"/>
                  <a:gd name="connsiteX38" fmla="*/ 2128932 w 2534674"/>
                  <a:gd name="connsiteY38" fmla="*/ 1382233 h 2020186"/>
                  <a:gd name="connsiteX39" fmla="*/ 2160830 w 2534674"/>
                  <a:gd name="connsiteY39" fmla="*/ 1403498 h 2020186"/>
                  <a:gd name="connsiteX40" fmla="*/ 2224625 w 2534674"/>
                  <a:gd name="connsiteY40" fmla="*/ 1467293 h 2020186"/>
                  <a:gd name="connsiteX41" fmla="*/ 2245890 w 2534674"/>
                  <a:gd name="connsiteY41" fmla="*/ 1488559 h 2020186"/>
                  <a:gd name="connsiteX42" fmla="*/ 2309685 w 2534674"/>
                  <a:gd name="connsiteY42" fmla="*/ 1531089 h 2020186"/>
                  <a:gd name="connsiteX43" fmla="*/ 2330951 w 2534674"/>
                  <a:gd name="connsiteY43" fmla="*/ 1552354 h 2020186"/>
                  <a:gd name="connsiteX44" fmla="*/ 2352216 w 2534674"/>
                  <a:gd name="connsiteY44" fmla="*/ 1584252 h 2020186"/>
                  <a:gd name="connsiteX45" fmla="*/ 2384113 w 2534674"/>
                  <a:gd name="connsiteY45" fmla="*/ 1605517 h 2020186"/>
                  <a:gd name="connsiteX46" fmla="*/ 2490439 w 2534674"/>
                  <a:gd name="connsiteY46" fmla="*/ 1690577 h 2020186"/>
                  <a:gd name="connsiteX47" fmla="*/ 2501072 w 2534674"/>
                  <a:gd name="connsiteY47" fmla="*/ 1722475 h 2020186"/>
                  <a:gd name="connsiteX48" fmla="*/ 2532969 w 2534674"/>
                  <a:gd name="connsiteY48" fmla="*/ 1743740 h 2020186"/>
                  <a:gd name="connsiteX49" fmla="*/ 2522337 w 2534674"/>
                  <a:gd name="connsiteY49" fmla="*/ 1839433 h 2020186"/>
                  <a:gd name="connsiteX50" fmla="*/ 2501072 w 2534674"/>
                  <a:gd name="connsiteY50" fmla="*/ 1903228 h 2020186"/>
                  <a:gd name="connsiteX51" fmla="*/ 2341583 w 2534674"/>
                  <a:gd name="connsiteY51" fmla="*/ 1871331 h 2020186"/>
                  <a:gd name="connsiteX52" fmla="*/ 2320318 w 2534674"/>
                  <a:gd name="connsiteY52" fmla="*/ 1850065 h 2020186"/>
                  <a:gd name="connsiteX53" fmla="*/ 2277788 w 2534674"/>
                  <a:gd name="connsiteY53" fmla="*/ 1807535 h 2020186"/>
                  <a:gd name="connsiteX54" fmla="*/ 2256523 w 2534674"/>
                  <a:gd name="connsiteY54" fmla="*/ 1775638 h 2020186"/>
                  <a:gd name="connsiteX55" fmla="*/ 2213992 w 2534674"/>
                  <a:gd name="connsiteY55" fmla="*/ 1733107 h 2020186"/>
                  <a:gd name="connsiteX56" fmla="*/ 2213992 w 2534674"/>
                  <a:gd name="connsiteY56" fmla="*/ 1733107 h 2020186"/>
                  <a:gd name="connsiteX57" fmla="*/ 2086402 w 2534674"/>
                  <a:gd name="connsiteY57" fmla="*/ 1648047 h 2020186"/>
                  <a:gd name="connsiteX58" fmla="*/ 2054504 w 2534674"/>
                  <a:gd name="connsiteY58" fmla="*/ 1626782 h 2020186"/>
                  <a:gd name="connsiteX59" fmla="*/ 2022606 w 2534674"/>
                  <a:gd name="connsiteY59" fmla="*/ 1605517 h 2020186"/>
                  <a:gd name="connsiteX60" fmla="*/ 1958811 w 2534674"/>
                  <a:gd name="connsiteY60" fmla="*/ 1584252 h 2020186"/>
                  <a:gd name="connsiteX61" fmla="*/ 1937546 w 2534674"/>
                  <a:gd name="connsiteY61" fmla="*/ 1562986 h 2020186"/>
                  <a:gd name="connsiteX62" fmla="*/ 1852485 w 2534674"/>
                  <a:gd name="connsiteY62" fmla="*/ 1541721 h 2020186"/>
                  <a:gd name="connsiteX63" fmla="*/ 1788690 w 2534674"/>
                  <a:gd name="connsiteY63" fmla="*/ 1520456 h 2020186"/>
                  <a:gd name="connsiteX64" fmla="*/ 1746160 w 2534674"/>
                  <a:gd name="connsiteY64" fmla="*/ 1509824 h 2020186"/>
                  <a:gd name="connsiteX65" fmla="*/ 1682365 w 2534674"/>
                  <a:gd name="connsiteY65" fmla="*/ 1488559 h 2020186"/>
                  <a:gd name="connsiteX66" fmla="*/ 1629202 w 2534674"/>
                  <a:gd name="connsiteY66" fmla="*/ 1477926 h 2020186"/>
                  <a:gd name="connsiteX67" fmla="*/ 1544141 w 2534674"/>
                  <a:gd name="connsiteY67" fmla="*/ 1488559 h 2020186"/>
                  <a:gd name="connsiteX68" fmla="*/ 1437816 w 2534674"/>
                  <a:gd name="connsiteY68" fmla="*/ 1509824 h 2020186"/>
                  <a:gd name="connsiteX69" fmla="*/ 1405918 w 2534674"/>
                  <a:gd name="connsiteY69" fmla="*/ 1531089 h 2020186"/>
                  <a:gd name="connsiteX70" fmla="*/ 1374020 w 2534674"/>
                  <a:gd name="connsiteY70" fmla="*/ 1541721 h 2020186"/>
                  <a:gd name="connsiteX71" fmla="*/ 1352755 w 2534674"/>
                  <a:gd name="connsiteY71" fmla="*/ 1573619 h 2020186"/>
                  <a:gd name="connsiteX72" fmla="*/ 1288960 w 2534674"/>
                  <a:gd name="connsiteY72" fmla="*/ 1637414 h 2020186"/>
                  <a:gd name="connsiteX73" fmla="*/ 1225165 w 2534674"/>
                  <a:gd name="connsiteY73" fmla="*/ 1701210 h 2020186"/>
                  <a:gd name="connsiteX74" fmla="*/ 1182634 w 2534674"/>
                  <a:gd name="connsiteY74" fmla="*/ 1754372 h 2020186"/>
                  <a:gd name="connsiteX75" fmla="*/ 1129472 w 2534674"/>
                  <a:gd name="connsiteY75" fmla="*/ 1796903 h 2020186"/>
                  <a:gd name="connsiteX76" fmla="*/ 1044411 w 2534674"/>
                  <a:gd name="connsiteY76" fmla="*/ 1892596 h 2020186"/>
                  <a:gd name="connsiteX77" fmla="*/ 969983 w 2534674"/>
                  <a:gd name="connsiteY77" fmla="*/ 1935126 h 2020186"/>
                  <a:gd name="connsiteX78" fmla="*/ 938085 w 2534674"/>
                  <a:gd name="connsiteY78" fmla="*/ 1967024 h 2020186"/>
                  <a:gd name="connsiteX79" fmla="*/ 842392 w 2534674"/>
                  <a:gd name="connsiteY79" fmla="*/ 2020186 h 2020186"/>
                  <a:gd name="connsiteX80" fmla="*/ 767965 w 2534674"/>
                  <a:gd name="connsiteY80" fmla="*/ 2009554 h 2020186"/>
                  <a:gd name="connsiteX81" fmla="*/ 746699 w 2534674"/>
                  <a:gd name="connsiteY81" fmla="*/ 1945759 h 2020186"/>
                  <a:gd name="connsiteX82" fmla="*/ 767965 w 2534674"/>
                  <a:gd name="connsiteY82" fmla="*/ 1850065 h 2020186"/>
                  <a:gd name="connsiteX83" fmla="*/ 799862 w 2534674"/>
                  <a:gd name="connsiteY83" fmla="*/ 1828800 h 2020186"/>
                  <a:gd name="connsiteX84" fmla="*/ 863658 w 2534674"/>
                  <a:gd name="connsiteY84" fmla="*/ 1786270 h 2020186"/>
                  <a:gd name="connsiteX85" fmla="*/ 927453 w 2534674"/>
                  <a:gd name="connsiteY85" fmla="*/ 1743740 h 2020186"/>
                  <a:gd name="connsiteX86" fmla="*/ 959351 w 2534674"/>
                  <a:gd name="connsiteY86" fmla="*/ 1722475 h 2020186"/>
                  <a:gd name="connsiteX87" fmla="*/ 1012513 w 2534674"/>
                  <a:gd name="connsiteY87" fmla="*/ 1669312 h 2020186"/>
                  <a:gd name="connsiteX88" fmla="*/ 1076309 w 2534674"/>
                  <a:gd name="connsiteY88" fmla="*/ 1616149 h 2020186"/>
                  <a:gd name="connsiteX89" fmla="*/ 1086941 w 2534674"/>
                  <a:gd name="connsiteY89" fmla="*/ 1456661 h 2020186"/>
                  <a:gd name="connsiteX90" fmla="*/ 1055044 w 2534674"/>
                  <a:gd name="connsiteY90" fmla="*/ 1446028 h 2020186"/>
                  <a:gd name="connsiteX91" fmla="*/ 1023146 w 2534674"/>
                  <a:gd name="connsiteY91" fmla="*/ 1424763 h 2020186"/>
                  <a:gd name="connsiteX92" fmla="*/ 938085 w 2534674"/>
                  <a:gd name="connsiteY92" fmla="*/ 1414131 h 2020186"/>
                  <a:gd name="connsiteX93" fmla="*/ 874290 w 2534674"/>
                  <a:gd name="connsiteY93" fmla="*/ 1403498 h 2020186"/>
                  <a:gd name="connsiteX94" fmla="*/ 512783 w 2534674"/>
                  <a:gd name="connsiteY94" fmla="*/ 1414131 h 2020186"/>
                  <a:gd name="connsiteX95" fmla="*/ 438355 w 2534674"/>
                  <a:gd name="connsiteY95" fmla="*/ 1424763 h 2020186"/>
                  <a:gd name="connsiteX96" fmla="*/ 55583 w 2534674"/>
                  <a:gd name="connsiteY96" fmla="*/ 1414131 h 2020186"/>
                  <a:gd name="connsiteX97" fmla="*/ 13053 w 2534674"/>
                  <a:gd name="connsiteY97" fmla="*/ 1275907 h 2020186"/>
                  <a:gd name="connsiteX98" fmla="*/ 23685 w 2534674"/>
                  <a:gd name="connsiteY98" fmla="*/ 1244010 h 2020186"/>
                  <a:gd name="connsiteX99" fmla="*/ 98113 w 2534674"/>
                  <a:gd name="connsiteY99" fmla="*/ 1212112 h 2020186"/>
                  <a:gd name="connsiteX100" fmla="*/ 161909 w 2534674"/>
                  <a:gd name="connsiteY100" fmla="*/ 1190847 h 2020186"/>
                  <a:gd name="connsiteX101" fmla="*/ 289499 w 2534674"/>
                  <a:gd name="connsiteY101" fmla="*/ 1212112 h 2020186"/>
                  <a:gd name="connsiteX102" fmla="*/ 353295 w 2534674"/>
                  <a:gd name="connsiteY102" fmla="*/ 1222745 h 2020186"/>
                  <a:gd name="connsiteX103" fmla="*/ 385192 w 2534674"/>
                  <a:gd name="connsiteY103" fmla="*/ 1233377 h 2020186"/>
                  <a:gd name="connsiteX104" fmla="*/ 438355 w 2534674"/>
                  <a:gd name="connsiteY104" fmla="*/ 1244010 h 2020186"/>
                  <a:gd name="connsiteX105" fmla="*/ 470253 w 2534674"/>
                  <a:gd name="connsiteY105" fmla="*/ 1254642 h 2020186"/>
                  <a:gd name="connsiteX106" fmla="*/ 512783 w 2534674"/>
                  <a:gd name="connsiteY106" fmla="*/ 1265275 h 2020186"/>
                  <a:gd name="connsiteX107" fmla="*/ 672272 w 2534674"/>
                  <a:gd name="connsiteY107" fmla="*/ 1254642 h 2020186"/>
                  <a:gd name="connsiteX108" fmla="*/ 704169 w 2534674"/>
                  <a:gd name="connsiteY108" fmla="*/ 1244010 h 2020186"/>
                  <a:gd name="connsiteX109" fmla="*/ 778597 w 2534674"/>
                  <a:gd name="connsiteY109" fmla="*/ 1233377 h 2020186"/>
                  <a:gd name="connsiteX110" fmla="*/ 842392 w 2534674"/>
                  <a:gd name="connsiteY110" fmla="*/ 1201479 h 2020186"/>
                  <a:gd name="connsiteX111" fmla="*/ 906188 w 2534674"/>
                  <a:gd name="connsiteY111" fmla="*/ 1169582 h 2020186"/>
                  <a:gd name="connsiteX112" fmla="*/ 980616 w 2534674"/>
                  <a:gd name="connsiteY112" fmla="*/ 1073889 h 2020186"/>
                  <a:gd name="connsiteX113" fmla="*/ 991248 w 2534674"/>
                  <a:gd name="connsiteY113" fmla="*/ 925033 h 2020186"/>
                  <a:gd name="connsiteX114" fmla="*/ 938085 w 2534674"/>
                  <a:gd name="connsiteY114" fmla="*/ 871870 h 2020186"/>
                  <a:gd name="connsiteX115" fmla="*/ 906188 w 2534674"/>
                  <a:gd name="connsiteY115" fmla="*/ 850605 h 2020186"/>
                  <a:gd name="connsiteX116" fmla="*/ 874290 w 2534674"/>
                  <a:gd name="connsiteY116" fmla="*/ 818707 h 2020186"/>
                  <a:gd name="connsiteX117" fmla="*/ 810495 w 2534674"/>
                  <a:gd name="connsiteY117" fmla="*/ 797442 h 2020186"/>
                  <a:gd name="connsiteX118" fmla="*/ 714802 w 2534674"/>
                  <a:gd name="connsiteY118" fmla="*/ 723014 h 2020186"/>
                  <a:gd name="connsiteX119" fmla="*/ 672272 w 2534674"/>
                  <a:gd name="connsiteY119" fmla="*/ 701749 h 2020186"/>
                  <a:gd name="connsiteX120" fmla="*/ 619109 w 2534674"/>
                  <a:gd name="connsiteY120" fmla="*/ 691117 h 2020186"/>
                  <a:gd name="connsiteX121" fmla="*/ 576578 w 2534674"/>
                  <a:gd name="connsiteY121" fmla="*/ 669852 h 2020186"/>
                  <a:gd name="connsiteX122" fmla="*/ 544681 w 2534674"/>
                  <a:gd name="connsiteY122" fmla="*/ 648586 h 2020186"/>
                  <a:gd name="connsiteX123" fmla="*/ 480885 w 2534674"/>
                  <a:gd name="connsiteY123" fmla="*/ 627321 h 2020186"/>
                  <a:gd name="connsiteX124" fmla="*/ 448988 w 2534674"/>
                  <a:gd name="connsiteY124" fmla="*/ 606056 h 2020186"/>
                  <a:gd name="connsiteX125" fmla="*/ 406458 w 2534674"/>
                  <a:gd name="connsiteY125" fmla="*/ 584791 h 2020186"/>
                  <a:gd name="connsiteX126" fmla="*/ 342662 w 2534674"/>
                  <a:gd name="connsiteY126" fmla="*/ 552893 h 2020186"/>
                  <a:gd name="connsiteX127" fmla="*/ 300132 w 2534674"/>
                  <a:gd name="connsiteY127" fmla="*/ 520996 h 2020186"/>
                  <a:gd name="connsiteX128" fmla="*/ 278867 w 2534674"/>
                  <a:gd name="connsiteY128" fmla="*/ 489098 h 2020186"/>
                  <a:gd name="connsiteX129" fmla="*/ 215072 w 2534674"/>
                  <a:gd name="connsiteY129" fmla="*/ 446568 h 2020186"/>
                  <a:gd name="connsiteX130" fmla="*/ 161909 w 2534674"/>
                  <a:gd name="connsiteY130" fmla="*/ 361507 h 2020186"/>
                  <a:gd name="connsiteX131" fmla="*/ 130011 w 2534674"/>
                  <a:gd name="connsiteY131" fmla="*/ 318977 h 2020186"/>
                  <a:gd name="connsiteX132" fmla="*/ 108746 w 2534674"/>
                  <a:gd name="connsiteY132" fmla="*/ 276447 h 2020186"/>
                  <a:gd name="connsiteX133" fmla="*/ 87481 w 2534674"/>
                  <a:gd name="connsiteY133" fmla="*/ 191386 h 2020186"/>
                  <a:gd name="connsiteX134" fmla="*/ 108746 w 2534674"/>
                  <a:gd name="connsiteY134" fmla="*/ 53163 h 2020186"/>
                  <a:gd name="connsiteX135" fmla="*/ 130011 w 2534674"/>
                  <a:gd name="connsiteY135" fmla="*/ 21265 h 2020186"/>
                  <a:gd name="connsiteX136" fmla="*/ 193806 w 2534674"/>
                  <a:gd name="connsiteY136" fmla="*/ 0 h 2020186"/>
                  <a:gd name="connsiteX137" fmla="*/ 215072 w 2534674"/>
                  <a:gd name="connsiteY137" fmla="*/ 21265 h 2020186"/>
                  <a:gd name="connsiteX138" fmla="*/ 236337 w 2534674"/>
                  <a:gd name="connsiteY138" fmla="*/ 85061 h 2020186"/>
                  <a:gd name="connsiteX139" fmla="*/ 268234 w 2534674"/>
                  <a:gd name="connsiteY139" fmla="*/ 106326 h 2020186"/>
                  <a:gd name="connsiteX140" fmla="*/ 342662 w 2534674"/>
                  <a:gd name="connsiteY140" fmla="*/ 191386 h 2020186"/>
                  <a:gd name="connsiteX141" fmla="*/ 374560 w 2534674"/>
                  <a:gd name="connsiteY141" fmla="*/ 223284 h 2020186"/>
                  <a:gd name="connsiteX142" fmla="*/ 406458 w 2534674"/>
                  <a:gd name="connsiteY142" fmla="*/ 255182 h 2020186"/>
                  <a:gd name="connsiteX143" fmla="*/ 438355 w 2534674"/>
                  <a:gd name="connsiteY143" fmla="*/ 265814 h 2020186"/>
                  <a:gd name="connsiteX144" fmla="*/ 512783 w 2534674"/>
                  <a:gd name="connsiteY144" fmla="*/ 297712 h 2020186"/>
                  <a:gd name="connsiteX145" fmla="*/ 544681 w 2534674"/>
                  <a:gd name="connsiteY145" fmla="*/ 318977 h 2020186"/>
                  <a:gd name="connsiteX146" fmla="*/ 619109 w 2534674"/>
                  <a:gd name="connsiteY146" fmla="*/ 329610 h 2020186"/>
                  <a:gd name="connsiteX147" fmla="*/ 682904 w 2534674"/>
                  <a:gd name="connsiteY147" fmla="*/ 340242 h 2020186"/>
                  <a:gd name="connsiteX148" fmla="*/ 1023146 w 2534674"/>
                  <a:gd name="connsiteY148" fmla="*/ 340242 h 2020186"/>
                  <a:gd name="connsiteX149" fmla="*/ 1140104 w 2534674"/>
                  <a:gd name="connsiteY149" fmla="*/ 308345 h 2020186"/>
                  <a:gd name="connsiteX150" fmla="*/ 1172002 w 2534674"/>
                  <a:gd name="connsiteY150" fmla="*/ 297712 h 2020186"/>
                  <a:gd name="connsiteX151" fmla="*/ 1203899 w 2534674"/>
                  <a:gd name="connsiteY151" fmla="*/ 287079 h 2020186"/>
                  <a:gd name="connsiteX152" fmla="*/ 1225165 w 2534674"/>
                  <a:gd name="connsiteY152" fmla="*/ 265814 h 2020186"/>
                  <a:gd name="connsiteX153" fmla="*/ 1257062 w 2534674"/>
                  <a:gd name="connsiteY153" fmla="*/ 255182 h 2020186"/>
                  <a:gd name="connsiteX154" fmla="*/ 1299592 w 2534674"/>
                  <a:gd name="connsiteY154" fmla="*/ 233917 h 2020186"/>
                  <a:gd name="connsiteX155" fmla="*/ 1405918 w 2534674"/>
                  <a:gd name="connsiteY155" fmla="*/ 159489 h 2020186"/>
                  <a:gd name="connsiteX156" fmla="*/ 1437816 w 2534674"/>
                  <a:gd name="connsiteY156" fmla="*/ 138224 h 2020186"/>
                  <a:gd name="connsiteX157" fmla="*/ 1501611 w 2534674"/>
                  <a:gd name="connsiteY157" fmla="*/ 74428 h 2020186"/>
                  <a:gd name="connsiteX158" fmla="*/ 1522876 w 2534674"/>
                  <a:gd name="connsiteY158" fmla="*/ 42531 h 2020186"/>
                  <a:gd name="connsiteX159" fmla="*/ 1554774 w 2534674"/>
                  <a:gd name="connsiteY159" fmla="*/ 31898 h 2020186"/>
                  <a:gd name="connsiteX160" fmla="*/ 1618569 w 2534674"/>
                  <a:gd name="connsiteY160" fmla="*/ 0 h 2020186"/>
                  <a:gd name="connsiteX161" fmla="*/ 1671732 w 2534674"/>
                  <a:gd name="connsiteY161" fmla="*/ 10633 h 2020186"/>
                  <a:gd name="connsiteX162" fmla="*/ 1692997 w 2534674"/>
                  <a:gd name="connsiteY162" fmla="*/ 42531 h 2020186"/>
                  <a:gd name="connsiteX163" fmla="*/ 1671732 w 2534674"/>
                  <a:gd name="connsiteY163" fmla="*/ 244549 h 2020186"/>
                  <a:gd name="connsiteX164" fmla="*/ 1703630 w 2534674"/>
                  <a:gd name="connsiteY164" fmla="*/ 446568 h 2020186"/>
                  <a:gd name="connsiteX165" fmla="*/ 1714262 w 2534674"/>
                  <a:gd name="connsiteY165" fmla="*/ 467833 h 20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</a:cxnLst>
                <a:rect l="l" t="t" r="r" b="b"/>
                <a:pathLst>
                  <a:path w="2534674" h="2020186">
                    <a:moveTo>
                      <a:pt x="1714262" y="467833"/>
                    </a:moveTo>
                    <a:cubicBezTo>
                      <a:pt x="1730211" y="467833"/>
                      <a:pt x="1780935" y="456783"/>
                      <a:pt x="1799323" y="446568"/>
                    </a:cubicBezTo>
                    <a:cubicBezTo>
                      <a:pt x="1821664" y="434156"/>
                      <a:pt x="1841853" y="418215"/>
                      <a:pt x="1863118" y="404038"/>
                    </a:cubicBezTo>
                    <a:lnTo>
                      <a:pt x="1958811" y="340242"/>
                    </a:lnTo>
                    <a:cubicBezTo>
                      <a:pt x="1969444" y="333154"/>
                      <a:pt x="1979279" y="324692"/>
                      <a:pt x="1990709" y="318977"/>
                    </a:cubicBezTo>
                    <a:cubicBezTo>
                      <a:pt x="2004886" y="311889"/>
                      <a:pt x="2019477" y="305576"/>
                      <a:pt x="2033239" y="297712"/>
                    </a:cubicBezTo>
                    <a:cubicBezTo>
                      <a:pt x="2044334" y="291372"/>
                      <a:pt x="2053460" y="281637"/>
                      <a:pt x="2065137" y="276447"/>
                    </a:cubicBezTo>
                    <a:cubicBezTo>
                      <a:pt x="2085620" y="267343"/>
                      <a:pt x="2128932" y="255182"/>
                      <a:pt x="2128932" y="255182"/>
                    </a:cubicBezTo>
                    <a:cubicBezTo>
                      <a:pt x="2139565" y="248094"/>
                      <a:pt x="2149153" y="239107"/>
                      <a:pt x="2160830" y="233917"/>
                    </a:cubicBezTo>
                    <a:cubicBezTo>
                      <a:pt x="2181313" y="224813"/>
                      <a:pt x="2224625" y="212652"/>
                      <a:pt x="2224625" y="212652"/>
                    </a:cubicBezTo>
                    <a:cubicBezTo>
                      <a:pt x="2245890" y="198475"/>
                      <a:pt x="2264174" y="178203"/>
                      <a:pt x="2288420" y="170121"/>
                    </a:cubicBezTo>
                    <a:lnTo>
                      <a:pt x="2352216" y="148856"/>
                    </a:lnTo>
                    <a:cubicBezTo>
                      <a:pt x="2362848" y="145312"/>
                      <a:pt x="2373058" y="140067"/>
                      <a:pt x="2384113" y="138224"/>
                    </a:cubicBezTo>
                    <a:cubicBezTo>
                      <a:pt x="2458964" y="125748"/>
                      <a:pt x="2427457" y="134408"/>
                      <a:pt x="2479806" y="116959"/>
                    </a:cubicBezTo>
                    <a:cubicBezTo>
                      <a:pt x="2497527" y="120503"/>
                      <a:pt x="2524887" y="111427"/>
                      <a:pt x="2532969" y="127591"/>
                    </a:cubicBezTo>
                    <a:cubicBezTo>
                      <a:pt x="2537868" y="137389"/>
                      <a:pt x="2522608" y="212110"/>
                      <a:pt x="2511704" y="233917"/>
                    </a:cubicBezTo>
                    <a:cubicBezTo>
                      <a:pt x="2505989" y="245346"/>
                      <a:pt x="2500417" y="257831"/>
                      <a:pt x="2490439" y="265814"/>
                    </a:cubicBezTo>
                    <a:cubicBezTo>
                      <a:pt x="2481687" y="272815"/>
                      <a:pt x="2469174" y="272903"/>
                      <a:pt x="2458541" y="276447"/>
                    </a:cubicBezTo>
                    <a:cubicBezTo>
                      <a:pt x="2401837" y="361504"/>
                      <a:pt x="2476259" y="258730"/>
                      <a:pt x="2405378" y="329610"/>
                    </a:cubicBezTo>
                    <a:cubicBezTo>
                      <a:pt x="2396342" y="338646"/>
                      <a:pt x="2393149" y="352471"/>
                      <a:pt x="2384113" y="361507"/>
                    </a:cubicBezTo>
                    <a:cubicBezTo>
                      <a:pt x="2375077" y="370543"/>
                      <a:pt x="2362194" y="374789"/>
                      <a:pt x="2352216" y="382772"/>
                    </a:cubicBezTo>
                    <a:cubicBezTo>
                      <a:pt x="2344388" y="389034"/>
                      <a:pt x="2338039" y="396949"/>
                      <a:pt x="2330951" y="404038"/>
                    </a:cubicBezTo>
                    <a:cubicBezTo>
                      <a:pt x="2306141" y="478465"/>
                      <a:pt x="2330950" y="460745"/>
                      <a:pt x="2277788" y="478465"/>
                    </a:cubicBezTo>
                    <a:cubicBezTo>
                      <a:pt x="2274244" y="489098"/>
                      <a:pt x="2273880" y="501397"/>
                      <a:pt x="2267155" y="510363"/>
                    </a:cubicBezTo>
                    <a:cubicBezTo>
                      <a:pt x="2252118" y="530412"/>
                      <a:pt x="2213992" y="563526"/>
                      <a:pt x="2213992" y="563526"/>
                    </a:cubicBezTo>
                    <a:cubicBezTo>
                      <a:pt x="2205345" y="589470"/>
                      <a:pt x="2202707" y="606709"/>
                      <a:pt x="2182095" y="627321"/>
                    </a:cubicBezTo>
                    <a:cubicBezTo>
                      <a:pt x="2173059" y="636357"/>
                      <a:pt x="2160176" y="640603"/>
                      <a:pt x="2150197" y="648586"/>
                    </a:cubicBezTo>
                    <a:cubicBezTo>
                      <a:pt x="2142369" y="654848"/>
                      <a:pt x="2136020" y="662763"/>
                      <a:pt x="2128932" y="669852"/>
                    </a:cubicBezTo>
                    <a:cubicBezTo>
                      <a:pt x="2110217" y="725994"/>
                      <a:pt x="2124515" y="692425"/>
                      <a:pt x="2075769" y="765545"/>
                    </a:cubicBezTo>
                    <a:lnTo>
                      <a:pt x="2054504" y="797442"/>
                    </a:lnTo>
                    <a:cubicBezTo>
                      <a:pt x="2050960" y="808075"/>
                      <a:pt x="2049638" y="819729"/>
                      <a:pt x="2043872" y="829340"/>
                    </a:cubicBezTo>
                    <a:cubicBezTo>
                      <a:pt x="2038714" y="837936"/>
                      <a:pt x="2026329" y="841297"/>
                      <a:pt x="2022606" y="850605"/>
                    </a:cubicBezTo>
                    <a:cubicBezTo>
                      <a:pt x="2011752" y="877741"/>
                      <a:pt x="2001341" y="935665"/>
                      <a:pt x="2001341" y="935665"/>
                    </a:cubicBezTo>
                    <a:cubicBezTo>
                      <a:pt x="1988666" y="1037072"/>
                      <a:pt x="1982553" y="1039955"/>
                      <a:pt x="2001341" y="1158949"/>
                    </a:cubicBezTo>
                    <a:cubicBezTo>
                      <a:pt x="2004837" y="1181090"/>
                      <a:pt x="2010172" y="1204094"/>
                      <a:pt x="2022606" y="1222745"/>
                    </a:cubicBezTo>
                    <a:lnTo>
                      <a:pt x="2043872" y="1254642"/>
                    </a:lnTo>
                    <a:cubicBezTo>
                      <a:pt x="2047416" y="1265275"/>
                      <a:pt x="2047623" y="1277693"/>
                      <a:pt x="2054504" y="1286540"/>
                    </a:cubicBezTo>
                    <a:cubicBezTo>
                      <a:pt x="2072967" y="1310278"/>
                      <a:pt x="2118299" y="1350335"/>
                      <a:pt x="2118299" y="1350335"/>
                    </a:cubicBezTo>
                    <a:cubicBezTo>
                      <a:pt x="2121843" y="1360968"/>
                      <a:pt x="2121930" y="1373481"/>
                      <a:pt x="2128932" y="1382233"/>
                    </a:cubicBezTo>
                    <a:cubicBezTo>
                      <a:pt x="2136915" y="1392212"/>
                      <a:pt x="2151279" y="1395008"/>
                      <a:pt x="2160830" y="1403498"/>
                    </a:cubicBezTo>
                    <a:cubicBezTo>
                      <a:pt x="2183307" y="1423478"/>
                      <a:pt x="2203360" y="1446028"/>
                      <a:pt x="2224625" y="1467293"/>
                    </a:cubicBezTo>
                    <a:cubicBezTo>
                      <a:pt x="2231713" y="1474382"/>
                      <a:pt x="2237549" y="1482998"/>
                      <a:pt x="2245890" y="1488559"/>
                    </a:cubicBezTo>
                    <a:cubicBezTo>
                      <a:pt x="2267155" y="1502736"/>
                      <a:pt x="2291613" y="1513018"/>
                      <a:pt x="2309685" y="1531089"/>
                    </a:cubicBezTo>
                    <a:cubicBezTo>
                      <a:pt x="2316774" y="1538177"/>
                      <a:pt x="2324689" y="1544526"/>
                      <a:pt x="2330951" y="1552354"/>
                    </a:cubicBezTo>
                    <a:cubicBezTo>
                      <a:pt x="2338934" y="1562333"/>
                      <a:pt x="2343180" y="1575216"/>
                      <a:pt x="2352216" y="1584252"/>
                    </a:cubicBezTo>
                    <a:cubicBezTo>
                      <a:pt x="2361252" y="1593288"/>
                      <a:pt x="2374562" y="1597027"/>
                      <a:pt x="2384113" y="1605517"/>
                    </a:cubicBezTo>
                    <a:cubicBezTo>
                      <a:pt x="2480544" y="1691233"/>
                      <a:pt x="2409717" y="1650216"/>
                      <a:pt x="2490439" y="1690577"/>
                    </a:cubicBezTo>
                    <a:cubicBezTo>
                      <a:pt x="2493983" y="1701210"/>
                      <a:pt x="2494071" y="1713723"/>
                      <a:pt x="2501072" y="1722475"/>
                    </a:cubicBezTo>
                    <a:cubicBezTo>
                      <a:pt x="2509055" y="1732453"/>
                      <a:pt x="2530683" y="1731168"/>
                      <a:pt x="2532969" y="1743740"/>
                    </a:cubicBezTo>
                    <a:cubicBezTo>
                      <a:pt x="2538710" y="1775316"/>
                      <a:pt x="2528631" y="1807962"/>
                      <a:pt x="2522337" y="1839433"/>
                    </a:cubicBezTo>
                    <a:cubicBezTo>
                      <a:pt x="2517941" y="1861413"/>
                      <a:pt x="2501072" y="1903228"/>
                      <a:pt x="2501072" y="1903228"/>
                    </a:cubicBezTo>
                    <a:cubicBezTo>
                      <a:pt x="2402636" y="1895025"/>
                      <a:pt x="2396448" y="1915224"/>
                      <a:pt x="2341583" y="1871331"/>
                    </a:cubicBezTo>
                    <a:cubicBezTo>
                      <a:pt x="2333755" y="1865069"/>
                      <a:pt x="2327406" y="1857154"/>
                      <a:pt x="2320318" y="1850065"/>
                    </a:cubicBezTo>
                    <a:cubicBezTo>
                      <a:pt x="2297119" y="1780472"/>
                      <a:pt x="2329339" y="1848776"/>
                      <a:pt x="2277788" y="1807535"/>
                    </a:cubicBezTo>
                    <a:cubicBezTo>
                      <a:pt x="2267810" y="1799552"/>
                      <a:pt x="2264839" y="1785340"/>
                      <a:pt x="2256523" y="1775638"/>
                    </a:cubicBezTo>
                    <a:cubicBezTo>
                      <a:pt x="2243475" y="1760415"/>
                      <a:pt x="2228169" y="1747284"/>
                      <a:pt x="2213992" y="1733107"/>
                    </a:cubicBezTo>
                    <a:lnTo>
                      <a:pt x="2213992" y="1733107"/>
                    </a:lnTo>
                    <a:lnTo>
                      <a:pt x="2086402" y="1648047"/>
                    </a:lnTo>
                    <a:lnTo>
                      <a:pt x="2054504" y="1626782"/>
                    </a:lnTo>
                    <a:cubicBezTo>
                      <a:pt x="2043871" y="1619694"/>
                      <a:pt x="2034729" y="1609558"/>
                      <a:pt x="2022606" y="1605517"/>
                    </a:cubicBezTo>
                    <a:lnTo>
                      <a:pt x="1958811" y="1584252"/>
                    </a:lnTo>
                    <a:cubicBezTo>
                      <a:pt x="1951723" y="1577163"/>
                      <a:pt x="1946142" y="1568144"/>
                      <a:pt x="1937546" y="1562986"/>
                    </a:cubicBezTo>
                    <a:cubicBezTo>
                      <a:pt x="1919627" y="1552234"/>
                      <a:pt x="1866453" y="1545530"/>
                      <a:pt x="1852485" y="1541721"/>
                    </a:cubicBezTo>
                    <a:cubicBezTo>
                      <a:pt x="1830860" y="1535823"/>
                      <a:pt x="1810436" y="1525892"/>
                      <a:pt x="1788690" y="1520456"/>
                    </a:cubicBezTo>
                    <a:cubicBezTo>
                      <a:pt x="1774513" y="1516912"/>
                      <a:pt x="1760157" y="1514023"/>
                      <a:pt x="1746160" y="1509824"/>
                    </a:cubicBezTo>
                    <a:cubicBezTo>
                      <a:pt x="1724690" y="1503383"/>
                      <a:pt x="1704345" y="1492955"/>
                      <a:pt x="1682365" y="1488559"/>
                    </a:cubicBezTo>
                    <a:lnTo>
                      <a:pt x="1629202" y="1477926"/>
                    </a:lnTo>
                    <a:cubicBezTo>
                      <a:pt x="1600848" y="1481470"/>
                      <a:pt x="1572327" y="1483861"/>
                      <a:pt x="1544141" y="1488559"/>
                    </a:cubicBezTo>
                    <a:cubicBezTo>
                      <a:pt x="1508489" y="1494501"/>
                      <a:pt x="1437816" y="1509824"/>
                      <a:pt x="1437816" y="1509824"/>
                    </a:cubicBezTo>
                    <a:cubicBezTo>
                      <a:pt x="1427183" y="1516912"/>
                      <a:pt x="1417348" y="1525374"/>
                      <a:pt x="1405918" y="1531089"/>
                    </a:cubicBezTo>
                    <a:cubicBezTo>
                      <a:pt x="1395893" y="1536101"/>
                      <a:pt x="1382772" y="1534720"/>
                      <a:pt x="1374020" y="1541721"/>
                    </a:cubicBezTo>
                    <a:cubicBezTo>
                      <a:pt x="1364041" y="1549704"/>
                      <a:pt x="1361245" y="1564068"/>
                      <a:pt x="1352755" y="1573619"/>
                    </a:cubicBezTo>
                    <a:cubicBezTo>
                      <a:pt x="1332775" y="1596096"/>
                      <a:pt x="1310225" y="1616149"/>
                      <a:pt x="1288960" y="1637414"/>
                    </a:cubicBezTo>
                    <a:lnTo>
                      <a:pt x="1225165" y="1701210"/>
                    </a:lnTo>
                    <a:cubicBezTo>
                      <a:pt x="1173817" y="1752558"/>
                      <a:pt x="1236288" y="1687304"/>
                      <a:pt x="1182634" y="1754372"/>
                    </a:cubicBezTo>
                    <a:cubicBezTo>
                      <a:pt x="1159813" y="1782899"/>
                      <a:pt x="1160176" y="1772340"/>
                      <a:pt x="1129472" y="1796903"/>
                    </a:cubicBezTo>
                    <a:cubicBezTo>
                      <a:pt x="1095578" y="1824018"/>
                      <a:pt x="1080174" y="1867051"/>
                      <a:pt x="1044411" y="1892596"/>
                    </a:cubicBezTo>
                    <a:cubicBezTo>
                      <a:pt x="971615" y="1944593"/>
                      <a:pt x="1030256" y="1884899"/>
                      <a:pt x="969983" y="1935126"/>
                    </a:cubicBezTo>
                    <a:cubicBezTo>
                      <a:pt x="958431" y="1944752"/>
                      <a:pt x="949954" y="1957792"/>
                      <a:pt x="938085" y="1967024"/>
                    </a:cubicBezTo>
                    <a:cubicBezTo>
                      <a:pt x="883244" y="2009678"/>
                      <a:pt x="890520" y="2004144"/>
                      <a:pt x="842392" y="2020186"/>
                    </a:cubicBezTo>
                    <a:cubicBezTo>
                      <a:pt x="817583" y="2016642"/>
                      <a:pt x="787747" y="2024940"/>
                      <a:pt x="767965" y="2009554"/>
                    </a:cubicBezTo>
                    <a:cubicBezTo>
                      <a:pt x="750271" y="1995792"/>
                      <a:pt x="746699" y="1945759"/>
                      <a:pt x="746699" y="1945759"/>
                    </a:cubicBezTo>
                    <a:cubicBezTo>
                      <a:pt x="746808" y="1945105"/>
                      <a:pt x="756943" y="1863842"/>
                      <a:pt x="767965" y="1850065"/>
                    </a:cubicBezTo>
                    <a:cubicBezTo>
                      <a:pt x="775948" y="1840087"/>
                      <a:pt x="790045" y="1836981"/>
                      <a:pt x="799862" y="1828800"/>
                    </a:cubicBezTo>
                    <a:cubicBezTo>
                      <a:pt x="913123" y="1734417"/>
                      <a:pt x="762757" y="1842327"/>
                      <a:pt x="863658" y="1786270"/>
                    </a:cubicBezTo>
                    <a:cubicBezTo>
                      <a:pt x="885999" y="1773858"/>
                      <a:pt x="906188" y="1757917"/>
                      <a:pt x="927453" y="1743740"/>
                    </a:cubicBezTo>
                    <a:lnTo>
                      <a:pt x="959351" y="1722475"/>
                    </a:lnTo>
                    <a:cubicBezTo>
                      <a:pt x="998336" y="1663996"/>
                      <a:pt x="959351" y="1713614"/>
                      <a:pt x="1012513" y="1669312"/>
                    </a:cubicBezTo>
                    <a:cubicBezTo>
                      <a:pt x="1094375" y="1601093"/>
                      <a:pt x="997118" y="1668942"/>
                      <a:pt x="1076309" y="1616149"/>
                    </a:cubicBezTo>
                    <a:cubicBezTo>
                      <a:pt x="1096904" y="1554365"/>
                      <a:pt x="1115540" y="1528160"/>
                      <a:pt x="1086941" y="1456661"/>
                    </a:cubicBezTo>
                    <a:cubicBezTo>
                      <a:pt x="1082779" y="1446255"/>
                      <a:pt x="1065068" y="1451040"/>
                      <a:pt x="1055044" y="1446028"/>
                    </a:cubicBezTo>
                    <a:cubicBezTo>
                      <a:pt x="1043614" y="1440313"/>
                      <a:pt x="1035475" y="1428125"/>
                      <a:pt x="1023146" y="1424763"/>
                    </a:cubicBezTo>
                    <a:cubicBezTo>
                      <a:pt x="995578" y="1417245"/>
                      <a:pt x="966372" y="1418172"/>
                      <a:pt x="938085" y="1414131"/>
                    </a:cubicBezTo>
                    <a:cubicBezTo>
                      <a:pt x="916743" y="1411082"/>
                      <a:pt x="895555" y="1407042"/>
                      <a:pt x="874290" y="1403498"/>
                    </a:cubicBezTo>
                    <a:lnTo>
                      <a:pt x="512783" y="1414131"/>
                    </a:lnTo>
                    <a:cubicBezTo>
                      <a:pt x="487752" y="1415352"/>
                      <a:pt x="463416" y="1424763"/>
                      <a:pt x="438355" y="1424763"/>
                    </a:cubicBezTo>
                    <a:cubicBezTo>
                      <a:pt x="310715" y="1424763"/>
                      <a:pt x="183174" y="1417675"/>
                      <a:pt x="55583" y="1414131"/>
                    </a:cubicBezTo>
                    <a:cubicBezTo>
                      <a:pt x="-13150" y="1345398"/>
                      <a:pt x="-5973" y="1380551"/>
                      <a:pt x="13053" y="1275907"/>
                    </a:cubicBezTo>
                    <a:cubicBezTo>
                      <a:pt x="15058" y="1264880"/>
                      <a:pt x="16684" y="1252761"/>
                      <a:pt x="23685" y="1244010"/>
                    </a:cubicBezTo>
                    <a:cubicBezTo>
                      <a:pt x="43217" y="1219596"/>
                      <a:pt x="71231" y="1220177"/>
                      <a:pt x="98113" y="1212112"/>
                    </a:cubicBezTo>
                    <a:cubicBezTo>
                      <a:pt x="119583" y="1205671"/>
                      <a:pt x="161909" y="1190847"/>
                      <a:pt x="161909" y="1190847"/>
                    </a:cubicBezTo>
                    <a:cubicBezTo>
                      <a:pt x="353038" y="1214737"/>
                      <a:pt x="172419" y="1188695"/>
                      <a:pt x="289499" y="1212112"/>
                    </a:cubicBezTo>
                    <a:cubicBezTo>
                      <a:pt x="310639" y="1216340"/>
                      <a:pt x="332250" y="1218068"/>
                      <a:pt x="353295" y="1222745"/>
                    </a:cubicBezTo>
                    <a:cubicBezTo>
                      <a:pt x="364236" y="1225176"/>
                      <a:pt x="374319" y="1230659"/>
                      <a:pt x="385192" y="1233377"/>
                    </a:cubicBezTo>
                    <a:cubicBezTo>
                      <a:pt x="402724" y="1237760"/>
                      <a:pt x="420823" y="1239627"/>
                      <a:pt x="438355" y="1244010"/>
                    </a:cubicBezTo>
                    <a:cubicBezTo>
                      <a:pt x="449228" y="1246728"/>
                      <a:pt x="459476" y="1251563"/>
                      <a:pt x="470253" y="1254642"/>
                    </a:cubicBezTo>
                    <a:cubicBezTo>
                      <a:pt x="484304" y="1258656"/>
                      <a:pt x="498606" y="1261731"/>
                      <a:pt x="512783" y="1265275"/>
                    </a:cubicBezTo>
                    <a:cubicBezTo>
                      <a:pt x="565946" y="1261731"/>
                      <a:pt x="619317" y="1260526"/>
                      <a:pt x="672272" y="1254642"/>
                    </a:cubicBezTo>
                    <a:cubicBezTo>
                      <a:pt x="683411" y="1253404"/>
                      <a:pt x="693179" y="1246208"/>
                      <a:pt x="704169" y="1244010"/>
                    </a:cubicBezTo>
                    <a:cubicBezTo>
                      <a:pt x="728744" y="1239095"/>
                      <a:pt x="753788" y="1236921"/>
                      <a:pt x="778597" y="1233377"/>
                    </a:cubicBezTo>
                    <a:cubicBezTo>
                      <a:pt x="870013" y="1172434"/>
                      <a:pt x="754351" y="1245500"/>
                      <a:pt x="842392" y="1201479"/>
                    </a:cubicBezTo>
                    <a:cubicBezTo>
                      <a:pt x="924827" y="1160261"/>
                      <a:pt x="826022" y="1196302"/>
                      <a:pt x="906188" y="1169582"/>
                    </a:cubicBezTo>
                    <a:cubicBezTo>
                      <a:pt x="957059" y="1093275"/>
                      <a:pt x="930646" y="1123858"/>
                      <a:pt x="980616" y="1073889"/>
                    </a:cubicBezTo>
                    <a:cubicBezTo>
                      <a:pt x="999037" y="1018624"/>
                      <a:pt x="1019805" y="986905"/>
                      <a:pt x="991248" y="925033"/>
                    </a:cubicBezTo>
                    <a:cubicBezTo>
                      <a:pt x="980746" y="902278"/>
                      <a:pt x="958937" y="885772"/>
                      <a:pt x="938085" y="871870"/>
                    </a:cubicBezTo>
                    <a:cubicBezTo>
                      <a:pt x="927453" y="864782"/>
                      <a:pt x="916005" y="858786"/>
                      <a:pt x="906188" y="850605"/>
                    </a:cubicBezTo>
                    <a:cubicBezTo>
                      <a:pt x="894636" y="840979"/>
                      <a:pt x="887435" y="826010"/>
                      <a:pt x="874290" y="818707"/>
                    </a:cubicBezTo>
                    <a:cubicBezTo>
                      <a:pt x="854696" y="807821"/>
                      <a:pt x="810495" y="797442"/>
                      <a:pt x="810495" y="797442"/>
                    </a:cubicBezTo>
                    <a:cubicBezTo>
                      <a:pt x="775492" y="762440"/>
                      <a:pt x="765669" y="748447"/>
                      <a:pt x="714802" y="723014"/>
                    </a:cubicBezTo>
                    <a:cubicBezTo>
                      <a:pt x="700625" y="715926"/>
                      <a:pt x="687309" y="706761"/>
                      <a:pt x="672272" y="701749"/>
                    </a:cubicBezTo>
                    <a:cubicBezTo>
                      <a:pt x="655127" y="696034"/>
                      <a:pt x="636830" y="694661"/>
                      <a:pt x="619109" y="691117"/>
                    </a:cubicBezTo>
                    <a:cubicBezTo>
                      <a:pt x="604932" y="684029"/>
                      <a:pt x="590340" y="677716"/>
                      <a:pt x="576578" y="669852"/>
                    </a:cubicBezTo>
                    <a:cubicBezTo>
                      <a:pt x="565483" y="663512"/>
                      <a:pt x="556358" y="653776"/>
                      <a:pt x="544681" y="648586"/>
                    </a:cubicBezTo>
                    <a:cubicBezTo>
                      <a:pt x="524197" y="639482"/>
                      <a:pt x="499536" y="639755"/>
                      <a:pt x="480885" y="627321"/>
                    </a:cubicBezTo>
                    <a:cubicBezTo>
                      <a:pt x="470253" y="620233"/>
                      <a:pt x="460083" y="612396"/>
                      <a:pt x="448988" y="606056"/>
                    </a:cubicBezTo>
                    <a:cubicBezTo>
                      <a:pt x="435226" y="598192"/>
                      <a:pt x="419646" y="593583"/>
                      <a:pt x="406458" y="584791"/>
                    </a:cubicBezTo>
                    <a:cubicBezTo>
                      <a:pt x="349581" y="546874"/>
                      <a:pt x="431765" y="575170"/>
                      <a:pt x="342662" y="552893"/>
                    </a:cubicBezTo>
                    <a:cubicBezTo>
                      <a:pt x="328485" y="542261"/>
                      <a:pt x="312662" y="533526"/>
                      <a:pt x="300132" y="520996"/>
                    </a:cubicBezTo>
                    <a:cubicBezTo>
                      <a:pt x="291096" y="511960"/>
                      <a:pt x="288484" y="497513"/>
                      <a:pt x="278867" y="489098"/>
                    </a:cubicBezTo>
                    <a:cubicBezTo>
                      <a:pt x="259633" y="472268"/>
                      <a:pt x="230407" y="467014"/>
                      <a:pt x="215072" y="446568"/>
                    </a:cubicBezTo>
                    <a:cubicBezTo>
                      <a:pt x="124711" y="326088"/>
                      <a:pt x="234884" y="478268"/>
                      <a:pt x="161909" y="361507"/>
                    </a:cubicBezTo>
                    <a:cubicBezTo>
                      <a:pt x="152517" y="346480"/>
                      <a:pt x="139403" y="334004"/>
                      <a:pt x="130011" y="318977"/>
                    </a:cubicBezTo>
                    <a:cubicBezTo>
                      <a:pt x="121610" y="305536"/>
                      <a:pt x="113758" y="291484"/>
                      <a:pt x="108746" y="276447"/>
                    </a:cubicBezTo>
                    <a:cubicBezTo>
                      <a:pt x="99504" y="248721"/>
                      <a:pt x="87481" y="191386"/>
                      <a:pt x="87481" y="191386"/>
                    </a:cubicBezTo>
                    <a:cubicBezTo>
                      <a:pt x="90531" y="160884"/>
                      <a:pt x="89586" y="91483"/>
                      <a:pt x="108746" y="53163"/>
                    </a:cubicBezTo>
                    <a:cubicBezTo>
                      <a:pt x="114461" y="41733"/>
                      <a:pt x="119175" y="28038"/>
                      <a:pt x="130011" y="21265"/>
                    </a:cubicBezTo>
                    <a:cubicBezTo>
                      <a:pt x="149019" y="9385"/>
                      <a:pt x="193806" y="0"/>
                      <a:pt x="193806" y="0"/>
                    </a:cubicBezTo>
                    <a:cubicBezTo>
                      <a:pt x="200895" y="7088"/>
                      <a:pt x="210589" y="12299"/>
                      <a:pt x="215072" y="21265"/>
                    </a:cubicBezTo>
                    <a:cubicBezTo>
                      <a:pt x="225097" y="41314"/>
                      <a:pt x="217686" y="72627"/>
                      <a:pt x="236337" y="85061"/>
                    </a:cubicBezTo>
                    <a:lnTo>
                      <a:pt x="268234" y="106326"/>
                    </a:lnTo>
                    <a:cubicBezTo>
                      <a:pt x="303401" y="159077"/>
                      <a:pt x="280462" y="129187"/>
                      <a:pt x="342662" y="191386"/>
                    </a:cubicBezTo>
                    <a:lnTo>
                      <a:pt x="374560" y="223284"/>
                    </a:lnTo>
                    <a:cubicBezTo>
                      <a:pt x="385193" y="233917"/>
                      <a:pt x="392193" y="250427"/>
                      <a:pt x="406458" y="255182"/>
                    </a:cubicBezTo>
                    <a:lnTo>
                      <a:pt x="438355" y="265814"/>
                    </a:lnTo>
                    <a:cubicBezTo>
                      <a:pt x="518437" y="319201"/>
                      <a:pt x="416660" y="256516"/>
                      <a:pt x="512783" y="297712"/>
                    </a:cubicBezTo>
                    <a:cubicBezTo>
                      <a:pt x="524529" y="302746"/>
                      <a:pt x="532441" y="315305"/>
                      <a:pt x="544681" y="318977"/>
                    </a:cubicBezTo>
                    <a:cubicBezTo>
                      <a:pt x="568685" y="326178"/>
                      <a:pt x="594339" y="325799"/>
                      <a:pt x="619109" y="329610"/>
                    </a:cubicBezTo>
                    <a:cubicBezTo>
                      <a:pt x="640417" y="332888"/>
                      <a:pt x="661639" y="336698"/>
                      <a:pt x="682904" y="340242"/>
                    </a:cubicBezTo>
                    <a:cubicBezTo>
                      <a:pt x="810205" y="382677"/>
                      <a:pt x="723433" y="357872"/>
                      <a:pt x="1023146" y="340242"/>
                    </a:cubicBezTo>
                    <a:cubicBezTo>
                      <a:pt x="1059647" y="338095"/>
                      <a:pt x="1107094" y="319348"/>
                      <a:pt x="1140104" y="308345"/>
                    </a:cubicBezTo>
                    <a:lnTo>
                      <a:pt x="1172002" y="297712"/>
                    </a:lnTo>
                    <a:lnTo>
                      <a:pt x="1203899" y="287079"/>
                    </a:lnTo>
                    <a:cubicBezTo>
                      <a:pt x="1210988" y="279991"/>
                      <a:pt x="1216569" y="270972"/>
                      <a:pt x="1225165" y="265814"/>
                    </a:cubicBezTo>
                    <a:cubicBezTo>
                      <a:pt x="1234775" y="260048"/>
                      <a:pt x="1246761" y="259597"/>
                      <a:pt x="1257062" y="255182"/>
                    </a:cubicBezTo>
                    <a:cubicBezTo>
                      <a:pt x="1271630" y="248938"/>
                      <a:pt x="1286001" y="242072"/>
                      <a:pt x="1299592" y="233917"/>
                    </a:cubicBezTo>
                    <a:cubicBezTo>
                      <a:pt x="1360697" y="197254"/>
                      <a:pt x="1355030" y="195837"/>
                      <a:pt x="1405918" y="159489"/>
                    </a:cubicBezTo>
                    <a:cubicBezTo>
                      <a:pt x="1416317" y="152062"/>
                      <a:pt x="1428265" y="146714"/>
                      <a:pt x="1437816" y="138224"/>
                    </a:cubicBezTo>
                    <a:cubicBezTo>
                      <a:pt x="1460293" y="118244"/>
                      <a:pt x="1484929" y="99451"/>
                      <a:pt x="1501611" y="74428"/>
                    </a:cubicBezTo>
                    <a:cubicBezTo>
                      <a:pt x="1508699" y="63796"/>
                      <a:pt x="1512898" y="50514"/>
                      <a:pt x="1522876" y="42531"/>
                    </a:cubicBezTo>
                    <a:cubicBezTo>
                      <a:pt x="1531628" y="35530"/>
                      <a:pt x="1544749" y="36910"/>
                      <a:pt x="1554774" y="31898"/>
                    </a:cubicBezTo>
                    <a:cubicBezTo>
                      <a:pt x="1637223" y="-9327"/>
                      <a:pt x="1538392" y="26727"/>
                      <a:pt x="1618569" y="0"/>
                    </a:cubicBezTo>
                    <a:cubicBezTo>
                      <a:pt x="1636290" y="3544"/>
                      <a:pt x="1656041" y="1667"/>
                      <a:pt x="1671732" y="10633"/>
                    </a:cubicBezTo>
                    <a:cubicBezTo>
                      <a:pt x="1682827" y="16973"/>
                      <a:pt x="1692200" y="29777"/>
                      <a:pt x="1692997" y="42531"/>
                    </a:cubicBezTo>
                    <a:cubicBezTo>
                      <a:pt x="1696907" y="105083"/>
                      <a:pt x="1682407" y="180503"/>
                      <a:pt x="1671732" y="244549"/>
                    </a:cubicBezTo>
                    <a:cubicBezTo>
                      <a:pt x="1675339" y="302256"/>
                      <a:pt x="1652608" y="395546"/>
                      <a:pt x="1703630" y="446568"/>
                    </a:cubicBezTo>
                    <a:cubicBezTo>
                      <a:pt x="1709234" y="452172"/>
                      <a:pt x="1698313" y="467833"/>
                      <a:pt x="1714262" y="46783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4766431" y="3703042"/>
                <a:ext cx="1895146" cy="478040"/>
                <a:chOff x="4766431" y="3703042"/>
                <a:chExt cx="1895146" cy="478040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766431" y="4035398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4926239" y="4001635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084111" y="3966349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244775" y="3944613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400400" y="3921075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562740" y="3889714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725080" y="3855951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886851" y="3838647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044705" y="3813776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96511" y="3788905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352020" y="3740934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509874" y="3703042"/>
                  <a:ext cx="151703" cy="1456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89" name="TextBox 88"/>
            <p:cNvSpPr txBox="1"/>
            <p:nvPr/>
          </p:nvSpPr>
          <p:spPr>
            <a:xfrm>
              <a:off x="6707204" y="3011885"/>
              <a:ext cx="160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Aktivirani trombocit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079BC702-9B13-44E5-83DB-6C739C6074A4}"/>
                </a:ext>
              </a:extLst>
            </p:cNvPr>
            <p:cNvSpPr txBox="1"/>
            <p:nvPr/>
          </p:nvSpPr>
          <p:spPr>
            <a:xfrm>
              <a:off x="5091369" y="4121273"/>
              <a:ext cx="1401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Fibrinogen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79BC702-9B13-44E5-83DB-6C739C6074A4}"/>
              </a:ext>
            </a:extLst>
          </p:cNvPr>
          <p:cNvSpPr txBox="1"/>
          <p:nvPr/>
        </p:nvSpPr>
        <p:spPr>
          <a:xfrm>
            <a:off x="631560" y="1126090"/>
            <a:ext cx="801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Trombociti 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se međusobno povezuju (</a:t>
            </a:r>
            <a:r>
              <a:rPr kumimoji="0" lang="sr-Latn-RS" sz="2400" b="1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agregacija trombocita</a:t>
            </a:r>
            <a:r>
              <a:rPr kumimoji="0" lang="sr-Latn-RS" sz="2400" b="0" i="0" u="none" strike="noStrike" kern="1200" cap="none" spc="0" normalizeH="0" baseline="0" noProof="0" smtClean="0">
                <a:ln>
                  <a:noFill/>
                </a:ln>
                <a:solidFill>
                  <a:srgbClr val="7E7559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).</a:t>
            </a: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7E7559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</TotalTime>
  <Words>1175</Words>
  <Application>Microsoft Office PowerPoint</Application>
  <PresentationFormat>On-screen Show (4:3)</PresentationFormat>
  <Paragraphs>382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Garamond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114</cp:revision>
  <dcterms:created xsi:type="dcterms:W3CDTF">2021-11-20T06:33:03Z</dcterms:created>
  <dcterms:modified xsi:type="dcterms:W3CDTF">2022-12-18T19:40:17Z</dcterms:modified>
</cp:coreProperties>
</file>