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3.jpg" ContentType="image/jpeg"/>
  <Override PartName="/ppt/media/image19.jpg" ContentType="image/jpeg"/>
  <Override PartName="/ppt/media/image20.jpg" ContentType="image/jpeg"/>
  <Override PartName="/ppt/media/image51.jpg" ContentType="image/jpeg"/>
  <Override PartName="/ppt/media/image52.jpg" ContentType="image/jpeg"/>
  <Override PartName="/ppt/media/image55.jpg" ContentType="image/jpeg"/>
  <Override PartName="/ppt/media/image6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handoutMasterIdLst>
    <p:handoutMasterId r:id="rId33"/>
  </p:handoutMasterIdLst>
  <p:sldIdLst>
    <p:sldId id="257" r:id="rId4"/>
    <p:sldId id="278" r:id="rId5"/>
    <p:sldId id="276" r:id="rId6"/>
    <p:sldId id="281" r:id="rId7"/>
    <p:sldId id="258" r:id="rId8"/>
    <p:sldId id="296" r:id="rId9"/>
    <p:sldId id="298" r:id="rId10"/>
    <p:sldId id="299" r:id="rId11"/>
    <p:sldId id="303" r:id="rId12"/>
    <p:sldId id="304" r:id="rId13"/>
    <p:sldId id="305" r:id="rId14"/>
    <p:sldId id="306" r:id="rId15"/>
    <p:sldId id="260" r:id="rId16"/>
    <p:sldId id="261" r:id="rId17"/>
    <p:sldId id="262" r:id="rId18"/>
    <p:sldId id="308" r:id="rId19"/>
    <p:sldId id="265" r:id="rId20"/>
    <p:sldId id="309" r:id="rId21"/>
    <p:sldId id="310" r:id="rId22"/>
    <p:sldId id="311" r:id="rId23"/>
    <p:sldId id="312" r:id="rId24"/>
    <p:sldId id="313" r:id="rId25"/>
    <p:sldId id="269" r:id="rId26"/>
    <p:sldId id="270" r:id="rId27"/>
    <p:sldId id="271" r:id="rId28"/>
    <p:sldId id="314" r:id="rId29"/>
    <p:sldId id="317" r:id="rId30"/>
    <p:sldId id="315" r:id="rId31"/>
    <p:sldId id="31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952"/>
    <a:srgbClr val="F3DAE6"/>
    <a:srgbClr val="63477A"/>
    <a:srgbClr val="B686DA"/>
    <a:srgbClr val="C54780"/>
    <a:srgbClr val="A63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09" autoAdjust="0"/>
  </p:normalViewPr>
  <p:slideViewPr>
    <p:cSldViewPr snapToGrid="0"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A48F7-9A10-4C2E-93C4-690B6698C384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EF052-0861-4995-960D-46F749AB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8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90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561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027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0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3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5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32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00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396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7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5518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55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02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11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38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09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82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5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56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68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95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8586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77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79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0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313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0401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790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2088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70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1121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9EC9-DD4F-428B-A6F1-92D3B671915A}" type="datetimeFigureOut">
              <a:rPr lang="sr-Latn-RS" smtClean="0"/>
              <a:t>4.12.2022.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873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7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tiff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F5C7C-34B7-42E5-BF3F-E0128441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67" y="228600"/>
            <a:ext cx="1542422" cy="1536325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0B4C2FA-FBE8-4D1A-BE29-A7CCDC8F77AE}"/>
              </a:ext>
            </a:extLst>
          </p:cNvPr>
          <p:cNvSpPr/>
          <p:nvPr/>
        </p:nvSpPr>
        <p:spPr>
          <a:xfrm>
            <a:off x="3276600" y="2470145"/>
            <a:ext cx="2590800" cy="6858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IX</a:t>
            </a:r>
            <a:endParaRPr lang="en-US" sz="32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07576AA-C38D-4E7C-A87E-D9CE8DE4983F}"/>
              </a:ext>
            </a:extLst>
          </p:cNvPr>
          <p:cNvSpPr/>
          <p:nvPr/>
        </p:nvSpPr>
        <p:spPr>
          <a:xfrm>
            <a:off x="1308511" y="3155945"/>
            <a:ext cx="6485413" cy="122074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rgbClr val="832952"/>
                </a:solidFill>
                <a:latin typeface="Garamond" pitchFamily="18" charset="0"/>
              </a:rPr>
              <a:t>Određivanje broja leukocita</a:t>
            </a:r>
          </a:p>
          <a:p>
            <a:pPr algn="ctr"/>
            <a:r>
              <a:rPr lang="sr-Latn-RS" sz="3200" b="1">
                <a:solidFill>
                  <a:srgbClr val="832952"/>
                </a:solidFill>
                <a:latin typeface="Garamond" pitchFamily="18" charset="0"/>
              </a:rPr>
              <a:t>Određivanje </a:t>
            </a:r>
            <a:r>
              <a:rPr lang="sr-Latn-RS" sz="3200" b="1" err="1">
                <a:solidFill>
                  <a:srgbClr val="832952"/>
                </a:solidFill>
                <a:latin typeface="Garamond" pitchFamily="18" charset="0"/>
              </a:rPr>
              <a:t>leukocitarne</a:t>
            </a:r>
            <a:r>
              <a:rPr lang="sr-Latn-RS" sz="3200" b="1">
                <a:solidFill>
                  <a:srgbClr val="832952"/>
                </a:solidFill>
                <a:latin typeface="Garamond" pitchFamily="18" charset="0"/>
              </a:rPr>
              <a:t> formule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832952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832952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832952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832952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9" y="3135390"/>
            <a:ext cx="3535409" cy="348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89" y="1047901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Bazofili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imaju 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jedro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građeno iz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dva segmenta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70704" y="3015144"/>
            <a:ext cx="2593590" cy="5681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32952"/>
                </a:solidFill>
                <a:latin typeface="Garamond" panose="02020404030301010803" pitchFamily="18" charset="0"/>
              </a:rPr>
              <a:t>Bazofilija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6469" y="3583286"/>
            <a:ext cx="371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Alergijske reakcije</a:t>
            </a:r>
          </a:p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(imaju receptore za Fc IgE)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61003" y="4614440"/>
            <a:ext cx="2593590" cy="5681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832952"/>
                </a:solidFill>
                <a:latin typeface="Garamond" panose="02020404030301010803" pitchFamily="18" charset="0"/>
              </a:rPr>
              <a:t>Bazopenija</a:t>
            </a:r>
            <a:endParaRPr lang="sr-Latn-RS" sz="32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6469" y="5266496"/>
            <a:ext cx="371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Teško dokazati</a:t>
            </a:r>
          </a:p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(svakako mali broj u krvi)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789" y="1533463"/>
            <a:ext cx="801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Granule u citoplazmi se </a:t>
            </a:r>
            <a:r>
              <a:rPr lang="sr-Latn-RS" sz="2400" b="1" smtClean="0">
                <a:solidFill>
                  <a:srgbClr val="002060"/>
                </a:solidFill>
                <a:latin typeface="Garamond" panose="02020404030301010803" pitchFamily="18" charset="0"/>
              </a:rPr>
              <a:t>boje plavo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i sadrže heparin, histamin, leukotrijene i hemotaksični faktor za neutrofile.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789" y="2387286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Zastupljenost od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0,5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 do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1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%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509285" y="3092714"/>
            <a:ext cx="222422" cy="375823"/>
          </a:xfrm>
          <a:prstGeom prst="upArrow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flipV="1">
            <a:off x="5561003" y="4734759"/>
            <a:ext cx="222422" cy="375823"/>
          </a:xfrm>
          <a:prstGeom prst="upArrow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-1463"/>
            <a:ext cx="9144000" cy="6859463"/>
            <a:chOff x="0" y="-264160"/>
            <a:chExt cx="9144000" cy="71221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64160"/>
              <a:ext cx="9144000" cy="71221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35464"/>
              <a:ext cx="4491920" cy="400110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0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916603" y="3175000"/>
              <a:ext cx="603993" cy="24384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12249" y="1421847"/>
              <a:ext cx="3290792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Bazofilni granulocit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5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6752345" y="2622587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12249" y="1622357"/>
              <a:ext cx="3290792" cy="444637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Bazofilni granulocit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Bazofilni granulociti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6789" y="943428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Deo su </a:t>
            </a:r>
            <a:r>
              <a:rPr lang="sr-Latn-RS" sz="2400" b="1" dirty="0">
                <a:solidFill>
                  <a:srgbClr val="832952"/>
                </a:solidFill>
                <a:latin typeface="Garamond" panose="02020404030301010803" pitchFamily="18" charset="0"/>
              </a:rPr>
              <a:t>specifičnog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 imunskog odgovora.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1164" y="2058425"/>
            <a:ext cx="8051882" cy="4799575"/>
            <a:chOff x="1407474" y="1857571"/>
            <a:chExt cx="8051882" cy="4799575"/>
          </a:xfrm>
        </p:grpSpPr>
        <p:grpSp>
          <p:nvGrpSpPr>
            <p:cNvPr id="33" name="Group 32"/>
            <p:cNvGrpSpPr/>
            <p:nvPr/>
          </p:nvGrpSpPr>
          <p:grpSpPr>
            <a:xfrm>
              <a:off x="1407474" y="1857571"/>
              <a:ext cx="6360047" cy="3947365"/>
              <a:chOff x="1402027" y="1556601"/>
              <a:chExt cx="6360047" cy="394736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8743" y="2150868"/>
                <a:ext cx="1280160" cy="1105989"/>
                <a:chOff x="1828800" y="2316480"/>
                <a:chExt cx="1280160" cy="1105989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1828800" y="2316480"/>
                  <a:ext cx="128016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911531" y="2342604"/>
                  <a:ext cx="1114697" cy="105373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5825200" y="2150868"/>
                <a:ext cx="1280160" cy="1105989"/>
                <a:chOff x="3418114" y="2316479"/>
                <a:chExt cx="1280160" cy="110598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3418114" y="2316479"/>
                  <a:ext cx="128016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00845" y="2342606"/>
                  <a:ext cx="1114697" cy="105373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sp>
            <p:nvSpPr>
              <p:cNvPr id="12" name="Rounded Rectangle 11"/>
              <p:cNvSpPr/>
              <p:nvPr/>
            </p:nvSpPr>
            <p:spPr>
              <a:xfrm>
                <a:off x="1402027" y="1569664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T limfociti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168484" y="1556601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B limfociti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2698822" y="3387634"/>
                <a:ext cx="0" cy="539932"/>
              </a:xfrm>
              <a:prstGeom prst="straightConnector1">
                <a:avLst/>
              </a:prstGeom>
              <a:ln w="5715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465279" y="3387634"/>
                <a:ext cx="0" cy="539932"/>
              </a:xfrm>
              <a:prstGeom prst="straightConnector1">
                <a:avLst/>
              </a:prstGeom>
              <a:ln w="5715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2058743" y="4397977"/>
                <a:ext cx="1280160" cy="1105989"/>
                <a:chOff x="1828800" y="2316480"/>
                <a:chExt cx="1280160" cy="1105989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1828800" y="2316480"/>
                  <a:ext cx="128016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911531" y="2342604"/>
                  <a:ext cx="1114697" cy="105373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5563524" y="4397974"/>
                <a:ext cx="1803510" cy="1105989"/>
                <a:chOff x="5825199" y="4371849"/>
                <a:chExt cx="1803510" cy="1105989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5825199" y="4371849"/>
                  <a:ext cx="180351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988067" y="4528603"/>
                  <a:ext cx="954424" cy="76621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sp>
            <p:nvSpPr>
              <p:cNvPr id="25" name="Rounded Rectangle 24"/>
              <p:cNvSpPr/>
              <p:nvPr/>
            </p:nvSpPr>
            <p:spPr>
              <a:xfrm>
                <a:off x="1402027" y="3874347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Tc limfociti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5134991" y="3874347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Plazma ćelije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865766" y="4686773"/>
              <a:ext cx="2593590" cy="1402231"/>
              <a:chOff x="6865766" y="4686773"/>
              <a:chExt cx="2593590" cy="1402231"/>
            </a:xfrm>
          </p:grpSpPr>
          <p:sp>
            <p:nvSpPr>
              <p:cNvPr id="27" name="Rounded Rectangle 26"/>
              <p:cNvSpPr/>
              <p:nvPr/>
            </p:nvSpPr>
            <p:spPr>
              <a:xfrm rot="2731742">
                <a:off x="7441452" y="4695066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rot="1761117">
                <a:off x="7870198" y="4845878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 rot="20801832">
                <a:off x="7561815" y="50159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698112" y="4758983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20801832">
                <a:off x="7714215" y="51683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6865766" y="5520862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>
                    <a:solidFill>
                      <a:schemeClr val="accent6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Antitela</a:t>
                </a:r>
              </a:p>
            </p:txBody>
          </p:sp>
        </p:grpSp>
        <p:sp>
          <p:nvSpPr>
            <p:cNvPr id="34" name="Rounded Rectangle 33"/>
            <p:cNvSpPr/>
            <p:nvPr/>
          </p:nvSpPr>
          <p:spPr>
            <a:xfrm>
              <a:off x="1407474" y="6089004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Ćelijski imunitet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021268" y="6089004"/>
              <a:ext cx="2898915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Humoralni imunitet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76789" y="1382331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Dominantno zastupljena vrsta leukocita u krvi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preživara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12" y="1457229"/>
            <a:ext cx="8919325" cy="540438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6575365" y="3311577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36483" y="1622357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0" y="-819140"/>
            <a:ext cx="9143999" cy="7683910"/>
            <a:chOff x="0" y="-825910"/>
            <a:chExt cx="9143999" cy="768391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25910"/>
              <a:ext cx="9143999" cy="768391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02419" y="1573196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6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887107" y="3429564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0" y="0"/>
            <a:ext cx="9144000" cy="6867921"/>
            <a:chOff x="0" y="0"/>
            <a:chExt cx="9144000" cy="6858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0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483984" y="4216145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36483" y="1622357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-12238" y="0"/>
            <a:ext cx="9156238" cy="6858000"/>
            <a:chOff x="0" y="0"/>
            <a:chExt cx="9144000" cy="68580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5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336501" y="3429000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36483" y="1622357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Limfociti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487442-7EBC-48CB-9AD0-F0812BCE181F}"/>
              </a:ext>
            </a:extLst>
          </p:cNvPr>
          <p:cNvSpPr txBox="1"/>
          <p:nvPr/>
        </p:nvSpPr>
        <p:spPr>
          <a:xfrm>
            <a:off x="1693494" y="927833"/>
            <a:ext cx="5650061" cy="4616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Limfociti imaju veličinu približnu eritrocitima.</a:t>
            </a:r>
            <a:endParaRPr lang="sr-Latn-RS" sz="28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9" y="2614094"/>
            <a:ext cx="4702647" cy="4009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817" y="1036058"/>
            <a:ext cx="727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Najveće ćelije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krvi (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3 puta veći od eritrocita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).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17" y="1524539"/>
            <a:ext cx="801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U cirkulaciji provode oko 24 časa i zatim </a:t>
            </a:r>
            <a:r>
              <a:rPr lang="sr-Latn-RS" sz="2400" b="1" dirty="0">
                <a:solidFill>
                  <a:srgbClr val="832952"/>
                </a:solidFill>
                <a:latin typeface="Garamond" panose="02020404030301010803" pitchFamily="18" charset="0"/>
              </a:rPr>
              <a:t>prelaze u 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tkiva </a:t>
            </a:r>
            <a:endParaRPr lang="sr-Latn-RS" sz="2400" b="1" smtClean="0">
              <a:solidFill>
                <a:srgbClr val="832952"/>
              </a:solidFill>
              <a:latin typeface="Garamond" panose="02020404030301010803" pitchFamily="18" charset="0"/>
            </a:endParaRPr>
          </a:p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(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fiksni 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makrofagi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), gde obavljaju fagocitozu i prezentaciju Ag.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07189" y="3020461"/>
            <a:ext cx="4409549" cy="2022305"/>
            <a:chOff x="5178589" y="2558082"/>
            <a:chExt cx="4409549" cy="2022305"/>
          </a:xfrm>
        </p:grpSpPr>
        <p:sp>
          <p:nvSpPr>
            <p:cNvPr id="9" name="TextBox 8"/>
            <p:cNvSpPr txBox="1"/>
            <p:nvPr/>
          </p:nvSpPr>
          <p:spPr>
            <a:xfrm>
              <a:off x="5178589" y="2558082"/>
              <a:ext cx="385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Kupferove ćelije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78589" y="3276847"/>
              <a:ext cx="4409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Histiociti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78589" y="3995612"/>
              <a:ext cx="385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Makrofagi pluća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68079" y="5449132"/>
            <a:ext cx="426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Fiksni makrofagi i monociti čine</a:t>
            </a:r>
            <a:r>
              <a:rPr lang="sr-Latn-R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monocitno-makrofagni sistem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535" y="3010242"/>
            <a:ext cx="321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Plavo, pasuljasto jedro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174" y="0"/>
            <a:ext cx="9146174" cy="6858000"/>
            <a:chOff x="-2174" y="0"/>
            <a:chExt cx="9146174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-2174" y="6451049"/>
              <a:ext cx="4497932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6264855" y="2314575"/>
              <a:ext cx="604801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26435" y="1622357"/>
              <a:ext cx="1885988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Monocit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2174" y="0"/>
            <a:ext cx="9146174" cy="6858000"/>
            <a:chOff x="-2174" y="0"/>
            <a:chExt cx="9146174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-2174" y="6451049"/>
              <a:ext cx="4497932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7503105" y="3533775"/>
              <a:ext cx="604801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26435" y="1622357"/>
              <a:ext cx="1885988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Monocit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Monociti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701446"/>
              </p:ext>
            </p:extLst>
          </p:nvPr>
        </p:nvGraphicFramePr>
        <p:xfrm>
          <a:off x="1399976" y="1551358"/>
          <a:ext cx="6096000" cy="33166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9805317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021635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5554130"/>
                    </a:ext>
                  </a:extLst>
                </a:gridCol>
              </a:tblGrid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Vrsta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Broj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Jedinica mere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074984"/>
                  </a:ext>
                </a:extLst>
              </a:tr>
              <a:tr h="390540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Goveče, Ovca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</a:t>
                      </a:r>
                      <a:r>
                        <a:rPr lang="sr-Latn-RS" baseline="0" dirty="0">
                          <a:latin typeface="Garamond" panose="02020404030301010803" pitchFamily="18" charset="0"/>
                        </a:rPr>
                        <a:t>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408440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Koza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12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8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8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784348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11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614808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Svinja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20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2312071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 (tegleći)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662155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Pas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18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958674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Mačka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9 – 15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764136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Kokoš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 – 25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859308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496604" y="258520"/>
            <a:ext cx="4304790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Ukupan broj leukocita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4179" y="5691485"/>
            <a:ext cx="392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p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uta manje od broja eritrocita</a:t>
            </a:r>
            <a:endParaRPr lang="en-U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6558" y="6153150"/>
            <a:ext cx="827621" cy="0"/>
          </a:xfrm>
          <a:prstGeom prst="line">
            <a:avLst/>
          </a:prstGeom>
          <a:ln w="38100">
            <a:solidFill>
              <a:srgbClr val="832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06557" y="5691484"/>
            <a:ext cx="82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1000</a:t>
            </a:r>
            <a:endParaRPr lang="en-U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3094" y="5393712"/>
            <a:ext cx="82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smtClean="0">
                <a:solidFill>
                  <a:srgbClr val="832952"/>
                </a:solidFill>
                <a:latin typeface="Garamond" panose="02020404030301010803" pitchFamily="18" charset="0"/>
              </a:rPr>
              <a:t>?</a:t>
            </a:r>
            <a:endParaRPr lang="en-US" sz="5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5525" y="258520"/>
            <a:ext cx="4505869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Promena broja leukocita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1238250" y="1364683"/>
            <a:ext cx="1638300" cy="1600200"/>
          </a:xfrm>
          <a:prstGeom prst="upArrow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13194" y="1703118"/>
            <a:ext cx="4035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smtClean="0">
                <a:solidFill>
                  <a:srgbClr val="832952"/>
                </a:solidFill>
                <a:latin typeface="Garamond" panose="02020404030301010803" pitchFamily="18" charset="0"/>
              </a:rPr>
              <a:t>Leukocitoza</a:t>
            </a:r>
            <a:endParaRPr lang="en-US" sz="5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3193" y="2595192"/>
            <a:ext cx="4225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Bakterijske (gnojne) infekcije</a:t>
            </a:r>
          </a:p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Leukemija i druga maligna stanja</a:t>
            </a:r>
            <a:endParaRPr lang="en-U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8250" y="3876081"/>
            <a:ext cx="7648576" cy="2385030"/>
            <a:chOff x="1238249" y="4318263"/>
            <a:chExt cx="7648576" cy="2385030"/>
          </a:xfrm>
        </p:grpSpPr>
        <p:sp>
          <p:nvSpPr>
            <p:cNvPr id="4" name="Up Arrow 3"/>
            <p:cNvSpPr/>
            <p:nvPr/>
          </p:nvSpPr>
          <p:spPr>
            <a:xfrm flipV="1">
              <a:off x="1238249" y="4318263"/>
              <a:ext cx="1638300" cy="1600200"/>
            </a:xfrm>
            <a:prstGeom prst="upArrow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13193" y="4656698"/>
              <a:ext cx="4035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5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Leukopenija</a:t>
              </a:r>
              <a:endParaRPr lang="en-US" sz="54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13192" y="5502964"/>
              <a:ext cx="52736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Aplastične promene kostne srži</a:t>
              </a:r>
            </a:p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Metastaze malignih tumora</a:t>
              </a:r>
            </a:p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Virusne infekcije (panleukopenija mačaka)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66851" y="258520"/>
            <a:ext cx="639127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Leukocitoza kao fiziološko stanje? 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8" y="3962400"/>
            <a:ext cx="4311429" cy="3023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3" y="2820175"/>
            <a:ext cx="5611422" cy="4037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525" y="2358510"/>
            <a:ext cx="242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Graviditet</a:t>
            </a:r>
            <a:endParaRPr lang="en-U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4500" y="2358509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Fizičko opterećenje</a:t>
            </a:r>
            <a:endParaRPr lang="en-U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23864" y="1767960"/>
            <a:ext cx="5620219" cy="4095334"/>
            <a:chOff x="1723864" y="1767960"/>
            <a:chExt cx="5620219" cy="4095334"/>
          </a:xfrm>
        </p:grpSpPr>
        <p:grpSp>
          <p:nvGrpSpPr>
            <p:cNvPr id="8" name="Group 7"/>
            <p:cNvGrpSpPr/>
            <p:nvPr/>
          </p:nvGrpSpPr>
          <p:grpSpPr>
            <a:xfrm>
              <a:off x="1999044" y="3269157"/>
              <a:ext cx="5075314" cy="2594137"/>
              <a:chOff x="1970469" y="2030907"/>
              <a:chExt cx="5075314" cy="259413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469" y="2030907"/>
                <a:ext cx="5075314" cy="167823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1792" y="2903351"/>
                <a:ext cx="512511" cy="51251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019" y="2903351"/>
                <a:ext cx="512511" cy="51251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870" y="2647095"/>
                <a:ext cx="512511" cy="51251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4381" y="2647095"/>
                <a:ext cx="512511" cy="512511"/>
              </a:xfrm>
              <a:prstGeom prst="rect">
                <a:avLst/>
              </a:prstGeom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V="1">
                <a:off x="2528047" y="3357586"/>
                <a:ext cx="5453" cy="832496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035105" y="3357586"/>
                <a:ext cx="5453" cy="832496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505399" y="3117117"/>
                <a:ext cx="5453" cy="1072965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5017910" y="3117117"/>
                <a:ext cx="5453" cy="1072965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030947" y="4163378"/>
                <a:ext cx="15067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Marginalni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011025" y="4163379"/>
                <a:ext cx="15067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Cirkulišući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723864" y="1767960"/>
              <a:ext cx="5620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Leukociti se nalaze u dva odeljka</a:t>
              </a:r>
              <a:endParaRPr lang="en-U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5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risnik\My Documents\Downloads\slicice\CAM0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1. Brijanje dlake i dezinfekcija 70 % etanolom.</a:t>
            </a:r>
          </a:p>
        </p:txBody>
      </p:sp>
      <p:pic>
        <p:nvPicPr>
          <p:cNvPr id="7" name="Picture 6" descr="C:\Documents and Settings\Korisnik\My Documents\Downloads\slicice\CAM0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5949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2. Ubod sterilnom iglom.</a:t>
            </a:r>
          </a:p>
        </p:txBody>
      </p:sp>
      <p:pic>
        <p:nvPicPr>
          <p:cNvPr id="10" name="Picture 9" descr="C:\Documents and Settings\Korisnik\My Documents\Downloads\slicice\CAM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476" y="1322601"/>
            <a:ext cx="6448370" cy="45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3. Sačekati da spontano izađe nekoliko kapi krvi</a:t>
            </a:r>
          </a:p>
        </p:txBody>
      </p:sp>
      <p:pic>
        <p:nvPicPr>
          <p:cNvPr id="12" name="Picture 11" descr="C:\Documents and Settings\Korisnik\My Documents\Downloads\slicice\CAM0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04" y="1340766"/>
            <a:ext cx="6463842" cy="4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4. Obrisati krv suvom vatom.</a:t>
            </a:r>
          </a:p>
        </p:txBody>
      </p:sp>
      <p:pic>
        <p:nvPicPr>
          <p:cNvPr id="14" name="Picture 13" descr="C:\Documents and Settings\Korisnik\My Documents\Downloads\slicice\lč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842" y="1303202"/>
            <a:ext cx="6492003" cy="46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959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5. Sledećih nekoliko kapi uvući u melanžer (</a:t>
            </a:r>
            <a:r>
              <a:rPr kumimoji="0" lang="sr-Latn-R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0,5</a:t>
            </a: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025" y="258520"/>
            <a:ext cx="804862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Uzimanje krvi za određivanje broja leukocita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Korisnik\My Documents\Downloads\IMG_20141015_1506566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8755" y="0"/>
            <a:ext cx="12325380" cy="694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Pribor za </a:t>
            </a:r>
            <a:r>
              <a:rPr lang="sr-Latn-RS" sz="3200" b="1">
                <a:latin typeface="Garamond" pitchFamily="18" charset="0"/>
              </a:rPr>
              <a:t>brojanje </a:t>
            </a:r>
            <a:r>
              <a:rPr lang="sr-Latn-RS" sz="3200" b="1" smtClean="0">
                <a:latin typeface="Garamond" pitchFamily="18" charset="0"/>
              </a:rPr>
              <a:t>leukocita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6" y="0"/>
            <a:ext cx="1439901" cy="6725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75098" y="303749"/>
            <a:ext cx="5521796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Melanžer za brojanje leukocita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91259" y="336927"/>
            <a:ext cx="1172088" cy="63347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4777" y="4467346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9564" y="1623109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70534" y="1991533"/>
            <a:ext cx="640871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1. Uvlačenje krvi u melanžer do oznake </a:t>
            </a:r>
            <a:r>
              <a:rPr lang="sr-Latn-RS" sz="2800" b="1" dirty="0">
                <a:solidFill>
                  <a:srgbClr val="832952"/>
                </a:solidFill>
                <a:latin typeface="Garamond" panose="02020404030301010803" pitchFamily="18" charset="0"/>
              </a:rPr>
              <a:t>0,5</a:t>
            </a:r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0534" y="2565924"/>
            <a:ext cx="597666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2. Brisanje vrha melanžera vatom.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0534" y="3136987"/>
            <a:ext cx="7078907" cy="365401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3. </a:t>
            </a:r>
            <a:r>
              <a:rPr lang="sr-Latn-RS" sz="2800">
                <a:solidFill>
                  <a:srgbClr val="832952"/>
                </a:solidFill>
                <a:latin typeface="Garamond" panose="02020404030301010803" pitchFamily="18" charset="0"/>
              </a:rPr>
              <a:t>Uvlačenje </a:t>
            </a:r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Türk-ovog </a:t>
            </a:r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rastvora do </a:t>
            </a:r>
            <a:r>
              <a:rPr lang="sr-Latn-RS" sz="2800">
                <a:solidFill>
                  <a:srgbClr val="832952"/>
                </a:solidFill>
                <a:latin typeface="Garamond" panose="02020404030301010803" pitchFamily="18" charset="0"/>
              </a:rPr>
              <a:t>oznake </a:t>
            </a:r>
            <a:r>
              <a:rPr lang="sr-Latn-R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11</a:t>
            </a:r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3" y="-451503"/>
            <a:ext cx="1133743" cy="71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2" y="889046"/>
            <a:ext cx="3944268" cy="6249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06" y="1000413"/>
            <a:ext cx="3927464" cy="5857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56490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Palac i kažiprst (srednji prsti) staviti na oba kraja </a:t>
            </a:r>
            <a:r>
              <a:rPr lang="sr-Latn-RS" sz="2400" dirty="0" smtClean="0">
                <a:solidFill>
                  <a:srgbClr val="832952"/>
                </a:solidFill>
                <a:latin typeface="Garamond" panose="02020404030301010803" pitchFamily="18" charset="0"/>
              </a:rPr>
              <a:t>melanžera.</a:t>
            </a:r>
            <a:endParaRPr lang="en-US" sz="24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52" y="414508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rgbClr val="832952"/>
                </a:solidFill>
                <a:latin typeface="Garamond" panose="02020404030301010803" pitchFamily="18" charset="0"/>
              </a:rPr>
              <a:t>Mešanje</a:t>
            </a:r>
            <a:endParaRPr lang="en-US" sz="40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75098" y="303749"/>
            <a:ext cx="5521796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Melanžer za brojanje leukocita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44" y="3018407"/>
            <a:ext cx="4250456" cy="46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570037F-DCEE-4C34-B188-0ECDEBB1AA7A}"/>
              </a:ext>
            </a:extLst>
          </p:cNvPr>
          <p:cNvSpPr/>
          <p:nvPr/>
        </p:nvSpPr>
        <p:spPr>
          <a:xfrm>
            <a:off x="1798807" y="258520"/>
            <a:ext cx="551639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Ključna pitanja i zadaci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20D08B2-9F3B-4B2D-9623-5B184A414451}"/>
              </a:ext>
            </a:extLst>
          </p:cNvPr>
          <p:cNvSpPr/>
          <p:nvPr/>
        </p:nvSpPr>
        <p:spPr>
          <a:xfrm>
            <a:off x="809144" y="1233678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832952"/>
                </a:solidFill>
                <a:latin typeface="Garamond" pitchFamily="18" charset="0"/>
              </a:rPr>
              <a:t>Poreklo 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2427DD5A-AE30-44E6-A915-3AA85DD43FEB}"/>
              </a:ext>
            </a:extLst>
          </p:cNvPr>
          <p:cNvSpPr/>
          <p:nvPr/>
        </p:nvSpPr>
        <p:spPr>
          <a:xfrm>
            <a:off x="809143" y="1904036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Uloge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A7CEF1B-9FC5-4960-8D4C-41DED2E40FB3}"/>
              </a:ext>
            </a:extLst>
          </p:cNvPr>
          <p:cNvSpPr/>
          <p:nvPr/>
        </p:nvSpPr>
        <p:spPr>
          <a:xfrm>
            <a:off x="809143" y="3244752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Morfologija različitih vrsta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F579883-F700-40FF-A406-9ECC9632BDD2}"/>
              </a:ext>
            </a:extLst>
          </p:cNvPr>
          <p:cNvSpPr/>
          <p:nvPr/>
        </p:nvSpPr>
        <p:spPr>
          <a:xfrm>
            <a:off x="809142" y="2574394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Podela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FAC32D9-BB72-4E69-8B26-A75D1A1D83B8}"/>
              </a:ext>
            </a:extLst>
          </p:cNvPr>
          <p:cNvSpPr/>
          <p:nvPr/>
        </p:nvSpPr>
        <p:spPr>
          <a:xfrm>
            <a:off x="809142" y="3915110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Pojmovi </a:t>
            </a:r>
            <a:r>
              <a:rPr lang="sr-Latn-RS" sz="2800" err="1">
                <a:solidFill>
                  <a:srgbClr val="832952"/>
                </a:solidFill>
                <a:latin typeface="Garamond" pitchFamily="18" charset="0"/>
              </a:rPr>
              <a:t>leukocitoza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 i </a:t>
            </a:r>
            <a:r>
              <a:rPr lang="sr-Latn-RS" sz="2800" err="1">
                <a:solidFill>
                  <a:srgbClr val="832952"/>
                </a:solidFill>
                <a:latin typeface="Garamond" pitchFamily="18" charset="0"/>
              </a:rPr>
              <a:t>leukopenija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F602B5E-A35F-49F0-859E-7B62BD45516B}"/>
              </a:ext>
            </a:extLst>
          </p:cNvPr>
          <p:cNvSpPr/>
          <p:nvPr/>
        </p:nvSpPr>
        <p:spPr>
          <a:xfrm>
            <a:off x="809141" y="4585468"/>
            <a:ext cx="5516391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Postupak određivanja broja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8ACA18A-AD45-4CB7-89EE-CFD304F1F4FE}"/>
              </a:ext>
            </a:extLst>
          </p:cNvPr>
          <p:cNvSpPr/>
          <p:nvPr/>
        </p:nvSpPr>
        <p:spPr>
          <a:xfrm>
            <a:off x="809142" y="5255826"/>
            <a:ext cx="6346260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Postupak određivanja </a:t>
            </a:r>
            <a:r>
              <a:rPr lang="sr-Latn-RS" sz="2800" err="1">
                <a:solidFill>
                  <a:srgbClr val="832952"/>
                </a:solidFill>
                <a:latin typeface="Garamond" pitchFamily="18" charset="0"/>
              </a:rPr>
              <a:t>leukocitarne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 formule?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DEB70166-9B7C-40A1-B0C3-73FC939B2D0F}"/>
              </a:ext>
            </a:extLst>
          </p:cNvPr>
          <p:cNvSpPr/>
          <p:nvPr/>
        </p:nvSpPr>
        <p:spPr>
          <a:xfrm>
            <a:off x="369692" y="1107537"/>
            <a:ext cx="8229600" cy="4731629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4000" b="1">
                <a:latin typeface="Garamond" pitchFamily="18" charset="0"/>
              </a:rPr>
              <a:t>Zadatak</a:t>
            </a:r>
          </a:p>
          <a:p>
            <a:pPr algn="just"/>
            <a:endParaRPr lang="sr-Latn-RS" sz="2800" b="1">
              <a:latin typeface="Garamond" pitchFamily="18" charset="0"/>
            </a:endParaRPr>
          </a:p>
          <a:p>
            <a:pPr marL="514350" indent="-514350">
              <a:buAutoNum type="arabicPeriod"/>
            </a:pPr>
            <a:r>
              <a:rPr lang="sr-Latn-RS" sz="3200" b="1">
                <a:latin typeface="Garamond" pitchFamily="18" charset="0"/>
              </a:rPr>
              <a:t>Odrediti broj leukocita u uzorku krvi.</a:t>
            </a:r>
          </a:p>
          <a:p>
            <a:pPr marL="514350" indent="-514350">
              <a:buAutoNum type="arabicPeriod"/>
            </a:pPr>
            <a:r>
              <a:rPr lang="sr-Latn-RS" sz="3200" b="1">
                <a:latin typeface="Garamond" pitchFamily="18" charset="0"/>
              </a:rPr>
              <a:t>Odrediti apsolutnu i relativnu </a:t>
            </a:r>
            <a:r>
              <a:rPr lang="sr-Latn-RS" sz="3200" b="1" err="1">
                <a:latin typeface="Garamond" pitchFamily="18" charset="0"/>
              </a:rPr>
              <a:t>leukocitarnu</a:t>
            </a:r>
            <a:r>
              <a:rPr lang="sr-Latn-RS" sz="3200" b="1">
                <a:latin typeface="Garamond" pitchFamily="18" charset="0"/>
              </a:rPr>
              <a:t> formulu.</a:t>
            </a:r>
          </a:p>
          <a:p>
            <a:endParaRPr lang="sr-Latn-RS" sz="3200" b="1">
              <a:latin typeface="Garamond" pitchFamily="18" charset="0"/>
            </a:endParaRPr>
          </a:p>
          <a:p>
            <a:pPr algn="ctr"/>
            <a:r>
              <a:rPr lang="sr-Latn-RS" sz="3200" b="1">
                <a:latin typeface="Garamond" pitchFamily="18" charset="0"/>
              </a:rPr>
              <a:t> </a:t>
            </a:r>
            <a:r>
              <a:rPr lang="sr-Latn-RS" sz="4000" b="1">
                <a:solidFill>
                  <a:srgbClr val="F1F468"/>
                </a:solidFill>
                <a:latin typeface="Garamond" pitchFamily="18" charset="0"/>
              </a:rPr>
              <a:t>Obavezan rezultat u svesci!</a:t>
            </a:r>
          </a:p>
          <a:p>
            <a:pPr algn="just"/>
            <a:endParaRPr lang="sr-Latn-RS" sz="2800" b="1">
              <a:latin typeface="Garamond" pitchFamily="18" charset="0"/>
            </a:endParaRPr>
          </a:p>
          <a:p>
            <a:pPr algn="just"/>
            <a:r>
              <a:rPr lang="sr-Latn-RS" sz="2800" b="1">
                <a:latin typeface="Garamond" pitchFamily="18" charset="0"/>
              </a:rPr>
              <a:t> </a:t>
            </a:r>
          </a:p>
          <a:p>
            <a:pPr algn="just"/>
            <a:endParaRPr lang="en-US" sz="2800" b="1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Türk-ov </a:t>
            </a:r>
            <a:r>
              <a:rPr lang="sr-Latn-RS" sz="3200" b="1" dirty="0">
                <a:latin typeface="Garamond" pitchFamily="18" charset="0"/>
              </a:rPr>
              <a:t>rastvor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2" y="1192956"/>
            <a:ext cx="2808312" cy="543670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0597356" flipH="1" flipV="1">
            <a:off x="3670684" y="2717086"/>
            <a:ext cx="4084426" cy="38856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875047" y="1292769"/>
            <a:ext cx="5993366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CH</a:t>
            </a:r>
            <a:r>
              <a:rPr lang="sr-Latn-CS" sz="1400" b="1" smtClean="0">
                <a:solidFill>
                  <a:srgbClr val="832952"/>
                </a:solidFill>
                <a:latin typeface="Garamond" panose="02020404030301010803" pitchFamily="18" charset="0"/>
              </a:rPr>
              <a:t>3</a:t>
            </a:r>
            <a:r>
              <a:rPr lang="sr-Latn-C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COOH</a:t>
            </a:r>
            <a:r>
              <a:rPr lang="sr-Latn-C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C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– </a:t>
            </a:r>
            <a:r>
              <a:rPr lang="sr-Latn-C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razaranje eritrocita.</a:t>
            </a:r>
            <a:endParaRPr lang="sr-Latn-RS" sz="28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15108" y="1796825"/>
            <a:ext cx="6428892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sz="2800" b="1" smtClean="0">
                <a:solidFill>
                  <a:srgbClr val="63477A"/>
                </a:solidFill>
                <a:latin typeface="Garamond" panose="02020404030301010803" pitchFamily="18" charset="0"/>
              </a:rPr>
              <a:t>Gencijana violet </a:t>
            </a:r>
            <a:r>
              <a:rPr lang="sr-Latn-CS" sz="2800" smtClean="0">
                <a:solidFill>
                  <a:srgbClr val="63477A"/>
                </a:solidFill>
                <a:latin typeface="Garamond" panose="02020404030301010803" pitchFamily="18" charset="0"/>
              </a:rPr>
              <a:t>– bojenje jedra leukocita.</a:t>
            </a:r>
            <a:endParaRPr lang="sr-Latn-RS" sz="2800" dirty="0">
              <a:solidFill>
                <a:srgbClr val="63477A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66" y="1809118"/>
            <a:ext cx="2773257" cy="146265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57901" y="2592614"/>
            <a:ext cx="92344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rgbClr val="832952"/>
                </a:solidFill>
                <a:latin typeface="Garamond" panose="02020404030301010803" pitchFamily="18" charset="0"/>
              </a:rPr>
              <a:t>10 x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42188" y="413048"/>
            <a:ext cx="5915608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Komorica za brojanje leukocita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9" y="3088593"/>
            <a:ext cx="3212171" cy="3119131"/>
          </a:xfrm>
          <a:prstGeom prst="ellipse">
            <a:avLst/>
          </a:prstGeom>
          <a:ln w="28575" cap="rnd">
            <a:solidFill>
              <a:schemeClr val="tx1"/>
            </a:solidFill>
            <a:prstDash val="solid"/>
          </a:ln>
          <a:effectLst/>
        </p:spPr>
      </p:pic>
      <p:sp>
        <p:nvSpPr>
          <p:cNvPr id="85" name="Oval 84"/>
          <p:cNvSpPr/>
          <p:nvPr/>
        </p:nvSpPr>
        <p:spPr>
          <a:xfrm>
            <a:off x="915376" y="3088593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 rot="3310572">
            <a:off x="1405651" y="1638784"/>
            <a:ext cx="3523637" cy="5098145"/>
          </a:xfrm>
          <a:custGeom>
            <a:avLst/>
            <a:gdLst>
              <a:gd name="connsiteX0" fmla="*/ 1783208 w 3523637"/>
              <a:gd name="connsiteY0" fmla="*/ 0 h 5098145"/>
              <a:gd name="connsiteX1" fmla="*/ 1962652 w 3523637"/>
              <a:gd name="connsiteY1" fmla="*/ 1570193 h 5098145"/>
              <a:gd name="connsiteX2" fmla="*/ 2001076 w 3523637"/>
              <a:gd name="connsiteY2" fmla="*/ 1572580 h 5098145"/>
              <a:gd name="connsiteX3" fmla="*/ 2935993 w 3523637"/>
              <a:gd name="connsiteY3" fmla="*/ 1982070 h 5098145"/>
              <a:gd name="connsiteX4" fmla="*/ 3075310 w 3523637"/>
              <a:gd name="connsiteY4" fmla="*/ 4474181 h 5098145"/>
              <a:gd name="connsiteX5" fmla="*/ 587644 w 3523637"/>
              <a:gd name="connsiteY5" fmla="*/ 4678004 h 5098145"/>
              <a:gd name="connsiteX6" fmla="*/ 448326 w 3523637"/>
              <a:gd name="connsiteY6" fmla="*/ 2185893 h 5098145"/>
              <a:gd name="connsiteX7" fmla="*/ 1495148 w 3523637"/>
              <a:gd name="connsiteY7" fmla="*/ 1589728 h 5098145"/>
              <a:gd name="connsiteX8" fmla="*/ 1603136 w 3523637"/>
              <a:gd name="connsiteY8" fmla="*/ 1575677 h 509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3637" h="5098145">
                <a:moveTo>
                  <a:pt x="1783208" y="0"/>
                </a:moveTo>
                <a:lnTo>
                  <a:pt x="1962652" y="1570193"/>
                </a:lnTo>
                <a:lnTo>
                  <a:pt x="2001076" y="1572580"/>
                </a:lnTo>
                <a:cubicBezTo>
                  <a:pt x="2337316" y="1609843"/>
                  <a:pt x="2663960" y="1745110"/>
                  <a:pt x="2935993" y="1982070"/>
                </a:cubicBezTo>
                <a:cubicBezTo>
                  <a:pt x="3661414" y="2613963"/>
                  <a:pt x="3723789" y="3729720"/>
                  <a:pt x="3075310" y="4474181"/>
                </a:cubicBezTo>
                <a:cubicBezTo>
                  <a:pt x="2426832" y="5218643"/>
                  <a:pt x="1313065" y="5309897"/>
                  <a:pt x="587644" y="4678004"/>
                </a:cubicBezTo>
                <a:cubicBezTo>
                  <a:pt x="-137777" y="4046110"/>
                  <a:pt x="-200152" y="2930354"/>
                  <a:pt x="448326" y="2185893"/>
                </a:cubicBezTo>
                <a:cubicBezTo>
                  <a:pt x="732036" y="1860191"/>
                  <a:pt x="1104804" y="1659517"/>
                  <a:pt x="1495148" y="1589728"/>
                </a:cubicBezTo>
                <a:lnTo>
                  <a:pt x="1603136" y="1575677"/>
                </a:lnTo>
                <a:close/>
              </a:path>
            </a:pathLst>
          </a:custGeom>
          <a:noFill/>
          <a:ln w="571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910122" y="1024290"/>
            <a:ext cx="737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Ne razlikuje </a:t>
            </a:r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se od komorice za brojanje eritrocita.</a:t>
            </a:r>
            <a:endParaRPr lang="en-US" sz="28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15376" y="3087566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flipV="1">
            <a:off x="912749" y="3086539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flipH="1" flipV="1">
            <a:off x="910122" y="3083458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4931200" y="4683025"/>
            <a:ext cx="3973465" cy="117088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Razlikuje se deo mrežice </a:t>
            </a:r>
          </a:p>
          <a:p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u kome se broje leukociti.</a:t>
            </a:r>
            <a:endParaRPr lang="sr-Latn-RS" sz="28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77322" y="3985891"/>
            <a:ext cx="1357151" cy="1568784"/>
            <a:chOff x="1777322" y="3985891"/>
            <a:chExt cx="1357151" cy="1568784"/>
          </a:xfrm>
        </p:grpSpPr>
        <p:sp>
          <p:nvSpPr>
            <p:cNvPr id="11" name="Oval 10"/>
            <p:cNvSpPr/>
            <p:nvPr/>
          </p:nvSpPr>
          <p:spPr>
            <a:xfrm>
              <a:off x="1946124" y="4319822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236133" y="4527650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572918" y="4187856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988169" y="4571307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434353" y="4776388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721340" y="4527650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981915" y="4800154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062455" y="5180795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974606" y="4171425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2967867" y="5315231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877844" y="4915349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492377" y="5217433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251903" y="4169002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268799" y="4981195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777322" y="3985891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785043" y="5343276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790996" y="4563701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669756" y="5412270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429880" y="4391024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Rounded Rectangle 132"/>
          <p:cNvSpPr/>
          <p:nvPr/>
        </p:nvSpPr>
        <p:spPr>
          <a:xfrm>
            <a:off x="4826745" y="4339785"/>
            <a:ext cx="4130791" cy="179288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b="1" smtClean="0">
                <a:solidFill>
                  <a:srgbClr val="FF0000"/>
                </a:solidFill>
                <a:latin typeface="Garamond" panose="02020404030301010803" pitchFamily="18" charset="0"/>
              </a:rPr>
              <a:t>Ne možemo odrediti vrstu leukocita već samo ukupan broj leukocita.</a:t>
            </a:r>
            <a:endParaRPr lang="sr-Latn-RS" sz="28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10597356" flipH="1" flipV="1">
            <a:off x="910121" y="3083456"/>
            <a:ext cx="3209544" cy="311810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5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/>
      <p:bldP spid="133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32960" y="2726760"/>
            <a:ext cx="2038839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32952"/>
                </a:solidFill>
                <a:latin typeface="Garamond" panose="02020404030301010803" pitchFamily="18" charset="0"/>
              </a:rPr>
              <a:t>Obrazloženje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9552" y="3339288"/>
            <a:ext cx="720082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  <a:endParaRPr lang="sr-Latn-R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4959" y="3329253"/>
            <a:ext cx="3384377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stepen razblaženja krvi.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80" y="-99747"/>
            <a:ext cx="109004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5009" y="1446535"/>
            <a:ext cx="8915987" cy="432048"/>
            <a:chOff x="59742" y="1527856"/>
            <a:chExt cx="8915987" cy="432048"/>
          </a:xfrm>
        </p:grpSpPr>
        <p:sp>
          <p:nvSpPr>
            <p:cNvPr id="5" name="Rounded Rectangle 4"/>
            <p:cNvSpPr/>
            <p:nvPr/>
          </p:nvSpPr>
          <p:spPr>
            <a:xfrm>
              <a:off x="59742" y="1527856"/>
              <a:ext cx="3218646" cy="43204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>
                  <a:solidFill>
                    <a:schemeClr val="tx1"/>
                  </a:solidFill>
                  <a:latin typeface="Garamond" panose="02020404030301010803" pitchFamily="18" charset="0"/>
                </a:rPr>
                <a:t>Broj </a:t>
              </a:r>
              <a:r>
                <a:rPr lang="sr-Latn-RS" sz="24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leukocita </a:t>
              </a:r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u </a:t>
              </a:r>
              <a:r>
                <a:rPr lang="sr-Latn-RS" sz="2400" dirty="0">
                  <a:solidFill>
                    <a:srgbClr val="FF0000"/>
                  </a:solidFill>
                  <a:latin typeface="Garamond" panose="02020404030301010803" pitchFamily="18" charset="0"/>
                </a:rPr>
                <a:t>L</a:t>
              </a:r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 krvi =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113104" y="1527856"/>
              <a:ext cx="2974042" cy="43204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Br. </a:t>
              </a:r>
              <a:r>
                <a:rPr lang="sr-Latn-RS" sz="2400">
                  <a:solidFill>
                    <a:schemeClr val="tx1"/>
                  </a:solidFill>
                  <a:latin typeface="Garamond" panose="02020404030301010803" pitchFamily="18" charset="0"/>
                </a:rPr>
                <a:t>izbrojanih </a:t>
              </a:r>
              <a:r>
                <a:rPr lang="sr-Latn-RS" sz="24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leukocita </a:t>
              </a:r>
              <a:endParaRPr lang="sr-Latn-RS" sz="2400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970507" y="1527856"/>
              <a:ext cx="3005222" cy="432048"/>
            </a:xfrm>
            <a:prstGeom prst="roundRect">
              <a:avLst/>
            </a:prstGeom>
            <a:solidFill>
              <a:schemeClr val="bg1">
                <a:alpha val="32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x 20 </a:t>
              </a:r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x 10 x 10</a:t>
              </a:r>
              <a:r>
                <a:rPr lang="sr-Latn-C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⁶</a:t>
              </a:r>
              <a:endParaRPr lang="sr-Latn-RS" sz="2400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39552" y="3920870"/>
            <a:ext cx="6480721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zapremina centralnog kvadrata je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0,1 mm³, </a:t>
            </a:r>
          </a:p>
          <a:p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     a potrebno je izračunati u 1 mm³.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23" name="Picture 4" descr="F:\FIZIOLOGIJA\odredjivanje br. Er\chambre_s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3178" y="5294404"/>
            <a:ext cx="3319825" cy="1276080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2803031" y="5532302"/>
            <a:ext cx="1080120" cy="16741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0,1 mm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39552" y="4563206"/>
            <a:ext cx="2882853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⁶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mm³ x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⁶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= L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4563" y="5919076"/>
            <a:ext cx="8406882" cy="56881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Broj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Le/</a:t>
            </a:r>
            <a:r>
              <a:rPr lang="sr-Latn-RS" sz="2400" smtClean="0">
                <a:solidFill>
                  <a:schemeClr val="tx1"/>
                </a:solidFill>
                <a:latin typeface="Garamond" panose="02020404030301010803" pitchFamily="18" charset="0"/>
              </a:rPr>
              <a:t>L krvi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=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35</a:t>
            </a:r>
            <a:r>
              <a:rPr lang="sr-Latn-RS" sz="240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x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0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x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10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x 10⁶ = 7000 x 10⁶ = </a:t>
            </a:r>
            <a:r>
              <a:rPr lang="it-IT" sz="2400" b="1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 b="1">
                <a:solidFill>
                  <a:schemeClr val="tx1"/>
                </a:solidFill>
                <a:latin typeface="Garamond" panose="02020404030301010803" pitchFamily="18" charset="0"/>
              </a:rPr>
              <a:t>x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 b="1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it-IT" sz="2800" b="1">
                <a:solidFill>
                  <a:srgbClr val="FF0000"/>
                </a:solidFill>
                <a:latin typeface="Garamond" panose="02020404030301010803" pitchFamily="18" charset="0"/>
              </a:rPr>
              <a:t>⁹</a:t>
            </a:r>
            <a:r>
              <a:rPr lang="it-IT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/</a:t>
            </a:r>
            <a:r>
              <a:rPr lang="sr-Latn-RS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L</a:t>
            </a:r>
            <a:endParaRPr lang="it-IT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42188" y="413048"/>
            <a:ext cx="5915608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Obrazac za izračunavanje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4641" y="1870270"/>
            <a:ext cx="264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smtClean="0">
                <a:solidFill>
                  <a:srgbClr val="FF0000"/>
                </a:solidFill>
                <a:latin typeface="Garamond" panose="02020404030301010803" pitchFamily="18" charset="0"/>
              </a:rPr>
              <a:t>Prosek ukoliko </a:t>
            </a:r>
          </a:p>
          <a:p>
            <a:pPr algn="ctr"/>
            <a:r>
              <a:rPr lang="sr-Latn-RS" sz="2000" b="1" smtClean="0">
                <a:solidFill>
                  <a:srgbClr val="FF0000"/>
                </a:solidFill>
                <a:latin typeface="Garamond" panose="02020404030301010803" pitchFamily="18" charset="0"/>
              </a:rPr>
              <a:t>brojimo u 4 kvadrata</a:t>
            </a:r>
            <a:endParaRPr lang="en-US" sz="20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4" grpId="0" animBg="1"/>
      <p:bldP spid="24" grpId="1" animBg="1"/>
      <p:bldP spid="25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7705" y="1629289"/>
            <a:ext cx="2282556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Relativna</a:t>
            </a:r>
            <a:endParaRPr lang="en-US" sz="32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81731" y="1629288"/>
            <a:ext cx="2282557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Apsolutna</a:t>
            </a:r>
            <a:endParaRPr lang="en-US" sz="28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cxnSp>
        <p:nvCxnSpPr>
          <p:cNvPr id="6" name="Curved Connector 5"/>
          <p:cNvCxnSpPr>
            <a:stCxn id="2" idx="1"/>
            <a:endCxn id="3" idx="1"/>
          </p:cNvCxnSpPr>
          <p:nvPr/>
        </p:nvCxnSpPr>
        <p:spPr>
          <a:xfrm rot="10800000" flipH="1" flipV="1">
            <a:off x="1907703" y="527347"/>
            <a:ext cx="1" cy="1330423"/>
          </a:xfrm>
          <a:prstGeom prst="curvedConnector3">
            <a:avLst>
              <a:gd name="adj1" fmla="val -228600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" idx="3"/>
            <a:endCxn id="4" idx="3"/>
          </p:cNvCxnSpPr>
          <p:nvPr/>
        </p:nvCxnSpPr>
        <p:spPr>
          <a:xfrm>
            <a:off x="7164288" y="527348"/>
            <a:ext cx="12700" cy="1330422"/>
          </a:xfrm>
          <a:prstGeom prst="curvedConnector3">
            <a:avLst>
              <a:gd name="adj1" fmla="val 18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19417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 smtClean="0">
                <a:solidFill>
                  <a:srgbClr val="832952"/>
                </a:solidFill>
                <a:latin typeface="Garamond" panose="02020404030301010803" pitchFamily="18" charset="0"/>
              </a:rPr>
              <a:t>%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7285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10</a:t>
            </a:r>
            <a:r>
              <a:rPr lang="sr-Latn-RS" sz="4400" b="1" baseline="30000">
                <a:solidFill>
                  <a:srgbClr val="FF0000"/>
                </a:solidFill>
                <a:latin typeface="Garamond" panose="02020404030301010803" pitchFamily="18" charset="0"/>
              </a:rPr>
              <a:t>9</a:t>
            </a:r>
            <a:r>
              <a:rPr lang="sr-Latn-RS" sz="4000">
                <a:solidFill>
                  <a:srgbClr val="832952"/>
                </a:solidFill>
                <a:latin typeface="Garamond" panose="02020404030301010803" pitchFamily="18" charset="0"/>
              </a:rPr>
              <a:t>/</a:t>
            </a:r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L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709303" y="3916258"/>
            <a:ext cx="2627412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CS" sz="2400">
                <a:solidFill>
                  <a:srgbClr val="832952"/>
                </a:solidFill>
                <a:latin typeface="Book Antiqua" pitchFamily="18" charset="0"/>
              </a:rPr>
              <a:t>B</a:t>
            </a:r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roj </a:t>
            </a:r>
            <a:r>
              <a:rPr lang="sr-Latn-CS" sz="2400" dirty="0">
                <a:solidFill>
                  <a:srgbClr val="832952"/>
                </a:solidFill>
                <a:latin typeface="Book Antiqua" pitchFamily="18" charset="0"/>
              </a:rPr>
              <a:t>pojedinih vrsta leukocita u </a:t>
            </a:r>
            <a:r>
              <a:rPr lang="sr-Latn-CS" sz="2400">
                <a:solidFill>
                  <a:srgbClr val="832952"/>
                </a:solidFill>
                <a:latin typeface="Book Antiqua" pitchFamily="18" charset="0"/>
              </a:rPr>
              <a:t>1 </a:t>
            </a:r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L krvi </a:t>
            </a:r>
            <a:r>
              <a:rPr lang="sr-Latn-CS" sz="2400" dirty="0">
                <a:solidFill>
                  <a:srgbClr val="832952"/>
                </a:solidFill>
                <a:latin typeface="Book Antiqua" pitchFamily="18" charset="0"/>
              </a:rPr>
              <a:t>u odnosu na ukupan </a:t>
            </a:r>
            <a:r>
              <a:rPr lang="sr-Latn-CS" sz="2400">
                <a:solidFill>
                  <a:srgbClr val="832952"/>
                </a:solidFill>
                <a:latin typeface="Book Antiqua" pitchFamily="18" charset="0"/>
              </a:rPr>
              <a:t>broj </a:t>
            </a:r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leukocita.</a:t>
            </a:r>
            <a:endParaRPr lang="sr-Latn-CS" sz="2400" dirty="0">
              <a:solidFill>
                <a:srgbClr val="832952"/>
              </a:solidFill>
              <a:latin typeface="Book Antiqua" pitchFamily="18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885999" y="4100924"/>
            <a:ext cx="2325968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Procentualna zastupljenost pojedinih vrsta leukocita.</a:t>
            </a:r>
            <a:endParaRPr lang="sr-Latn-CS" sz="2400" dirty="0">
              <a:solidFill>
                <a:srgbClr val="83295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2309"/>
              </p:ext>
            </p:extLst>
          </p:nvPr>
        </p:nvGraphicFramePr>
        <p:xfrm>
          <a:off x="928376" y="1619250"/>
          <a:ext cx="7215240" cy="47616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3283">
                <a:tc>
                  <a:txBody>
                    <a:bodyPr/>
                    <a:lstStyle/>
                    <a:p>
                      <a:r>
                        <a:rPr lang="sr-Latn-R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V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rsta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Neutrofili 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Eozinofili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Bazofili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Limfociti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Monociti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 panose="02020404030301010803" pitchFamily="18" charset="0"/>
                        </a:rPr>
                        <a:t>Gove</a:t>
                      </a:r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če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25-35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60-65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Ovca 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25-35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60-35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Koza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34-40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50-55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Svinja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35-50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45-55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5-6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Konj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50-60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30-40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5-6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Pas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60-70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20-25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99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Mačka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55-60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30-35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320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Kokoš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25-30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3-8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1-4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55-60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987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Pacov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20-25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70-75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2-3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214942" y="2307326"/>
            <a:ext cx="3929062" cy="286232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/>
            <a:r>
              <a:rPr lang="sr-Latn-CS" b="1" smtClean="0">
                <a:latin typeface="Garamond" panose="02020404030301010803" pitchFamily="18" charset="0"/>
              </a:rPr>
              <a:t>A</a:t>
            </a:r>
            <a:r>
              <a:rPr lang="sr-Latn-CS" smtClean="0">
                <a:latin typeface="Garamond" panose="02020404030301010803" pitchFamily="18" charset="0"/>
              </a:rPr>
              <a:t> – Staklenim štapićem staviti kap krvi na mikroskropsku pločicu</a:t>
            </a:r>
            <a:r>
              <a:rPr lang="sr-Latn-CS" smtClean="0">
                <a:latin typeface="Book Antiqua" pitchFamily="18" charset="0"/>
              </a:rPr>
              <a:t>.</a:t>
            </a:r>
            <a:endParaRPr lang="sr-Latn-CS" dirty="0"/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b="1" smtClean="0">
                <a:latin typeface="Garamond" panose="02020404030301010803" pitchFamily="18" charset="0"/>
              </a:rPr>
              <a:t>B</a:t>
            </a:r>
            <a:r>
              <a:rPr lang="sr-Latn-CS" smtClean="0">
                <a:latin typeface="Garamond" panose="02020404030301010803" pitchFamily="18" charset="0"/>
              </a:rPr>
              <a:t> – Uz rub kapljice krvi prisloniti ivicu druge mikroskopske pločice koja se drži pod uglom od 45°.</a:t>
            </a:r>
            <a:endParaRPr lang="sr-Latn-CS" dirty="0">
              <a:latin typeface="Garamond" panose="02020404030301010803" pitchFamily="18" charset="0"/>
            </a:endParaRPr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b="1">
                <a:latin typeface="Garamond" panose="02020404030301010803" pitchFamily="18" charset="0"/>
              </a:rPr>
              <a:t>C</a:t>
            </a:r>
            <a:r>
              <a:rPr lang="sr-Latn-CS">
                <a:latin typeface="Garamond" panose="02020404030301010803" pitchFamily="18" charset="0"/>
              </a:rPr>
              <a:t> – Prevlačenjem pločice pod uglom od 45° napraviti razmaz.</a:t>
            </a:r>
            <a:endParaRPr lang="sr-Latn-CS" sz="28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342900" indent="-342900"/>
            <a:endParaRPr lang="sr-Latn-CS" dirty="0">
              <a:latin typeface="Book Antiqua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72025" y="5169648"/>
            <a:ext cx="2974042" cy="10874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chemeClr val="tx1"/>
                </a:solidFill>
                <a:latin typeface="Garamond" panose="02020404030301010803" pitchFamily="18" charset="0"/>
              </a:rPr>
              <a:t>Bojiti po</a:t>
            </a:r>
          </a:p>
          <a:p>
            <a:pPr algn="ctr"/>
            <a:r>
              <a:rPr lang="sr-Latn-RS" sz="2800" b="1" smtClean="0">
                <a:solidFill>
                  <a:srgbClr val="FF0000"/>
                </a:solidFill>
                <a:latin typeface="Garamond" panose="02020404030301010803" pitchFamily="18" charset="0"/>
              </a:rPr>
              <a:t>Papenheim</a:t>
            </a:r>
            <a:r>
              <a:rPr lang="sr-Latn-RS" sz="2800" smtClean="0">
                <a:solidFill>
                  <a:schemeClr val="tx1"/>
                </a:solidFill>
                <a:latin typeface="Garamond" panose="02020404030301010803" pitchFamily="18" charset="0"/>
              </a:rPr>
              <a:t>-u</a:t>
            </a:r>
            <a:endParaRPr lang="sr-Latn-R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" y="1846538"/>
            <a:ext cx="5094516" cy="5007429"/>
            <a:chOff x="-1" y="1846538"/>
            <a:chExt cx="5094516" cy="50074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6" y="1846538"/>
              <a:ext cx="5007429" cy="5007429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0" y="4953624"/>
              <a:ext cx="448385" cy="432048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B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-1" y="6421919"/>
              <a:ext cx="448385" cy="432048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C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0" y="3306439"/>
              <a:ext cx="448385" cy="432048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A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623617" y="1039811"/>
            <a:ext cx="7824758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Potrebno je napraviti obojeni razmaz </a:t>
            </a:r>
            <a:r>
              <a:rPr lang="sr-Latn-R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periferne</a:t>
            </a:r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 krvi.</a:t>
            </a:r>
            <a:endParaRPr lang="sr-Latn-RS" sz="28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240322" y="1586148"/>
            <a:ext cx="7103578" cy="1254917"/>
            <a:chOff x="643422" y="3653190"/>
            <a:chExt cx="7103578" cy="1254917"/>
          </a:xfrm>
        </p:grpSpPr>
        <p:sp>
          <p:nvSpPr>
            <p:cNvPr id="48" name="TextBox 47"/>
            <p:cNvSpPr txBox="1"/>
            <p:nvPr/>
          </p:nvSpPr>
          <p:spPr>
            <a:xfrm>
              <a:off x="643422" y="3653190"/>
              <a:ext cx="6520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4 horizontalna i 2 uspravna vidna polja.</a:t>
              </a:r>
              <a:endParaRPr lang="en-US" sz="28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3422" y="4384887"/>
              <a:ext cx="7103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Naći </a:t>
              </a:r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najmanje</a:t>
              </a:r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 </a:t>
              </a:r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100</a:t>
              </a:r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 leukocita i </a:t>
              </a:r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odrediti vrstu</a:t>
              </a:r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.</a:t>
              </a:r>
              <a:endParaRPr lang="en-US" sz="28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7808" y="3717032"/>
            <a:ext cx="7956376" cy="2657560"/>
            <a:chOff x="557808" y="3717032"/>
            <a:chExt cx="7956376" cy="26575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08" y="3717032"/>
              <a:ext cx="7956376" cy="265756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3525458" y="4229100"/>
              <a:ext cx="1518982" cy="1476375"/>
              <a:chOff x="3525458" y="4229100"/>
              <a:chExt cx="1518982" cy="1476375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646899" y="5687447"/>
                <a:ext cx="397541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3525458" y="4229100"/>
                <a:ext cx="1501360" cy="1476375"/>
                <a:chOff x="3525458" y="4229100"/>
                <a:chExt cx="1501360" cy="1476375"/>
              </a:xfrm>
            </p:grpSpPr>
            <p:cxnSp>
              <p:nvCxnSpPr>
                <p:cNvPr id="3" name="Straight Arrow Connector 2"/>
                <p:cNvCxnSpPr/>
                <p:nvPr/>
              </p:nvCxnSpPr>
              <p:spPr>
                <a:xfrm flipV="1">
                  <a:off x="3543300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3525458" y="4249172"/>
                  <a:ext cx="397541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3922999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922999" y="5687447"/>
                  <a:ext cx="397541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4301618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4287173" y="4249172"/>
                  <a:ext cx="397541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4665949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5026818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3922999" y="4512469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4665949" y="4512469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3543300" y="4917282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4301618" y="4917282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543300" y="4249172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3943350" y="5687447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4320540" y="4249172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4684714" y="5687447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/>
            <p:cNvSpPr txBox="1"/>
            <p:nvPr/>
          </p:nvSpPr>
          <p:spPr>
            <a:xfrm>
              <a:off x="3137932" y="4761241"/>
              <a:ext cx="523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solidFill>
                    <a:srgbClr val="FFC000"/>
                  </a:solidFill>
                  <a:latin typeface="Garamond" panose="02020404030301010803" pitchFamily="18" charset="0"/>
                </a:rPr>
                <a:t>4</a:t>
              </a:r>
              <a:endParaRPr lang="en-US" sz="2000" b="1">
                <a:solidFill>
                  <a:srgbClr val="FFC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54699" y="3817007"/>
              <a:ext cx="523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solidFill>
                    <a:srgbClr val="FFC000"/>
                  </a:solidFill>
                  <a:latin typeface="Garamond" panose="02020404030301010803" pitchFamily="18" charset="0"/>
                </a:rPr>
                <a:t>2</a:t>
              </a:r>
              <a:endParaRPr lang="en-US" sz="2000" b="1">
                <a:solidFill>
                  <a:srgbClr val="FFC000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39686" y="260648"/>
            <a:ext cx="549728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latin typeface="Garamond" pitchFamily="18" charset="0"/>
              </a:rPr>
              <a:t>Određivanje leukocitarne formule</a:t>
            </a:r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0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7705" y="1629289"/>
            <a:ext cx="2282556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Relativna</a:t>
            </a:r>
            <a:endParaRPr lang="en-US" sz="32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81731" y="1629288"/>
            <a:ext cx="2282557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Apsolutna</a:t>
            </a:r>
            <a:endParaRPr lang="en-US" sz="28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cxnSp>
        <p:nvCxnSpPr>
          <p:cNvPr id="6" name="Curved Connector 5"/>
          <p:cNvCxnSpPr>
            <a:stCxn id="2" idx="1"/>
            <a:endCxn id="3" idx="1"/>
          </p:cNvCxnSpPr>
          <p:nvPr/>
        </p:nvCxnSpPr>
        <p:spPr>
          <a:xfrm rot="10800000" flipH="1" flipV="1">
            <a:off x="1907703" y="527347"/>
            <a:ext cx="1" cy="1330423"/>
          </a:xfrm>
          <a:prstGeom prst="curvedConnector3">
            <a:avLst>
              <a:gd name="adj1" fmla="val -228600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" idx="3"/>
            <a:endCxn id="4" idx="3"/>
          </p:cNvCxnSpPr>
          <p:nvPr/>
        </p:nvCxnSpPr>
        <p:spPr>
          <a:xfrm>
            <a:off x="7164288" y="527348"/>
            <a:ext cx="12700" cy="1330422"/>
          </a:xfrm>
          <a:prstGeom prst="curvedConnector3">
            <a:avLst>
              <a:gd name="adj1" fmla="val 18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19417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 smtClean="0">
                <a:solidFill>
                  <a:srgbClr val="832952"/>
                </a:solidFill>
                <a:latin typeface="Garamond" panose="02020404030301010803" pitchFamily="18" charset="0"/>
              </a:rPr>
              <a:t>%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7285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10</a:t>
            </a:r>
            <a:r>
              <a:rPr lang="sr-Latn-RS" sz="4400" b="1" baseline="30000">
                <a:solidFill>
                  <a:srgbClr val="FF0000"/>
                </a:solidFill>
                <a:latin typeface="Garamond" panose="02020404030301010803" pitchFamily="18" charset="0"/>
              </a:rPr>
              <a:t>9</a:t>
            </a:r>
            <a:r>
              <a:rPr lang="sr-Latn-RS" sz="4000">
                <a:solidFill>
                  <a:srgbClr val="832952"/>
                </a:solidFill>
                <a:latin typeface="Garamond" panose="02020404030301010803" pitchFamily="18" charset="0"/>
              </a:rPr>
              <a:t>/</a:t>
            </a:r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L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8162" y="3377661"/>
            <a:ext cx="5001642" cy="1454243"/>
            <a:chOff x="419100" y="3267874"/>
            <a:chExt cx="5001642" cy="1454243"/>
          </a:xfrm>
        </p:grpSpPr>
        <p:sp>
          <p:nvSpPr>
            <p:cNvPr id="14" name="TextBox 13"/>
            <p:cNvSpPr txBox="1"/>
            <p:nvPr/>
          </p:nvSpPr>
          <p:spPr>
            <a:xfrm>
              <a:off x="419100" y="3614121"/>
              <a:ext cx="1333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Ne (</a:t>
              </a:r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%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) =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752600" y="3844954"/>
              <a:ext cx="2783396" cy="1"/>
            </a:xfrm>
            <a:prstGeom prst="line">
              <a:avLst/>
            </a:prstGeom>
            <a:ln w="28575">
              <a:solidFill>
                <a:srgbClr val="8329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770663" y="3267874"/>
              <a:ext cx="2765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Nađen broj neutrofila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57037" y="3891120"/>
              <a:ext cx="2974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Ukupan broj izbrojanih</a:t>
              </a:r>
            </a:p>
            <a:p>
              <a:pPr algn="ctr"/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leukocita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54059" y="3579497"/>
              <a:ext cx="866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x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 100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51259" y="5442359"/>
            <a:ext cx="5143499" cy="911787"/>
            <a:chOff x="587830" y="4912541"/>
            <a:chExt cx="5143499" cy="911787"/>
          </a:xfrm>
        </p:grpSpPr>
        <p:sp>
          <p:nvSpPr>
            <p:cNvPr id="23" name="TextBox 22"/>
            <p:cNvSpPr txBox="1"/>
            <p:nvPr/>
          </p:nvSpPr>
          <p:spPr>
            <a:xfrm>
              <a:off x="587830" y="5145968"/>
              <a:ext cx="2188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Ne (</a:t>
              </a:r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10</a:t>
              </a:r>
              <a:r>
                <a:rPr lang="sr-Latn-RS" sz="2800" b="1" baseline="30000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9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/</a:t>
              </a:r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) =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404189" y="4912541"/>
              <a:ext cx="3327140" cy="911787"/>
              <a:chOff x="3041003" y="4799721"/>
              <a:chExt cx="3327140" cy="91178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041003" y="4799721"/>
                <a:ext cx="33271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Ne (%) x Broj Le/L krvi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479662" y="5249843"/>
                <a:ext cx="223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100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3041003" y="5261386"/>
                <a:ext cx="3114868" cy="0"/>
              </a:xfrm>
              <a:prstGeom prst="line">
                <a:avLst/>
              </a:prstGeom>
              <a:ln w="28575">
                <a:solidFill>
                  <a:srgbClr val="8329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820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570037F-DCEE-4C34-B188-0ECDEBB1AA7A}"/>
              </a:ext>
            </a:extLst>
          </p:cNvPr>
          <p:cNvSpPr/>
          <p:nvPr/>
        </p:nvSpPr>
        <p:spPr>
          <a:xfrm>
            <a:off x="1798807" y="258520"/>
            <a:ext cx="551639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Ključna pitanja i zadaci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20D08B2-9F3B-4B2D-9623-5B184A414451}"/>
              </a:ext>
            </a:extLst>
          </p:cNvPr>
          <p:cNvSpPr/>
          <p:nvPr/>
        </p:nvSpPr>
        <p:spPr>
          <a:xfrm>
            <a:off x="809144" y="1233678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Poreklo i uloge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2427DD5A-AE30-44E6-A915-3AA85DD43FEB}"/>
              </a:ext>
            </a:extLst>
          </p:cNvPr>
          <p:cNvSpPr/>
          <p:nvPr/>
        </p:nvSpPr>
        <p:spPr>
          <a:xfrm>
            <a:off x="809143" y="1904036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A7CEF1B-9FC5-4960-8D4C-41DED2E40FB3}"/>
              </a:ext>
            </a:extLst>
          </p:cNvPr>
          <p:cNvSpPr/>
          <p:nvPr/>
        </p:nvSpPr>
        <p:spPr>
          <a:xfrm>
            <a:off x="809143" y="3244752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Morfologija različitih vrsta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F579883-F700-40FF-A406-9ECC9632BDD2}"/>
              </a:ext>
            </a:extLst>
          </p:cNvPr>
          <p:cNvSpPr/>
          <p:nvPr/>
        </p:nvSpPr>
        <p:spPr>
          <a:xfrm>
            <a:off x="809142" y="2574394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Podela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FAC32D9-BB72-4E69-8B26-A75D1A1D83B8}"/>
              </a:ext>
            </a:extLst>
          </p:cNvPr>
          <p:cNvSpPr/>
          <p:nvPr/>
        </p:nvSpPr>
        <p:spPr>
          <a:xfrm>
            <a:off x="809142" y="3915110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Pojmovi </a:t>
            </a:r>
            <a:r>
              <a:rPr kumimoji="0" lang="sr-Latn-RS" sz="2800" b="0" i="0" u="none" strike="noStrike" kern="1200" cap="none" spc="0" normalizeH="0" baseline="0" noProof="0" err="1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leukocitoza</a:t>
            </a: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 </a:t>
            </a:r>
            <a:r>
              <a:rPr kumimoji="0" lang="sr-Latn-RS" sz="2800" b="0" i="0" u="none" strike="noStrike" kern="1200" cap="none" spc="0" normalizeH="0" baseline="0" noProof="0" err="1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leukopenija</a:t>
            </a: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F602B5E-A35F-49F0-859E-7B62BD45516B}"/>
              </a:ext>
            </a:extLst>
          </p:cNvPr>
          <p:cNvSpPr/>
          <p:nvPr/>
        </p:nvSpPr>
        <p:spPr>
          <a:xfrm>
            <a:off x="809141" y="4585468"/>
            <a:ext cx="5516391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Postupak određivanja broja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8ACA18A-AD45-4CB7-89EE-CFD304F1F4FE}"/>
              </a:ext>
            </a:extLst>
          </p:cNvPr>
          <p:cNvSpPr/>
          <p:nvPr/>
        </p:nvSpPr>
        <p:spPr>
          <a:xfrm>
            <a:off x="809142" y="5255826"/>
            <a:ext cx="6346260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Postupak određivanja </a:t>
            </a:r>
            <a:r>
              <a:rPr kumimoji="0" lang="sr-Latn-RS" sz="2800" b="0" i="0" u="none" strike="noStrike" kern="1200" cap="none" spc="0" normalizeH="0" baseline="0" noProof="0" err="1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leukocitarne</a:t>
            </a: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formule?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DEB70166-9B7C-40A1-B0C3-73FC939B2D0F}"/>
              </a:ext>
            </a:extLst>
          </p:cNvPr>
          <p:cNvSpPr/>
          <p:nvPr/>
        </p:nvSpPr>
        <p:spPr>
          <a:xfrm>
            <a:off x="435006" y="1136511"/>
            <a:ext cx="8229600" cy="4731629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Zadatak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Odrediti broj leukocita u uzorku krvi.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Odrediti apsolutnu i relativnu </a:t>
            </a:r>
            <a:r>
              <a:rPr kumimoji="0" lang="sr-Latn-R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leukocitarnu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formulu.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r>
              <a:rPr kumimoji="0" lang="sr-Latn-RS" sz="4000" b="1" i="0" u="none" strike="noStrike" kern="1200" cap="none" spc="0" normalizeH="0" baseline="0" noProof="0">
                <a:ln>
                  <a:noFill/>
                </a:ln>
                <a:solidFill>
                  <a:srgbClr val="F1F468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Obavezan rezultat u svesci!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8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FECA04-C584-4E36-9051-F95EA6F9DF5A}"/>
              </a:ext>
            </a:extLst>
          </p:cNvPr>
          <p:cNvGrpSpPr/>
          <p:nvPr/>
        </p:nvGrpSpPr>
        <p:grpSpPr>
          <a:xfrm>
            <a:off x="713186" y="919629"/>
            <a:ext cx="7687633" cy="5858472"/>
            <a:chOff x="731607" y="904875"/>
            <a:chExt cx="7687633" cy="58584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21AFF3-4C64-4DDE-BEDB-F213021D5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32" y="904875"/>
              <a:ext cx="7411593" cy="58483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7F3759-B037-4682-9B51-AE28CF4EE8BD}"/>
                </a:ext>
              </a:extLst>
            </p:cNvPr>
            <p:cNvSpPr/>
            <p:nvPr/>
          </p:nvSpPr>
          <p:spPr>
            <a:xfrm>
              <a:off x="3933232" y="1396018"/>
              <a:ext cx="1047224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b="1">
                  <a:solidFill>
                    <a:schemeClr val="tx1"/>
                  </a:solidFill>
                  <a:latin typeface="Garamond" panose="02020404030301010803" pitchFamily="18" charset="0"/>
                </a:rPr>
                <a:t>MĆH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7C69D9-DBE4-4B6F-8FBA-2E5F440FD2DA}"/>
                </a:ext>
              </a:extLst>
            </p:cNvPr>
            <p:cNvSpPr/>
            <p:nvPr/>
          </p:nvSpPr>
          <p:spPr>
            <a:xfrm>
              <a:off x="1177225" y="2447202"/>
              <a:ext cx="3203443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Zajednički mijeloidni progenitor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C091B1-365F-414D-9C55-F76D2A810F41}"/>
                </a:ext>
              </a:extLst>
            </p:cNvPr>
            <p:cNvSpPr/>
            <p:nvPr/>
          </p:nvSpPr>
          <p:spPr>
            <a:xfrm>
              <a:off x="4697925" y="2447202"/>
              <a:ext cx="3203443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Zajednički limfoidni progenitor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C4C74C-8ECA-44B7-BB8F-A6C9619870FF}"/>
                </a:ext>
              </a:extLst>
            </p:cNvPr>
            <p:cNvSpPr/>
            <p:nvPr/>
          </p:nvSpPr>
          <p:spPr>
            <a:xfrm>
              <a:off x="2532700" y="3593649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Mastocit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FEAED8-2C5B-47C5-8741-57EC82C4CEB2}"/>
                </a:ext>
              </a:extLst>
            </p:cNvPr>
            <p:cNvSpPr/>
            <p:nvPr/>
          </p:nvSpPr>
          <p:spPr>
            <a:xfrm>
              <a:off x="3417488" y="3593649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Mijeloblast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8712C2-934B-4A63-996A-BE3E3B398EB9}"/>
                </a:ext>
              </a:extLst>
            </p:cNvPr>
            <p:cNvSpPr/>
            <p:nvPr/>
          </p:nvSpPr>
          <p:spPr>
            <a:xfrm>
              <a:off x="1738616" y="3583527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Eritrocit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0E6927-054F-4653-8788-E19A003EC4FF}"/>
                </a:ext>
              </a:extLst>
            </p:cNvPr>
            <p:cNvSpPr/>
            <p:nvPr/>
          </p:nvSpPr>
          <p:spPr>
            <a:xfrm>
              <a:off x="4168995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Monocit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BA04DC-4E32-470C-BBBB-51E04C377177}"/>
                </a:ext>
              </a:extLst>
            </p:cNvPr>
            <p:cNvSpPr/>
            <p:nvPr/>
          </p:nvSpPr>
          <p:spPr>
            <a:xfrm>
              <a:off x="3417487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Eozinofil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E34C38-3A49-4C71-830A-C38EB2C8B597}"/>
                </a:ext>
              </a:extLst>
            </p:cNvPr>
            <p:cNvSpPr/>
            <p:nvPr/>
          </p:nvSpPr>
          <p:spPr>
            <a:xfrm>
              <a:off x="2612910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Neutrofil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35DD75-3A44-4479-AAC4-80FE663C9B61}"/>
                </a:ext>
              </a:extLst>
            </p:cNvPr>
            <p:cNvSpPr/>
            <p:nvPr/>
          </p:nvSpPr>
          <p:spPr>
            <a:xfrm>
              <a:off x="1861402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Bazofil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3BFB8D-23D8-4F67-B681-F819931D555D}"/>
                </a:ext>
              </a:extLst>
            </p:cNvPr>
            <p:cNvSpPr/>
            <p:nvPr/>
          </p:nvSpPr>
          <p:spPr>
            <a:xfrm>
              <a:off x="731607" y="5336162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Trombociti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72C1BA-25F7-47D6-884A-18F6AC24ED63}"/>
                </a:ext>
              </a:extLst>
            </p:cNvPr>
            <p:cNvSpPr/>
            <p:nvPr/>
          </p:nvSpPr>
          <p:spPr>
            <a:xfrm>
              <a:off x="731607" y="4498618"/>
              <a:ext cx="125982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Megakariocit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C0143F-D196-4F64-A859-63DE7CFA59A7}"/>
                </a:ext>
              </a:extLst>
            </p:cNvPr>
            <p:cNvSpPr/>
            <p:nvPr/>
          </p:nvSpPr>
          <p:spPr>
            <a:xfrm>
              <a:off x="4867173" y="3593649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NK ćelija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146084-A7C8-495E-878A-BCC77400D20F}"/>
                </a:ext>
              </a:extLst>
            </p:cNvPr>
            <p:cNvSpPr/>
            <p:nvPr/>
          </p:nvSpPr>
          <p:spPr>
            <a:xfrm>
              <a:off x="6692901" y="3528886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Mali limfociti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6E6B8E-A796-4099-88AA-23470F6E0F1B}"/>
                </a:ext>
              </a:extLst>
            </p:cNvPr>
            <p:cNvSpPr/>
            <p:nvPr/>
          </p:nvSpPr>
          <p:spPr>
            <a:xfrm>
              <a:off x="6178551" y="4348536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T limfocit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393EEB0-537B-44E7-A9CA-4A95FAE08782}"/>
                </a:ext>
              </a:extLst>
            </p:cNvPr>
            <p:cNvSpPr/>
            <p:nvPr/>
          </p:nvSpPr>
          <p:spPr>
            <a:xfrm>
              <a:off x="7099301" y="4348536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B limfocit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4FB743-30C4-43CF-A318-C92936C89F4E}"/>
                </a:ext>
              </a:extLst>
            </p:cNvPr>
            <p:cNvSpPr/>
            <p:nvPr/>
          </p:nvSpPr>
          <p:spPr>
            <a:xfrm>
              <a:off x="7155590" y="5329089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Plazma ćelija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1C3B48-2073-4373-A6A1-4E75EC547D0B}"/>
                </a:ext>
              </a:extLst>
            </p:cNvPr>
            <p:cNvSpPr/>
            <p:nvPr/>
          </p:nvSpPr>
          <p:spPr>
            <a:xfrm>
              <a:off x="3479174" y="6463183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Makrofag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025174-5836-46D4-83DA-E7172358E3D1}"/>
                </a:ext>
              </a:extLst>
            </p:cNvPr>
            <p:cNvSpPr/>
            <p:nvPr/>
          </p:nvSpPr>
          <p:spPr>
            <a:xfrm>
              <a:off x="4547146" y="6463183"/>
              <a:ext cx="161953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Dendritična ćelija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2428B9-4F0F-4BFD-BC6D-A2A0DCE670D2}"/>
                </a:ext>
              </a:extLst>
            </p:cNvPr>
            <p:cNvSpPr/>
            <p:nvPr/>
          </p:nvSpPr>
          <p:spPr>
            <a:xfrm>
              <a:off x="5376409" y="1365518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rgbClr val="FF0000"/>
                  </a:solidFill>
                  <a:latin typeface="Garamond" panose="02020404030301010803" pitchFamily="18" charset="0"/>
                </a:rPr>
                <a:t>Samoobnova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EB8D12-5FB3-4811-8736-4620F763B49D}"/>
              </a:ext>
            </a:extLst>
          </p:cNvPr>
          <p:cNvSpPr txBox="1"/>
          <p:nvPr/>
        </p:nvSpPr>
        <p:spPr>
          <a:xfrm>
            <a:off x="426761" y="990153"/>
            <a:ext cx="2985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Leukociti su ćelije krvi koje 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imaju jedro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8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3684">
            <a:off x="6939440" y="-1420"/>
            <a:ext cx="3178590" cy="2356711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4CD185C4-BA45-45CC-88FE-FCA47F5BD993}"/>
              </a:ext>
            </a:extLst>
          </p:cNvPr>
          <p:cNvSpPr/>
          <p:nvPr/>
        </p:nvSpPr>
        <p:spPr>
          <a:xfrm>
            <a:off x="1798807" y="258520"/>
            <a:ext cx="551639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Leukociti i njihovo poreklo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79140">
            <a:off x="508951" y="2887418"/>
            <a:ext cx="7970911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Latn-RS" sz="138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Citokini</a:t>
            </a:r>
            <a:endParaRPr lang="en-US" sz="13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8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19672" y="979745"/>
            <a:ext cx="2579451" cy="720080"/>
          </a:xfrm>
          <a:prstGeom prst="roundRect">
            <a:avLst/>
          </a:prstGeom>
          <a:solidFill>
            <a:srgbClr val="C54780"/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Garamond" panose="02020404030301010803" pitchFamily="18" charset="0"/>
              </a:rPr>
              <a:t>Granulociti</a:t>
            </a:r>
            <a:r>
              <a:rPr lang="en-US" sz="2400" b="1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en-US" sz="2400" err="1">
                <a:solidFill>
                  <a:schemeClr val="bg1"/>
                </a:solidFill>
                <a:latin typeface="Garamond" panose="02020404030301010803" pitchFamily="18" charset="0"/>
              </a:rPr>
              <a:t>polimorfonukleari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88024" y="979745"/>
            <a:ext cx="2579451" cy="720080"/>
          </a:xfrm>
          <a:prstGeom prst="roundRect">
            <a:avLst/>
          </a:prstGeom>
          <a:solidFill>
            <a:srgbClr val="C54780"/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chemeClr val="bg1"/>
                </a:solidFill>
                <a:latin typeface="Garamond" panose="02020404030301010803" pitchFamily="18" charset="0"/>
              </a:rPr>
              <a:t>Ag</a:t>
            </a:r>
            <a:r>
              <a:rPr lang="en-US" sz="2400" b="1" err="1">
                <a:solidFill>
                  <a:schemeClr val="bg1"/>
                </a:solidFill>
                <a:latin typeface="Garamond" panose="02020404030301010803" pitchFamily="18" charset="0"/>
              </a:rPr>
              <a:t>ranulociti</a:t>
            </a:r>
            <a:r>
              <a:rPr lang="en-US" sz="2400" b="1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sr-Latn-RS" sz="2400">
                <a:solidFill>
                  <a:schemeClr val="bg1"/>
                </a:solidFill>
                <a:latin typeface="Garamond" panose="02020404030301010803" pitchFamily="18" charset="0"/>
              </a:rPr>
              <a:t>mono</a:t>
            </a:r>
            <a:r>
              <a:rPr lang="en-US" sz="2400" err="1">
                <a:solidFill>
                  <a:schemeClr val="bg1"/>
                </a:solidFill>
                <a:latin typeface="Garamond" panose="02020404030301010803" pitchFamily="18" charset="0"/>
              </a:rPr>
              <a:t>nukleari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5" y="1853938"/>
            <a:ext cx="1600594" cy="158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4" y="3515822"/>
            <a:ext cx="1644245" cy="160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4" y="5268311"/>
            <a:ext cx="1600594" cy="1578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1" y="1959843"/>
            <a:ext cx="1370095" cy="137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58" y="3592702"/>
            <a:ext cx="2007780" cy="171199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1520" y="2295570"/>
            <a:ext cx="1577759" cy="701385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Neutrofilni granulociti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8454" y="3968795"/>
            <a:ext cx="1577759" cy="7013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rgbClr val="C00000"/>
                </a:solidFill>
                <a:latin typeface="Garamond" panose="02020404030301010803" pitchFamily="18" charset="0"/>
              </a:rPr>
              <a:t>Eozinofilni granulociti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8454" y="5706777"/>
            <a:ext cx="1577759" cy="701385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Bazofilni granulociti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41298" y="2466242"/>
            <a:ext cx="1577759" cy="360042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Limfociti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44215" y="4268676"/>
            <a:ext cx="1577759" cy="360042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Monociti</a:t>
            </a: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B06483B5-4B07-4480-A7C8-213F1BD9FB6F}"/>
              </a:ext>
            </a:extLst>
          </p:cNvPr>
          <p:cNvSpPr/>
          <p:nvPr/>
        </p:nvSpPr>
        <p:spPr>
          <a:xfrm>
            <a:off x="2272684" y="258520"/>
            <a:ext cx="463414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Podela leukocita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4646B-5369-434A-A707-2B494F683944}"/>
              </a:ext>
            </a:extLst>
          </p:cNvPr>
          <p:cNvSpPr txBox="1"/>
          <p:nvPr/>
        </p:nvSpPr>
        <p:spPr>
          <a:xfrm>
            <a:off x="4071834" y="5717167"/>
            <a:ext cx="5178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Leukociti se razlikuju po svojoj 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veličini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, </a:t>
            </a:r>
          </a:p>
          <a:p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građi jedra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, prisustvu i 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načinu bojenja granula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18" descr="G:\FIZIOLOGIJA\odredjivanje br. Le\HEME100.jpg">
            <a:extLst>
              <a:ext uri="{FF2B5EF4-FFF2-40B4-BE49-F238E27FC236}">
                <a16:creationId xmlns:a16="http://schemas.microsoft.com/office/drawing/2014/main" id="{FA8A88A8-368F-43C2-A238-5D8EB819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0455" y="2317754"/>
            <a:ext cx="5843089" cy="3357586"/>
          </a:xfrm>
          <a:prstGeom prst="rect">
            <a:avLst/>
          </a:prstGeom>
          <a:noFill/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18295D-D135-4BAB-B52B-1F786B17225B}"/>
              </a:ext>
            </a:extLst>
          </p:cNvPr>
          <p:cNvCxnSpPr/>
          <p:nvPr/>
        </p:nvCxnSpPr>
        <p:spPr>
          <a:xfrm>
            <a:off x="2325950" y="1944210"/>
            <a:ext cx="0" cy="9321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39087B9-8DF7-41A1-AF5E-20B2BBF1F5ED}"/>
              </a:ext>
            </a:extLst>
          </p:cNvPr>
          <p:cNvSpPr/>
          <p:nvPr/>
        </p:nvSpPr>
        <p:spPr>
          <a:xfrm>
            <a:off x="1650456" y="1307192"/>
            <a:ext cx="1385707" cy="637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Neutrofilni</a:t>
            </a:r>
            <a:r>
              <a:rPr lang="sr-Latn-RS" sz="200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granulocit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AF584F-C9C7-4F27-90B8-DF9C7DA2DF78}"/>
              </a:ext>
            </a:extLst>
          </p:cNvPr>
          <p:cNvCxnSpPr>
            <a:cxnSpLocks/>
          </p:cNvCxnSpPr>
          <p:nvPr/>
        </p:nvCxnSpPr>
        <p:spPr>
          <a:xfrm>
            <a:off x="3659080" y="1944210"/>
            <a:ext cx="0" cy="23185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37DDE4C-5B7E-4F95-8408-E8B8EC1AE6BF}"/>
              </a:ext>
            </a:extLst>
          </p:cNvPr>
          <p:cNvSpPr/>
          <p:nvPr/>
        </p:nvSpPr>
        <p:spPr>
          <a:xfrm>
            <a:off x="2966226" y="1427040"/>
            <a:ext cx="1385707" cy="397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>
                <a:solidFill>
                  <a:schemeClr val="tx1"/>
                </a:solidFill>
                <a:latin typeface="Garamond" panose="02020404030301010803" pitchFamily="18" charset="0"/>
              </a:rPr>
              <a:t>Limfocit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5DD11B-6820-4150-ACC6-8A778AF67DCE}"/>
              </a:ext>
            </a:extLst>
          </p:cNvPr>
          <p:cNvCxnSpPr>
            <a:cxnSpLocks/>
          </p:cNvCxnSpPr>
          <p:nvPr/>
        </p:nvCxnSpPr>
        <p:spPr>
          <a:xfrm>
            <a:off x="6936419" y="1944209"/>
            <a:ext cx="0" cy="9718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7E700B7-4E5A-4A6F-A9D2-E1E5841977FF}"/>
              </a:ext>
            </a:extLst>
          </p:cNvPr>
          <p:cNvSpPr/>
          <p:nvPr/>
        </p:nvSpPr>
        <p:spPr>
          <a:xfrm>
            <a:off x="6243566" y="1427040"/>
            <a:ext cx="1385707" cy="397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smtClean="0">
                <a:solidFill>
                  <a:schemeClr val="tx1"/>
                </a:solidFill>
                <a:latin typeface="Garamond" panose="02020404030301010803" pitchFamily="18" charset="0"/>
              </a:rPr>
              <a:t>Eoz</a:t>
            </a:r>
            <a:r>
              <a:rPr lang="en-US" sz="2000" smtClean="0">
                <a:solidFill>
                  <a:schemeClr val="tx1"/>
                </a:solidFill>
                <a:latin typeface="Garamond" panose="02020404030301010803" pitchFamily="18" charset="0"/>
              </a:rPr>
              <a:t>i</a:t>
            </a:r>
            <a:r>
              <a:rPr lang="sr-Latn-RS" sz="2000" smtClean="0">
                <a:solidFill>
                  <a:schemeClr val="tx1"/>
                </a:solidFill>
                <a:latin typeface="Garamond" panose="02020404030301010803" pitchFamily="18" charset="0"/>
              </a:rPr>
              <a:t>nofilni </a:t>
            </a:r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granulocit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6565BB-934C-4B34-A3F8-42BE5859333B}"/>
              </a:ext>
            </a:extLst>
          </p:cNvPr>
          <p:cNvCxnSpPr>
            <a:cxnSpLocks/>
          </p:cNvCxnSpPr>
          <p:nvPr/>
        </p:nvCxnSpPr>
        <p:spPr>
          <a:xfrm flipV="1">
            <a:off x="7062693" y="4822392"/>
            <a:ext cx="0" cy="12213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797BC4C-2B3B-43B8-A4A5-42CECE89BC18}"/>
              </a:ext>
            </a:extLst>
          </p:cNvPr>
          <p:cNvSpPr/>
          <p:nvPr/>
        </p:nvSpPr>
        <p:spPr>
          <a:xfrm>
            <a:off x="6369838" y="6049652"/>
            <a:ext cx="1385707" cy="586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Bazofilni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granulocit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9E7513-A4AA-427A-A4D6-99D13B660AA9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2416670" y="5215985"/>
            <a:ext cx="0" cy="8277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165ADF2-21A9-47CC-8360-B2F340A2E565}"/>
              </a:ext>
            </a:extLst>
          </p:cNvPr>
          <p:cNvSpPr/>
          <p:nvPr/>
        </p:nvSpPr>
        <p:spPr>
          <a:xfrm>
            <a:off x="1723816" y="6043749"/>
            <a:ext cx="1385707" cy="586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Monocit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7" grpId="1"/>
      <p:bldP spid="21" grpId="0"/>
      <p:bldP spid="23" grpId="0"/>
      <p:bldP spid="25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C84BE36-7186-44E5-9284-2BE8D6D49419}"/>
              </a:ext>
            </a:extLst>
          </p:cNvPr>
          <p:cNvSpPr/>
          <p:nvPr/>
        </p:nvSpPr>
        <p:spPr>
          <a:xfrm>
            <a:off x="2425959" y="258520"/>
            <a:ext cx="429208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Garamond" pitchFamily="18" charset="0"/>
              </a:rPr>
              <a:t>Sposobnosti</a:t>
            </a:r>
            <a:r>
              <a:rPr lang="sr-Latn-RS" sz="3200" b="1" smtClean="0">
                <a:latin typeface="Garamond" pitchFamily="18" charset="0"/>
              </a:rPr>
              <a:t> leukocita</a:t>
            </a:r>
            <a:endParaRPr lang="en-US" sz="3200" b="1">
              <a:latin typeface="Garamond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879DA-C141-4EBB-A215-6EC68ED1D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5900">
            <a:off x="74291" y="1644760"/>
            <a:ext cx="5275307" cy="4302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D8379-E207-47E6-9A97-E4684A5FEC5D}"/>
              </a:ext>
            </a:extLst>
          </p:cNvPr>
          <p:cNvSpPr txBox="1"/>
          <p:nvPr/>
        </p:nvSpPr>
        <p:spPr>
          <a:xfrm>
            <a:off x="4466547" y="4930086"/>
            <a:ext cx="424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Zahvaljujući ovim sposobnostima, leukociti </a:t>
            </a:r>
            <a:r>
              <a:rPr lang="sr-Latn-RS" sz="2400" b="1" err="1">
                <a:solidFill>
                  <a:srgbClr val="832952"/>
                </a:solidFill>
                <a:latin typeface="Garamond" panose="02020404030301010803" pitchFamily="18" charset="0"/>
              </a:rPr>
              <a:t>ostvaraju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ulogu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 u zaštiti organizma od štetnih </a:t>
            </a:r>
            <a:r>
              <a:rPr lang="sr-Latn-RS" sz="2400" err="1">
                <a:solidFill>
                  <a:srgbClr val="832952"/>
                </a:solidFill>
                <a:latin typeface="Garamond" panose="02020404030301010803" pitchFamily="18" charset="0"/>
              </a:rPr>
              <a:t>agenasa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2004BF-8DB9-42A1-8444-AC139B924F34}"/>
              </a:ext>
            </a:extLst>
          </p:cNvPr>
          <p:cNvGrpSpPr/>
          <p:nvPr/>
        </p:nvGrpSpPr>
        <p:grpSpPr>
          <a:xfrm>
            <a:off x="4900474" y="1802709"/>
            <a:ext cx="4243526" cy="2485239"/>
            <a:chOff x="4814654" y="2885785"/>
            <a:chExt cx="4243526" cy="24852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CBB8F9-553B-4CBE-AA0D-CE1927E30615}"/>
                </a:ext>
              </a:extLst>
            </p:cNvPr>
            <p:cNvSpPr txBox="1"/>
            <p:nvPr/>
          </p:nvSpPr>
          <p:spPr>
            <a:xfrm>
              <a:off x="4814654" y="2885785"/>
              <a:ext cx="2831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1.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Dijapedeza</a:t>
              </a:r>
              <a:endParaRPr lang="sr-Latn-RS" sz="32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618FC1-10DF-4AA7-B584-D5352A7FEF80}"/>
                </a:ext>
              </a:extLst>
            </p:cNvPr>
            <p:cNvSpPr txBox="1"/>
            <p:nvPr/>
          </p:nvSpPr>
          <p:spPr>
            <a:xfrm>
              <a:off x="4814654" y="3519273"/>
              <a:ext cx="424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2.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Ameboidno</a:t>
              </a:r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 kretanje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C3FE54-D587-4408-8B82-044C8D5806E2}"/>
                </a:ext>
              </a:extLst>
            </p:cNvPr>
            <p:cNvSpPr txBox="1"/>
            <p:nvPr/>
          </p:nvSpPr>
          <p:spPr>
            <a:xfrm>
              <a:off x="4814654" y="4152761"/>
              <a:ext cx="424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3.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Hemotaksa</a:t>
              </a:r>
              <a:endParaRPr lang="sr-Latn-RS" sz="32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F6E6FA-8991-4B4E-85A1-07ABE16A1D62}"/>
                </a:ext>
              </a:extLst>
            </p:cNvPr>
            <p:cNvSpPr txBox="1"/>
            <p:nvPr/>
          </p:nvSpPr>
          <p:spPr>
            <a:xfrm>
              <a:off x="4814654" y="4786249"/>
              <a:ext cx="424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4.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Fagocitoza</a:t>
              </a:r>
              <a:endParaRPr lang="sr-Latn-RS" sz="32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7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0802" y="0"/>
            <a:ext cx="9234802" cy="6857999"/>
            <a:chOff x="-90802" y="0"/>
            <a:chExt cx="9234802" cy="6857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84" y="0"/>
              <a:ext cx="9187384" cy="685799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2344" y="958793"/>
              <a:ext cx="1257300" cy="5280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Aktivacija integrina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6066" y="447259"/>
              <a:ext cx="1090985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Kotrljanje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28014" y="2611339"/>
              <a:ext cx="1090985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Adhezija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850725" y="3577930"/>
              <a:ext cx="1259460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Dijapedeza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44672" y="6111864"/>
              <a:ext cx="1259460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Hemotaksa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1865" y="3728012"/>
              <a:ext cx="1259460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Fagocitoza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43384" y="5809410"/>
              <a:ext cx="815604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Integrini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4087" y="5809410"/>
              <a:ext cx="87766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PECAM-1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93616" y="5809410"/>
              <a:ext cx="87766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L-selektin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63145" y="5815290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P-selektin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63145" y="652834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E-selektin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60838" y="652246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SLe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90802" y="652246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ICAM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7448" y="651658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VCAM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88220" y="3878094"/>
              <a:ext cx="87766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Hemokini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13589" y="2234373"/>
              <a:ext cx="128688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Citokini</a:t>
              </a:r>
            </a:p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(IL-6, TNF</a:t>
              </a:r>
              <a:r>
                <a:rPr lang="el-GR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r>
                <a:rPr lang="sr-Latn-R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sr-Latn-RS" sz="140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720" y="4243424"/>
              <a:ext cx="1754727" cy="4502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mtClean="0">
                  <a:solidFill>
                    <a:schemeClr val="tx1"/>
                  </a:solidFill>
                </a:rPr>
                <a:t>Ag-At kompleksi</a:t>
              </a:r>
            </a:p>
            <a:p>
              <a:r>
                <a:rPr lang="sr-Latn-RS" smtClean="0">
                  <a:solidFill>
                    <a:schemeClr val="tx1"/>
                  </a:solidFill>
                </a:rPr>
                <a:t>Štetni agensi</a:t>
              </a:r>
            </a:p>
            <a:p>
              <a:r>
                <a:rPr lang="sr-Latn-RS" smtClean="0">
                  <a:solidFill>
                    <a:schemeClr val="tx1"/>
                  </a:solidFill>
                </a:rPr>
                <a:t>Oštećeno tkivo</a:t>
              </a:r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25959" y="6101377"/>
              <a:ext cx="125946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800" b="1" smtClean="0">
                  <a:solidFill>
                    <a:srgbClr val="FF0000"/>
                  </a:solidFill>
                </a:rPr>
                <a:t>?</a:t>
              </a:r>
              <a:endParaRPr lang="sr-Latn-RS" sz="2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Fagocitoza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27" y="1205673"/>
            <a:ext cx="1047224" cy="3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>
                <a:solidFill>
                  <a:schemeClr val="tx1"/>
                </a:solidFill>
                <a:latin typeface="Garamond" panose="02020404030301010803" pitchFamily="18" charset="0"/>
              </a:rPr>
              <a:t>Patogen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788" y="3682981"/>
            <a:ext cx="1128611" cy="3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>
                <a:solidFill>
                  <a:schemeClr val="tx1"/>
                </a:solidFill>
                <a:latin typeface="Garamond" panose="02020404030301010803" pitchFamily="18" charset="0"/>
              </a:rPr>
              <a:t>Fagozom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2298" y="3898450"/>
            <a:ext cx="1128611" cy="3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>
                <a:solidFill>
                  <a:schemeClr val="tx1"/>
                </a:solidFill>
                <a:latin typeface="Garamond" panose="02020404030301010803" pitchFamily="18" charset="0"/>
              </a:rPr>
              <a:t>Lizozom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789" y="1060901"/>
            <a:ext cx="8681935" cy="5675098"/>
            <a:chOff x="166789" y="1060901"/>
            <a:chExt cx="8681935" cy="56750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89" y="1060901"/>
              <a:ext cx="5910161" cy="567509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224437" y="1383572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Membrana fagocita obrazuje pseudopodije.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24437" y="2306571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Pseudopodije okružuju patogena.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24437" y="3123072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Fagozom.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24437" y="4077472"/>
              <a:ext cx="4624287" cy="638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Fuzija fagozoma i </a:t>
              </a:r>
              <a:r>
                <a:rPr lang="sr-Latn-RS" sz="2400" b="1" err="1">
                  <a:solidFill>
                    <a:schemeClr val="tx1"/>
                  </a:solidFill>
                  <a:latin typeface="Garamond" panose="02020404030301010803" pitchFamily="18" charset="0"/>
                </a:rPr>
                <a:t>lizozoma</a:t>
              </a:r>
              <a:endParaRPr lang="sr-Latn-RS" sz="2400" b="1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(nastanak </a:t>
              </a:r>
              <a:r>
                <a:rPr lang="sr-Latn-RS" sz="2400" b="1" err="1">
                  <a:solidFill>
                    <a:schemeClr val="tx1"/>
                  </a:solidFill>
                  <a:latin typeface="Garamond" panose="02020404030301010803" pitchFamily="18" charset="0"/>
                </a:rPr>
                <a:t>fagolizozoma</a:t>
              </a:r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).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24437" y="5050049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Destrukcija patogena.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24437" y="6102028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Eliminacija ostataka patogena.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3978903" y="1218595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1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978903" y="2306571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2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8903" y="3146071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3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978903" y="4074627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4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978903" y="5062971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5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978903" y="6127872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6</a:t>
              </a:r>
              <a:endParaRPr lang="en-US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2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02E30BBF-1D97-419F-B687-1A84ACF9BE90}"/>
              </a:ext>
            </a:extLst>
          </p:cNvPr>
          <p:cNvGrpSpPr/>
          <p:nvPr/>
        </p:nvGrpSpPr>
        <p:grpSpPr>
          <a:xfrm>
            <a:off x="0" y="2020377"/>
            <a:ext cx="10007553" cy="4915365"/>
            <a:chOff x="0" y="2020377"/>
            <a:chExt cx="10007553" cy="491536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229A0A2-67E9-4C7D-9212-150D1F64C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43794"/>
              <a:ext cx="2024434" cy="371420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472A548-3324-4D72-9BE4-71C5E008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102" y="3143794"/>
              <a:ext cx="3074553" cy="379194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401728B-24D2-4C87-9E3A-6082FA56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132" y="2238103"/>
              <a:ext cx="5065421" cy="461989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9628D7-0A66-4DCD-AE69-F9FF6902E1A5}"/>
                </a:ext>
              </a:extLst>
            </p:cNvPr>
            <p:cNvSpPr txBox="1"/>
            <p:nvPr/>
          </p:nvSpPr>
          <p:spPr>
            <a:xfrm>
              <a:off x="556686" y="2020377"/>
              <a:ext cx="5937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err="1">
                  <a:solidFill>
                    <a:srgbClr val="832952"/>
                  </a:solidFill>
                  <a:latin typeface="Garamond" panose="02020404030301010803" pitchFamily="18" charset="0"/>
                </a:rPr>
                <a:t>Neutrofilni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 </a:t>
              </a:r>
              <a:r>
                <a:rPr lang="sr-Latn-RS" sz="2400" err="1">
                  <a:solidFill>
                    <a:srgbClr val="832952"/>
                  </a:solidFill>
                  <a:latin typeface="Garamond" panose="02020404030301010803" pitchFamily="18" charset="0"/>
                </a:rPr>
                <a:t>granulociti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 su dominantno zastupljeni leukociti u krvi </a:t>
              </a:r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mačke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, </a:t>
              </a:r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psa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 i </a:t>
              </a:r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konja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.</a:t>
              </a:r>
              <a:endParaRPr lang="sr-Latn-RS" sz="28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9E8855-28E9-490D-AE53-B4B02CF5D58A}"/>
              </a:ext>
            </a:extLst>
          </p:cNvPr>
          <p:cNvSpPr txBox="1"/>
          <p:nvPr/>
        </p:nvSpPr>
        <p:spPr>
          <a:xfrm>
            <a:off x="576789" y="1047901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Neutrofili imaju segmentirano jedro (1 – 5 segmenata).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02A67-32C9-4A0A-A568-833AE07C4B30}"/>
              </a:ext>
            </a:extLst>
          </p:cNvPr>
          <p:cNvSpPr txBox="1"/>
          <p:nvPr/>
        </p:nvSpPr>
        <p:spPr>
          <a:xfrm>
            <a:off x="576789" y="1477316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Broj segmenata raste kako neutrofili „stare“ (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skretanje u desno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).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9000E6-F0AE-4A9B-BD5F-2D42562B49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9" y="2480955"/>
            <a:ext cx="3796602" cy="3758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91193C-731E-425B-891A-BC98B8D7BFB4}"/>
              </a:ext>
            </a:extLst>
          </p:cNvPr>
          <p:cNvGrpSpPr/>
          <p:nvPr/>
        </p:nvGrpSpPr>
        <p:grpSpPr>
          <a:xfrm>
            <a:off x="982703" y="2197066"/>
            <a:ext cx="6781376" cy="3613033"/>
            <a:chOff x="1009740" y="2948229"/>
            <a:chExt cx="6781376" cy="361303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03D979-11A0-4165-BBC9-5885CC63596E}"/>
                </a:ext>
              </a:extLst>
            </p:cNvPr>
            <p:cNvSpPr txBox="1"/>
            <p:nvPr/>
          </p:nvSpPr>
          <p:spPr>
            <a:xfrm>
              <a:off x="1263306" y="2957989"/>
              <a:ext cx="253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„Skretanje ulevo“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2AAA03-9265-4A51-9552-C0118E70E7D8}"/>
                </a:ext>
              </a:extLst>
            </p:cNvPr>
            <p:cNvSpPr txBox="1"/>
            <p:nvPr/>
          </p:nvSpPr>
          <p:spPr>
            <a:xfrm>
              <a:off x="4973506" y="2948229"/>
              <a:ext cx="272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„Skretanje udesno“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179A51-C33D-47D2-AA7B-663EF2F0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40" y="4696880"/>
              <a:ext cx="804276" cy="847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AB2D21-0D0D-4727-8DC5-CA6E6724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914" y="4637066"/>
              <a:ext cx="855863" cy="8857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1C6178-9499-4812-9B10-4774275E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53" y="4708520"/>
              <a:ext cx="855863" cy="8857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BD7DA6-5B81-4433-9D4F-390D993C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692" y="5675543"/>
              <a:ext cx="855863" cy="8857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3D3D8F-ABD6-4944-900C-150046A67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775" y="5675543"/>
              <a:ext cx="855863" cy="8857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826028-BE9A-4765-AC60-DC864944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896" y="3676545"/>
              <a:ext cx="855863" cy="8857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D1F1E1-9588-4890-B0A5-3EA73F67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127" y="3657495"/>
              <a:ext cx="855863" cy="8857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99F212-1EAD-4431-9E08-A1CFD237D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983" y="4684350"/>
              <a:ext cx="804276" cy="8476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255126-28BA-4CA6-8EEE-679D643F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828" y="3659556"/>
              <a:ext cx="804276" cy="8476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17DA38-5BEB-4162-8604-B398D116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465" y="5660309"/>
              <a:ext cx="804276" cy="8476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CE3C73-4678-40D0-9BA4-93AAF919E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925" y="5644214"/>
              <a:ext cx="804276" cy="8476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2F884A-EB35-43C4-963F-9DFF207C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39" y="3708391"/>
              <a:ext cx="804276" cy="8476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50C5BA-B870-4B45-9729-1CAD605E2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377" y="4631621"/>
              <a:ext cx="804276" cy="8476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866E810-033E-4BF9-967F-1620E597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575" y="4666519"/>
              <a:ext cx="855863" cy="88571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922C45-17D4-492E-BAF2-8B98B470C137}"/>
              </a:ext>
            </a:extLst>
          </p:cNvPr>
          <p:cNvSpPr txBox="1"/>
          <p:nvPr/>
        </p:nvSpPr>
        <p:spPr>
          <a:xfrm>
            <a:off x="910735" y="6005304"/>
            <a:ext cx="339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Bakterijske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(gnojne) infekcije</a:t>
            </a:r>
          </a:p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Početna faza infektivnih bolesti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4C85CD-750F-4EFA-AB06-520D1EC43E3E}"/>
              </a:ext>
            </a:extLst>
          </p:cNvPr>
          <p:cNvSpPr txBox="1"/>
          <p:nvPr/>
        </p:nvSpPr>
        <p:spPr>
          <a:xfrm>
            <a:off x="4813209" y="6005304"/>
            <a:ext cx="339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Aplastične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promene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kostne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srži</a:t>
            </a:r>
          </a:p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Dejstvo kortikosteroida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ACE99B-27F2-40E6-A273-78864CF3BDE9}"/>
              </a:ext>
            </a:extLst>
          </p:cNvPr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67D2217-C65A-4E90-B0BF-BDF940A2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76C044D8-3A6A-4263-BC37-9DC090E8C60C}"/>
                </a:ext>
              </a:extLst>
            </p:cNvPr>
            <p:cNvSpPr/>
            <p:nvPr/>
          </p:nvSpPr>
          <p:spPr>
            <a:xfrm>
              <a:off x="6256347" y="5360484"/>
              <a:ext cx="603993" cy="24384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157046-4669-4D8A-9D04-E1D3D93F7580}"/>
              </a:ext>
            </a:extLst>
          </p:cNvPr>
          <p:cNvGrpSpPr/>
          <p:nvPr/>
        </p:nvGrpSpPr>
        <p:grpSpPr>
          <a:xfrm>
            <a:off x="0" y="0"/>
            <a:ext cx="9144000" cy="6857999"/>
            <a:chOff x="0" y="0"/>
            <a:chExt cx="9144000" cy="6858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2ACF890-3824-4A39-9D14-C211CA6B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794792" y="3124200"/>
              <a:ext cx="603993" cy="24384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5697115E-8800-4EB5-8824-C3605A3C52F3}"/>
              </a:ext>
            </a:extLst>
          </p:cNvPr>
          <p:cNvSpPr/>
          <p:nvPr/>
        </p:nvSpPr>
        <p:spPr>
          <a:xfrm>
            <a:off x="2272684" y="258520"/>
            <a:ext cx="463414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err="1">
                <a:latin typeface="Garamond" pitchFamily="18" charset="0"/>
              </a:rPr>
              <a:t>Neutrofilni</a:t>
            </a:r>
            <a:r>
              <a:rPr lang="sr-Latn-RS" sz="3200" b="1">
                <a:latin typeface="Garamond" pitchFamily="18" charset="0"/>
              </a:rPr>
              <a:t> </a:t>
            </a:r>
            <a:r>
              <a:rPr lang="sr-Latn-RS" sz="3200" b="1" err="1">
                <a:latin typeface="Garamond" pitchFamily="18" charset="0"/>
              </a:rPr>
              <a:t>granulociti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487442-7EBC-48CB-9AD0-F0812BCE181F}"/>
              </a:ext>
            </a:extLst>
          </p:cNvPr>
          <p:cNvSpPr txBox="1"/>
          <p:nvPr/>
        </p:nvSpPr>
        <p:spPr>
          <a:xfrm>
            <a:off x="0" y="6445872"/>
            <a:ext cx="4491920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Kolekcija Katedre za fiziologiju i biohemiju</a:t>
            </a:r>
            <a:endParaRPr lang="sr-Latn-R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303783-5D1A-47AA-AB6C-CABBAC278529}"/>
              </a:ext>
            </a:extLst>
          </p:cNvPr>
          <p:cNvSpPr txBox="1"/>
          <p:nvPr/>
        </p:nvSpPr>
        <p:spPr>
          <a:xfrm>
            <a:off x="556687" y="1148219"/>
            <a:ext cx="5937749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000" b="1" err="1">
                <a:solidFill>
                  <a:srgbClr val="832952"/>
                </a:solidFill>
                <a:latin typeface="Garamond" panose="02020404030301010803" pitchFamily="18" charset="0"/>
              </a:rPr>
              <a:t>Neutrofilija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 – 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povećanje broja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neutrofilnih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granulocita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EC14DC-01AC-4A6B-A216-D36850527540}"/>
              </a:ext>
            </a:extLst>
          </p:cNvPr>
          <p:cNvSpPr txBox="1"/>
          <p:nvPr/>
        </p:nvSpPr>
        <p:spPr>
          <a:xfrm>
            <a:off x="556687" y="1552234"/>
            <a:ext cx="5937749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000" b="1" err="1">
                <a:solidFill>
                  <a:srgbClr val="832952"/>
                </a:solidFill>
                <a:latin typeface="Garamond" panose="02020404030301010803" pitchFamily="18" charset="0"/>
              </a:rPr>
              <a:t>Neutropenija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 – 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smanjenje broja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neutrofilnih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granulocita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7" y="2708180"/>
            <a:ext cx="4047173" cy="3956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89" y="1051513"/>
            <a:ext cx="829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J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edro građeno iz dva segmenta (obliku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bisaga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).</a:t>
            </a:r>
            <a:endParaRPr lang="sr-Latn-RS" sz="24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789" y="2011452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Zastupljenost u relativnoj leukocitarnoj formuli: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2 – 5 %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68843" y="3273539"/>
            <a:ext cx="3524154" cy="2945643"/>
            <a:chOff x="5468843" y="3273539"/>
            <a:chExt cx="3524154" cy="2945643"/>
          </a:xfrm>
        </p:grpSpPr>
        <p:sp>
          <p:nvSpPr>
            <p:cNvPr id="8" name="Rounded Rectangle 7"/>
            <p:cNvSpPr/>
            <p:nvPr/>
          </p:nvSpPr>
          <p:spPr>
            <a:xfrm>
              <a:off x="5580054" y="3273539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Eozinofilija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91265" y="4823011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Eozinopenija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96067" y="3855342"/>
              <a:ext cx="27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solidFill>
                    <a:srgbClr val="832952"/>
                  </a:solidFill>
                  <a:latin typeface="Garamond" panose="02020404030301010803" pitchFamily="18" charset="0"/>
                </a:rPr>
                <a:t>Alergijske reakcije</a:t>
              </a:r>
            </a:p>
            <a:p>
              <a:r>
                <a:rPr lang="sr-Latn-RS" sz="2400" dirty="0">
                  <a:solidFill>
                    <a:srgbClr val="832952"/>
                  </a:solidFill>
                  <a:latin typeface="Garamond" panose="02020404030301010803" pitchFamily="18" charset="0"/>
                </a:rPr>
                <a:t>Parazitske invazije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6658" y="5388185"/>
              <a:ext cx="32463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Stres</a:t>
              </a:r>
            </a:p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Primena kortikosteroida</a:t>
              </a:r>
              <a:endParaRPr lang="sr-Latn-RS" sz="2400" dirty="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>
              <a:off x="5468843" y="3343652"/>
              <a:ext cx="222422" cy="375823"/>
            </a:xfrm>
            <a:prstGeom prst="upArrow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 flipV="1">
              <a:off x="5468843" y="4904332"/>
              <a:ext cx="222422" cy="375823"/>
            </a:xfrm>
            <a:prstGeom prst="upArrow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6789" y="1541938"/>
            <a:ext cx="829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Granule u citoplazmi se 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boje </a:t>
            </a:r>
            <a:r>
              <a:rPr lang="sr-Latn-R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crveno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87" y="3079199"/>
            <a:ext cx="3585298" cy="35852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487442-7EBC-48CB-9AD0-F0812BCE181F}"/>
                  </a:ext>
                </a:extLst>
              </p:cNvPr>
              <p:cNvSpPr txBox="1"/>
              <p:nvPr/>
            </p:nvSpPr>
            <p:spPr>
              <a:xfrm>
                <a:off x="0" y="6445872"/>
                <a:ext cx="4491920" cy="40011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200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Kolekcija Katedre za fiziologiju i biohemiju</a:t>
                </a:r>
                <a:endParaRPr lang="sr-Latn-R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2" name="Arrow: Right 35">
                <a:extLst>
                  <a:ext uri="{FF2B5EF4-FFF2-40B4-BE49-F238E27FC236}">
                    <a16:creationId xmlns:a16="http://schemas.microsoft.com/office/drawing/2014/main" id="{9667EC93-8D37-46F2-ADC7-8664D3759CA0}"/>
                  </a:ext>
                </a:extLst>
              </p:cNvPr>
              <p:cNvSpPr/>
              <p:nvPr/>
            </p:nvSpPr>
            <p:spPr>
              <a:xfrm flipH="1">
                <a:off x="5855752" y="3307080"/>
                <a:ext cx="603993" cy="24384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02197" y="1432255"/>
              <a:ext cx="3588811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Eozinofilni granulocit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051" y="-10408"/>
            <a:ext cx="9144000" cy="6858000"/>
            <a:chOff x="0" y="0"/>
            <a:chExt cx="9144000" cy="6858000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28" name="Arrow: Right 35">
                <a:extLst>
                  <a:ext uri="{FF2B5EF4-FFF2-40B4-BE49-F238E27FC236}">
                    <a16:creationId xmlns:a16="http://schemas.microsoft.com/office/drawing/2014/main" id="{9667EC93-8D37-46F2-ADC7-8664D3759CA0}"/>
                  </a:ext>
                </a:extLst>
              </p:cNvPr>
              <p:cNvSpPr/>
              <p:nvPr/>
            </p:nvSpPr>
            <p:spPr>
              <a:xfrm flipH="1">
                <a:off x="5743992" y="2667000"/>
                <a:ext cx="603993" cy="24384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487442-7EBC-48CB-9AD0-F0812BCE181F}"/>
                  </a:ext>
                </a:extLst>
              </p:cNvPr>
              <p:cNvSpPr txBox="1"/>
              <p:nvPr/>
            </p:nvSpPr>
            <p:spPr>
              <a:xfrm>
                <a:off x="0" y="6445872"/>
                <a:ext cx="4491920" cy="40011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200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Kolekcija Katedre za fiziologiju i biohemiju</a:t>
                </a:r>
                <a:endParaRPr lang="sr-Latn-R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02197" y="1432255"/>
              <a:ext cx="3961243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Eozinofilni granulocit mačke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Eozinofilni granulociti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1221</Words>
  <Application>Microsoft Office PowerPoint</Application>
  <PresentationFormat>On-screen Show (4:3)</PresentationFormat>
  <Paragraphs>384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Book Antiqua</vt:lpstr>
      <vt:lpstr>Calibri</vt:lpstr>
      <vt:lpstr>Calibri Light</vt:lpstr>
      <vt:lpstr>Cooper Black</vt:lpstr>
      <vt:lpstr>Garamond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133</cp:revision>
  <dcterms:created xsi:type="dcterms:W3CDTF">2021-11-09T15:19:16Z</dcterms:created>
  <dcterms:modified xsi:type="dcterms:W3CDTF">2022-12-04T08:42:01Z</dcterms:modified>
</cp:coreProperties>
</file>