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7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4256"/>
    <a:srgbClr val="E74E10"/>
    <a:srgbClr val="8C291C"/>
    <a:srgbClr val="FDC17F"/>
    <a:srgbClr val="F37047"/>
    <a:srgbClr val="27719B"/>
    <a:srgbClr val="F0484F"/>
    <a:srgbClr val="ED1D25"/>
    <a:srgbClr val="62C56F"/>
    <a:srgbClr val="BF4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52D1A-28A7-493E-BF2E-0F0AD2880A18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B0A6F-5555-4897-8AB2-2AB8AC698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22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/>
              <a:t>N. suprascapularis – m. Infra- et supraspinatus.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B0A6F-5555-4897-8AB2-2AB8AC698DC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22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FEF-ECA1-4F74-9331-E502EA63A6A9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01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FEF-ECA1-4F74-9331-E502EA63A6A9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79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FEF-ECA1-4F74-9331-E502EA63A6A9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18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12.10.2022.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800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12.10.2022.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586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12.10.2022.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462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12.10.2022.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895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12.10.2022.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887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12.10.2022.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183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12.10.2022.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496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12.10.2022.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55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FEF-ECA1-4F74-9331-E502EA63A6A9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13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12.10.2022.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932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12.10.2022.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654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12.10.2022.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960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FEF-ECA1-4F74-9331-E502EA63A6A9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7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FEF-ECA1-4F74-9331-E502EA63A6A9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08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FEF-ECA1-4F74-9331-E502EA63A6A9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5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FEF-ECA1-4F74-9331-E502EA63A6A9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5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FEF-ECA1-4F74-9331-E502EA63A6A9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90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FEF-ECA1-4F74-9331-E502EA63A6A9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3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FEF-ECA1-4F74-9331-E502EA63A6A9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94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EBFEF-ECA1-4F74-9331-E502EA63A6A9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4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12.10.2022.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32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43940"/>
            <a:ext cx="4264090" cy="3314060"/>
          </a:xfrm>
          <a:prstGeom prst="rect">
            <a:avLst/>
          </a:prstGeom>
        </p:spPr>
      </p:pic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A0B4C2FA-FBE8-4D1A-BE29-A7CCDC8F77AE}"/>
              </a:ext>
            </a:extLst>
          </p:cNvPr>
          <p:cNvSpPr/>
          <p:nvPr/>
        </p:nvSpPr>
        <p:spPr>
          <a:xfrm>
            <a:off x="3308751" y="2084710"/>
            <a:ext cx="2590800" cy="6858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solidFill>
                  <a:schemeClr val="bg1"/>
                </a:solidFill>
                <a:latin typeface="Garamond" pitchFamily="18" charset="0"/>
              </a:rPr>
              <a:t>Vežba III</a:t>
            </a:r>
            <a:endParaRPr lang="en-US" sz="32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307576AA-C38D-4E7C-A87E-D9CE8DE4983F}"/>
              </a:ext>
            </a:extLst>
          </p:cNvPr>
          <p:cNvSpPr/>
          <p:nvPr/>
        </p:nvSpPr>
        <p:spPr>
          <a:xfrm>
            <a:off x="450473" y="2770512"/>
            <a:ext cx="8257592" cy="1652198"/>
          </a:xfrm>
          <a:prstGeom prst="roundRect">
            <a:avLst/>
          </a:prstGeom>
          <a:noFill/>
          <a:ln w="38100"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>
                <a:solidFill>
                  <a:srgbClr val="D84256"/>
                </a:solidFill>
                <a:latin typeface="Garamond" pitchFamily="18" charset="0"/>
              </a:rPr>
              <a:t>Određivanje praga nadražaja</a:t>
            </a:r>
          </a:p>
          <a:p>
            <a:pPr algn="ctr"/>
            <a:r>
              <a:rPr lang="sr-Latn-RS" sz="3200" b="1">
                <a:solidFill>
                  <a:srgbClr val="D84256"/>
                </a:solidFill>
                <a:latin typeface="Garamond" pitchFamily="18" charset="0"/>
              </a:rPr>
              <a:t>Uticaj opterećenja različitog intenziteta na snagu kontrakcije skeletnih mišića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0FC8E42-CE8E-4E69-86C2-B311140B5AF3}"/>
              </a:ext>
            </a:extLst>
          </p:cNvPr>
          <p:cNvSpPr/>
          <p:nvPr/>
        </p:nvSpPr>
        <p:spPr>
          <a:xfrm>
            <a:off x="228600" y="228600"/>
            <a:ext cx="4648200" cy="1270591"/>
          </a:xfrm>
          <a:prstGeom prst="roundRect">
            <a:avLst/>
          </a:prstGeom>
          <a:solidFill>
            <a:schemeClr val="bg1">
              <a:alpha val="74000"/>
            </a:schemeClr>
          </a:solidFill>
          <a:ln w="28575"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Univerzitet u Beogradu </a:t>
            </a:r>
          </a:p>
          <a:p>
            <a:pPr algn="ctr"/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Fakultet veterinarske medicine</a:t>
            </a:r>
          </a:p>
          <a:p>
            <a:pPr algn="ctr"/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Katedra za fiziologiju i biohemiju</a:t>
            </a:r>
            <a:endParaRPr lang="en-US" sz="2400" b="1">
              <a:solidFill>
                <a:srgbClr val="D84256"/>
              </a:solidFill>
              <a:latin typeface="Garamond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474" y="228600"/>
            <a:ext cx="1270591" cy="12705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555" y="4794199"/>
            <a:ext cx="3965510" cy="169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68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514350" y="258520"/>
            <a:ext cx="8172449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Izometrijska i izotonusna mišićna kontrakcija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67" y="2436750"/>
            <a:ext cx="4864894" cy="39097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00" y="2318744"/>
            <a:ext cx="3757600" cy="322480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76967" y="1503187"/>
            <a:ext cx="4276585" cy="42056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>
                <a:solidFill>
                  <a:srgbClr val="D84256"/>
                </a:solidFill>
                <a:latin typeface="Garamond" pitchFamily="18" charset="0"/>
              </a:rPr>
              <a:t>Izometrijska mišićna kontrakcija</a:t>
            </a:r>
            <a:endParaRPr lang="en-US" sz="20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53552" y="1503187"/>
            <a:ext cx="4276585" cy="42056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>
                <a:solidFill>
                  <a:srgbClr val="D84256"/>
                </a:solidFill>
                <a:latin typeface="Garamond" pitchFamily="18" charset="0"/>
              </a:rPr>
              <a:t>Izotonusna mišićna kontrakcija</a:t>
            </a:r>
            <a:endParaRPr lang="en-US" sz="2000" b="1" dirty="0">
              <a:solidFill>
                <a:srgbClr val="D84256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041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1838132" y="258520"/>
            <a:ext cx="5477068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Antigravitacioni mišići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370" y="913611"/>
            <a:ext cx="3402330" cy="6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27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371475" y="258520"/>
            <a:ext cx="8410575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Uticaj opterećenja na snagu kontrakcije mišića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1150" y="895165"/>
            <a:ext cx="8311062" cy="5867585"/>
            <a:chOff x="126339" y="532627"/>
            <a:chExt cx="8311062" cy="586758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176" y="1547522"/>
              <a:ext cx="7896225" cy="439102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297514" y="5938547"/>
              <a:ext cx="46570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/>
                <a:t>Istegnutost sarkomere (%)</a:t>
              </a:r>
              <a:endParaRPr lang="en-US" sz="2400" b="1"/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-1971354" y="2630320"/>
              <a:ext cx="46570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/>
                <a:t>Snaga kontrakcije (%)</a:t>
              </a:r>
              <a:endParaRPr lang="en-US" sz="2400" b="1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59142" y="1073608"/>
            <a:ext cx="8322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>
                <a:solidFill>
                  <a:srgbClr val="D84256"/>
                </a:solidFill>
                <a:latin typeface="Garamond" panose="02020404030301010803" pitchFamily="18" charset="0"/>
              </a:rPr>
              <a:t>Skeletni mišići se ponašaju po Starling – ovom zakonu.</a:t>
            </a:r>
            <a:endParaRPr lang="sr-Latn-RS" sz="2400">
              <a:solidFill>
                <a:srgbClr val="D84256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76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666750" y="258520"/>
            <a:ext cx="7877175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Neuro-mišićni preparat </a:t>
            </a:r>
            <a:r>
              <a:rPr kumimoji="0" lang="sr-Latn-RS" sz="3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m. gastrocnemius</a:t>
            </a: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-a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3" name="Picture 3" descr="D:\ljuba\das\FIZIOLOGIJA\prag\MP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915301" y="2430129"/>
            <a:ext cx="5535997" cy="30920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8897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66675" y="1218758"/>
            <a:ext cx="3697642" cy="34316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666750" y="258520"/>
            <a:ext cx="7877175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Neuro-mišićni preparat </a:t>
            </a:r>
            <a:r>
              <a:rPr kumimoji="0" lang="sr-Latn-RS" sz="3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m. gastrocnemius</a:t>
            </a: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-a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212418" y="1113954"/>
            <a:ext cx="2198242" cy="55277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000" b="1">
                <a:solidFill>
                  <a:srgbClr val="D84256"/>
                </a:solidFill>
                <a:latin typeface="Garamond" pitchFamily="18" charset="0"/>
              </a:rPr>
              <a:t>A = F x s</a:t>
            </a:r>
            <a:endParaRPr lang="en-US" sz="40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212418" y="1724945"/>
            <a:ext cx="3168102" cy="135560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A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–</a:t>
            </a:r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mišićni rad (g/cm)</a:t>
            </a:r>
          </a:p>
          <a:p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F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–</a:t>
            </a:r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opterećenje (g)</a:t>
            </a:r>
          </a:p>
          <a:p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s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–</a:t>
            </a:r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skraćenje (cm)</a:t>
            </a:r>
            <a:endParaRPr lang="en-US" sz="2400">
              <a:solidFill>
                <a:srgbClr val="D84256"/>
              </a:solidFill>
              <a:latin typeface="Garamond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443716" y="1561926"/>
            <a:ext cx="1075969" cy="4459712"/>
            <a:chOff x="1443716" y="1561926"/>
            <a:chExt cx="1075969" cy="4459712"/>
          </a:xfrm>
        </p:grpSpPr>
        <p:grpSp>
          <p:nvGrpSpPr>
            <p:cNvPr id="2" name="Group 1"/>
            <p:cNvGrpSpPr/>
            <p:nvPr/>
          </p:nvGrpSpPr>
          <p:grpSpPr>
            <a:xfrm>
              <a:off x="1443716" y="1561926"/>
              <a:ext cx="1075969" cy="3686349"/>
              <a:chOff x="6801792" y="1219025"/>
              <a:chExt cx="1065425" cy="4905375"/>
            </a:xfrm>
          </p:grpSpPr>
          <p:sp>
            <p:nvSpPr>
              <p:cNvPr id="3" name="Freeform 2"/>
              <p:cNvSpPr/>
              <p:nvPr/>
            </p:nvSpPr>
            <p:spPr>
              <a:xfrm rot="3155024">
                <a:off x="6940699" y="1604296"/>
                <a:ext cx="383220" cy="661033"/>
              </a:xfrm>
              <a:custGeom>
                <a:avLst/>
                <a:gdLst>
                  <a:gd name="connsiteX0" fmla="*/ 340822 w 340822"/>
                  <a:gd name="connsiteY0" fmla="*/ 0 h 440574"/>
                  <a:gd name="connsiteX1" fmla="*/ 191193 w 340822"/>
                  <a:gd name="connsiteY1" fmla="*/ 166254 h 440574"/>
                  <a:gd name="connsiteX2" fmla="*/ 0 w 340822"/>
                  <a:gd name="connsiteY2" fmla="*/ 440574 h 44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0822" h="440574">
                    <a:moveTo>
                      <a:pt x="340822" y="0"/>
                    </a:moveTo>
                    <a:cubicBezTo>
                      <a:pt x="294409" y="46412"/>
                      <a:pt x="247997" y="92825"/>
                      <a:pt x="191193" y="166254"/>
                    </a:cubicBezTo>
                    <a:cubicBezTo>
                      <a:pt x="134389" y="239683"/>
                      <a:pt x="67194" y="340128"/>
                      <a:pt x="0" y="440574"/>
                    </a:cubicBezTo>
                  </a:path>
                </a:pathLst>
              </a:custGeom>
              <a:noFill/>
              <a:ln w="571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7095692" y="1219025"/>
                <a:ext cx="771525" cy="4905375"/>
                <a:chOff x="5819775" y="1152525"/>
                <a:chExt cx="771525" cy="4905375"/>
              </a:xfrm>
            </p:grpSpPr>
            <p:sp>
              <p:nvSpPr>
                <p:cNvPr id="5" name="Trapezoid 4"/>
                <p:cNvSpPr/>
                <p:nvPr/>
              </p:nvSpPr>
              <p:spPr>
                <a:xfrm rot="10800000">
                  <a:off x="6095999" y="5105400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Trapezoid 5"/>
                <p:cNvSpPr/>
                <p:nvPr/>
              </p:nvSpPr>
              <p:spPr>
                <a:xfrm>
                  <a:off x="6095999" y="1152525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5819775" y="1628775"/>
                  <a:ext cx="771525" cy="3952875"/>
                </a:xfrm>
                <a:prstGeom prst="ellipse">
                  <a:avLst/>
                </a:prstGeom>
                <a:solidFill>
                  <a:srgbClr val="E74E10"/>
                </a:solidFill>
                <a:ln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5960002" y="1903412"/>
                  <a:ext cx="491067" cy="3403600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6079526" y="2295828"/>
                  <a:ext cx="252018" cy="2672253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6129110" y="1858014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6125196" y="4752911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9988" y="5185275"/>
              <a:ext cx="763378" cy="836363"/>
            </a:xfrm>
            <a:prstGeom prst="rect">
              <a:avLst/>
            </a:prstGeom>
          </p:spPr>
        </p:pic>
        <p:sp>
          <p:nvSpPr>
            <p:cNvPr id="58" name="Rounded Rectangle 57"/>
            <p:cNvSpPr/>
            <p:nvPr/>
          </p:nvSpPr>
          <p:spPr>
            <a:xfrm>
              <a:off x="1794975" y="5549518"/>
              <a:ext cx="653404" cy="34329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>
                  <a:solidFill>
                    <a:schemeClr val="bg1"/>
                  </a:solidFill>
                  <a:latin typeface="Garamond" pitchFamily="18" charset="0"/>
                </a:rPr>
                <a:t>10 g</a:t>
              </a:r>
              <a:endParaRPr lang="en-US">
                <a:solidFill>
                  <a:schemeClr val="bg1"/>
                </a:solidFill>
                <a:latin typeface="Garamond" pitchFamily="18" charset="0"/>
              </a:endParaRPr>
            </a:p>
          </p:txBody>
        </p:sp>
      </p:grpSp>
      <p:sp>
        <p:nvSpPr>
          <p:cNvPr id="61" name="Lightning Bolt 60"/>
          <p:cNvSpPr/>
          <p:nvPr/>
        </p:nvSpPr>
        <p:spPr>
          <a:xfrm rot="19235087">
            <a:off x="821748" y="1669753"/>
            <a:ext cx="432261" cy="750887"/>
          </a:xfrm>
          <a:prstGeom prst="lightningBol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/>
          <p:cNvGrpSpPr/>
          <p:nvPr/>
        </p:nvGrpSpPr>
        <p:grpSpPr>
          <a:xfrm>
            <a:off x="1446936" y="1561926"/>
            <a:ext cx="1075969" cy="3394775"/>
            <a:chOff x="5554456" y="1596989"/>
            <a:chExt cx="1075969" cy="3394775"/>
          </a:xfrm>
        </p:grpSpPr>
        <p:grpSp>
          <p:nvGrpSpPr>
            <p:cNvPr id="63" name="Group 62"/>
            <p:cNvGrpSpPr/>
            <p:nvPr/>
          </p:nvGrpSpPr>
          <p:grpSpPr>
            <a:xfrm>
              <a:off x="5554456" y="1596989"/>
              <a:ext cx="1075969" cy="2611868"/>
              <a:chOff x="6801792" y="1219025"/>
              <a:chExt cx="1065425" cy="4905375"/>
            </a:xfrm>
          </p:grpSpPr>
          <p:sp>
            <p:nvSpPr>
              <p:cNvPr id="64" name="Freeform 63"/>
              <p:cNvSpPr/>
              <p:nvPr/>
            </p:nvSpPr>
            <p:spPr>
              <a:xfrm rot="3155024">
                <a:off x="6940699" y="1604296"/>
                <a:ext cx="383220" cy="661033"/>
              </a:xfrm>
              <a:custGeom>
                <a:avLst/>
                <a:gdLst>
                  <a:gd name="connsiteX0" fmla="*/ 340822 w 340822"/>
                  <a:gd name="connsiteY0" fmla="*/ 0 h 440574"/>
                  <a:gd name="connsiteX1" fmla="*/ 191193 w 340822"/>
                  <a:gd name="connsiteY1" fmla="*/ 166254 h 440574"/>
                  <a:gd name="connsiteX2" fmla="*/ 0 w 340822"/>
                  <a:gd name="connsiteY2" fmla="*/ 440574 h 44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0822" h="440574">
                    <a:moveTo>
                      <a:pt x="340822" y="0"/>
                    </a:moveTo>
                    <a:cubicBezTo>
                      <a:pt x="294409" y="46412"/>
                      <a:pt x="247997" y="92825"/>
                      <a:pt x="191193" y="166254"/>
                    </a:cubicBezTo>
                    <a:cubicBezTo>
                      <a:pt x="134389" y="239683"/>
                      <a:pt x="67194" y="340128"/>
                      <a:pt x="0" y="440574"/>
                    </a:cubicBezTo>
                  </a:path>
                </a:pathLst>
              </a:custGeom>
              <a:noFill/>
              <a:ln w="571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5" name="Group 64"/>
              <p:cNvGrpSpPr/>
              <p:nvPr/>
            </p:nvGrpSpPr>
            <p:grpSpPr>
              <a:xfrm>
                <a:off x="7095692" y="1219025"/>
                <a:ext cx="771525" cy="4905375"/>
                <a:chOff x="5819775" y="1152525"/>
                <a:chExt cx="771525" cy="4905375"/>
              </a:xfrm>
            </p:grpSpPr>
            <p:sp>
              <p:nvSpPr>
                <p:cNvPr id="66" name="Trapezoid 65"/>
                <p:cNvSpPr/>
                <p:nvPr/>
              </p:nvSpPr>
              <p:spPr>
                <a:xfrm rot="10800000">
                  <a:off x="6095999" y="5105400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Trapezoid 66"/>
                <p:cNvSpPr/>
                <p:nvPr/>
              </p:nvSpPr>
              <p:spPr>
                <a:xfrm>
                  <a:off x="6095999" y="1152525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5819775" y="1628775"/>
                  <a:ext cx="771525" cy="3952875"/>
                </a:xfrm>
                <a:prstGeom prst="ellipse">
                  <a:avLst/>
                </a:prstGeom>
                <a:solidFill>
                  <a:srgbClr val="E74E10"/>
                </a:solidFill>
                <a:ln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5960002" y="1903412"/>
                  <a:ext cx="491067" cy="3403600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6079526" y="2295828"/>
                  <a:ext cx="252018" cy="2672253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6129110" y="1858014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6125196" y="4752911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1265" y="4155401"/>
              <a:ext cx="763378" cy="836363"/>
            </a:xfrm>
            <a:prstGeom prst="rect">
              <a:avLst/>
            </a:prstGeom>
          </p:spPr>
        </p:pic>
        <p:sp>
          <p:nvSpPr>
            <p:cNvPr id="74" name="Rounded Rectangle 73"/>
            <p:cNvSpPr/>
            <p:nvPr/>
          </p:nvSpPr>
          <p:spPr>
            <a:xfrm>
              <a:off x="5914140" y="4532548"/>
              <a:ext cx="653404" cy="34329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>
                  <a:solidFill>
                    <a:schemeClr val="bg1"/>
                  </a:solidFill>
                  <a:latin typeface="Garamond" pitchFamily="18" charset="0"/>
                </a:rPr>
                <a:t>10 g</a:t>
              </a:r>
              <a:endParaRPr lang="en-US">
                <a:solidFill>
                  <a:schemeClr val="bg1"/>
                </a:solidFill>
                <a:latin typeface="Garamond" pitchFamily="18" charset="0"/>
              </a:endParaRPr>
            </a:p>
          </p:txBody>
        </p:sp>
      </p:grpSp>
      <p:sp>
        <p:nvSpPr>
          <p:cNvPr id="76" name="Rounded Rectangle 75"/>
          <p:cNvSpPr/>
          <p:nvPr/>
        </p:nvSpPr>
        <p:spPr>
          <a:xfrm>
            <a:off x="325003" y="4971281"/>
            <a:ext cx="1148588" cy="60433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3200" b="1">
                <a:solidFill>
                  <a:srgbClr val="D84256"/>
                </a:solidFill>
                <a:latin typeface="Garamond" pitchFamily="18" charset="0"/>
              </a:rPr>
              <a:t>8 cm</a:t>
            </a:r>
            <a:endParaRPr lang="en-US" sz="3200">
              <a:solidFill>
                <a:srgbClr val="D84256"/>
              </a:solidFill>
              <a:latin typeface="Garamond" pitchFamily="18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3583920" y="3737187"/>
            <a:ext cx="4799089" cy="55277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000" b="1">
                <a:solidFill>
                  <a:srgbClr val="D84256"/>
                </a:solidFill>
                <a:latin typeface="Garamond" pitchFamily="18" charset="0"/>
              </a:rPr>
              <a:t>A = 10 x 8 = 80 g/cm</a:t>
            </a:r>
            <a:endParaRPr lang="en-US" sz="4000" b="1" dirty="0">
              <a:solidFill>
                <a:srgbClr val="D84256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81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76" grpId="0"/>
      <p:bldP spid="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66675" y="1218758"/>
            <a:ext cx="3697642" cy="34316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666750" y="258520"/>
            <a:ext cx="7877175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Neuro-mišićni preparat </a:t>
            </a:r>
            <a:r>
              <a:rPr kumimoji="0" lang="sr-Latn-RS" sz="3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m. gastrocnemius</a:t>
            </a: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-a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212418" y="1113954"/>
            <a:ext cx="2198242" cy="55277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000" b="1">
                <a:solidFill>
                  <a:srgbClr val="D84256"/>
                </a:solidFill>
                <a:latin typeface="Garamond" pitchFamily="18" charset="0"/>
              </a:rPr>
              <a:t>A = F x s</a:t>
            </a:r>
            <a:endParaRPr lang="en-US" sz="40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212418" y="1724945"/>
            <a:ext cx="3168102" cy="135560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A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–</a:t>
            </a:r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mišićni rad (g/cm)</a:t>
            </a:r>
          </a:p>
          <a:p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F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–</a:t>
            </a:r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opterećenje (g)</a:t>
            </a:r>
          </a:p>
          <a:p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s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–</a:t>
            </a:r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skraćenje (cm)</a:t>
            </a:r>
            <a:endParaRPr lang="en-US" sz="2400">
              <a:solidFill>
                <a:srgbClr val="D84256"/>
              </a:solidFill>
              <a:latin typeface="Garamond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443716" y="1561926"/>
            <a:ext cx="1127197" cy="4580151"/>
            <a:chOff x="1443716" y="1561926"/>
            <a:chExt cx="1127197" cy="4580151"/>
          </a:xfrm>
        </p:grpSpPr>
        <p:grpSp>
          <p:nvGrpSpPr>
            <p:cNvPr id="2" name="Group 1"/>
            <p:cNvGrpSpPr/>
            <p:nvPr/>
          </p:nvGrpSpPr>
          <p:grpSpPr>
            <a:xfrm>
              <a:off x="1443716" y="1561926"/>
              <a:ext cx="1075969" cy="3686349"/>
              <a:chOff x="6801792" y="1219025"/>
              <a:chExt cx="1065425" cy="4905375"/>
            </a:xfrm>
          </p:grpSpPr>
          <p:sp>
            <p:nvSpPr>
              <p:cNvPr id="3" name="Freeform 2"/>
              <p:cNvSpPr/>
              <p:nvPr/>
            </p:nvSpPr>
            <p:spPr>
              <a:xfrm rot="3155024">
                <a:off x="6940699" y="1604296"/>
                <a:ext cx="383220" cy="661033"/>
              </a:xfrm>
              <a:custGeom>
                <a:avLst/>
                <a:gdLst>
                  <a:gd name="connsiteX0" fmla="*/ 340822 w 340822"/>
                  <a:gd name="connsiteY0" fmla="*/ 0 h 440574"/>
                  <a:gd name="connsiteX1" fmla="*/ 191193 w 340822"/>
                  <a:gd name="connsiteY1" fmla="*/ 166254 h 440574"/>
                  <a:gd name="connsiteX2" fmla="*/ 0 w 340822"/>
                  <a:gd name="connsiteY2" fmla="*/ 440574 h 44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0822" h="440574">
                    <a:moveTo>
                      <a:pt x="340822" y="0"/>
                    </a:moveTo>
                    <a:cubicBezTo>
                      <a:pt x="294409" y="46412"/>
                      <a:pt x="247997" y="92825"/>
                      <a:pt x="191193" y="166254"/>
                    </a:cubicBezTo>
                    <a:cubicBezTo>
                      <a:pt x="134389" y="239683"/>
                      <a:pt x="67194" y="340128"/>
                      <a:pt x="0" y="440574"/>
                    </a:cubicBezTo>
                  </a:path>
                </a:pathLst>
              </a:custGeom>
              <a:noFill/>
              <a:ln w="571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7095692" y="1219025"/>
                <a:ext cx="771525" cy="4905375"/>
                <a:chOff x="5819775" y="1152525"/>
                <a:chExt cx="771525" cy="4905375"/>
              </a:xfrm>
            </p:grpSpPr>
            <p:sp>
              <p:nvSpPr>
                <p:cNvPr id="5" name="Trapezoid 4"/>
                <p:cNvSpPr/>
                <p:nvPr/>
              </p:nvSpPr>
              <p:spPr>
                <a:xfrm rot="10800000">
                  <a:off x="6095999" y="5105400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Trapezoid 5"/>
                <p:cNvSpPr/>
                <p:nvPr/>
              </p:nvSpPr>
              <p:spPr>
                <a:xfrm>
                  <a:off x="6095999" y="1152525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5819775" y="1628775"/>
                  <a:ext cx="771525" cy="3952875"/>
                </a:xfrm>
                <a:prstGeom prst="ellipse">
                  <a:avLst/>
                </a:prstGeom>
                <a:solidFill>
                  <a:srgbClr val="E74E10"/>
                </a:solidFill>
                <a:ln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5960002" y="1903412"/>
                  <a:ext cx="491067" cy="3403600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6079526" y="2295828"/>
                  <a:ext cx="252018" cy="2672253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6129110" y="1858014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6125196" y="4752911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9291" y="5176165"/>
              <a:ext cx="881622" cy="965912"/>
            </a:xfrm>
            <a:prstGeom prst="rect">
              <a:avLst/>
            </a:prstGeom>
          </p:spPr>
        </p:pic>
        <p:sp>
          <p:nvSpPr>
            <p:cNvPr id="58" name="Rounded Rectangle 57"/>
            <p:cNvSpPr/>
            <p:nvPr/>
          </p:nvSpPr>
          <p:spPr>
            <a:xfrm>
              <a:off x="1803400" y="5731994"/>
              <a:ext cx="653404" cy="34329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>
                  <a:solidFill>
                    <a:schemeClr val="bg1"/>
                  </a:solidFill>
                  <a:latin typeface="Garamond" pitchFamily="18" charset="0"/>
                </a:rPr>
                <a:t>20 g</a:t>
              </a:r>
              <a:endParaRPr lang="en-US">
                <a:solidFill>
                  <a:schemeClr val="bg1"/>
                </a:solidFill>
                <a:latin typeface="Garamond" pitchFamily="18" charset="0"/>
              </a:endParaRPr>
            </a:p>
          </p:txBody>
        </p:sp>
      </p:grpSp>
      <p:sp>
        <p:nvSpPr>
          <p:cNvPr id="61" name="Lightning Bolt 60"/>
          <p:cNvSpPr/>
          <p:nvPr/>
        </p:nvSpPr>
        <p:spPr>
          <a:xfrm rot="19235087">
            <a:off x="821748" y="1669753"/>
            <a:ext cx="432261" cy="750887"/>
          </a:xfrm>
          <a:prstGeom prst="lightningBol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325003" y="4971281"/>
            <a:ext cx="1148588" cy="60433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3200" b="1">
                <a:solidFill>
                  <a:srgbClr val="D84256"/>
                </a:solidFill>
                <a:latin typeface="Garamond" pitchFamily="18" charset="0"/>
              </a:rPr>
              <a:t>6 cm</a:t>
            </a:r>
            <a:endParaRPr lang="en-US" sz="3200">
              <a:solidFill>
                <a:srgbClr val="D84256"/>
              </a:solidFill>
              <a:latin typeface="Garamond" pitchFamily="18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3583920" y="3737187"/>
            <a:ext cx="5248581" cy="55277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000" b="1">
                <a:solidFill>
                  <a:srgbClr val="D84256"/>
                </a:solidFill>
                <a:latin typeface="Garamond" pitchFamily="18" charset="0"/>
              </a:rPr>
              <a:t>A = 20 x 6 = 120 g/cm</a:t>
            </a:r>
            <a:endParaRPr lang="en-US" sz="40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432801" y="1546413"/>
            <a:ext cx="1139335" cy="3768520"/>
            <a:chOff x="2491632" y="2937691"/>
            <a:chExt cx="1139335" cy="3768520"/>
          </a:xfrm>
        </p:grpSpPr>
        <p:grpSp>
          <p:nvGrpSpPr>
            <p:cNvPr id="48" name="Group 47"/>
            <p:cNvGrpSpPr/>
            <p:nvPr/>
          </p:nvGrpSpPr>
          <p:grpSpPr>
            <a:xfrm>
              <a:off x="2491632" y="2937691"/>
              <a:ext cx="1075969" cy="2850218"/>
              <a:chOff x="6801792" y="1219025"/>
              <a:chExt cx="1065425" cy="4905375"/>
            </a:xfrm>
          </p:grpSpPr>
          <p:sp>
            <p:nvSpPr>
              <p:cNvPr id="49" name="Freeform 48"/>
              <p:cNvSpPr/>
              <p:nvPr/>
            </p:nvSpPr>
            <p:spPr>
              <a:xfrm rot="3155024">
                <a:off x="6940699" y="1604296"/>
                <a:ext cx="383220" cy="661033"/>
              </a:xfrm>
              <a:custGeom>
                <a:avLst/>
                <a:gdLst>
                  <a:gd name="connsiteX0" fmla="*/ 340822 w 340822"/>
                  <a:gd name="connsiteY0" fmla="*/ 0 h 440574"/>
                  <a:gd name="connsiteX1" fmla="*/ 191193 w 340822"/>
                  <a:gd name="connsiteY1" fmla="*/ 166254 h 440574"/>
                  <a:gd name="connsiteX2" fmla="*/ 0 w 340822"/>
                  <a:gd name="connsiteY2" fmla="*/ 440574 h 44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0822" h="440574">
                    <a:moveTo>
                      <a:pt x="340822" y="0"/>
                    </a:moveTo>
                    <a:cubicBezTo>
                      <a:pt x="294409" y="46412"/>
                      <a:pt x="247997" y="92825"/>
                      <a:pt x="191193" y="166254"/>
                    </a:cubicBezTo>
                    <a:cubicBezTo>
                      <a:pt x="134389" y="239683"/>
                      <a:pt x="67194" y="340128"/>
                      <a:pt x="0" y="440574"/>
                    </a:cubicBezTo>
                  </a:path>
                </a:pathLst>
              </a:custGeom>
              <a:noFill/>
              <a:ln w="571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7095692" y="1219025"/>
                <a:ext cx="771525" cy="4905375"/>
                <a:chOff x="5819775" y="1152525"/>
                <a:chExt cx="771525" cy="4905375"/>
              </a:xfrm>
            </p:grpSpPr>
            <p:sp>
              <p:nvSpPr>
                <p:cNvPr id="51" name="Trapezoid 50"/>
                <p:cNvSpPr/>
                <p:nvPr/>
              </p:nvSpPr>
              <p:spPr>
                <a:xfrm rot="10800000">
                  <a:off x="6095999" y="5105400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Trapezoid 51"/>
                <p:cNvSpPr/>
                <p:nvPr/>
              </p:nvSpPr>
              <p:spPr>
                <a:xfrm>
                  <a:off x="6095999" y="1152525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5819775" y="1628775"/>
                  <a:ext cx="771525" cy="3952875"/>
                </a:xfrm>
                <a:prstGeom prst="ellipse">
                  <a:avLst/>
                </a:prstGeom>
                <a:solidFill>
                  <a:srgbClr val="E74E10"/>
                </a:solidFill>
                <a:ln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5960002" y="1903412"/>
                  <a:ext cx="491067" cy="3403600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6079526" y="2295828"/>
                  <a:ext cx="252018" cy="2672253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6129110" y="1858014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6125196" y="4752911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9345" y="5740299"/>
              <a:ext cx="881622" cy="965912"/>
            </a:xfrm>
            <a:prstGeom prst="rect">
              <a:avLst/>
            </a:prstGeom>
          </p:spPr>
        </p:pic>
        <p:sp>
          <p:nvSpPr>
            <p:cNvPr id="82" name="Rounded Rectangle 81"/>
            <p:cNvSpPr/>
            <p:nvPr/>
          </p:nvSpPr>
          <p:spPr>
            <a:xfrm>
              <a:off x="2863454" y="6296128"/>
              <a:ext cx="653404" cy="34329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>
                  <a:solidFill>
                    <a:schemeClr val="bg1"/>
                  </a:solidFill>
                  <a:latin typeface="Garamond" pitchFamily="18" charset="0"/>
                </a:rPr>
                <a:t>20 g</a:t>
              </a:r>
              <a:endParaRPr lang="en-US">
                <a:solidFill>
                  <a:schemeClr val="bg1"/>
                </a:solidFill>
                <a:latin typeface="Garamond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982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76" grpId="0"/>
      <p:bldP spid="7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66675" y="1218758"/>
            <a:ext cx="3697642" cy="34316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666750" y="258520"/>
            <a:ext cx="7877175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Neuro-mišićni preparat </a:t>
            </a:r>
            <a:r>
              <a:rPr kumimoji="0" lang="sr-Latn-RS" sz="3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m. gastrocnemius</a:t>
            </a: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-a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212418" y="1113954"/>
            <a:ext cx="2198242" cy="55277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000" b="1">
                <a:solidFill>
                  <a:srgbClr val="D84256"/>
                </a:solidFill>
                <a:latin typeface="Garamond" pitchFamily="18" charset="0"/>
              </a:rPr>
              <a:t>A = F x s</a:t>
            </a:r>
            <a:endParaRPr lang="en-US" sz="40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212418" y="1724945"/>
            <a:ext cx="3168102" cy="135560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A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–</a:t>
            </a:r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mišićni rad (g/cm)</a:t>
            </a:r>
          </a:p>
          <a:p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F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–</a:t>
            </a:r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opterećenje (g)</a:t>
            </a:r>
          </a:p>
          <a:p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s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–</a:t>
            </a:r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skraćenje (cm)</a:t>
            </a:r>
            <a:endParaRPr lang="en-US" sz="2400">
              <a:solidFill>
                <a:srgbClr val="D84256"/>
              </a:solidFill>
              <a:latin typeface="Garamond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443716" y="1561926"/>
            <a:ext cx="1208318" cy="4758723"/>
            <a:chOff x="1443716" y="1561926"/>
            <a:chExt cx="1208318" cy="4758723"/>
          </a:xfrm>
        </p:grpSpPr>
        <p:grpSp>
          <p:nvGrpSpPr>
            <p:cNvPr id="2" name="Group 1"/>
            <p:cNvGrpSpPr/>
            <p:nvPr/>
          </p:nvGrpSpPr>
          <p:grpSpPr>
            <a:xfrm>
              <a:off x="1443716" y="1561926"/>
              <a:ext cx="1075969" cy="3686349"/>
              <a:chOff x="6801792" y="1219025"/>
              <a:chExt cx="1065425" cy="4905375"/>
            </a:xfrm>
          </p:grpSpPr>
          <p:sp>
            <p:nvSpPr>
              <p:cNvPr id="3" name="Freeform 2"/>
              <p:cNvSpPr/>
              <p:nvPr/>
            </p:nvSpPr>
            <p:spPr>
              <a:xfrm rot="3155024">
                <a:off x="6940699" y="1604296"/>
                <a:ext cx="383220" cy="661033"/>
              </a:xfrm>
              <a:custGeom>
                <a:avLst/>
                <a:gdLst>
                  <a:gd name="connsiteX0" fmla="*/ 340822 w 340822"/>
                  <a:gd name="connsiteY0" fmla="*/ 0 h 440574"/>
                  <a:gd name="connsiteX1" fmla="*/ 191193 w 340822"/>
                  <a:gd name="connsiteY1" fmla="*/ 166254 h 440574"/>
                  <a:gd name="connsiteX2" fmla="*/ 0 w 340822"/>
                  <a:gd name="connsiteY2" fmla="*/ 440574 h 44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0822" h="440574">
                    <a:moveTo>
                      <a:pt x="340822" y="0"/>
                    </a:moveTo>
                    <a:cubicBezTo>
                      <a:pt x="294409" y="46412"/>
                      <a:pt x="247997" y="92825"/>
                      <a:pt x="191193" y="166254"/>
                    </a:cubicBezTo>
                    <a:cubicBezTo>
                      <a:pt x="134389" y="239683"/>
                      <a:pt x="67194" y="340128"/>
                      <a:pt x="0" y="440574"/>
                    </a:cubicBezTo>
                  </a:path>
                </a:pathLst>
              </a:custGeom>
              <a:noFill/>
              <a:ln w="571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7095692" y="1219025"/>
                <a:ext cx="771525" cy="4905375"/>
                <a:chOff x="5819775" y="1152525"/>
                <a:chExt cx="771525" cy="4905375"/>
              </a:xfrm>
            </p:grpSpPr>
            <p:sp>
              <p:nvSpPr>
                <p:cNvPr id="5" name="Trapezoid 4"/>
                <p:cNvSpPr/>
                <p:nvPr/>
              </p:nvSpPr>
              <p:spPr>
                <a:xfrm rot="10800000">
                  <a:off x="6095999" y="5105400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Trapezoid 5"/>
                <p:cNvSpPr/>
                <p:nvPr/>
              </p:nvSpPr>
              <p:spPr>
                <a:xfrm>
                  <a:off x="6095999" y="1152525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5819775" y="1628775"/>
                  <a:ext cx="771525" cy="3952875"/>
                </a:xfrm>
                <a:prstGeom prst="ellipse">
                  <a:avLst/>
                </a:prstGeom>
                <a:solidFill>
                  <a:srgbClr val="E74E10"/>
                </a:solidFill>
                <a:ln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5960002" y="1903412"/>
                  <a:ext cx="491067" cy="3403600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6079526" y="2295828"/>
                  <a:ext cx="252018" cy="2672253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6129110" y="1858014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6125196" y="4752911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8173" y="5176987"/>
              <a:ext cx="1043861" cy="1143662"/>
            </a:xfrm>
            <a:prstGeom prst="rect">
              <a:avLst/>
            </a:prstGeom>
          </p:spPr>
        </p:pic>
        <p:sp>
          <p:nvSpPr>
            <p:cNvPr id="58" name="Rounded Rectangle 57"/>
            <p:cNvSpPr/>
            <p:nvPr/>
          </p:nvSpPr>
          <p:spPr>
            <a:xfrm>
              <a:off x="1803400" y="5853734"/>
              <a:ext cx="653404" cy="34329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>
                  <a:solidFill>
                    <a:schemeClr val="bg1"/>
                  </a:solidFill>
                  <a:latin typeface="Garamond" pitchFamily="18" charset="0"/>
                </a:rPr>
                <a:t>30 g</a:t>
              </a:r>
              <a:endParaRPr lang="en-US">
                <a:solidFill>
                  <a:schemeClr val="bg1"/>
                </a:solidFill>
                <a:latin typeface="Garamond" pitchFamily="18" charset="0"/>
              </a:endParaRPr>
            </a:p>
          </p:txBody>
        </p:sp>
      </p:grpSp>
      <p:sp>
        <p:nvSpPr>
          <p:cNvPr id="61" name="Lightning Bolt 60"/>
          <p:cNvSpPr/>
          <p:nvPr/>
        </p:nvSpPr>
        <p:spPr>
          <a:xfrm rot="19235087">
            <a:off x="821748" y="1669753"/>
            <a:ext cx="432261" cy="750887"/>
          </a:xfrm>
          <a:prstGeom prst="lightningBol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325003" y="4971281"/>
            <a:ext cx="1148588" cy="60433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3200" b="1">
                <a:solidFill>
                  <a:srgbClr val="D84256"/>
                </a:solidFill>
                <a:latin typeface="Garamond" pitchFamily="18" charset="0"/>
              </a:rPr>
              <a:t>5 cm</a:t>
            </a:r>
            <a:endParaRPr lang="en-US" sz="3200">
              <a:solidFill>
                <a:srgbClr val="D84256"/>
              </a:solidFill>
              <a:latin typeface="Garamond" pitchFamily="18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3583920" y="3737187"/>
            <a:ext cx="5248581" cy="55277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000" b="1">
                <a:solidFill>
                  <a:srgbClr val="D84256"/>
                </a:solidFill>
                <a:latin typeface="Garamond" pitchFamily="18" charset="0"/>
              </a:rPr>
              <a:t>A = 30 x 5 = 150 g/cm</a:t>
            </a:r>
            <a:endParaRPr lang="en-US" sz="40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441404" y="1569120"/>
            <a:ext cx="1215127" cy="4382519"/>
            <a:chOff x="2675995" y="2130494"/>
            <a:chExt cx="1215127" cy="4382519"/>
          </a:xfrm>
        </p:grpSpPr>
        <p:grpSp>
          <p:nvGrpSpPr>
            <p:cNvPr id="63" name="Group 62"/>
            <p:cNvGrpSpPr/>
            <p:nvPr/>
          </p:nvGrpSpPr>
          <p:grpSpPr>
            <a:xfrm>
              <a:off x="2675995" y="2130494"/>
              <a:ext cx="1075969" cy="3328453"/>
              <a:chOff x="6801792" y="1219025"/>
              <a:chExt cx="1065425" cy="4905375"/>
            </a:xfrm>
          </p:grpSpPr>
          <p:sp>
            <p:nvSpPr>
              <p:cNvPr id="64" name="Freeform 63"/>
              <p:cNvSpPr/>
              <p:nvPr/>
            </p:nvSpPr>
            <p:spPr>
              <a:xfrm rot="3155024">
                <a:off x="6940699" y="1604296"/>
                <a:ext cx="383220" cy="661033"/>
              </a:xfrm>
              <a:custGeom>
                <a:avLst/>
                <a:gdLst>
                  <a:gd name="connsiteX0" fmla="*/ 340822 w 340822"/>
                  <a:gd name="connsiteY0" fmla="*/ 0 h 440574"/>
                  <a:gd name="connsiteX1" fmla="*/ 191193 w 340822"/>
                  <a:gd name="connsiteY1" fmla="*/ 166254 h 440574"/>
                  <a:gd name="connsiteX2" fmla="*/ 0 w 340822"/>
                  <a:gd name="connsiteY2" fmla="*/ 440574 h 44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0822" h="440574">
                    <a:moveTo>
                      <a:pt x="340822" y="0"/>
                    </a:moveTo>
                    <a:cubicBezTo>
                      <a:pt x="294409" y="46412"/>
                      <a:pt x="247997" y="92825"/>
                      <a:pt x="191193" y="166254"/>
                    </a:cubicBezTo>
                    <a:cubicBezTo>
                      <a:pt x="134389" y="239683"/>
                      <a:pt x="67194" y="340128"/>
                      <a:pt x="0" y="440574"/>
                    </a:cubicBezTo>
                  </a:path>
                </a:pathLst>
              </a:custGeom>
              <a:noFill/>
              <a:ln w="571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5" name="Group 64"/>
              <p:cNvGrpSpPr/>
              <p:nvPr/>
            </p:nvGrpSpPr>
            <p:grpSpPr>
              <a:xfrm>
                <a:off x="7095692" y="1219025"/>
                <a:ext cx="771525" cy="4905375"/>
                <a:chOff x="5819775" y="1152525"/>
                <a:chExt cx="771525" cy="4905375"/>
              </a:xfrm>
            </p:grpSpPr>
            <p:sp>
              <p:nvSpPr>
                <p:cNvPr id="66" name="Trapezoid 65"/>
                <p:cNvSpPr/>
                <p:nvPr/>
              </p:nvSpPr>
              <p:spPr>
                <a:xfrm rot="10800000">
                  <a:off x="6095999" y="5105400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Trapezoid 66"/>
                <p:cNvSpPr/>
                <p:nvPr/>
              </p:nvSpPr>
              <p:spPr>
                <a:xfrm>
                  <a:off x="6095999" y="1152525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5819775" y="1628775"/>
                  <a:ext cx="771525" cy="3952875"/>
                </a:xfrm>
                <a:prstGeom prst="ellipse">
                  <a:avLst/>
                </a:prstGeom>
                <a:solidFill>
                  <a:srgbClr val="E74E10"/>
                </a:solidFill>
                <a:ln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5960002" y="1903412"/>
                  <a:ext cx="491067" cy="3403600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6079526" y="2295828"/>
                  <a:ext cx="252018" cy="2672253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6129110" y="1858014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6125196" y="4752911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7261" y="5369351"/>
              <a:ext cx="1043861" cy="1143662"/>
            </a:xfrm>
            <a:prstGeom prst="rect">
              <a:avLst/>
            </a:prstGeom>
          </p:spPr>
        </p:pic>
        <p:sp>
          <p:nvSpPr>
            <p:cNvPr id="74" name="Rounded Rectangle 73"/>
            <p:cNvSpPr/>
            <p:nvPr/>
          </p:nvSpPr>
          <p:spPr>
            <a:xfrm>
              <a:off x="3042488" y="6046098"/>
              <a:ext cx="653404" cy="34329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>
                  <a:solidFill>
                    <a:schemeClr val="bg1"/>
                  </a:solidFill>
                  <a:latin typeface="Garamond" pitchFamily="18" charset="0"/>
                </a:rPr>
                <a:t>30 g</a:t>
              </a:r>
              <a:endParaRPr lang="en-US">
                <a:solidFill>
                  <a:schemeClr val="bg1"/>
                </a:solidFill>
                <a:latin typeface="Garamond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455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76" grpId="0"/>
      <p:bldP spid="7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66675" y="1218758"/>
            <a:ext cx="3697642" cy="34316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666750" y="258520"/>
            <a:ext cx="7877175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Neuro-mišićni preparat </a:t>
            </a:r>
            <a:r>
              <a:rPr kumimoji="0" lang="sr-Latn-RS" sz="3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m. gastrocnemius</a:t>
            </a: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-a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212418" y="1113954"/>
            <a:ext cx="2198242" cy="55277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000" b="1">
                <a:solidFill>
                  <a:srgbClr val="D84256"/>
                </a:solidFill>
                <a:latin typeface="Garamond" pitchFamily="18" charset="0"/>
              </a:rPr>
              <a:t>A = F x s</a:t>
            </a:r>
            <a:endParaRPr lang="en-US" sz="40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212418" y="1724945"/>
            <a:ext cx="3168102" cy="135560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A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–</a:t>
            </a:r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mišićni rad (g/cm)</a:t>
            </a:r>
          </a:p>
          <a:p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F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–</a:t>
            </a:r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opterećenje (g)</a:t>
            </a:r>
          </a:p>
          <a:p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s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–</a:t>
            </a:r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skraćenje (cm)</a:t>
            </a:r>
            <a:endParaRPr lang="en-US" sz="2400">
              <a:solidFill>
                <a:srgbClr val="D84256"/>
              </a:solidFill>
              <a:latin typeface="Garamond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443716" y="1561926"/>
            <a:ext cx="1245250" cy="4867113"/>
            <a:chOff x="1443716" y="1561926"/>
            <a:chExt cx="1245250" cy="4867113"/>
          </a:xfrm>
        </p:grpSpPr>
        <p:grpSp>
          <p:nvGrpSpPr>
            <p:cNvPr id="2" name="Group 1"/>
            <p:cNvGrpSpPr/>
            <p:nvPr/>
          </p:nvGrpSpPr>
          <p:grpSpPr>
            <a:xfrm>
              <a:off x="1443716" y="1561926"/>
              <a:ext cx="1075969" cy="3686349"/>
              <a:chOff x="6801792" y="1219025"/>
              <a:chExt cx="1065425" cy="4905375"/>
            </a:xfrm>
          </p:grpSpPr>
          <p:sp>
            <p:nvSpPr>
              <p:cNvPr id="3" name="Freeform 2"/>
              <p:cNvSpPr/>
              <p:nvPr/>
            </p:nvSpPr>
            <p:spPr>
              <a:xfrm rot="3155024">
                <a:off x="6940699" y="1604296"/>
                <a:ext cx="383220" cy="661033"/>
              </a:xfrm>
              <a:custGeom>
                <a:avLst/>
                <a:gdLst>
                  <a:gd name="connsiteX0" fmla="*/ 340822 w 340822"/>
                  <a:gd name="connsiteY0" fmla="*/ 0 h 440574"/>
                  <a:gd name="connsiteX1" fmla="*/ 191193 w 340822"/>
                  <a:gd name="connsiteY1" fmla="*/ 166254 h 440574"/>
                  <a:gd name="connsiteX2" fmla="*/ 0 w 340822"/>
                  <a:gd name="connsiteY2" fmla="*/ 440574 h 44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0822" h="440574">
                    <a:moveTo>
                      <a:pt x="340822" y="0"/>
                    </a:moveTo>
                    <a:cubicBezTo>
                      <a:pt x="294409" y="46412"/>
                      <a:pt x="247997" y="92825"/>
                      <a:pt x="191193" y="166254"/>
                    </a:cubicBezTo>
                    <a:cubicBezTo>
                      <a:pt x="134389" y="239683"/>
                      <a:pt x="67194" y="340128"/>
                      <a:pt x="0" y="440574"/>
                    </a:cubicBezTo>
                  </a:path>
                </a:pathLst>
              </a:custGeom>
              <a:noFill/>
              <a:ln w="571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7095692" y="1219025"/>
                <a:ext cx="771525" cy="4905375"/>
                <a:chOff x="5819775" y="1152525"/>
                <a:chExt cx="771525" cy="4905375"/>
              </a:xfrm>
            </p:grpSpPr>
            <p:sp>
              <p:nvSpPr>
                <p:cNvPr id="5" name="Trapezoid 4"/>
                <p:cNvSpPr/>
                <p:nvPr/>
              </p:nvSpPr>
              <p:spPr>
                <a:xfrm rot="10800000">
                  <a:off x="6095999" y="5105400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Trapezoid 5"/>
                <p:cNvSpPr/>
                <p:nvPr/>
              </p:nvSpPr>
              <p:spPr>
                <a:xfrm>
                  <a:off x="6095999" y="1152525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5819775" y="1628775"/>
                  <a:ext cx="771525" cy="3952875"/>
                </a:xfrm>
                <a:prstGeom prst="ellipse">
                  <a:avLst/>
                </a:prstGeom>
                <a:solidFill>
                  <a:srgbClr val="E74E10"/>
                </a:solidFill>
                <a:ln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5960002" y="1903412"/>
                  <a:ext cx="491067" cy="3403600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6079526" y="2295828"/>
                  <a:ext cx="252018" cy="2672253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6129110" y="1858014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6125196" y="4752911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3361" y="5162949"/>
              <a:ext cx="1155605" cy="1266090"/>
            </a:xfrm>
            <a:prstGeom prst="rect">
              <a:avLst/>
            </a:prstGeom>
          </p:spPr>
        </p:pic>
        <p:sp>
          <p:nvSpPr>
            <p:cNvPr id="58" name="Rounded Rectangle 57"/>
            <p:cNvSpPr/>
            <p:nvPr/>
          </p:nvSpPr>
          <p:spPr>
            <a:xfrm>
              <a:off x="1791469" y="5855200"/>
              <a:ext cx="653404" cy="34329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>
                  <a:solidFill>
                    <a:schemeClr val="bg1"/>
                  </a:solidFill>
                  <a:latin typeface="Garamond" pitchFamily="18" charset="0"/>
                </a:rPr>
                <a:t>40 g</a:t>
              </a:r>
              <a:endParaRPr lang="en-US">
                <a:solidFill>
                  <a:schemeClr val="bg1"/>
                </a:solidFill>
                <a:latin typeface="Garamond" pitchFamily="18" charset="0"/>
              </a:endParaRPr>
            </a:p>
          </p:txBody>
        </p:sp>
      </p:grpSp>
      <p:sp>
        <p:nvSpPr>
          <p:cNvPr id="61" name="Lightning Bolt 60"/>
          <p:cNvSpPr/>
          <p:nvPr/>
        </p:nvSpPr>
        <p:spPr>
          <a:xfrm rot="19235087">
            <a:off x="821748" y="1669753"/>
            <a:ext cx="432261" cy="750887"/>
          </a:xfrm>
          <a:prstGeom prst="lightningBol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325003" y="4971281"/>
            <a:ext cx="1148588" cy="60433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3200" b="1">
                <a:solidFill>
                  <a:srgbClr val="D84256"/>
                </a:solidFill>
                <a:latin typeface="Garamond" pitchFamily="18" charset="0"/>
              </a:rPr>
              <a:t>4 cm</a:t>
            </a:r>
            <a:endParaRPr lang="en-US" sz="3200">
              <a:solidFill>
                <a:srgbClr val="D84256"/>
              </a:solidFill>
              <a:latin typeface="Garamond" pitchFamily="18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3583920" y="3737187"/>
            <a:ext cx="5248581" cy="55277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000" b="1">
                <a:solidFill>
                  <a:srgbClr val="D84256"/>
                </a:solidFill>
                <a:latin typeface="Garamond" pitchFamily="18" charset="0"/>
              </a:rPr>
              <a:t>A = 40 x 4 = 160 g/cm</a:t>
            </a:r>
            <a:endParaRPr lang="en-US" sz="40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443236" y="1561926"/>
            <a:ext cx="1260873" cy="4724748"/>
            <a:chOff x="2861304" y="2494289"/>
            <a:chExt cx="1260873" cy="4724748"/>
          </a:xfrm>
        </p:grpSpPr>
        <p:grpSp>
          <p:nvGrpSpPr>
            <p:cNvPr id="75" name="Group 74"/>
            <p:cNvGrpSpPr/>
            <p:nvPr/>
          </p:nvGrpSpPr>
          <p:grpSpPr>
            <a:xfrm>
              <a:off x="2861304" y="2494289"/>
              <a:ext cx="1075969" cy="3546594"/>
              <a:chOff x="6801792" y="1219025"/>
              <a:chExt cx="1065425" cy="4905375"/>
            </a:xfrm>
          </p:grpSpPr>
          <p:sp>
            <p:nvSpPr>
              <p:cNvPr id="83" name="Freeform 82"/>
              <p:cNvSpPr/>
              <p:nvPr/>
            </p:nvSpPr>
            <p:spPr>
              <a:xfrm rot="3155024">
                <a:off x="6940699" y="1604296"/>
                <a:ext cx="383220" cy="661033"/>
              </a:xfrm>
              <a:custGeom>
                <a:avLst/>
                <a:gdLst>
                  <a:gd name="connsiteX0" fmla="*/ 340822 w 340822"/>
                  <a:gd name="connsiteY0" fmla="*/ 0 h 440574"/>
                  <a:gd name="connsiteX1" fmla="*/ 191193 w 340822"/>
                  <a:gd name="connsiteY1" fmla="*/ 166254 h 440574"/>
                  <a:gd name="connsiteX2" fmla="*/ 0 w 340822"/>
                  <a:gd name="connsiteY2" fmla="*/ 440574 h 44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0822" h="440574">
                    <a:moveTo>
                      <a:pt x="340822" y="0"/>
                    </a:moveTo>
                    <a:cubicBezTo>
                      <a:pt x="294409" y="46412"/>
                      <a:pt x="247997" y="92825"/>
                      <a:pt x="191193" y="166254"/>
                    </a:cubicBezTo>
                    <a:cubicBezTo>
                      <a:pt x="134389" y="239683"/>
                      <a:pt x="67194" y="340128"/>
                      <a:pt x="0" y="440574"/>
                    </a:cubicBezTo>
                  </a:path>
                </a:pathLst>
              </a:custGeom>
              <a:noFill/>
              <a:ln w="571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7095692" y="1219025"/>
                <a:ext cx="771525" cy="4905375"/>
                <a:chOff x="5819775" y="1152525"/>
                <a:chExt cx="771525" cy="4905375"/>
              </a:xfrm>
            </p:grpSpPr>
            <p:sp>
              <p:nvSpPr>
                <p:cNvPr id="85" name="Trapezoid 84"/>
                <p:cNvSpPr/>
                <p:nvPr/>
              </p:nvSpPr>
              <p:spPr>
                <a:xfrm rot="10800000">
                  <a:off x="6095999" y="5105400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Trapezoid 85"/>
                <p:cNvSpPr/>
                <p:nvPr/>
              </p:nvSpPr>
              <p:spPr>
                <a:xfrm>
                  <a:off x="6095999" y="1152525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5819775" y="1628775"/>
                  <a:ext cx="771525" cy="3952875"/>
                </a:xfrm>
                <a:prstGeom prst="ellipse">
                  <a:avLst/>
                </a:prstGeom>
                <a:solidFill>
                  <a:srgbClr val="E74E10"/>
                </a:solidFill>
                <a:ln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5960002" y="1903412"/>
                  <a:ext cx="491067" cy="3403600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6079526" y="2295828"/>
                  <a:ext cx="252018" cy="2672253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6129110" y="1858014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6125196" y="4752911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6572" y="5952947"/>
              <a:ext cx="1155605" cy="1266090"/>
            </a:xfrm>
            <a:prstGeom prst="rect">
              <a:avLst/>
            </a:prstGeom>
          </p:spPr>
        </p:pic>
        <p:sp>
          <p:nvSpPr>
            <p:cNvPr id="79" name="Rounded Rectangle 78"/>
            <p:cNvSpPr/>
            <p:nvPr/>
          </p:nvSpPr>
          <p:spPr>
            <a:xfrm>
              <a:off x="3224680" y="6645198"/>
              <a:ext cx="653404" cy="34329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>
                  <a:solidFill>
                    <a:schemeClr val="bg1"/>
                  </a:solidFill>
                  <a:latin typeface="Garamond" pitchFamily="18" charset="0"/>
                </a:rPr>
                <a:t>40 g</a:t>
              </a:r>
              <a:endParaRPr lang="en-US">
                <a:solidFill>
                  <a:schemeClr val="bg1"/>
                </a:solidFill>
                <a:latin typeface="Garamond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213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76" grpId="0"/>
      <p:bldP spid="7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66675" y="1218758"/>
            <a:ext cx="3697642" cy="34316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666750" y="258520"/>
            <a:ext cx="7877175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Neuro-mišićni preparat </a:t>
            </a:r>
            <a:r>
              <a:rPr kumimoji="0" lang="sr-Latn-RS" sz="3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m. gastrocnemius</a:t>
            </a: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-a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212418" y="1113954"/>
            <a:ext cx="2198242" cy="55277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000" b="1">
                <a:solidFill>
                  <a:srgbClr val="D84256"/>
                </a:solidFill>
                <a:latin typeface="Garamond" pitchFamily="18" charset="0"/>
              </a:rPr>
              <a:t>A = F x s</a:t>
            </a:r>
            <a:endParaRPr lang="en-US" sz="40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212418" y="1724945"/>
            <a:ext cx="3168102" cy="135560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A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–</a:t>
            </a:r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mišićni rad (g/cm)</a:t>
            </a:r>
          </a:p>
          <a:p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F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–</a:t>
            </a:r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opterećenje (g)</a:t>
            </a:r>
          </a:p>
          <a:p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s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–</a:t>
            </a:r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skraćenje (cm)</a:t>
            </a:r>
            <a:endParaRPr lang="en-US" sz="2400">
              <a:solidFill>
                <a:srgbClr val="D84256"/>
              </a:solidFill>
              <a:latin typeface="Garamond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443716" y="1561926"/>
            <a:ext cx="1309251" cy="4988181"/>
            <a:chOff x="1443716" y="1561926"/>
            <a:chExt cx="1309251" cy="4988181"/>
          </a:xfrm>
        </p:grpSpPr>
        <p:grpSp>
          <p:nvGrpSpPr>
            <p:cNvPr id="2" name="Group 1"/>
            <p:cNvGrpSpPr/>
            <p:nvPr/>
          </p:nvGrpSpPr>
          <p:grpSpPr>
            <a:xfrm>
              <a:off x="1443716" y="1561926"/>
              <a:ext cx="1075969" cy="3686349"/>
              <a:chOff x="6801792" y="1219025"/>
              <a:chExt cx="1065425" cy="4905375"/>
            </a:xfrm>
          </p:grpSpPr>
          <p:sp>
            <p:nvSpPr>
              <p:cNvPr id="3" name="Freeform 2"/>
              <p:cNvSpPr/>
              <p:nvPr/>
            </p:nvSpPr>
            <p:spPr>
              <a:xfrm rot="3155024">
                <a:off x="6940699" y="1604296"/>
                <a:ext cx="383220" cy="661033"/>
              </a:xfrm>
              <a:custGeom>
                <a:avLst/>
                <a:gdLst>
                  <a:gd name="connsiteX0" fmla="*/ 340822 w 340822"/>
                  <a:gd name="connsiteY0" fmla="*/ 0 h 440574"/>
                  <a:gd name="connsiteX1" fmla="*/ 191193 w 340822"/>
                  <a:gd name="connsiteY1" fmla="*/ 166254 h 440574"/>
                  <a:gd name="connsiteX2" fmla="*/ 0 w 340822"/>
                  <a:gd name="connsiteY2" fmla="*/ 440574 h 44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0822" h="440574">
                    <a:moveTo>
                      <a:pt x="340822" y="0"/>
                    </a:moveTo>
                    <a:cubicBezTo>
                      <a:pt x="294409" y="46412"/>
                      <a:pt x="247997" y="92825"/>
                      <a:pt x="191193" y="166254"/>
                    </a:cubicBezTo>
                    <a:cubicBezTo>
                      <a:pt x="134389" y="239683"/>
                      <a:pt x="67194" y="340128"/>
                      <a:pt x="0" y="440574"/>
                    </a:cubicBezTo>
                  </a:path>
                </a:pathLst>
              </a:custGeom>
              <a:noFill/>
              <a:ln w="571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7095692" y="1219025"/>
                <a:ext cx="771525" cy="4905375"/>
                <a:chOff x="5819775" y="1152525"/>
                <a:chExt cx="771525" cy="4905375"/>
              </a:xfrm>
            </p:grpSpPr>
            <p:sp>
              <p:nvSpPr>
                <p:cNvPr id="5" name="Trapezoid 4"/>
                <p:cNvSpPr/>
                <p:nvPr/>
              </p:nvSpPr>
              <p:spPr>
                <a:xfrm rot="10800000">
                  <a:off x="6095999" y="5105400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Trapezoid 5"/>
                <p:cNvSpPr/>
                <p:nvPr/>
              </p:nvSpPr>
              <p:spPr>
                <a:xfrm>
                  <a:off x="6095999" y="1152525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5819775" y="1628775"/>
                  <a:ext cx="771525" cy="3952875"/>
                </a:xfrm>
                <a:prstGeom prst="ellipse">
                  <a:avLst/>
                </a:prstGeom>
                <a:solidFill>
                  <a:srgbClr val="E74E10"/>
                </a:solidFill>
                <a:ln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5960002" y="1903412"/>
                  <a:ext cx="491067" cy="3403600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6079526" y="2295828"/>
                  <a:ext cx="252018" cy="2672253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6129110" y="1858014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6125196" y="4752911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7237" y="5185275"/>
              <a:ext cx="1245730" cy="1364832"/>
            </a:xfrm>
            <a:prstGeom prst="rect">
              <a:avLst/>
            </a:prstGeom>
          </p:spPr>
        </p:pic>
        <p:sp>
          <p:nvSpPr>
            <p:cNvPr id="58" name="Rounded Rectangle 57"/>
            <p:cNvSpPr/>
            <p:nvPr/>
          </p:nvSpPr>
          <p:spPr>
            <a:xfrm>
              <a:off x="1803400" y="6026321"/>
              <a:ext cx="653404" cy="34329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>
                  <a:solidFill>
                    <a:schemeClr val="bg1"/>
                  </a:solidFill>
                  <a:latin typeface="Garamond" pitchFamily="18" charset="0"/>
                </a:rPr>
                <a:t>50 g</a:t>
              </a:r>
              <a:endParaRPr lang="en-US">
                <a:solidFill>
                  <a:schemeClr val="bg1"/>
                </a:solidFill>
                <a:latin typeface="Garamond" pitchFamily="18" charset="0"/>
              </a:endParaRPr>
            </a:p>
          </p:txBody>
        </p:sp>
      </p:grpSp>
      <p:sp>
        <p:nvSpPr>
          <p:cNvPr id="61" name="Lightning Bolt 60"/>
          <p:cNvSpPr/>
          <p:nvPr/>
        </p:nvSpPr>
        <p:spPr>
          <a:xfrm rot="19235087">
            <a:off x="821748" y="1669753"/>
            <a:ext cx="432261" cy="750887"/>
          </a:xfrm>
          <a:prstGeom prst="lightningBol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325003" y="4971281"/>
            <a:ext cx="1148588" cy="60433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3200" b="1">
                <a:solidFill>
                  <a:srgbClr val="D84256"/>
                </a:solidFill>
                <a:latin typeface="Garamond" pitchFamily="18" charset="0"/>
              </a:rPr>
              <a:t>3 cm</a:t>
            </a:r>
            <a:endParaRPr lang="en-US" sz="3200">
              <a:solidFill>
                <a:srgbClr val="D84256"/>
              </a:solidFill>
              <a:latin typeface="Garamond" pitchFamily="18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3583920" y="3737187"/>
            <a:ext cx="5248581" cy="55277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000" b="1">
                <a:solidFill>
                  <a:srgbClr val="D84256"/>
                </a:solidFill>
                <a:latin typeface="Garamond" pitchFamily="18" charset="0"/>
              </a:rPr>
              <a:t>A = 50 x 3 = </a:t>
            </a:r>
            <a:r>
              <a:rPr lang="sr-Latn-RS" sz="4000" b="1">
                <a:solidFill>
                  <a:schemeClr val="tx1"/>
                </a:solidFill>
                <a:latin typeface="Garamond" pitchFamily="18" charset="0"/>
              </a:rPr>
              <a:t>150</a:t>
            </a:r>
            <a:r>
              <a:rPr lang="sr-Latn-RS" sz="4000" b="1">
                <a:solidFill>
                  <a:srgbClr val="D84256"/>
                </a:solidFill>
                <a:latin typeface="Garamond" pitchFamily="18" charset="0"/>
              </a:rPr>
              <a:t> g/cm</a:t>
            </a:r>
            <a:endParaRPr lang="en-US" sz="40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455917" y="1561926"/>
            <a:ext cx="1307511" cy="4869626"/>
            <a:chOff x="2669845" y="1561925"/>
            <a:chExt cx="1307511" cy="4869626"/>
          </a:xfrm>
        </p:grpSpPr>
        <p:grpSp>
          <p:nvGrpSpPr>
            <p:cNvPr id="75" name="Group 74"/>
            <p:cNvGrpSpPr/>
            <p:nvPr/>
          </p:nvGrpSpPr>
          <p:grpSpPr>
            <a:xfrm>
              <a:off x="2669845" y="1561925"/>
              <a:ext cx="1075969" cy="3612975"/>
              <a:chOff x="6801792" y="1219025"/>
              <a:chExt cx="1065425" cy="4905375"/>
            </a:xfrm>
          </p:grpSpPr>
          <p:sp>
            <p:nvSpPr>
              <p:cNvPr id="83" name="Freeform 82"/>
              <p:cNvSpPr/>
              <p:nvPr/>
            </p:nvSpPr>
            <p:spPr>
              <a:xfrm rot="3155024">
                <a:off x="6940699" y="1604296"/>
                <a:ext cx="383220" cy="661033"/>
              </a:xfrm>
              <a:custGeom>
                <a:avLst/>
                <a:gdLst>
                  <a:gd name="connsiteX0" fmla="*/ 340822 w 340822"/>
                  <a:gd name="connsiteY0" fmla="*/ 0 h 440574"/>
                  <a:gd name="connsiteX1" fmla="*/ 191193 w 340822"/>
                  <a:gd name="connsiteY1" fmla="*/ 166254 h 440574"/>
                  <a:gd name="connsiteX2" fmla="*/ 0 w 340822"/>
                  <a:gd name="connsiteY2" fmla="*/ 440574 h 44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0822" h="440574">
                    <a:moveTo>
                      <a:pt x="340822" y="0"/>
                    </a:moveTo>
                    <a:cubicBezTo>
                      <a:pt x="294409" y="46412"/>
                      <a:pt x="247997" y="92825"/>
                      <a:pt x="191193" y="166254"/>
                    </a:cubicBezTo>
                    <a:cubicBezTo>
                      <a:pt x="134389" y="239683"/>
                      <a:pt x="67194" y="340128"/>
                      <a:pt x="0" y="440574"/>
                    </a:cubicBezTo>
                  </a:path>
                </a:pathLst>
              </a:custGeom>
              <a:noFill/>
              <a:ln w="571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7095692" y="1219025"/>
                <a:ext cx="771525" cy="4905375"/>
                <a:chOff x="5819775" y="1152525"/>
                <a:chExt cx="771525" cy="4905375"/>
              </a:xfrm>
            </p:grpSpPr>
            <p:sp>
              <p:nvSpPr>
                <p:cNvPr id="85" name="Trapezoid 84"/>
                <p:cNvSpPr/>
                <p:nvPr/>
              </p:nvSpPr>
              <p:spPr>
                <a:xfrm rot="10800000">
                  <a:off x="6095999" y="5105400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Trapezoid 85"/>
                <p:cNvSpPr/>
                <p:nvPr/>
              </p:nvSpPr>
              <p:spPr>
                <a:xfrm>
                  <a:off x="6095999" y="1152525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5819775" y="1628775"/>
                  <a:ext cx="771525" cy="3952875"/>
                </a:xfrm>
                <a:prstGeom prst="ellipse">
                  <a:avLst/>
                </a:prstGeom>
                <a:solidFill>
                  <a:srgbClr val="E74E10"/>
                </a:solidFill>
                <a:ln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5960002" y="1903412"/>
                  <a:ext cx="491067" cy="3403600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6079526" y="2295828"/>
                  <a:ext cx="252018" cy="2672253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6129110" y="1858014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6125196" y="4752911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" name="Group 12"/>
            <p:cNvGrpSpPr/>
            <p:nvPr/>
          </p:nvGrpSpPr>
          <p:grpSpPr>
            <a:xfrm>
              <a:off x="2731626" y="5066719"/>
              <a:ext cx="1245730" cy="1364832"/>
              <a:chOff x="4471740" y="5007468"/>
              <a:chExt cx="1245730" cy="1364832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71740" y="5007468"/>
                <a:ext cx="1245730" cy="1364832"/>
              </a:xfrm>
              <a:prstGeom prst="rect">
                <a:avLst/>
              </a:prstGeom>
            </p:spPr>
          </p:pic>
          <p:sp>
            <p:nvSpPr>
              <p:cNvPr id="36" name="Rounded Rectangle 35"/>
              <p:cNvSpPr/>
              <p:nvPr/>
            </p:nvSpPr>
            <p:spPr>
              <a:xfrm>
                <a:off x="4767903" y="5848514"/>
                <a:ext cx="653404" cy="343290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Latn-RS">
                    <a:solidFill>
                      <a:schemeClr val="bg1"/>
                    </a:solidFill>
                    <a:latin typeface="Garamond" pitchFamily="18" charset="0"/>
                  </a:rPr>
                  <a:t>50 g</a:t>
                </a:r>
                <a:endParaRPr lang="en-US">
                  <a:solidFill>
                    <a:schemeClr val="bg1"/>
                  </a:solidFill>
                  <a:latin typeface="Garamond" pitchFamily="18" charset="0"/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3266946" y="5391007"/>
            <a:ext cx="5565555" cy="1074217"/>
            <a:chOff x="3161491" y="5234187"/>
            <a:chExt cx="5565555" cy="1074217"/>
          </a:xfrm>
        </p:grpSpPr>
        <p:grpSp>
          <p:nvGrpSpPr>
            <p:cNvPr id="129" name="Group 128"/>
            <p:cNvGrpSpPr/>
            <p:nvPr/>
          </p:nvGrpSpPr>
          <p:grpSpPr>
            <a:xfrm flipH="1">
              <a:off x="3161491" y="5234187"/>
              <a:ext cx="1774436" cy="1072364"/>
              <a:chOff x="6952610" y="5236040"/>
              <a:chExt cx="1774436" cy="1072364"/>
            </a:xfrm>
          </p:grpSpPr>
          <p:grpSp>
            <p:nvGrpSpPr>
              <p:cNvPr id="130" name="Group 129"/>
              <p:cNvGrpSpPr/>
              <p:nvPr/>
            </p:nvGrpSpPr>
            <p:grpSpPr>
              <a:xfrm>
                <a:off x="6952610" y="5770369"/>
                <a:ext cx="1774436" cy="538035"/>
                <a:chOff x="7017095" y="4593603"/>
                <a:chExt cx="1774436" cy="538035"/>
              </a:xfrm>
            </p:grpSpPr>
            <p:sp>
              <p:nvSpPr>
                <p:cNvPr id="134" name="Flowchart: Process 133"/>
                <p:cNvSpPr/>
                <p:nvPr/>
              </p:nvSpPr>
              <p:spPr>
                <a:xfrm>
                  <a:off x="7058786" y="4593603"/>
                  <a:ext cx="1732745" cy="538035"/>
                </a:xfrm>
                <a:prstGeom prst="flowChartProcess">
                  <a:avLst/>
                </a:prstGeom>
                <a:noFill/>
                <a:ln w="57150">
                  <a:solidFill>
                    <a:srgbClr val="D842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Flowchart: Process 134"/>
                <p:cNvSpPr/>
                <p:nvPr/>
              </p:nvSpPr>
              <p:spPr>
                <a:xfrm>
                  <a:off x="7017095" y="4621847"/>
                  <a:ext cx="166831" cy="480076"/>
                </a:xfrm>
                <a:prstGeom prst="flowChartProcess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/>
              <p:cNvGrpSpPr/>
              <p:nvPr/>
            </p:nvGrpSpPr>
            <p:grpSpPr>
              <a:xfrm>
                <a:off x="6952610" y="5236040"/>
                <a:ext cx="1774436" cy="538035"/>
                <a:chOff x="7017095" y="4593603"/>
                <a:chExt cx="1774436" cy="538035"/>
              </a:xfrm>
            </p:grpSpPr>
            <p:sp>
              <p:nvSpPr>
                <p:cNvPr id="132" name="Flowchart: Process 131"/>
                <p:cNvSpPr/>
                <p:nvPr/>
              </p:nvSpPr>
              <p:spPr>
                <a:xfrm>
                  <a:off x="7058786" y="4593603"/>
                  <a:ext cx="1732745" cy="538035"/>
                </a:xfrm>
                <a:prstGeom prst="flowChartProcess">
                  <a:avLst/>
                </a:prstGeom>
                <a:noFill/>
                <a:ln w="57150">
                  <a:solidFill>
                    <a:srgbClr val="D842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Flowchart: Process 132"/>
                <p:cNvSpPr/>
                <p:nvPr/>
              </p:nvSpPr>
              <p:spPr>
                <a:xfrm>
                  <a:off x="7017095" y="4621847"/>
                  <a:ext cx="166831" cy="480076"/>
                </a:xfrm>
                <a:prstGeom prst="flowChartProcess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7" name="Group 26"/>
            <p:cNvGrpSpPr/>
            <p:nvPr/>
          </p:nvGrpSpPr>
          <p:grpSpPr>
            <a:xfrm>
              <a:off x="6952610" y="5236040"/>
              <a:ext cx="1774436" cy="1072364"/>
              <a:chOff x="6952610" y="5236040"/>
              <a:chExt cx="1774436" cy="1072364"/>
            </a:xfrm>
          </p:grpSpPr>
          <p:grpSp>
            <p:nvGrpSpPr>
              <p:cNvPr id="126" name="Group 125"/>
              <p:cNvGrpSpPr/>
              <p:nvPr/>
            </p:nvGrpSpPr>
            <p:grpSpPr>
              <a:xfrm>
                <a:off x="6952610" y="5770369"/>
                <a:ext cx="1774436" cy="538035"/>
                <a:chOff x="7017095" y="4593603"/>
                <a:chExt cx="1774436" cy="538035"/>
              </a:xfrm>
            </p:grpSpPr>
            <p:sp>
              <p:nvSpPr>
                <p:cNvPr id="127" name="Flowchart: Process 126"/>
                <p:cNvSpPr/>
                <p:nvPr/>
              </p:nvSpPr>
              <p:spPr>
                <a:xfrm>
                  <a:off x="7058786" y="4593603"/>
                  <a:ext cx="1732745" cy="538035"/>
                </a:xfrm>
                <a:prstGeom prst="flowChartProcess">
                  <a:avLst/>
                </a:prstGeom>
                <a:noFill/>
                <a:ln w="57150">
                  <a:solidFill>
                    <a:srgbClr val="D842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Flowchart: Process 127"/>
                <p:cNvSpPr/>
                <p:nvPr/>
              </p:nvSpPr>
              <p:spPr>
                <a:xfrm>
                  <a:off x="7017095" y="4621847"/>
                  <a:ext cx="166831" cy="480076"/>
                </a:xfrm>
                <a:prstGeom prst="flowChartProcess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6952610" y="5236040"/>
                <a:ext cx="1774436" cy="538035"/>
                <a:chOff x="7017095" y="4593603"/>
                <a:chExt cx="1774436" cy="538035"/>
              </a:xfrm>
            </p:grpSpPr>
            <p:sp>
              <p:nvSpPr>
                <p:cNvPr id="22" name="Flowchart: Process 21"/>
                <p:cNvSpPr/>
                <p:nvPr/>
              </p:nvSpPr>
              <p:spPr>
                <a:xfrm>
                  <a:off x="7058786" y="4593603"/>
                  <a:ext cx="1732745" cy="538035"/>
                </a:xfrm>
                <a:prstGeom prst="flowChartProcess">
                  <a:avLst/>
                </a:prstGeom>
                <a:noFill/>
                <a:ln w="57150">
                  <a:solidFill>
                    <a:srgbClr val="D842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Flowchart: Process 124"/>
                <p:cNvSpPr/>
                <p:nvPr/>
              </p:nvSpPr>
              <p:spPr>
                <a:xfrm>
                  <a:off x="7017095" y="4621847"/>
                  <a:ext cx="166831" cy="480076"/>
                </a:xfrm>
                <a:prstGeom prst="flowChartProcess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1" name="Group 20"/>
            <p:cNvGrpSpPr/>
            <p:nvPr/>
          </p:nvGrpSpPr>
          <p:grpSpPr>
            <a:xfrm>
              <a:off x="4724777" y="5340376"/>
              <a:ext cx="2520159" cy="406739"/>
              <a:chOff x="5144654" y="5543745"/>
              <a:chExt cx="2520159" cy="406739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5338364" y="5714265"/>
                <a:ext cx="214029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19"/>
              <p:cNvGrpSpPr/>
              <p:nvPr/>
            </p:nvGrpSpPr>
            <p:grpSpPr>
              <a:xfrm>
                <a:off x="5144654" y="5543745"/>
                <a:ext cx="868344" cy="400940"/>
                <a:chOff x="5144654" y="5543745"/>
                <a:chExt cx="868344" cy="400940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5144654" y="5549510"/>
                  <a:ext cx="471181" cy="395175"/>
                  <a:chOff x="5144654" y="5549510"/>
                  <a:chExt cx="471181" cy="395175"/>
                </a:xfrm>
              </p:grpSpPr>
              <p:grpSp>
                <p:nvGrpSpPr>
                  <p:cNvPr id="18" name="Group 17"/>
                  <p:cNvGrpSpPr/>
                  <p:nvPr/>
                </p:nvGrpSpPr>
                <p:grpSpPr>
                  <a:xfrm>
                    <a:off x="5144654" y="5549510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17" name="Oval 16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" name="Oval 42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5" name="Group 44"/>
                  <p:cNvGrpSpPr/>
                  <p:nvPr/>
                </p:nvGrpSpPr>
                <p:grpSpPr>
                  <a:xfrm>
                    <a:off x="5343617" y="5556151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46" name="Oval 45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Oval 46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2" name="Group 51"/>
                <p:cNvGrpSpPr/>
                <p:nvPr/>
              </p:nvGrpSpPr>
              <p:grpSpPr>
                <a:xfrm>
                  <a:off x="5541817" y="5543745"/>
                  <a:ext cx="471181" cy="395175"/>
                  <a:chOff x="5144654" y="5549510"/>
                  <a:chExt cx="471181" cy="395175"/>
                </a:xfrm>
              </p:grpSpPr>
              <p:grpSp>
                <p:nvGrpSpPr>
                  <p:cNvPr id="53" name="Group 52"/>
                  <p:cNvGrpSpPr/>
                  <p:nvPr/>
                </p:nvGrpSpPr>
                <p:grpSpPr>
                  <a:xfrm>
                    <a:off x="5144654" y="5549510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62" name="Oval 61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" name="Oval 62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4" name="Group 53"/>
                  <p:cNvGrpSpPr/>
                  <p:nvPr/>
                </p:nvGrpSpPr>
                <p:grpSpPr>
                  <a:xfrm>
                    <a:off x="5343617" y="5556151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57" name="Oval 56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" name="Oval 58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64" name="Group 63"/>
              <p:cNvGrpSpPr/>
              <p:nvPr/>
            </p:nvGrpSpPr>
            <p:grpSpPr>
              <a:xfrm flipH="1">
                <a:off x="6796469" y="5549544"/>
                <a:ext cx="868344" cy="400940"/>
                <a:chOff x="5144654" y="5543745"/>
                <a:chExt cx="868344" cy="400940"/>
              </a:xfrm>
            </p:grpSpPr>
            <p:grpSp>
              <p:nvGrpSpPr>
                <p:cNvPr id="65" name="Group 64"/>
                <p:cNvGrpSpPr/>
                <p:nvPr/>
              </p:nvGrpSpPr>
              <p:grpSpPr>
                <a:xfrm>
                  <a:off x="5144654" y="5549510"/>
                  <a:ext cx="471181" cy="395175"/>
                  <a:chOff x="5144654" y="5549510"/>
                  <a:chExt cx="471181" cy="395175"/>
                </a:xfrm>
              </p:grpSpPr>
              <p:grpSp>
                <p:nvGrpSpPr>
                  <p:cNvPr id="73" name="Group 72"/>
                  <p:cNvGrpSpPr/>
                  <p:nvPr/>
                </p:nvGrpSpPr>
                <p:grpSpPr>
                  <a:xfrm>
                    <a:off x="5144654" y="5549510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82" name="Oval 81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" name="Oval 91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4" name="Group 73"/>
                  <p:cNvGrpSpPr/>
                  <p:nvPr/>
                </p:nvGrpSpPr>
                <p:grpSpPr>
                  <a:xfrm>
                    <a:off x="5343617" y="5556151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80" name="Oval 79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" name="Oval 80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6" name="Group 65"/>
                <p:cNvGrpSpPr/>
                <p:nvPr/>
              </p:nvGrpSpPr>
              <p:grpSpPr>
                <a:xfrm>
                  <a:off x="5541817" y="5543745"/>
                  <a:ext cx="471181" cy="395175"/>
                  <a:chOff x="5144654" y="5549510"/>
                  <a:chExt cx="471181" cy="395175"/>
                </a:xfrm>
              </p:grpSpPr>
              <p:grpSp>
                <p:nvGrpSpPr>
                  <p:cNvPr id="67" name="Group 66"/>
                  <p:cNvGrpSpPr/>
                  <p:nvPr/>
                </p:nvGrpSpPr>
                <p:grpSpPr>
                  <a:xfrm>
                    <a:off x="5144654" y="5549510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71" name="Oval 70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" name="Oval 71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8" name="Group 67"/>
                  <p:cNvGrpSpPr/>
                  <p:nvPr/>
                </p:nvGrpSpPr>
                <p:grpSpPr>
                  <a:xfrm>
                    <a:off x="5343617" y="5556151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69" name="Oval 68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" name="Oval 69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93" name="Group 92"/>
            <p:cNvGrpSpPr/>
            <p:nvPr/>
          </p:nvGrpSpPr>
          <p:grpSpPr>
            <a:xfrm>
              <a:off x="4733015" y="5867691"/>
              <a:ext cx="2520159" cy="406739"/>
              <a:chOff x="5144654" y="5543745"/>
              <a:chExt cx="2520159" cy="406739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>
                <a:off x="5338364" y="5714265"/>
                <a:ext cx="214029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5" name="Group 94"/>
              <p:cNvGrpSpPr/>
              <p:nvPr/>
            </p:nvGrpSpPr>
            <p:grpSpPr>
              <a:xfrm>
                <a:off x="5144654" y="5543745"/>
                <a:ext cx="868344" cy="400940"/>
                <a:chOff x="5144654" y="5543745"/>
                <a:chExt cx="868344" cy="400940"/>
              </a:xfrm>
            </p:grpSpPr>
            <p:grpSp>
              <p:nvGrpSpPr>
                <p:cNvPr id="111" name="Group 110"/>
                <p:cNvGrpSpPr/>
                <p:nvPr/>
              </p:nvGrpSpPr>
              <p:grpSpPr>
                <a:xfrm>
                  <a:off x="5144654" y="5549510"/>
                  <a:ext cx="471181" cy="395175"/>
                  <a:chOff x="5144654" y="5549510"/>
                  <a:chExt cx="471181" cy="395175"/>
                </a:xfrm>
              </p:grpSpPr>
              <p:grpSp>
                <p:nvGrpSpPr>
                  <p:cNvPr id="119" name="Group 118"/>
                  <p:cNvGrpSpPr/>
                  <p:nvPr/>
                </p:nvGrpSpPr>
                <p:grpSpPr>
                  <a:xfrm>
                    <a:off x="5144654" y="5549510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123" name="Oval 122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4" name="Oval 123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0" name="Group 119"/>
                  <p:cNvGrpSpPr/>
                  <p:nvPr/>
                </p:nvGrpSpPr>
                <p:grpSpPr>
                  <a:xfrm>
                    <a:off x="5343617" y="5556151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121" name="Oval 120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2" name="Oval 121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2" name="Group 111"/>
                <p:cNvGrpSpPr/>
                <p:nvPr/>
              </p:nvGrpSpPr>
              <p:grpSpPr>
                <a:xfrm>
                  <a:off x="5541817" y="5543745"/>
                  <a:ext cx="471181" cy="395175"/>
                  <a:chOff x="5144654" y="5549510"/>
                  <a:chExt cx="471181" cy="395175"/>
                </a:xfrm>
              </p:grpSpPr>
              <p:grpSp>
                <p:nvGrpSpPr>
                  <p:cNvPr id="113" name="Group 112"/>
                  <p:cNvGrpSpPr/>
                  <p:nvPr/>
                </p:nvGrpSpPr>
                <p:grpSpPr>
                  <a:xfrm>
                    <a:off x="5144654" y="5549510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117" name="Oval 116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8" name="Oval 117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4" name="Group 113"/>
                  <p:cNvGrpSpPr/>
                  <p:nvPr/>
                </p:nvGrpSpPr>
                <p:grpSpPr>
                  <a:xfrm>
                    <a:off x="5343617" y="5556151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115" name="Oval 114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6" name="Oval 115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96" name="Group 95"/>
              <p:cNvGrpSpPr/>
              <p:nvPr/>
            </p:nvGrpSpPr>
            <p:grpSpPr>
              <a:xfrm flipH="1">
                <a:off x="6796469" y="5549544"/>
                <a:ext cx="868344" cy="400940"/>
                <a:chOff x="5144654" y="5543745"/>
                <a:chExt cx="868344" cy="400940"/>
              </a:xfrm>
            </p:grpSpPr>
            <p:grpSp>
              <p:nvGrpSpPr>
                <p:cNvPr id="97" name="Group 96"/>
                <p:cNvGrpSpPr/>
                <p:nvPr/>
              </p:nvGrpSpPr>
              <p:grpSpPr>
                <a:xfrm>
                  <a:off x="5144654" y="5549510"/>
                  <a:ext cx="471181" cy="395175"/>
                  <a:chOff x="5144654" y="5549510"/>
                  <a:chExt cx="471181" cy="395175"/>
                </a:xfrm>
              </p:grpSpPr>
              <p:grpSp>
                <p:nvGrpSpPr>
                  <p:cNvPr id="105" name="Group 104"/>
                  <p:cNvGrpSpPr/>
                  <p:nvPr/>
                </p:nvGrpSpPr>
                <p:grpSpPr>
                  <a:xfrm>
                    <a:off x="5144654" y="5549510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109" name="Oval 108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" name="Oval 109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6" name="Group 105"/>
                  <p:cNvGrpSpPr/>
                  <p:nvPr/>
                </p:nvGrpSpPr>
                <p:grpSpPr>
                  <a:xfrm>
                    <a:off x="5343617" y="5556151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107" name="Oval 106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" name="Oval 107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8" name="Group 97"/>
                <p:cNvGrpSpPr/>
                <p:nvPr/>
              </p:nvGrpSpPr>
              <p:grpSpPr>
                <a:xfrm>
                  <a:off x="5541817" y="5543745"/>
                  <a:ext cx="471181" cy="395175"/>
                  <a:chOff x="5144654" y="5549510"/>
                  <a:chExt cx="471181" cy="395175"/>
                </a:xfrm>
              </p:grpSpPr>
              <p:grpSp>
                <p:nvGrpSpPr>
                  <p:cNvPr id="99" name="Group 98"/>
                  <p:cNvGrpSpPr/>
                  <p:nvPr/>
                </p:nvGrpSpPr>
                <p:grpSpPr>
                  <a:xfrm>
                    <a:off x="5144654" y="5549510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103" name="Oval 102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" name="Oval 103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0" name="Group 99"/>
                  <p:cNvGrpSpPr/>
                  <p:nvPr/>
                </p:nvGrpSpPr>
                <p:grpSpPr>
                  <a:xfrm>
                    <a:off x="5343617" y="5556151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101" name="Oval 100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" name="Oval 101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</p:grpSp>
      <p:sp>
        <p:nvSpPr>
          <p:cNvPr id="136" name="Rounded Rectangle 135"/>
          <p:cNvSpPr/>
          <p:nvPr/>
        </p:nvSpPr>
        <p:spPr>
          <a:xfrm>
            <a:off x="3309319" y="4592850"/>
            <a:ext cx="5248581" cy="55277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600" b="1">
                <a:solidFill>
                  <a:srgbClr val="D84256"/>
                </a:solidFill>
                <a:latin typeface="Garamond" pitchFamily="18" charset="0"/>
              </a:rPr>
              <a:t>Starling-ov zakon</a:t>
            </a:r>
            <a:endParaRPr lang="en-US" sz="3600" b="1" dirty="0">
              <a:solidFill>
                <a:srgbClr val="D84256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0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76" grpId="0"/>
      <p:bldP spid="77" grpId="0"/>
      <p:bldP spid="1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66675" y="1218758"/>
            <a:ext cx="3697642" cy="34316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666750" y="258520"/>
            <a:ext cx="7877175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Neuro-mišićni preparat </a:t>
            </a:r>
            <a:r>
              <a:rPr kumimoji="0" lang="sr-Latn-RS" sz="3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m. gastrocnemius</a:t>
            </a: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-a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212418" y="1113954"/>
            <a:ext cx="2198242" cy="55277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000" b="1">
                <a:solidFill>
                  <a:srgbClr val="D84256"/>
                </a:solidFill>
                <a:latin typeface="Garamond" pitchFamily="18" charset="0"/>
              </a:rPr>
              <a:t>A = F x s</a:t>
            </a:r>
            <a:endParaRPr lang="en-US" sz="40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212418" y="1724945"/>
            <a:ext cx="3168102" cy="135560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A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–</a:t>
            </a:r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mišićni rad (g/cm)</a:t>
            </a:r>
          </a:p>
          <a:p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F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–</a:t>
            </a:r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opterećenje (g)</a:t>
            </a:r>
          </a:p>
          <a:p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s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–</a:t>
            </a:r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skraćenje (cm)</a:t>
            </a:r>
            <a:endParaRPr lang="en-US" sz="2400">
              <a:solidFill>
                <a:srgbClr val="D84256"/>
              </a:solidFill>
              <a:latin typeface="Garamond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443716" y="1561926"/>
            <a:ext cx="1309251" cy="4988181"/>
            <a:chOff x="1443716" y="1561926"/>
            <a:chExt cx="1309251" cy="4988181"/>
          </a:xfrm>
        </p:grpSpPr>
        <p:grpSp>
          <p:nvGrpSpPr>
            <p:cNvPr id="2" name="Group 1"/>
            <p:cNvGrpSpPr/>
            <p:nvPr/>
          </p:nvGrpSpPr>
          <p:grpSpPr>
            <a:xfrm>
              <a:off x="1443716" y="1561926"/>
              <a:ext cx="1075969" cy="3686349"/>
              <a:chOff x="6801792" y="1219025"/>
              <a:chExt cx="1065425" cy="4905375"/>
            </a:xfrm>
          </p:grpSpPr>
          <p:sp>
            <p:nvSpPr>
              <p:cNvPr id="3" name="Freeform 2"/>
              <p:cNvSpPr/>
              <p:nvPr/>
            </p:nvSpPr>
            <p:spPr>
              <a:xfrm rot="3155024">
                <a:off x="6940699" y="1604296"/>
                <a:ext cx="383220" cy="661033"/>
              </a:xfrm>
              <a:custGeom>
                <a:avLst/>
                <a:gdLst>
                  <a:gd name="connsiteX0" fmla="*/ 340822 w 340822"/>
                  <a:gd name="connsiteY0" fmla="*/ 0 h 440574"/>
                  <a:gd name="connsiteX1" fmla="*/ 191193 w 340822"/>
                  <a:gd name="connsiteY1" fmla="*/ 166254 h 440574"/>
                  <a:gd name="connsiteX2" fmla="*/ 0 w 340822"/>
                  <a:gd name="connsiteY2" fmla="*/ 440574 h 44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0822" h="440574">
                    <a:moveTo>
                      <a:pt x="340822" y="0"/>
                    </a:moveTo>
                    <a:cubicBezTo>
                      <a:pt x="294409" y="46412"/>
                      <a:pt x="247997" y="92825"/>
                      <a:pt x="191193" y="166254"/>
                    </a:cubicBezTo>
                    <a:cubicBezTo>
                      <a:pt x="134389" y="239683"/>
                      <a:pt x="67194" y="340128"/>
                      <a:pt x="0" y="440574"/>
                    </a:cubicBezTo>
                  </a:path>
                </a:pathLst>
              </a:custGeom>
              <a:noFill/>
              <a:ln w="571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7095692" y="1219025"/>
                <a:ext cx="771525" cy="4905375"/>
                <a:chOff x="5819775" y="1152525"/>
                <a:chExt cx="771525" cy="4905375"/>
              </a:xfrm>
            </p:grpSpPr>
            <p:sp>
              <p:nvSpPr>
                <p:cNvPr id="5" name="Trapezoid 4"/>
                <p:cNvSpPr/>
                <p:nvPr/>
              </p:nvSpPr>
              <p:spPr>
                <a:xfrm rot="10800000">
                  <a:off x="6095999" y="5105400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Trapezoid 5"/>
                <p:cNvSpPr/>
                <p:nvPr/>
              </p:nvSpPr>
              <p:spPr>
                <a:xfrm>
                  <a:off x="6095999" y="1152525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5819775" y="1628775"/>
                  <a:ext cx="771525" cy="3952875"/>
                </a:xfrm>
                <a:prstGeom prst="ellipse">
                  <a:avLst/>
                </a:prstGeom>
                <a:solidFill>
                  <a:srgbClr val="E74E10"/>
                </a:solidFill>
                <a:ln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5960002" y="1903412"/>
                  <a:ext cx="491067" cy="3403600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6079526" y="2295828"/>
                  <a:ext cx="252018" cy="2672253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6129110" y="1858014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6125196" y="4752911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7237" y="5185275"/>
              <a:ext cx="1245730" cy="1364832"/>
            </a:xfrm>
            <a:prstGeom prst="rect">
              <a:avLst/>
            </a:prstGeom>
          </p:spPr>
        </p:pic>
        <p:sp>
          <p:nvSpPr>
            <p:cNvPr id="58" name="Rounded Rectangle 57"/>
            <p:cNvSpPr/>
            <p:nvPr/>
          </p:nvSpPr>
          <p:spPr>
            <a:xfrm>
              <a:off x="1758827" y="6026321"/>
              <a:ext cx="716285" cy="34329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>
                  <a:solidFill>
                    <a:schemeClr val="bg1"/>
                  </a:solidFill>
                  <a:latin typeface="Garamond" pitchFamily="18" charset="0"/>
                </a:rPr>
                <a:t>250 g</a:t>
              </a:r>
              <a:endParaRPr lang="en-US">
                <a:solidFill>
                  <a:schemeClr val="bg1"/>
                </a:solidFill>
                <a:latin typeface="Garamond" pitchFamily="18" charset="0"/>
              </a:endParaRPr>
            </a:p>
          </p:txBody>
        </p:sp>
      </p:grpSp>
      <p:sp>
        <p:nvSpPr>
          <p:cNvPr id="61" name="Lightning Bolt 60"/>
          <p:cNvSpPr/>
          <p:nvPr/>
        </p:nvSpPr>
        <p:spPr>
          <a:xfrm rot="19235087">
            <a:off x="821748" y="1669753"/>
            <a:ext cx="432261" cy="750887"/>
          </a:xfrm>
          <a:prstGeom prst="lightningBol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845437" y="5330582"/>
            <a:ext cx="6093419" cy="1074217"/>
            <a:chOff x="3036268" y="5271477"/>
            <a:chExt cx="6093419" cy="1074217"/>
          </a:xfrm>
        </p:grpSpPr>
        <p:grpSp>
          <p:nvGrpSpPr>
            <p:cNvPr id="129" name="Group 128"/>
            <p:cNvGrpSpPr/>
            <p:nvPr/>
          </p:nvGrpSpPr>
          <p:grpSpPr>
            <a:xfrm flipH="1">
              <a:off x="3036268" y="5273330"/>
              <a:ext cx="1774436" cy="1072364"/>
              <a:chOff x="6952610" y="5236040"/>
              <a:chExt cx="1774436" cy="1072364"/>
            </a:xfrm>
          </p:grpSpPr>
          <p:grpSp>
            <p:nvGrpSpPr>
              <p:cNvPr id="130" name="Group 129"/>
              <p:cNvGrpSpPr/>
              <p:nvPr/>
            </p:nvGrpSpPr>
            <p:grpSpPr>
              <a:xfrm>
                <a:off x="6952610" y="5770369"/>
                <a:ext cx="1774436" cy="538035"/>
                <a:chOff x="7017095" y="4593603"/>
                <a:chExt cx="1774436" cy="538035"/>
              </a:xfrm>
            </p:grpSpPr>
            <p:sp>
              <p:nvSpPr>
                <p:cNvPr id="134" name="Flowchart: Process 133"/>
                <p:cNvSpPr/>
                <p:nvPr/>
              </p:nvSpPr>
              <p:spPr>
                <a:xfrm>
                  <a:off x="7058786" y="4593603"/>
                  <a:ext cx="1732745" cy="538035"/>
                </a:xfrm>
                <a:prstGeom prst="flowChartProcess">
                  <a:avLst/>
                </a:prstGeom>
                <a:noFill/>
                <a:ln w="57150">
                  <a:solidFill>
                    <a:srgbClr val="D842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Flowchart: Process 134"/>
                <p:cNvSpPr/>
                <p:nvPr/>
              </p:nvSpPr>
              <p:spPr>
                <a:xfrm>
                  <a:off x="7017095" y="4621847"/>
                  <a:ext cx="166831" cy="480076"/>
                </a:xfrm>
                <a:prstGeom prst="flowChartProcess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/>
              <p:cNvGrpSpPr/>
              <p:nvPr/>
            </p:nvGrpSpPr>
            <p:grpSpPr>
              <a:xfrm>
                <a:off x="6952610" y="5236040"/>
                <a:ext cx="1774436" cy="538035"/>
                <a:chOff x="7017095" y="4593603"/>
                <a:chExt cx="1774436" cy="538035"/>
              </a:xfrm>
            </p:grpSpPr>
            <p:sp>
              <p:nvSpPr>
                <p:cNvPr id="132" name="Flowchart: Process 131"/>
                <p:cNvSpPr/>
                <p:nvPr/>
              </p:nvSpPr>
              <p:spPr>
                <a:xfrm>
                  <a:off x="7058786" y="4593603"/>
                  <a:ext cx="1732745" cy="538035"/>
                </a:xfrm>
                <a:prstGeom prst="flowChartProcess">
                  <a:avLst/>
                </a:prstGeom>
                <a:noFill/>
                <a:ln w="57150">
                  <a:solidFill>
                    <a:srgbClr val="D842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Flowchart: Process 132"/>
                <p:cNvSpPr/>
                <p:nvPr/>
              </p:nvSpPr>
              <p:spPr>
                <a:xfrm>
                  <a:off x="7017095" y="4621847"/>
                  <a:ext cx="166831" cy="480076"/>
                </a:xfrm>
                <a:prstGeom prst="flowChartProcess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7" name="Group 26"/>
            <p:cNvGrpSpPr/>
            <p:nvPr/>
          </p:nvGrpSpPr>
          <p:grpSpPr>
            <a:xfrm>
              <a:off x="7355251" y="5271477"/>
              <a:ext cx="1774436" cy="1072364"/>
              <a:chOff x="6952610" y="5236040"/>
              <a:chExt cx="1774436" cy="1072364"/>
            </a:xfrm>
          </p:grpSpPr>
          <p:grpSp>
            <p:nvGrpSpPr>
              <p:cNvPr id="126" name="Group 125"/>
              <p:cNvGrpSpPr/>
              <p:nvPr/>
            </p:nvGrpSpPr>
            <p:grpSpPr>
              <a:xfrm>
                <a:off x="6952610" y="5770369"/>
                <a:ext cx="1774436" cy="538035"/>
                <a:chOff x="7017095" y="4593603"/>
                <a:chExt cx="1774436" cy="538035"/>
              </a:xfrm>
            </p:grpSpPr>
            <p:sp>
              <p:nvSpPr>
                <p:cNvPr id="127" name="Flowchart: Process 126"/>
                <p:cNvSpPr/>
                <p:nvPr/>
              </p:nvSpPr>
              <p:spPr>
                <a:xfrm>
                  <a:off x="7058786" y="4593603"/>
                  <a:ext cx="1732745" cy="538035"/>
                </a:xfrm>
                <a:prstGeom prst="flowChartProcess">
                  <a:avLst/>
                </a:prstGeom>
                <a:noFill/>
                <a:ln w="57150">
                  <a:solidFill>
                    <a:srgbClr val="D842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Flowchart: Process 127"/>
                <p:cNvSpPr/>
                <p:nvPr/>
              </p:nvSpPr>
              <p:spPr>
                <a:xfrm>
                  <a:off x="7017095" y="4621847"/>
                  <a:ext cx="166831" cy="480076"/>
                </a:xfrm>
                <a:prstGeom prst="flowChartProcess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6952610" y="5236040"/>
                <a:ext cx="1774436" cy="538035"/>
                <a:chOff x="7017095" y="4593603"/>
                <a:chExt cx="1774436" cy="538035"/>
              </a:xfrm>
            </p:grpSpPr>
            <p:sp>
              <p:nvSpPr>
                <p:cNvPr id="22" name="Flowchart: Process 21"/>
                <p:cNvSpPr/>
                <p:nvPr/>
              </p:nvSpPr>
              <p:spPr>
                <a:xfrm>
                  <a:off x="7058786" y="4593603"/>
                  <a:ext cx="1732745" cy="538035"/>
                </a:xfrm>
                <a:prstGeom prst="flowChartProcess">
                  <a:avLst/>
                </a:prstGeom>
                <a:noFill/>
                <a:ln w="57150">
                  <a:solidFill>
                    <a:srgbClr val="D842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Flowchart: Process 124"/>
                <p:cNvSpPr/>
                <p:nvPr/>
              </p:nvSpPr>
              <p:spPr>
                <a:xfrm>
                  <a:off x="7017095" y="4621847"/>
                  <a:ext cx="166831" cy="480076"/>
                </a:xfrm>
                <a:prstGeom prst="flowChartProcess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1" name="Group 20"/>
            <p:cNvGrpSpPr/>
            <p:nvPr/>
          </p:nvGrpSpPr>
          <p:grpSpPr>
            <a:xfrm>
              <a:off x="4822280" y="5379638"/>
              <a:ext cx="2520159" cy="406739"/>
              <a:chOff x="5144654" y="5543745"/>
              <a:chExt cx="2520159" cy="406739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5338364" y="5714265"/>
                <a:ext cx="214029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19"/>
              <p:cNvGrpSpPr/>
              <p:nvPr/>
            </p:nvGrpSpPr>
            <p:grpSpPr>
              <a:xfrm>
                <a:off x="5144654" y="5543745"/>
                <a:ext cx="868344" cy="400940"/>
                <a:chOff x="5144654" y="5543745"/>
                <a:chExt cx="868344" cy="400940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5144654" y="5549510"/>
                  <a:ext cx="471181" cy="395175"/>
                  <a:chOff x="5144654" y="5549510"/>
                  <a:chExt cx="471181" cy="395175"/>
                </a:xfrm>
              </p:grpSpPr>
              <p:grpSp>
                <p:nvGrpSpPr>
                  <p:cNvPr id="18" name="Group 17"/>
                  <p:cNvGrpSpPr/>
                  <p:nvPr/>
                </p:nvGrpSpPr>
                <p:grpSpPr>
                  <a:xfrm>
                    <a:off x="5144654" y="5549510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17" name="Oval 16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" name="Oval 42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5" name="Group 44"/>
                  <p:cNvGrpSpPr/>
                  <p:nvPr/>
                </p:nvGrpSpPr>
                <p:grpSpPr>
                  <a:xfrm>
                    <a:off x="5343617" y="5556151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46" name="Oval 45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Oval 46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2" name="Group 51"/>
                <p:cNvGrpSpPr/>
                <p:nvPr/>
              </p:nvGrpSpPr>
              <p:grpSpPr>
                <a:xfrm>
                  <a:off x="5541817" y="5543745"/>
                  <a:ext cx="471181" cy="395175"/>
                  <a:chOff x="5144654" y="5549510"/>
                  <a:chExt cx="471181" cy="395175"/>
                </a:xfrm>
              </p:grpSpPr>
              <p:grpSp>
                <p:nvGrpSpPr>
                  <p:cNvPr id="53" name="Group 52"/>
                  <p:cNvGrpSpPr/>
                  <p:nvPr/>
                </p:nvGrpSpPr>
                <p:grpSpPr>
                  <a:xfrm>
                    <a:off x="5144654" y="5549510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62" name="Oval 61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" name="Oval 62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4" name="Group 53"/>
                  <p:cNvGrpSpPr/>
                  <p:nvPr/>
                </p:nvGrpSpPr>
                <p:grpSpPr>
                  <a:xfrm>
                    <a:off x="5343617" y="5556151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57" name="Oval 56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" name="Oval 58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64" name="Group 63"/>
              <p:cNvGrpSpPr/>
              <p:nvPr/>
            </p:nvGrpSpPr>
            <p:grpSpPr>
              <a:xfrm flipH="1">
                <a:off x="6796469" y="5549544"/>
                <a:ext cx="868344" cy="400940"/>
                <a:chOff x="5144654" y="5543745"/>
                <a:chExt cx="868344" cy="400940"/>
              </a:xfrm>
            </p:grpSpPr>
            <p:grpSp>
              <p:nvGrpSpPr>
                <p:cNvPr id="65" name="Group 64"/>
                <p:cNvGrpSpPr/>
                <p:nvPr/>
              </p:nvGrpSpPr>
              <p:grpSpPr>
                <a:xfrm>
                  <a:off x="5144654" y="5549510"/>
                  <a:ext cx="471181" cy="395175"/>
                  <a:chOff x="5144654" y="5549510"/>
                  <a:chExt cx="471181" cy="395175"/>
                </a:xfrm>
              </p:grpSpPr>
              <p:grpSp>
                <p:nvGrpSpPr>
                  <p:cNvPr id="73" name="Group 72"/>
                  <p:cNvGrpSpPr/>
                  <p:nvPr/>
                </p:nvGrpSpPr>
                <p:grpSpPr>
                  <a:xfrm>
                    <a:off x="5144654" y="5549510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82" name="Oval 81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" name="Oval 91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4" name="Group 73"/>
                  <p:cNvGrpSpPr/>
                  <p:nvPr/>
                </p:nvGrpSpPr>
                <p:grpSpPr>
                  <a:xfrm>
                    <a:off x="5343617" y="5556151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80" name="Oval 79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" name="Oval 80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6" name="Group 65"/>
                <p:cNvGrpSpPr/>
                <p:nvPr/>
              </p:nvGrpSpPr>
              <p:grpSpPr>
                <a:xfrm>
                  <a:off x="5541817" y="5543745"/>
                  <a:ext cx="471181" cy="395175"/>
                  <a:chOff x="5144654" y="5549510"/>
                  <a:chExt cx="471181" cy="395175"/>
                </a:xfrm>
              </p:grpSpPr>
              <p:grpSp>
                <p:nvGrpSpPr>
                  <p:cNvPr id="67" name="Group 66"/>
                  <p:cNvGrpSpPr/>
                  <p:nvPr/>
                </p:nvGrpSpPr>
                <p:grpSpPr>
                  <a:xfrm>
                    <a:off x="5144654" y="5549510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71" name="Oval 70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" name="Oval 71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8" name="Group 67"/>
                  <p:cNvGrpSpPr/>
                  <p:nvPr/>
                </p:nvGrpSpPr>
                <p:grpSpPr>
                  <a:xfrm>
                    <a:off x="5343617" y="5556151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69" name="Oval 68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" name="Oval 69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93" name="Group 92"/>
            <p:cNvGrpSpPr/>
            <p:nvPr/>
          </p:nvGrpSpPr>
          <p:grpSpPr>
            <a:xfrm>
              <a:off x="4830518" y="5906953"/>
              <a:ext cx="2520159" cy="406739"/>
              <a:chOff x="5144654" y="5543745"/>
              <a:chExt cx="2520159" cy="406739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>
                <a:off x="5338364" y="5714265"/>
                <a:ext cx="214029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5" name="Group 94"/>
              <p:cNvGrpSpPr/>
              <p:nvPr/>
            </p:nvGrpSpPr>
            <p:grpSpPr>
              <a:xfrm>
                <a:off x="5144654" y="5543745"/>
                <a:ext cx="868344" cy="400940"/>
                <a:chOff x="5144654" y="5543745"/>
                <a:chExt cx="868344" cy="400940"/>
              </a:xfrm>
            </p:grpSpPr>
            <p:grpSp>
              <p:nvGrpSpPr>
                <p:cNvPr id="111" name="Group 110"/>
                <p:cNvGrpSpPr/>
                <p:nvPr/>
              </p:nvGrpSpPr>
              <p:grpSpPr>
                <a:xfrm>
                  <a:off x="5144654" y="5549510"/>
                  <a:ext cx="471181" cy="395175"/>
                  <a:chOff x="5144654" y="5549510"/>
                  <a:chExt cx="471181" cy="395175"/>
                </a:xfrm>
              </p:grpSpPr>
              <p:grpSp>
                <p:nvGrpSpPr>
                  <p:cNvPr id="119" name="Group 118"/>
                  <p:cNvGrpSpPr/>
                  <p:nvPr/>
                </p:nvGrpSpPr>
                <p:grpSpPr>
                  <a:xfrm>
                    <a:off x="5144654" y="5549510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123" name="Oval 122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4" name="Oval 123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0" name="Group 119"/>
                  <p:cNvGrpSpPr/>
                  <p:nvPr/>
                </p:nvGrpSpPr>
                <p:grpSpPr>
                  <a:xfrm>
                    <a:off x="5343617" y="5556151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121" name="Oval 120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2" name="Oval 121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2" name="Group 111"/>
                <p:cNvGrpSpPr/>
                <p:nvPr/>
              </p:nvGrpSpPr>
              <p:grpSpPr>
                <a:xfrm>
                  <a:off x="5541817" y="5543745"/>
                  <a:ext cx="471181" cy="395175"/>
                  <a:chOff x="5144654" y="5549510"/>
                  <a:chExt cx="471181" cy="395175"/>
                </a:xfrm>
              </p:grpSpPr>
              <p:grpSp>
                <p:nvGrpSpPr>
                  <p:cNvPr id="113" name="Group 112"/>
                  <p:cNvGrpSpPr/>
                  <p:nvPr/>
                </p:nvGrpSpPr>
                <p:grpSpPr>
                  <a:xfrm>
                    <a:off x="5144654" y="5549510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117" name="Oval 116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8" name="Oval 117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4" name="Group 113"/>
                  <p:cNvGrpSpPr/>
                  <p:nvPr/>
                </p:nvGrpSpPr>
                <p:grpSpPr>
                  <a:xfrm>
                    <a:off x="5343617" y="5556151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115" name="Oval 114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6" name="Oval 115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96" name="Group 95"/>
              <p:cNvGrpSpPr/>
              <p:nvPr/>
            </p:nvGrpSpPr>
            <p:grpSpPr>
              <a:xfrm flipH="1">
                <a:off x="6796469" y="5549544"/>
                <a:ext cx="868344" cy="400940"/>
                <a:chOff x="5144654" y="5543745"/>
                <a:chExt cx="868344" cy="400940"/>
              </a:xfrm>
            </p:grpSpPr>
            <p:grpSp>
              <p:nvGrpSpPr>
                <p:cNvPr id="97" name="Group 96"/>
                <p:cNvGrpSpPr/>
                <p:nvPr/>
              </p:nvGrpSpPr>
              <p:grpSpPr>
                <a:xfrm>
                  <a:off x="5144654" y="5549510"/>
                  <a:ext cx="471181" cy="395175"/>
                  <a:chOff x="5144654" y="5549510"/>
                  <a:chExt cx="471181" cy="395175"/>
                </a:xfrm>
              </p:grpSpPr>
              <p:grpSp>
                <p:nvGrpSpPr>
                  <p:cNvPr id="105" name="Group 104"/>
                  <p:cNvGrpSpPr/>
                  <p:nvPr/>
                </p:nvGrpSpPr>
                <p:grpSpPr>
                  <a:xfrm>
                    <a:off x="5144654" y="5549510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109" name="Oval 108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" name="Oval 109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6" name="Group 105"/>
                  <p:cNvGrpSpPr/>
                  <p:nvPr/>
                </p:nvGrpSpPr>
                <p:grpSpPr>
                  <a:xfrm>
                    <a:off x="5343617" y="5556151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107" name="Oval 106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" name="Oval 107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8" name="Group 97"/>
                <p:cNvGrpSpPr/>
                <p:nvPr/>
              </p:nvGrpSpPr>
              <p:grpSpPr>
                <a:xfrm>
                  <a:off x="5541817" y="5543745"/>
                  <a:ext cx="471181" cy="395175"/>
                  <a:chOff x="5144654" y="5549510"/>
                  <a:chExt cx="471181" cy="395175"/>
                </a:xfrm>
              </p:grpSpPr>
              <p:grpSp>
                <p:nvGrpSpPr>
                  <p:cNvPr id="99" name="Group 98"/>
                  <p:cNvGrpSpPr/>
                  <p:nvPr/>
                </p:nvGrpSpPr>
                <p:grpSpPr>
                  <a:xfrm>
                    <a:off x="5144654" y="5549510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103" name="Oval 102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" name="Oval 103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0" name="Group 99"/>
                  <p:cNvGrpSpPr/>
                  <p:nvPr/>
                </p:nvGrpSpPr>
                <p:grpSpPr>
                  <a:xfrm>
                    <a:off x="5343617" y="5556151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101" name="Oval 100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" name="Oval 101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</p:grpSp>
      <p:sp>
        <p:nvSpPr>
          <p:cNvPr id="151" name="Rounded Rectangle 150"/>
          <p:cNvSpPr/>
          <p:nvPr/>
        </p:nvSpPr>
        <p:spPr>
          <a:xfrm>
            <a:off x="325003" y="4971281"/>
            <a:ext cx="1148588" cy="60433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3200" b="1">
                <a:solidFill>
                  <a:srgbClr val="D84256"/>
                </a:solidFill>
                <a:latin typeface="Garamond" pitchFamily="18" charset="0"/>
              </a:rPr>
              <a:t>0 cm</a:t>
            </a:r>
            <a:endParaRPr lang="en-US" sz="3200">
              <a:solidFill>
                <a:srgbClr val="D84256"/>
              </a:solidFill>
              <a:latin typeface="Garamond" pitchFamily="18" charset="0"/>
            </a:endParaRPr>
          </a:p>
        </p:txBody>
      </p:sp>
      <p:sp>
        <p:nvSpPr>
          <p:cNvPr id="153" name="Rounded Rectangle 152"/>
          <p:cNvSpPr/>
          <p:nvPr/>
        </p:nvSpPr>
        <p:spPr>
          <a:xfrm>
            <a:off x="3309319" y="4592850"/>
            <a:ext cx="5248581" cy="55277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600" b="1">
                <a:solidFill>
                  <a:srgbClr val="D84256"/>
                </a:solidFill>
                <a:latin typeface="Garamond" pitchFamily="18" charset="0"/>
              </a:rPr>
              <a:t>Starling-ov zakon</a:t>
            </a:r>
            <a:endParaRPr lang="en-US" sz="3600" b="1" dirty="0">
              <a:solidFill>
                <a:srgbClr val="D84256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46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151" grpId="0"/>
      <p:bldP spid="1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1"/>
            <a:ext cx="9144000" cy="6858000"/>
            <a:chOff x="0" y="1"/>
            <a:chExt cx="9144000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9144000" cy="6858000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 flipH="1">
              <a:off x="4572000" y="1819184"/>
              <a:ext cx="1017100" cy="89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15381" y="3289437"/>
              <a:ext cx="10722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400" b="1">
                  <a:solidFill>
                    <a:srgbClr val="D84256"/>
                  </a:solidFill>
                  <a:latin typeface="Garamond" panose="02020404030301010803" pitchFamily="18" charset="0"/>
                </a:rPr>
                <a:t>Kost</a:t>
              </a:r>
              <a:endParaRPr lang="sr-Latn-RS" sz="2800" b="1">
                <a:solidFill>
                  <a:srgbClr val="D84256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89100" y="1592811"/>
              <a:ext cx="1987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>
                  <a:solidFill>
                    <a:srgbClr val="D84256"/>
                  </a:solidFill>
                  <a:latin typeface="Garamond" panose="02020404030301010803" pitchFamily="18" charset="0"/>
                </a:rPr>
                <a:t>Epimizijum</a:t>
              </a:r>
              <a:endParaRPr lang="sr-Latn-RS" sz="2800" b="1">
                <a:solidFill>
                  <a:srgbClr val="D84256"/>
                </a:solidFill>
                <a:latin typeface="Garamond" panose="02020404030301010803" pitchFamily="18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4814543" y="2735493"/>
              <a:ext cx="1017100" cy="89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701014" y="2045978"/>
              <a:ext cx="1987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>
                  <a:solidFill>
                    <a:srgbClr val="D84256"/>
                  </a:solidFill>
                  <a:latin typeface="Garamond" panose="02020404030301010803" pitchFamily="18" charset="0"/>
                </a:rPr>
                <a:t>Perimizijum</a:t>
              </a:r>
              <a:endParaRPr lang="sr-Latn-RS" sz="2800" b="1">
                <a:solidFill>
                  <a:srgbClr val="D84256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92400" y="1096537"/>
              <a:ext cx="12957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>
                  <a:solidFill>
                    <a:srgbClr val="D84256"/>
                  </a:solidFill>
                  <a:latin typeface="Garamond" panose="02020404030301010803" pitchFamily="18" charset="0"/>
                </a:rPr>
                <a:t>Tetiva</a:t>
              </a:r>
              <a:endParaRPr lang="sr-Latn-RS" sz="2800" b="1">
                <a:solidFill>
                  <a:srgbClr val="D84256"/>
                </a:solidFill>
                <a:latin typeface="Garamond" panose="02020404030301010803" pitchFamily="18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751502" y="1384309"/>
              <a:ext cx="1340898" cy="3883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3777290" y="1259523"/>
              <a:ext cx="794710" cy="4274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572000" y="1032841"/>
              <a:ext cx="1987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>
                  <a:solidFill>
                    <a:srgbClr val="D84256"/>
                  </a:solidFill>
                  <a:latin typeface="Garamond" panose="02020404030301010803" pitchFamily="18" charset="0"/>
                </a:rPr>
                <a:t>Krvni sudovi</a:t>
              </a:r>
              <a:endParaRPr lang="sr-Latn-RS" sz="2800" b="1">
                <a:solidFill>
                  <a:srgbClr val="D84256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31643" y="2507643"/>
              <a:ext cx="1987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>
                  <a:solidFill>
                    <a:srgbClr val="D84256"/>
                  </a:solidFill>
                  <a:latin typeface="Garamond" panose="02020404030301010803" pitchFamily="18" charset="0"/>
                </a:rPr>
                <a:t>Endomizijum</a:t>
              </a:r>
              <a:endParaRPr lang="sr-Latn-RS" sz="2800" b="1">
                <a:solidFill>
                  <a:srgbClr val="D84256"/>
                </a:solidFill>
                <a:latin typeface="Garamond" panose="02020404030301010803" pitchFamily="18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4683914" y="2267890"/>
              <a:ext cx="1017100" cy="89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24" idx="2"/>
            </p:cNvCxnSpPr>
            <p:nvPr/>
          </p:nvCxnSpPr>
          <p:spPr>
            <a:xfrm>
              <a:off x="6262007" y="3490856"/>
              <a:ext cx="5784" cy="9256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135319" y="3029191"/>
              <a:ext cx="22533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>
                  <a:solidFill>
                    <a:srgbClr val="D84256"/>
                  </a:solidFill>
                  <a:latin typeface="Garamond" panose="02020404030301010803" pitchFamily="18" charset="0"/>
                </a:rPr>
                <a:t>Mišićno vlakno</a:t>
              </a:r>
              <a:endParaRPr lang="sr-Latn-RS" sz="2800" b="1">
                <a:solidFill>
                  <a:srgbClr val="D84256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06867" y="5730947"/>
              <a:ext cx="14369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>
                  <a:solidFill>
                    <a:srgbClr val="D84256"/>
                  </a:solidFill>
                  <a:latin typeface="Garamond" panose="02020404030301010803" pitchFamily="18" charset="0"/>
                </a:rPr>
                <a:t>Miofibril</a:t>
              </a:r>
              <a:endParaRPr lang="sr-Latn-RS" sz="2800" b="1">
                <a:solidFill>
                  <a:srgbClr val="D84256"/>
                </a:solidFill>
                <a:latin typeface="Garamond" panose="02020404030301010803" pitchFamily="18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6825327" y="4805306"/>
              <a:ext cx="5784" cy="9256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054" y="760777"/>
            <a:ext cx="4816584" cy="5980650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2352675" y="258520"/>
            <a:ext cx="4533899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Građa skeletnih mišića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53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002" y="1952624"/>
            <a:ext cx="6625997" cy="4905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11" y="2066925"/>
            <a:ext cx="2610980" cy="4467224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2518002" y="258520"/>
            <a:ext cx="4139974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Atrophia</a:t>
            </a:r>
            <a:r>
              <a:rPr kumimoji="0" lang="sr-Latn-RS" sz="3200" b="1" i="1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neuropatica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54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996952"/>
            <a:ext cx="5124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Hvala na pažnji!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990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6843" y="3046126"/>
            <a:ext cx="5006516" cy="3697574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2114551" y="258520"/>
            <a:ext cx="4886324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Osobine skeletnih mišića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10994" y="2205829"/>
            <a:ext cx="2840986" cy="3626360"/>
            <a:chOff x="981837" y="2164840"/>
            <a:chExt cx="2840986" cy="3626360"/>
          </a:xfrm>
        </p:grpSpPr>
        <p:grpSp>
          <p:nvGrpSpPr>
            <p:cNvPr id="6" name="Group 5"/>
            <p:cNvGrpSpPr/>
            <p:nvPr/>
          </p:nvGrpSpPr>
          <p:grpSpPr>
            <a:xfrm>
              <a:off x="981837" y="2164840"/>
              <a:ext cx="2840986" cy="3626360"/>
              <a:chOff x="829437" y="2288665"/>
              <a:chExt cx="2840986" cy="362636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52701" y="2383915"/>
                <a:ext cx="1117722" cy="2054735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9437" y="2288665"/>
                <a:ext cx="1418428" cy="3626360"/>
              </a:xfrm>
              <a:prstGeom prst="rect">
                <a:avLst/>
              </a:prstGeom>
            </p:spPr>
          </p:pic>
        </p:grpSp>
        <p:cxnSp>
          <p:nvCxnSpPr>
            <p:cNvPr id="8" name="Straight Arrow Connector 7"/>
            <p:cNvCxnSpPr/>
            <p:nvPr/>
          </p:nvCxnSpPr>
          <p:spPr>
            <a:xfrm flipV="1">
              <a:off x="1314450" y="2552700"/>
              <a:ext cx="0" cy="904875"/>
            </a:xfrm>
            <a:prstGeom prst="straightConnector1">
              <a:avLst/>
            </a:prstGeom>
            <a:ln w="28575">
              <a:solidFill>
                <a:srgbClr val="D84256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314450" y="3978020"/>
              <a:ext cx="0" cy="904875"/>
            </a:xfrm>
            <a:prstGeom prst="straightConnector1">
              <a:avLst/>
            </a:prstGeom>
            <a:ln w="28575">
              <a:solidFill>
                <a:srgbClr val="D84256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2918525" y="3704514"/>
              <a:ext cx="0" cy="547011"/>
            </a:xfrm>
            <a:prstGeom prst="straightConnector1">
              <a:avLst/>
            </a:prstGeom>
            <a:ln w="28575">
              <a:solidFill>
                <a:srgbClr val="D84256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918525" y="2552700"/>
              <a:ext cx="0" cy="547011"/>
            </a:xfrm>
            <a:prstGeom prst="straightConnector1">
              <a:avLst/>
            </a:prstGeom>
            <a:ln w="28575">
              <a:solidFill>
                <a:srgbClr val="D84256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ounded Rectangle 14"/>
          <p:cNvSpPr/>
          <p:nvPr/>
        </p:nvSpPr>
        <p:spPr>
          <a:xfrm>
            <a:off x="914400" y="1377495"/>
            <a:ext cx="2437580" cy="420560"/>
          </a:xfrm>
          <a:prstGeom prst="roundRect">
            <a:avLst/>
          </a:prstGeom>
          <a:noFill/>
          <a:ln w="28575"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Elastičnost</a:t>
            </a:r>
            <a:endParaRPr lang="en-US" sz="24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3446" y="1377495"/>
            <a:ext cx="2474858" cy="420560"/>
          </a:xfrm>
          <a:prstGeom prst="roundRect">
            <a:avLst/>
          </a:prstGeom>
          <a:noFill/>
          <a:ln w="28575"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Razdražljivost</a:t>
            </a:r>
            <a:endParaRPr lang="en-US" sz="24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41702"/>
            <a:ext cx="3974042" cy="19870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0106">
            <a:off x="6705574" y="2028123"/>
            <a:ext cx="1353362" cy="12750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981" y="5537200"/>
            <a:ext cx="133293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4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844"/>
            <a:ext cx="4957205" cy="179751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338923" y="1377495"/>
            <a:ext cx="2437580" cy="420560"/>
          </a:xfrm>
          <a:prstGeom prst="roundRect">
            <a:avLst/>
          </a:prstGeom>
          <a:noFill/>
          <a:ln w="28575"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Kontraktilnost</a:t>
            </a:r>
            <a:endParaRPr lang="en-US" sz="24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2114551" y="258520"/>
            <a:ext cx="4886324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Osobine skeletnih mišića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17" y="3993501"/>
            <a:ext cx="4651173" cy="27102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1519" y="6316744"/>
            <a:ext cx="198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>
                <a:solidFill>
                  <a:srgbClr val="D84256"/>
                </a:solidFill>
                <a:latin typeface="Garamond" panose="02020404030301010803" pitchFamily="18" charset="0"/>
              </a:rPr>
              <a:t>Sarkomera</a:t>
            </a:r>
            <a:endParaRPr lang="sr-Latn-RS" sz="2800" b="1">
              <a:solidFill>
                <a:srgbClr val="D84256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413" y="1930844"/>
            <a:ext cx="2340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>
                <a:solidFill>
                  <a:srgbClr val="D84256"/>
                </a:solidFill>
                <a:latin typeface="Garamond" panose="02020404030301010803" pitchFamily="18" charset="0"/>
              </a:rPr>
              <a:t>Tanki filamenti</a:t>
            </a:r>
            <a:endParaRPr lang="sr-Latn-RS" sz="2800" b="1">
              <a:solidFill>
                <a:srgbClr val="D84256"/>
              </a:solidFill>
              <a:latin typeface="Garamond" panose="02020404030301010803" pitchFamily="18" charset="0"/>
            </a:endParaRPr>
          </a:p>
        </p:txBody>
      </p:sp>
      <p:pic>
        <p:nvPicPr>
          <p:cNvPr id="11" name="Picture 4" descr="D:\ljuba\das\FIZIOLOGIJA\prag\contraction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69356" y="4482872"/>
            <a:ext cx="3463038" cy="17315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1666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51521" y="986923"/>
            <a:ext cx="7757998" cy="5871077"/>
            <a:chOff x="751521" y="986923"/>
            <a:chExt cx="7757998" cy="587107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608" y="986923"/>
              <a:ext cx="7591911" cy="587107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413666" y="3004377"/>
              <a:ext cx="1987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>
                  <a:solidFill>
                    <a:srgbClr val="62C56F"/>
                  </a:solidFill>
                  <a:latin typeface="Garamond" panose="02020404030301010803" pitchFamily="18" charset="0"/>
                </a:rPr>
                <a:t>Neuron 1</a:t>
              </a:r>
              <a:endParaRPr lang="sr-Latn-RS" sz="2800" b="1">
                <a:solidFill>
                  <a:srgbClr val="62C56F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503723" y="2039951"/>
              <a:ext cx="1987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>
                  <a:solidFill>
                    <a:srgbClr val="ED1D25"/>
                  </a:solidFill>
                  <a:latin typeface="Garamond" panose="02020404030301010803" pitchFamily="18" charset="0"/>
                </a:rPr>
                <a:t>Neuron 2</a:t>
              </a:r>
              <a:endParaRPr lang="sr-Latn-RS" sz="2800" b="1">
                <a:solidFill>
                  <a:srgbClr val="ED1D25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56874" y="6298083"/>
              <a:ext cx="1987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>
                  <a:solidFill>
                    <a:srgbClr val="F0484F"/>
                  </a:solidFill>
                  <a:latin typeface="Garamond" panose="02020404030301010803" pitchFamily="18" charset="0"/>
                </a:rPr>
                <a:t>Mišić</a:t>
              </a:r>
              <a:endParaRPr lang="sr-Latn-RS" sz="2800" b="1">
                <a:solidFill>
                  <a:srgbClr val="F0484F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1521" y="1624452"/>
              <a:ext cx="17990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400" b="1">
                  <a:solidFill>
                    <a:srgbClr val="F0484F"/>
                  </a:solidFill>
                  <a:latin typeface="Garamond" panose="02020404030301010803" pitchFamily="18" charset="0"/>
                </a:rPr>
                <a:t>Kičmena moždina</a:t>
              </a:r>
              <a:endParaRPr lang="sr-Latn-RS" sz="2800" b="1">
                <a:solidFill>
                  <a:srgbClr val="F0484F"/>
                </a:solidFill>
                <a:latin typeface="Garamond" panose="02020404030301010803" pitchFamily="18" charset="0"/>
              </a:endParaRPr>
            </a:p>
          </p:txBody>
        </p:sp>
      </p:grp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2114551" y="258520"/>
            <a:ext cx="4886324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Motorna jedinica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27183" y="917045"/>
            <a:ext cx="8010397" cy="5842703"/>
            <a:chOff x="127183" y="917045"/>
            <a:chExt cx="8010397" cy="584270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608" y="917045"/>
              <a:ext cx="7219972" cy="584270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27183" y="2501616"/>
              <a:ext cx="1987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Latn-RS" sz="2400" b="1">
                  <a:solidFill>
                    <a:srgbClr val="F37047"/>
                  </a:solidFill>
                  <a:latin typeface="Garamond" panose="02020404030301010803" pitchFamily="18" charset="0"/>
                </a:rPr>
                <a:t>Neuron 1</a:t>
              </a:r>
              <a:endParaRPr lang="sr-Latn-RS" sz="2800" b="1">
                <a:solidFill>
                  <a:srgbClr val="F37047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7183" y="2932023"/>
              <a:ext cx="1987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Latn-RS" sz="2400" b="1">
                  <a:solidFill>
                    <a:srgbClr val="27719B"/>
                  </a:solidFill>
                  <a:latin typeface="Garamond" panose="02020404030301010803" pitchFamily="18" charset="0"/>
                </a:rPr>
                <a:t>Neuron 2</a:t>
              </a:r>
              <a:endParaRPr lang="sr-Latn-RS" sz="2800" b="1">
                <a:solidFill>
                  <a:srgbClr val="27719B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7183" y="3309100"/>
              <a:ext cx="1987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Latn-RS" sz="2400" b="1">
                  <a:solidFill>
                    <a:srgbClr val="8C291C"/>
                  </a:solidFill>
                  <a:latin typeface="Garamond" panose="02020404030301010803" pitchFamily="18" charset="0"/>
                </a:rPr>
                <a:t>Neuron 3</a:t>
              </a:r>
              <a:endParaRPr lang="sr-Latn-RS" sz="2800" b="1">
                <a:solidFill>
                  <a:srgbClr val="8C291C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5058" y="4489437"/>
              <a:ext cx="26282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>
                  <a:solidFill>
                    <a:srgbClr val="F37047"/>
                  </a:solidFill>
                  <a:latin typeface="Garamond" panose="02020404030301010803" pitchFamily="18" charset="0"/>
                </a:rPr>
                <a:t>Motorna jedinica 1</a:t>
              </a:r>
              <a:endParaRPr lang="sr-Latn-RS" sz="2800" b="1">
                <a:solidFill>
                  <a:srgbClr val="F37047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05058" y="4932815"/>
              <a:ext cx="26282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>
                  <a:solidFill>
                    <a:srgbClr val="27719B"/>
                  </a:solidFill>
                  <a:latin typeface="Garamond" panose="02020404030301010803" pitchFamily="18" charset="0"/>
                </a:rPr>
                <a:t>Motorna jedinica 2</a:t>
              </a:r>
              <a:endParaRPr lang="sr-Latn-RS" sz="2800" b="1">
                <a:solidFill>
                  <a:srgbClr val="27719B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05058" y="5376193"/>
              <a:ext cx="26282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>
                  <a:solidFill>
                    <a:srgbClr val="8C291C"/>
                  </a:solidFill>
                  <a:latin typeface="Garamond" panose="02020404030301010803" pitchFamily="18" charset="0"/>
                </a:rPr>
                <a:t>Motorna jedinica 3</a:t>
              </a:r>
              <a:endParaRPr lang="sr-Latn-RS" sz="2800" b="1">
                <a:solidFill>
                  <a:srgbClr val="8C291C"/>
                </a:solidFill>
                <a:latin typeface="Garamond" panose="02020404030301010803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45669" y="1152737"/>
            <a:ext cx="7963850" cy="5252666"/>
            <a:chOff x="545669" y="1152737"/>
            <a:chExt cx="7963850" cy="525266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773" y="3476072"/>
              <a:ext cx="2384469" cy="223603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8802" y="1152737"/>
              <a:ext cx="2342693" cy="462661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45669" y="5943738"/>
              <a:ext cx="3473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400" b="1">
                  <a:solidFill>
                    <a:srgbClr val="D84256"/>
                  </a:solidFill>
                  <a:latin typeface="Garamond" panose="02020404030301010803" pitchFamily="18" charset="0"/>
                </a:rPr>
                <a:t>1 motoneuron – 5 miocita</a:t>
              </a:r>
              <a:endParaRPr lang="sr-Latn-RS" sz="2800" b="1">
                <a:solidFill>
                  <a:srgbClr val="D84256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58896" y="5943737"/>
              <a:ext cx="38506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400" b="1">
                  <a:solidFill>
                    <a:srgbClr val="D84256"/>
                  </a:solidFill>
                  <a:latin typeface="Garamond" panose="02020404030301010803" pitchFamily="18" charset="0"/>
                </a:rPr>
                <a:t>1 motoneuron – 500 miocita</a:t>
              </a:r>
              <a:endParaRPr lang="sr-Latn-RS" sz="2800" b="1">
                <a:solidFill>
                  <a:srgbClr val="D84256"/>
                </a:solidFill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79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2114551" y="258520"/>
            <a:ext cx="4886324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Motorna jedinica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7183" y="917045"/>
            <a:ext cx="8010397" cy="5842703"/>
            <a:chOff x="127183" y="917045"/>
            <a:chExt cx="8010397" cy="584270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608" y="917045"/>
              <a:ext cx="7219972" cy="584270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27183" y="2501616"/>
              <a:ext cx="1987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Latn-RS" sz="2400" b="1">
                  <a:solidFill>
                    <a:srgbClr val="F37047"/>
                  </a:solidFill>
                  <a:latin typeface="Garamond" panose="02020404030301010803" pitchFamily="18" charset="0"/>
                </a:rPr>
                <a:t>Neuron 1</a:t>
              </a:r>
              <a:endParaRPr lang="sr-Latn-RS" sz="2800" b="1">
                <a:solidFill>
                  <a:srgbClr val="F37047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7183" y="2932023"/>
              <a:ext cx="1987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Latn-RS" sz="2400" b="1">
                  <a:solidFill>
                    <a:srgbClr val="27719B"/>
                  </a:solidFill>
                  <a:latin typeface="Garamond" panose="02020404030301010803" pitchFamily="18" charset="0"/>
                </a:rPr>
                <a:t>Neuron 2</a:t>
              </a:r>
              <a:endParaRPr lang="sr-Latn-RS" sz="2800" b="1">
                <a:solidFill>
                  <a:srgbClr val="27719B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7183" y="3309100"/>
              <a:ext cx="1987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Latn-RS" sz="2400" b="1">
                  <a:solidFill>
                    <a:srgbClr val="8C291C"/>
                  </a:solidFill>
                  <a:latin typeface="Garamond" panose="02020404030301010803" pitchFamily="18" charset="0"/>
                </a:rPr>
                <a:t>Neuron 3</a:t>
              </a:r>
              <a:endParaRPr lang="sr-Latn-RS" sz="2800" b="1">
                <a:solidFill>
                  <a:srgbClr val="8C291C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05058" y="4223470"/>
              <a:ext cx="26282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>
                  <a:solidFill>
                    <a:srgbClr val="F37047"/>
                  </a:solidFill>
                  <a:latin typeface="Garamond" panose="02020404030301010803" pitchFamily="18" charset="0"/>
                </a:rPr>
                <a:t>Motorna jedinica 1</a:t>
              </a:r>
              <a:endParaRPr lang="sr-Latn-RS" sz="2800" b="1">
                <a:solidFill>
                  <a:srgbClr val="F37047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05058" y="4994358"/>
              <a:ext cx="26282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>
                  <a:solidFill>
                    <a:srgbClr val="27719B"/>
                  </a:solidFill>
                  <a:latin typeface="Garamond" panose="02020404030301010803" pitchFamily="18" charset="0"/>
                </a:rPr>
                <a:t>Motorna jedinica 2</a:t>
              </a:r>
              <a:endParaRPr lang="sr-Latn-RS" sz="2800" b="1">
                <a:solidFill>
                  <a:srgbClr val="27719B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05058" y="5749418"/>
              <a:ext cx="26282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>
                  <a:solidFill>
                    <a:srgbClr val="8C291C"/>
                  </a:solidFill>
                  <a:latin typeface="Garamond" panose="02020404030301010803" pitchFamily="18" charset="0"/>
                </a:rPr>
                <a:t>Motorna jedinica 3</a:t>
              </a:r>
              <a:endParaRPr lang="sr-Latn-RS" sz="2800" b="1">
                <a:solidFill>
                  <a:srgbClr val="8C291C"/>
                </a:solidFill>
                <a:latin typeface="Garamond" panose="02020404030301010803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20867" y="917045"/>
            <a:ext cx="7252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>
                <a:solidFill>
                  <a:srgbClr val="D84256"/>
                </a:solidFill>
                <a:latin typeface="Garamond" panose="02020404030301010803" pitchFamily="18" charset="0"/>
              </a:rPr>
              <a:t>Motorna jedinica se ponaša po zakonu sve ili ništa!</a:t>
            </a:r>
          </a:p>
          <a:p>
            <a:r>
              <a:rPr lang="sr-Latn-RS" sz="2400">
                <a:solidFill>
                  <a:srgbClr val="D84256"/>
                </a:solidFill>
                <a:latin typeface="Garamond" panose="02020404030301010803" pitchFamily="18" charset="0"/>
              </a:rPr>
              <a:t>(Na pražni nadražaj reaguje maksimalnom kontrakcijom)</a:t>
            </a:r>
            <a:endParaRPr lang="sr-Latn-RS" sz="2800">
              <a:solidFill>
                <a:srgbClr val="D84256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0867" y="1878367"/>
            <a:ext cx="6791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>
                <a:solidFill>
                  <a:srgbClr val="D84256"/>
                </a:solidFill>
                <a:latin typeface="Gill Sans Ultra Bold" panose="020B0A02020104020203" pitchFamily="34" charset="0"/>
              </a:rPr>
              <a:t>Kako se ponaša mišić kao celina?</a:t>
            </a:r>
          </a:p>
        </p:txBody>
      </p:sp>
    </p:spTree>
    <p:extLst>
      <p:ext uri="{BB962C8B-B14F-4D97-AF65-F5344CB8AC3E}">
        <p14:creationId xmlns:p14="http://schemas.microsoft.com/office/powerpoint/2010/main" val="341764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73" y="791920"/>
            <a:ext cx="7219972" cy="58427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553952" y="2376491"/>
            <a:ext cx="198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sz="2400" b="1">
                <a:solidFill>
                  <a:srgbClr val="F37047"/>
                </a:solidFill>
                <a:latin typeface="Garamond" panose="02020404030301010803" pitchFamily="18" charset="0"/>
              </a:rPr>
              <a:t>Neuron 1</a:t>
            </a:r>
            <a:endParaRPr lang="sr-Latn-RS" sz="2800" b="1">
              <a:solidFill>
                <a:srgbClr val="F37047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553952" y="2806898"/>
            <a:ext cx="198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sz="2400" b="1">
                <a:solidFill>
                  <a:srgbClr val="27719B"/>
                </a:solidFill>
                <a:latin typeface="Garamond" panose="02020404030301010803" pitchFamily="18" charset="0"/>
              </a:rPr>
              <a:t>Neuron 2</a:t>
            </a:r>
            <a:endParaRPr lang="sr-Latn-RS" sz="2800" b="1">
              <a:solidFill>
                <a:srgbClr val="27719B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553952" y="3183975"/>
            <a:ext cx="198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sz="2400" b="1">
                <a:solidFill>
                  <a:srgbClr val="8C291C"/>
                </a:solidFill>
                <a:latin typeface="Garamond" panose="02020404030301010803" pitchFamily="18" charset="0"/>
              </a:rPr>
              <a:t>Neuron 3</a:t>
            </a:r>
            <a:endParaRPr lang="sr-Latn-RS" sz="2800" b="1">
              <a:solidFill>
                <a:srgbClr val="8C291C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7352" y="4038236"/>
            <a:ext cx="2841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>
                <a:solidFill>
                  <a:srgbClr val="F37047"/>
                </a:solidFill>
                <a:latin typeface="Garamond" panose="02020404030301010803" pitchFamily="18" charset="0"/>
              </a:rPr>
              <a:t>Motorna jedinica 1 </a:t>
            </a:r>
          </a:p>
          <a:p>
            <a:r>
              <a:rPr lang="sr-Latn-RS" sz="2400" b="1">
                <a:solidFill>
                  <a:srgbClr val="F37047"/>
                </a:solidFill>
                <a:latin typeface="Garamond" panose="02020404030301010803" pitchFamily="18" charset="0"/>
              </a:rPr>
              <a:t>(-80 mV)</a:t>
            </a:r>
            <a:endParaRPr lang="sr-Latn-RS" sz="2800" b="1">
              <a:solidFill>
                <a:srgbClr val="F37047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7352" y="4869233"/>
            <a:ext cx="2628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>
                <a:solidFill>
                  <a:srgbClr val="27719B"/>
                </a:solidFill>
                <a:latin typeface="Garamond" panose="02020404030301010803" pitchFamily="18" charset="0"/>
              </a:rPr>
              <a:t>Motorna jedinica 2</a:t>
            </a:r>
          </a:p>
          <a:p>
            <a:r>
              <a:rPr lang="sr-Latn-RS" sz="2400" b="1">
                <a:solidFill>
                  <a:srgbClr val="27719B"/>
                </a:solidFill>
                <a:latin typeface="Garamond" panose="02020404030301010803" pitchFamily="18" charset="0"/>
              </a:rPr>
              <a:t>(-85 mV)</a:t>
            </a:r>
            <a:endParaRPr lang="sr-Latn-RS" sz="2800" b="1">
              <a:solidFill>
                <a:srgbClr val="27719B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7352" y="5700230"/>
            <a:ext cx="2628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>
                <a:solidFill>
                  <a:srgbClr val="8C291C"/>
                </a:solidFill>
                <a:latin typeface="Garamond" panose="02020404030301010803" pitchFamily="18" charset="0"/>
              </a:rPr>
              <a:t>Motorna jedinica 3</a:t>
            </a:r>
          </a:p>
          <a:p>
            <a:r>
              <a:rPr lang="sr-Latn-RS" sz="2400" b="1">
                <a:solidFill>
                  <a:srgbClr val="8C291C"/>
                </a:solidFill>
                <a:latin typeface="Garamond" panose="02020404030301010803" pitchFamily="18" charset="0"/>
              </a:rPr>
              <a:t>(-90 mV)</a:t>
            </a:r>
            <a:endParaRPr lang="sr-Latn-RS" sz="2800" b="1">
              <a:solidFill>
                <a:srgbClr val="8C291C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7868" y="1101143"/>
            <a:ext cx="8322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>
                <a:solidFill>
                  <a:srgbClr val="D84256"/>
                </a:solidFill>
                <a:latin typeface="Garamond" panose="02020404030301010803" pitchFamily="18" charset="0"/>
              </a:rPr>
              <a:t>Motorne jedinice imaju </a:t>
            </a:r>
            <a:r>
              <a:rPr lang="sr-Latn-RS" sz="2400" b="1">
                <a:solidFill>
                  <a:srgbClr val="D84256"/>
                </a:solidFill>
                <a:latin typeface="Garamond" panose="02020404030301010803" pitchFamily="18" charset="0"/>
              </a:rPr>
              <a:t>različiti MPM </a:t>
            </a:r>
            <a:r>
              <a:rPr lang="sr-Latn-RS" sz="2400">
                <a:solidFill>
                  <a:srgbClr val="D84256"/>
                </a:solidFill>
                <a:latin typeface="Garamond" panose="02020404030301010803" pitchFamily="18" charset="0"/>
              </a:rPr>
              <a:t>– neke su bliže, a neke dalje od </a:t>
            </a:r>
            <a:r>
              <a:rPr lang="sr-Latn-RS" sz="2400" b="1">
                <a:solidFill>
                  <a:srgbClr val="D84256"/>
                </a:solidFill>
                <a:latin typeface="Garamond" panose="02020404030301010803" pitchFamily="18" charset="0"/>
              </a:rPr>
              <a:t>praga nadražaja</a:t>
            </a:r>
            <a:r>
              <a:rPr lang="sr-Latn-RS" sz="2400">
                <a:solidFill>
                  <a:srgbClr val="D84256"/>
                </a:solidFill>
                <a:latin typeface="Garamond" panose="02020404030301010803" pitchFamily="18" charset="0"/>
              </a:rPr>
              <a:t>.</a:t>
            </a:r>
            <a:endParaRPr lang="sr-Latn-RS" sz="2000">
              <a:solidFill>
                <a:srgbClr val="D84256"/>
              </a:solidFill>
              <a:latin typeface="Garamond" panose="02020404030301010803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327558" y="4222901"/>
            <a:ext cx="1179576" cy="2411934"/>
            <a:chOff x="7327558" y="4222901"/>
            <a:chExt cx="1179576" cy="2411934"/>
          </a:xfrm>
        </p:grpSpPr>
        <p:sp>
          <p:nvSpPr>
            <p:cNvPr id="12" name="TextBox 11"/>
            <p:cNvSpPr txBox="1"/>
            <p:nvPr/>
          </p:nvSpPr>
          <p:spPr>
            <a:xfrm>
              <a:off x="7460068" y="4222901"/>
              <a:ext cx="9218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>
                  <a:solidFill>
                    <a:srgbClr val="F37047"/>
                  </a:solidFill>
                  <a:latin typeface="Garamond" panose="02020404030301010803" pitchFamily="18" charset="0"/>
                </a:rPr>
                <a:t>0,5 V</a:t>
              </a:r>
              <a:endParaRPr lang="sr-Latn-RS" sz="2000" b="1">
                <a:solidFill>
                  <a:srgbClr val="F37047"/>
                </a:solidFill>
                <a:latin typeface="Garamond" panose="02020404030301010803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7327558" y="5342483"/>
              <a:ext cx="1179576" cy="1292352"/>
              <a:chOff x="7327558" y="5342483"/>
              <a:chExt cx="1179576" cy="129235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7558" y="5342483"/>
                <a:ext cx="1179576" cy="1292352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7520888" y="5988659"/>
                <a:ext cx="9218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sz="2400" b="1">
                    <a:solidFill>
                      <a:schemeClr val="bg1"/>
                    </a:solidFill>
                    <a:latin typeface="Garamond" panose="02020404030301010803" pitchFamily="18" charset="0"/>
                  </a:rPr>
                  <a:t>5 kg</a:t>
                </a:r>
                <a:endParaRPr lang="sr-Latn-RS" sz="2000" b="1">
                  <a:solidFill>
                    <a:schemeClr val="bg1"/>
                  </a:solidFill>
                  <a:latin typeface="Garamond" panose="02020404030301010803" pitchFamily="18" charset="0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7327558" y="4218731"/>
            <a:ext cx="1179576" cy="2411934"/>
            <a:chOff x="7327558" y="4222901"/>
            <a:chExt cx="1179576" cy="2411934"/>
          </a:xfrm>
        </p:grpSpPr>
        <p:sp>
          <p:nvSpPr>
            <p:cNvPr id="18" name="TextBox 17"/>
            <p:cNvSpPr txBox="1"/>
            <p:nvPr/>
          </p:nvSpPr>
          <p:spPr>
            <a:xfrm>
              <a:off x="7460068" y="4222901"/>
              <a:ext cx="9218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400" b="1">
                  <a:solidFill>
                    <a:srgbClr val="F37047"/>
                  </a:solidFill>
                  <a:latin typeface="Garamond" panose="02020404030301010803" pitchFamily="18" charset="0"/>
                </a:rPr>
                <a:t>1 V</a:t>
              </a:r>
              <a:endParaRPr lang="sr-Latn-RS" sz="2000" b="1">
                <a:solidFill>
                  <a:srgbClr val="F37047"/>
                </a:solidFill>
                <a:latin typeface="Garamond" panose="02020404030301010803" pitchFamily="18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327558" y="5342483"/>
              <a:ext cx="1179576" cy="1292352"/>
              <a:chOff x="7327558" y="5342483"/>
              <a:chExt cx="1179576" cy="1292352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7558" y="5342483"/>
                <a:ext cx="1179576" cy="1292352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7456444" y="5988659"/>
                <a:ext cx="9218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sz="2400" b="1">
                    <a:solidFill>
                      <a:schemeClr val="bg1"/>
                    </a:solidFill>
                    <a:latin typeface="Garamond" panose="02020404030301010803" pitchFamily="18" charset="0"/>
                  </a:rPr>
                  <a:t>10 kg</a:t>
                </a:r>
                <a:endParaRPr lang="sr-Latn-RS" sz="2000" b="1">
                  <a:solidFill>
                    <a:schemeClr val="bg1"/>
                  </a:solidFill>
                  <a:latin typeface="Garamond" panose="02020404030301010803" pitchFamily="18" charset="0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7327558" y="4218731"/>
            <a:ext cx="1179576" cy="2411934"/>
            <a:chOff x="7327558" y="4222901"/>
            <a:chExt cx="1179576" cy="2411934"/>
          </a:xfrm>
        </p:grpSpPr>
        <p:sp>
          <p:nvSpPr>
            <p:cNvPr id="23" name="TextBox 22"/>
            <p:cNvSpPr txBox="1"/>
            <p:nvPr/>
          </p:nvSpPr>
          <p:spPr>
            <a:xfrm>
              <a:off x="7460068" y="4222901"/>
              <a:ext cx="9218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400" b="1">
                  <a:solidFill>
                    <a:srgbClr val="F37047"/>
                  </a:solidFill>
                  <a:latin typeface="Garamond" panose="02020404030301010803" pitchFamily="18" charset="0"/>
                </a:rPr>
                <a:t>1,5 V</a:t>
              </a:r>
              <a:endParaRPr lang="sr-Latn-RS" sz="2000" b="1">
                <a:solidFill>
                  <a:srgbClr val="F37047"/>
                </a:solidFill>
                <a:latin typeface="Garamond" panose="02020404030301010803" pitchFamily="18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327558" y="5342483"/>
              <a:ext cx="1179576" cy="1292352"/>
              <a:chOff x="7327558" y="5342483"/>
              <a:chExt cx="1179576" cy="1292352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7558" y="5342483"/>
                <a:ext cx="1179576" cy="1292352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7456444" y="5988659"/>
                <a:ext cx="9218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sz="2400" b="1">
                    <a:solidFill>
                      <a:schemeClr val="bg1"/>
                    </a:solidFill>
                    <a:latin typeface="Garamond" panose="02020404030301010803" pitchFamily="18" charset="0"/>
                  </a:rPr>
                  <a:t>15 kg</a:t>
                </a:r>
                <a:endParaRPr lang="sr-Latn-RS" sz="2000" b="1">
                  <a:solidFill>
                    <a:schemeClr val="bg1"/>
                  </a:solidFill>
                  <a:latin typeface="Garamond" panose="02020404030301010803" pitchFamily="18" charset="0"/>
                </a:endParaRPr>
              </a:p>
            </p:txBody>
          </p:sp>
        </p:grpSp>
      </p:grp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307910" y="258520"/>
            <a:ext cx="8556171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Mišić</a:t>
            </a:r>
            <a:r>
              <a:rPr kumimoji="0" lang="sr-Latn-RS" sz="29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kao celina se ne ponaša po zakonu sve ili ništa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69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5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9" grpId="0"/>
      <p:bldP spid="9" grpId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1838132" y="258520"/>
            <a:ext cx="5477068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Određivanje</a:t>
            </a:r>
            <a:r>
              <a:rPr kumimoji="0" lang="sr-Latn-RS" sz="32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praga nadražaja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8" name="Picture 2" descr="D:\ljuba\das\FIZIOLOGIJA\prag\0401a13fi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806" y="2472613"/>
            <a:ext cx="8616302" cy="424643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685603" y="4595828"/>
            <a:ext cx="998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>
                <a:solidFill>
                  <a:srgbClr val="D84256"/>
                </a:solidFill>
                <a:latin typeface="Garamond" panose="02020404030301010803" pitchFamily="18" charset="0"/>
              </a:rPr>
              <a:t>Mišić</a:t>
            </a:r>
            <a:endParaRPr lang="sr-Latn-RS" sz="2800" b="1">
              <a:solidFill>
                <a:srgbClr val="D84256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0269" y="4134163"/>
            <a:ext cx="998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>
                <a:solidFill>
                  <a:srgbClr val="D84256"/>
                </a:solidFill>
                <a:latin typeface="Garamond" panose="02020404030301010803" pitchFamily="18" charset="0"/>
              </a:rPr>
              <a:t>Nerv</a:t>
            </a:r>
            <a:endParaRPr lang="sr-Latn-RS" sz="2800" b="1">
              <a:solidFill>
                <a:srgbClr val="D84256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939142" y="1377495"/>
            <a:ext cx="3284375" cy="420560"/>
          </a:xfrm>
          <a:prstGeom prst="roundRect">
            <a:avLst/>
          </a:prstGeom>
          <a:noFill/>
          <a:ln w="28575"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Galvanoskopska noga</a:t>
            </a:r>
            <a:endParaRPr lang="en-US" sz="24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cxnSp>
        <p:nvCxnSpPr>
          <p:cNvPr id="13" name="Straight Arrow Connector 12"/>
          <p:cNvCxnSpPr>
            <a:stCxn id="9" idx="2"/>
          </p:cNvCxnSpPr>
          <p:nvPr/>
        </p:nvCxnSpPr>
        <p:spPr>
          <a:xfrm>
            <a:off x="4184786" y="5057493"/>
            <a:ext cx="4659" cy="3822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1"/>
          </p:cNvCxnSpPr>
          <p:nvPr/>
        </p:nvCxnSpPr>
        <p:spPr>
          <a:xfrm flipH="1">
            <a:off x="2939142" y="4364996"/>
            <a:ext cx="751127" cy="3314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713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6861101" y="1219025"/>
            <a:ext cx="1006116" cy="4905375"/>
            <a:chOff x="6861101" y="1219025"/>
            <a:chExt cx="1006116" cy="4905375"/>
          </a:xfrm>
        </p:grpSpPr>
        <p:sp>
          <p:nvSpPr>
            <p:cNvPr id="21" name="Freeform 20"/>
            <p:cNvSpPr/>
            <p:nvPr/>
          </p:nvSpPr>
          <p:spPr>
            <a:xfrm rot="6347006">
              <a:off x="7000008" y="1409769"/>
              <a:ext cx="383220" cy="661033"/>
            </a:xfrm>
            <a:custGeom>
              <a:avLst/>
              <a:gdLst>
                <a:gd name="connsiteX0" fmla="*/ 340822 w 340822"/>
                <a:gd name="connsiteY0" fmla="*/ 0 h 440574"/>
                <a:gd name="connsiteX1" fmla="*/ 191193 w 340822"/>
                <a:gd name="connsiteY1" fmla="*/ 166254 h 440574"/>
                <a:gd name="connsiteX2" fmla="*/ 0 w 340822"/>
                <a:gd name="connsiteY2" fmla="*/ 440574 h 44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0822" h="440574">
                  <a:moveTo>
                    <a:pt x="340822" y="0"/>
                  </a:moveTo>
                  <a:cubicBezTo>
                    <a:pt x="294409" y="46412"/>
                    <a:pt x="247997" y="92825"/>
                    <a:pt x="191193" y="166254"/>
                  </a:cubicBezTo>
                  <a:cubicBezTo>
                    <a:pt x="134389" y="239683"/>
                    <a:pt x="67194" y="340128"/>
                    <a:pt x="0" y="440574"/>
                  </a:cubicBezTo>
                </a:path>
              </a:pathLst>
            </a:cu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095692" y="1219025"/>
              <a:ext cx="771525" cy="4905375"/>
              <a:chOff x="5819775" y="1152525"/>
              <a:chExt cx="771525" cy="4905375"/>
            </a:xfrm>
          </p:grpSpPr>
          <p:sp>
            <p:nvSpPr>
              <p:cNvPr id="5" name="Trapezoid 4"/>
              <p:cNvSpPr/>
              <p:nvPr/>
            </p:nvSpPr>
            <p:spPr>
              <a:xfrm rot="10800000">
                <a:off x="6095999" y="5105400"/>
                <a:ext cx="219075" cy="952500"/>
              </a:xfrm>
              <a:prstGeom prst="trapezoid">
                <a:avLst/>
              </a:prstGeom>
              <a:solidFill>
                <a:srgbClr val="FDC17F"/>
              </a:solidFill>
              <a:ln>
                <a:solidFill>
                  <a:srgbClr val="FDC1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rapezoid 3"/>
              <p:cNvSpPr/>
              <p:nvPr/>
            </p:nvSpPr>
            <p:spPr>
              <a:xfrm>
                <a:off x="6095999" y="1152525"/>
                <a:ext cx="219075" cy="952500"/>
              </a:xfrm>
              <a:prstGeom prst="trapezoid">
                <a:avLst/>
              </a:prstGeom>
              <a:solidFill>
                <a:srgbClr val="FDC17F"/>
              </a:solidFill>
              <a:ln>
                <a:solidFill>
                  <a:srgbClr val="FDC1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Oval 1"/>
              <p:cNvSpPr/>
              <p:nvPr/>
            </p:nvSpPr>
            <p:spPr>
              <a:xfrm>
                <a:off x="5819775" y="1628775"/>
                <a:ext cx="771525" cy="3952875"/>
              </a:xfrm>
              <a:prstGeom prst="ellipse">
                <a:avLst/>
              </a:prstGeom>
              <a:solidFill>
                <a:srgbClr val="E74E10"/>
              </a:solidFill>
              <a:ln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5960002" y="1903412"/>
                <a:ext cx="491067" cy="3403600"/>
              </a:xfrm>
              <a:prstGeom prst="ellipse">
                <a:avLst/>
              </a:prstGeom>
              <a:solidFill>
                <a:srgbClr val="E74E10"/>
              </a:solidFill>
              <a:ln w="28575"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079526" y="2295828"/>
                <a:ext cx="252018" cy="2672253"/>
              </a:xfrm>
              <a:prstGeom prst="ellipse">
                <a:avLst/>
              </a:prstGeom>
              <a:solidFill>
                <a:srgbClr val="E74E10"/>
              </a:solidFill>
              <a:ln w="28575"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129110" y="1858014"/>
                <a:ext cx="160678" cy="651861"/>
              </a:xfrm>
              <a:prstGeom prst="rect">
                <a:avLst/>
              </a:prstGeom>
              <a:solidFill>
                <a:srgbClr val="E74E10"/>
              </a:solidFill>
              <a:ln>
                <a:solidFill>
                  <a:srgbClr val="E74E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125196" y="4752911"/>
                <a:ext cx="160678" cy="651861"/>
              </a:xfrm>
              <a:prstGeom prst="rect">
                <a:avLst/>
              </a:prstGeom>
              <a:solidFill>
                <a:srgbClr val="E74E10"/>
              </a:solidFill>
              <a:ln>
                <a:solidFill>
                  <a:srgbClr val="E74E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1838132" y="258520"/>
            <a:ext cx="5477068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Određivanje</a:t>
            </a:r>
            <a:r>
              <a:rPr kumimoji="0" lang="sr-Latn-RS" sz="32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praga nadražaja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24" name="Lightning Bolt 23"/>
          <p:cNvSpPr/>
          <p:nvPr/>
        </p:nvSpPr>
        <p:spPr>
          <a:xfrm rot="19235087">
            <a:off x="6336092" y="958441"/>
            <a:ext cx="432261" cy="750887"/>
          </a:xfrm>
          <a:prstGeom prst="lightningBol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11793" y="1969912"/>
            <a:ext cx="4276585" cy="420560"/>
          </a:xfrm>
          <a:prstGeom prst="roundRect">
            <a:avLst/>
          </a:prstGeom>
          <a:noFill/>
          <a:ln w="28575"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>
                <a:solidFill>
                  <a:srgbClr val="D84256"/>
                </a:solidFill>
                <a:latin typeface="Garamond" pitchFamily="18" charset="0"/>
              </a:rPr>
              <a:t>Podpražni (subliminalni) nadražaji</a:t>
            </a:r>
            <a:endParaRPr lang="en-US" sz="20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11792" y="2903709"/>
            <a:ext cx="4276586" cy="420560"/>
          </a:xfrm>
          <a:prstGeom prst="roundRect">
            <a:avLst/>
          </a:prstGeom>
          <a:noFill/>
          <a:ln w="28575"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Pražni nadražaji</a:t>
            </a:r>
            <a:endParaRPr lang="en-US" sz="24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6834230" y="1438208"/>
            <a:ext cx="1032987" cy="4467007"/>
            <a:chOff x="6144998" y="1597858"/>
            <a:chExt cx="1032987" cy="4467007"/>
          </a:xfrm>
        </p:grpSpPr>
        <p:sp>
          <p:nvSpPr>
            <p:cNvPr id="22" name="Freeform 21"/>
            <p:cNvSpPr/>
            <p:nvPr/>
          </p:nvSpPr>
          <p:spPr>
            <a:xfrm rot="6347006">
              <a:off x="6283905" y="1725399"/>
              <a:ext cx="383220" cy="661033"/>
            </a:xfrm>
            <a:custGeom>
              <a:avLst/>
              <a:gdLst>
                <a:gd name="connsiteX0" fmla="*/ 340822 w 340822"/>
                <a:gd name="connsiteY0" fmla="*/ 0 h 440574"/>
                <a:gd name="connsiteX1" fmla="*/ 191193 w 340822"/>
                <a:gd name="connsiteY1" fmla="*/ 166254 h 440574"/>
                <a:gd name="connsiteX2" fmla="*/ 0 w 340822"/>
                <a:gd name="connsiteY2" fmla="*/ 440574 h 44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0822" h="440574">
                  <a:moveTo>
                    <a:pt x="340822" y="0"/>
                  </a:moveTo>
                  <a:cubicBezTo>
                    <a:pt x="294409" y="46412"/>
                    <a:pt x="247997" y="92825"/>
                    <a:pt x="191193" y="166254"/>
                  </a:cubicBezTo>
                  <a:cubicBezTo>
                    <a:pt x="134389" y="239683"/>
                    <a:pt x="67194" y="340128"/>
                    <a:pt x="0" y="440574"/>
                  </a:cubicBezTo>
                </a:path>
              </a:pathLst>
            </a:cu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6406460" y="1597858"/>
              <a:ext cx="771525" cy="4467007"/>
              <a:chOff x="5819775" y="1152525"/>
              <a:chExt cx="771525" cy="4905375"/>
            </a:xfrm>
          </p:grpSpPr>
          <p:sp>
            <p:nvSpPr>
              <p:cNvPr id="36" name="Trapezoid 35"/>
              <p:cNvSpPr/>
              <p:nvPr/>
            </p:nvSpPr>
            <p:spPr>
              <a:xfrm rot="10800000">
                <a:off x="6095999" y="5105400"/>
                <a:ext cx="219075" cy="952500"/>
              </a:xfrm>
              <a:prstGeom prst="trapezoid">
                <a:avLst/>
              </a:prstGeom>
              <a:solidFill>
                <a:srgbClr val="FDC17F"/>
              </a:solidFill>
              <a:ln>
                <a:solidFill>
                  <a:srgbClr val="FDC1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rapezoid 36"/>
              <p:cNvSpPr/>
              <p:nvPr/>
            </p:nvSpPr>
            <p:spPr>
              <a:xfrm>
                <a:off x="6095999" y="1152525"/>
                <a:ext cx="219075" cy="952500"/>
              </a:xfrm>
              <a:prstGeom prst="trapezoid">
                <a:avLst/>
              </a:prstGeom>
              <a:solidFill>
                <a:srgbClr val="FDC17F"/>
              </a:solidFill>
              <a:ln>
                <a:solidFill>
                  <a:srgbClr val="FDC1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819775" y="1628775"/>
                <a:ext cx="771525" cy="3952875"/>
              </a:xfrm>
              <a:prstGeom prst="ellipse">
                <a:avLst/>
              </a:prstGeom>
              <a:solidFill>
                <a:srgbClr val="E74E10"/>
              </a:solidFill>
              <a:ln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960002" y="1903412"/>
                <a:ext cx="491067" cy="3403600"/>
              </a:xfrm>
              <a:prstGeom prst="ellipse">
                <a:avLst/>
              </a:prstGeom>
              <a:solidFill>
                <a:srgbClr val="E74E10"/>
              </a:solidFill>
              <a:ln w="28575"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6079526" y="2295828"/>
                <a:ext cx="252018" cy="2672253"/>
              </a:xfrm>
              <a:prstGeom prst="ellipse">
                <a:avLst/>
              </a:prstGeom>
              <a:solidFill>
                <a:srgbClr val="E74E10"/>
              </a:solidFill>
              <a:ln w="28575"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6129110" y="1858014"/>
                <a:ext cx="160678" cy="651861"/>
              </a:xfrm>
              <a:prstGeom prst="rect">
                <a:avLst/>
              </a:prstGeom>
              <a:solidFill>
                <a:srgbClr val="E74E10"/>
              </a:solidFill>
              <a:ln>
                <a:solidFill>
                  <a:srgbClr val="E74E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6125196" y="4752911"/>
                <a:ext cx="160678" cy="651861"/>
              </a:xfrm>
              <a:prstGeom prst="rect">
                <a:avLst/>
              </a:prstGeom>
              <a:solidFill>
                <a:srgbClr val="E74E10"/>
              </a:solidFill>
              <a:ln>
                <a:solidFill>
                  <a:srgbClr val="E74E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" name="Rounded Rectangle 43"/>
          <p:cNvSpPr/>
          <p:nvPr/>
        </p:nvSpPr>
        <p:spPr>
          <a:xfrm>
            <a:off x="411791" y="3837506"/>
            <a:ext cx="4276587" cy="420560"/>
          </a:xfrm>
          <a:prstGeom prst="roundRect">
            <a:avLst/>
          </a:prstGeom>
          <a:noFill/>
          <a:ln w="28575"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>
                <a:solidFill>
                  <a:srgbClr val="D84256"/>
                </a:solidFill>
                <a:latin typeface="Garamond" pitchFamily="18" charset="0"/>
              </a:rPr>
              <a:t>Nadpražni (supraliminalni) nadražaji</a:t>
            </a:r>
            <a:endParaRPr lang="en-US" sz="20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11791" y="4771303"/>
            <a:ext cx="4276586" cy="420560"/>
          </a:xfrm>
          <a:prstGeom prst="roundRect">
            <a:avLst/>
          </a:prstGeom>
          <a:noFill/>
          <a:ln w="28575"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Maksimalni nadražaji</a:t>
            </a:r>
            <a:endParaRPr lang="en-US" sz="24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sp>
        <p:nvSpPr>
          <p:cNvPr id="46" name="Lightning Bolt 45"/>
          <p:cNvSpPr/>
          <p:nvPr/>
        </p:nvSpPr>
        <p:spPr>
          <a:xfrm rot="19235087">
            <a:off x="6312923" y="1131853"/>
            <a:ext cx="432261" cy="750887"/>
          </a:xfrm>
          <a:prstGeom prst="lightningBol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6901191" y="1545472"/>
            <a:ext cx="966047" cy="4252477"/>
            <a:chOff x="5600943" y="1875677"/>
            <a:chExt cx="966047" cy="4252477"/>
          </a:xfrm>
        </p:grpSpPr>
        <p:sp>
          <p:nvSpPr>
            <p:cNvPr id="48" name="Freeform 47"/>
            <p:cNvSpPr/>
            <p:nvPr/>
          </p:nvSpPr>
          <p:spPr>
            <a:xfrm rot="6347006">
              <a:off x="5739850" y="2030720"/>
              <a:ext cx="383220" cy="661033"/>
            </a:xfrm>
            <a:custGeom>
              <a:avLst/>
              <a:gdLst>
                <a:gd name="connsiteX0" fmla="*/ 340822 w 340822"/>
                <a:gd name="connsiteY0" fmla="*/ 0 h 440574"/>
                <a:gd name="connsiteX1" fmla="*/ 191193 w 340822"/>
                <a:gd name="connsiteY1" fmla="*/ 166254 h 440574"/>
                <a:gd name="connsiteX2" fmla="*/ 0 w 340822"/>
                <a:gd name="connsiteY2" fmla="*/ 440574 h 44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0822" h="440574">
                  <a:moveTo>
                    <a:pt x="340822" y="0"/>
                  </a:moveTo>
                  <a:cubicBezTo>
                    <a:pt x="294409" y="46412"/>
                    <a:pt x="247997" y="92825"/>
                    <a:pt x="191193" y="166254"/>
                  </a:cubicBezTo>
                  <a:cubicBezTo>
                    <a:pt x="134389" y="239683"/>
                    <a:pt x="67194" y="340128"/>
                    <a:pt x="0" y="440574"/>
                  </a:cubicBezTo>
                </a:path>
              </a:pathLst>
            </a:cu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5795465" y="1875677"/>
              <a:ext cx="771525" cy="4252477"/>
              <a:chOff x="5819775" y="1152525"/>
              <a:chExt cx="771525" cy="4905375"/>
            </a:xfrm>
          </p:grpSpPr>
          <p:sp>
            <p:nvSpPr>
              <p:cNvPr id="50" name="Trapezoid 49"/>
              <p:cNvSpPr/>
              <p:nvPr/>
            </p:nvSpPr>
            <p:spPr>
              <a:xfrm rot="10800000">
                <a:off x="6095999" y="5105400"/>
                <a:ext cx="219075" cy="952500"/>
              </a:xfrm>
              <a:prstGeom prst="trapezoid">
                <a:avLst/>
              </a:prstGeom>
              <a:solidFill>
                <a:srgbClr val="FDC17F"/>
              </a:solidFill>
              <a:ln>
                <a:solidFill>
                  <a:srgbClr val="FDC1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rapezoid 50"/>
              <p:cNvSpPr/>
              <p:nvPr/>
            </p:nvSpPr>
            <p:spPr>
              <a:xfrm>
                <a:off x="6095999" y="1152525"/>
                <a:ext cx="219075" cy="952500"/>
              </a:xfrm>
              <a:prstGeom prst="trapezoid">
                <a:avLst/>
              </a:prstGeom>
              <a:solidFill>
                <a:srgbClr val="FDC17F"/>
              </a:solidFill>
              <a:ln>
                <a:solidFill>
                  <a:srgbClr val="FDC1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819775" y="1628775"/>
                <a:ext cx="771525" cy="3952875"/>
              </a:xfrm>
              <a:prstGeom prst="ellipse">
                <a:avLst/>
              </a:prstGeom>
              <a:solidFill>
                <a:srgbClr val="E74E10"/>
              </a:solidFill>
              <a:ln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960002" y="1903412"/>
                <a:ext cx="491067" cy="3403600"/>
              </a:xfrm>
              <a:prstGeom prst="ellipse">
                <a:avLst/>
              </a:prstGeom>
              <a:solidFill>
                <a:srgbClr val="E74E10"/>
              </a:solidFill>
              <a:ln w="28575"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079526" y="2295828"/>
                <a:ext cx="252018" cy="2672253"/>
              </a:xfrm>
              <a:prstGeom prst="ellipse">
                <a:avLst/>
              </a:prstGeom>
              <a:solidFill>
                <a:srgbClr val="E74E10"/>
              </a:solidFill>
              <a:ln w="28575"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6129110" y="1858014"/>
                <a:ext cx="160678" cy="651861"/>
              </a:xfrm>
              <a:prstGeom prst="rect">
                <a:avLst/>
              </a:prstGeom>
              <a:solidFill>
                <a:srgbClr val="E74E10"/>
              </a:solidFill>
              <a:ln>
                <a:solidFill>
                  <a:srgbClr val="E74E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125196" y="4752911"/>
                <a:ext cx="160678" cy="651861"/>
              </a:xfrm>
              <a:prstGeom prst="rect">
                <a:avLst/>
              </a:prstGeom>
              <a:solidFill>
                <a:srgbClr val="E74E10"/>
              </a:solidFill>
              <a:ln>
                <a:solidFill>
                  <a:srgbClr val="E74E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7" name="Lightning Bolt 56"/>
          <p:cNvSpPr/>
          <p:nvPr/>
        </p:nvSpPr>
        <p:spPr>
          <a:xfrm rot="19235087">
            <a:off x="6369183" y="1270866"/>
            <a:ext cx="432261" cy="750887"/>
          </a:xfrm>
          <a:prstGeom prst="lightningBol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6890310" y="1656748"/>
            <a:ext cx="976917" cy="4029924"/>
            <a:chOff x="3959584" y="1648973"/>
            <a:chExt cx="976917" cy="4029924"/>
          </a:xfrm>
        </p:grpSpPr>
        <p:sp>
          <p:nvSpPr>
            <p:cNvPr id="59" name="Freeform 58"/>
            <p:cNvSpPr/>
            <p:nvPr/>
          </p:nvSpPr>
          <p:spPr>
            <a:xfrm rot="6347006">
              <a:off x="4098491" y="1758937"/>
              <a:ext cx="383220" cy="661033"/>
            </a:xfrm>
            <a:custGeom>
              <a:avLst/>
              <a:gdLst>
                <a:gd name="connsiteX0" fmla="*/ 340822 w 340822"/>
                <a:gd name="connsiteY0" fmla="*/ 0 h 440574"/>
                <a:gd name="connsiteX1" fmla="*/ 191193 w 340822"/>
                <a:gd name="connsiteY1" fmla="*/ 166254 h 440574"/>
                <a:gd name="connsiteX2" fmla="*/ 0 w 340822"/>
                <a:gd name="connsiteY2" fmla="*/ 440574 h 44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0822" h="440574">
                  <a:moveTo>
                    <a:pt x="340822" y="0"/>
                  </a:moveTo>
                  <a:cubicBezTo>
                    <a:pt x="294409" y="46412"/>
                    <a:pt x="247997" y="92825"/>
                    <a:pt x="191193" y="166254"/>
                  </a:cubicBezTo>
                  <a:cubicBezTo>
                    <a:pt x="134389" y="239683"/>
                    <a:pt x="67194" y="340128"/>
                    <a:pt x="0" y="440574"/>
                  </a:cubicBezTo>
                </a:path>
              </a:pathLst>
            </a:cu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4164976" y="1648973"/>
              <a:ext cx="771525" cy="4029924"/>
              <a:chOff x="5819775" y="1152525"/>
              <a:chExt cx="771525" cy="4905375"/>
            </a:xfrm>
          </p:grpSpPr>
          <p:sp>
            <p:nvSpPr>
              <p:cNvPr id="61" name="Trapezoid 60"/>
              <p:cNvSpPr/>
              <p:nvPr/>
            </p:nvSpPr>
            <p:spPr>
              <a:xfrm rot="10800000">
                <a:off x="6095999" y="5105400"/>
                <a:ext cx="219075" cy="952500"/>
              </a:xfrm>
              <a:prstGeom prst="trapezoid">
                <a:avLst/>
              </a:prstGeom>
              <a:solidFill>
                <a:srgbClr val="FDC17F"/>
              </a:solidFill>
              <a:ln>
                <a:solidFill>
                  <a:srgbClr val="FDC1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rapezoid 61"/>
              <p:cNvSpPr/>
              <p:nvPr/>
            </p:nvSpPr>
            <p:spPr>
              <a:xfrm>
                <a:off x="6095999" y="1152525"/>
                <a:ext cx="219075" cy="952500"/>
              </a:xfrm>
              <a:prstGeom prst="trapezoid">
                <a:avLst/>
              </a:prstGeom>
              <a:solidFill>
                <a:srgbClr val="FDC17F"/>
              </a:solidFill>
              <a:ln>
                <a:solidFill>
                  <a:srgbClr val="FDC1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819775" y="1628775"/>
                <a:ext cx="771525" cy="3952875"/>
              </a:xfrm>
              <a:prstGeom prst="ellipse">
                <a:avLst/>
              </a:prstGeom>
              <a:solidFill>
                <a:srgbClr val="E74E10"/>
              </a:solidFill>
              <a:ln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960002" y="1903412"/>
                <a:ext cx="491067" cy="3403600"/>
              </a:xfrm>
              <a:prstGeom prst="ellipse">
                <a:avLst/>
              </a:prstGeom>
              <a:solidFill>
                <a:srgbClr val="E74E10"/>
              </a:solidFill>
              <a:ln w="28575"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6079526" y="2295828"/>
                <a:ext cx="252018" cy="2672253"/>
              </a:xfrm>
              <a:prstGeom prst="ellipse">
                <a:avLst/>
              </a:prstGeom>
              <a:solidFill>
                <a:srgbClr val="E74E10"/>
              </a:solidFill>
              <a:ln w="28575"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6129110" y="1858014"/>
                <a:ext cx="160678" cy="651861"/>
              </a:xfrm>
              <a:prstGeom prst="rect">
                <a:avLst/>
              </a:prstGeom>
              <a:solidFill>
                <a:srgbClr val="E74E10"/>
              </a:solidFill>
              <a:ln>
                <a:solidFill>
                  <a:srgbClr val="E74E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6125196" y="4752911"/>
                <a:ext cx="160678" cy="651861"/>
              </a:xfrm>
              <a:prstGeom prst="rect">
                <a:avLst/>
              </a:prstGeom>
              <a:solidFill>
                <a:srgbClr val="E74E10"/>
              </a:solidFill>
              <a:ln>
                <a:solidFill>
                  <a:srgbClr val="E74E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8" name="Lightning Bolt 67"/>
          <p:cNvSpPr/>
          <p:nvPr/>
        </p:nvSpPr>
        <p:spPr>
          <a:xfrm rot="19235087">
            <a:off x="6345061" y="1332335"/>
            <a:ext cx="432261" cy="750887"/>
          </a:xfrm>
          <a:prstGeom prst="lightningBol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6845934" y="1779523"/>
            <a:ext cx="1019017" cy="3828312"/>
            <a:chOff x="3505823" y="1834450"/>
            <a:chExt cx="1019017" cy="3828312"/>
          </a:xfrm>
        </p:grpSpPr>
        <p:sp>
          <p:nvSpPr>
            <p:cNvPr id="70" name="Freeform 69"/>
            <p:cNvSpPr/>
            <p:nvPr/>
          </p:nvSpPr>
          <p:spPr>
            <a:xfrm rot="6347006">
              <a:off x="3644730" y="1892130"/>
              <a:ext cx="383220" cy="661033"/>
            </a:xfrm>
            <a:custGeom>
              <a:avLst/>
              <a:gdLst>
                <a:gd name="connsiteX0" fmla="*/ 340822 w 340822"/>
                <a:gd name="connsiteY0" fmla="*/ 0 h 440574"/>
                <a:gd name="connsiteX1" fmla="*/ 191193 w 340822"/>
                <a:gd name="connsiteY1" fmla="*/ 166254 h 440574"/>
                <a:gd name="connsiteX2" fmla="*/ 0 w 340822"/>
                <a:gd name="connsiteY2" fmla="*/ 440574 h 44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0822" h="440574">
                  <a:moveTo>
                    <a:pt x="340822" y="0"/>
                  </a:moveTo>
                  <a:cubicBezTo>
                    <a:pt x="294409" y="46412"/>
                    <a:pt x="247997" y="92825"/>
                    <a:pt x="191193" y="166254"/>
                  </a:cubicBezTo>
                  <a:cubicBezTo>
                    <a:pt x="134389" y="239683"/>
                    <a:pt x="67194" y="340128"/>
                    <a:pt x="0" y="440574"/>
                  </a:cubicBezTo>
                </a:path>
              </a:pathLst>
            </a:cu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3753315" y="1834450"/>
              <a:ext cx="771525" cy="3828312"/>
              <a:chOff x="5819775" y="1152525"/>
              <a:chExt cx="771525" cy="4905375"/>
            </a:xfrm>
          </p:grpSpPr>
          <p:sp>
            <p:nvSpPr>
              <p:cNvPr id="72" name="Trapezoid 71"/>
              <p:cNvSpPr/>
              <p:nvPr/>
            </p:nvSpPr>
            <p:spPr>
              <a:xfrm rot="10800000">
                <a:off x="6095999" y="5105400"/>
                <a:ext cx="219075" cy="952500"/>
              </a:xfrm>
              <a:prstGeom prst="trapezoid">
                <a:avLst/>
              </a:prstGeom>
              <a:solidFill>
                <a:srgbClr val="FDC17F"/>
              </a:solidFill>
              <a:ln>
                <a:solidFill>
                  <a:srgbClr val="FDC1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Trapezoid 72"/>
              <p:cNvSpPr/>
              <p:nvPr/>
            </p:nvSpPr>
            <p:spPr>
              <a:xfrm>
                <a:off x="6095999" y="1152525"/>
                <a:ext cx="219075" cy="952500"/>
              </a:xfrm>
              <a:prstGeom prst="trapezoid">
                <a:avLst/>
              </a:prstGeom>
              <a:solidFill>
                <a:srgbClr val="FDC17F"/>
              </a:solidFill>
              <a:ln>
                <a:solidFill>
                  <a:srgbClr val="FDC1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5819775" y="1628775"/>
                <a:ext cx="771525" cy="3952875"/>
              </a:xfrm>
              <a:prstGeom prst="ellipse">
                <a:avLst/>
              </a:prstGeom>
              <a:solidFill>
                <a:srgbClr val="E74E10"/>
              </a:solidFill>
              <a:ln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5960002" y="1903412"/>
                <a:ext cx="491067" cy="3403600"/>
              </a:xfrm>
              <a:prstGeom prst="ellipse">
                <a:avLst/>
              </a:prstGeom>
              <a:solidFill>
                <a:srgbClr val="E74E10"/>
              </a:solidFill>
              <a:ln w="28575"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6079526" y="2295828"/>
                <a:ext cx="252018" cy="2672253"/>
              </a:xfrm>
              <a:prstGeom prst="ellipse">
                <a:avLst/>
              </a:prstGeom>
              <a:solidFill>
                <a:srgbClr val="E74E10"/>
              </a:solidFill>
              <a:ln w="28575"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6129110" y="1858014"/>
                <a:ext cx="160678" cy="651861"/>
              </a:xfrm>
              <a:prstGeom prst="rect">
                <a:avLst/>
              </a:prstGeom>
              <a:solidFill>
                <a:srgbClr val="E74E10"/>
              </a:solidFill>
              <a:ln>
                <a:solidFill>
                  <a:srgbClr val="E74E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6125196" y="4752911"/>
                <a:ext cx="160678" cy="651861"/>
              </a:xfrm>
              <a:prstGeom prst="rect">
                <a:avLst/>
              </a:prstGeom>
              <a:solidFill>
                <a:srgbClr val="E74E10"/>
              </a:solidFill>
              <a:ln>
                <a:solidFill>
                  <a:srgbClr val="E74E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6879563" y="2000777"/>
            <a:ext cx="980171" cy="3413047"/>
            <a:chOff x="2195965" y="2030865"/>
            <a:chExt cx="980171" cy="3413047"/>
          </a:xfrm>
        </p:grpSpPr>
        <p:sp>
          <p:nvSpPr>
            <p:cNvPr id="80" name="Freeform 79"/>
            <p:cNvSpPr/>
            <p:nvPr/>
          </p:nvSpPr>
          <p:spPr>
            <a:xfrm rot="6347006">
              <a:off x="2334872" y="2052497"/>
              <a:ext cx="383220" cy="661033"/>
            </a:xfrm>
            <a:custGeom>
              <a:avLst/>
              <a:gdLst>
                <a:gd name="connsiteX0" fmla="*/ 340822 w 340822"/>
                <a:gd name="connsiteY0" fmla="*/ 0 h 440574"/>
                <a:gd name="connsiteX1" fmla="*/ 191193 w 340822"/>
                <a:gd name="connsiteY1" fmla="*/ 166254 h 440574"/>
                <a:gd name="connsiteX2" fmla="*/ 0 w 340822"/>
                <a:gd name="connsiteY2" fmla="*/ 440574 h 44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0822" h="440574">
                  <a:moveTo>
                    <a:pt x="340822" y="0"/>
                  </a:moveTo>
                  <a:cubicBezTo>
                    <a:pt x="294409" y="46412"/>
                    <a:pt x="247997" y="92825"/>
                    <a:pt x="191193" y="166254"/>
                  </a:cubicBezTo>
                  <a:cubicBezTo>
                    <a:pt x="134389" y="239683"/>
                    <a:pt x="67194" y="340128"/>
                    <a:pt x="0" y="440574"/>
                  </a:cubicBezTo>
                </a:path>
              </a:pathLst>
            </a:cu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2404611" y="2030865"/>
              <a:ext cx="771525" cy="3413047"/>
              <a:chOff x="5819775" y="1152525"/>
              <a:chExt cx="771525" cy="4905375"/>
            </a:xfrm>
          </p:grpSpPr>
          <p:sp>
            <p:nvSpPr>
              <p:cNvPr id="82" name="Trapezoid 81"/>
              <p:cNvSpPr/>
              <p:nvPr/>
            </p:nvSpPr>
            <p:spPr>
              <a:xfrm rot="10800000">
                <a:off x="6095999" y="5105400"/>
                <a:ext cx="219075" cy="952500"/>
              </a:xfrm>
              <a:prstGeom prst="trapezoid">
                <a:avLst/>
              </a:prstGeom>
              <a:solidFill>
                <a:srgbClr val="FDC17F"/>
              </a:solidFill>
              <a:ln>
                <a:solidFill>
                  <a:srgbClr val="FDC1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Trapezoid 82"/>
              <p:cNvSpPr/>
              <p:nvPr/>
            </p:nvSpPr>
            <p:spPr>
              <a:xfrm>
                <a:off x="6095999" y="1152525"/>
                <a:ext cx="219075" cy="952500"/>
              </a:xfrm>
              <a:prstGeom prst="trapezoid">
                <a:avLst/>
              </a:prstGeom>
              <a:solidFill>
                <a:srgbClr val="FDC17F"/>
              </a:solidFill>
              <a:ln>
                <a:solidFill>
                  <a:srgbClr val="FDC1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5819775" y="1628775"/>
                <a:ext cx="771525" cy="3952875"/>
              </a:xfrm>
              <a:prstGeom prst="ellipse">
                <a:avLst/>
              </a:prstGeom>
              <a:solidFill>
                <a:srgbClr val="E74E10"/>
              </a:solidFill>
              <a:ln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960002" y="1903412"/>
                <a:ext cx="491067" cy="3403600"/>
              </a:xfrm>
              <a:prstGeom prst="ellipse">
                <a:avLst/>
              </a:prstGeom>
              <a:solidFill>
                <a:srgbClr val="E74E10"/>
              </a:solidFill>
              <a:ln w="28575"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6079526" y="2295828"/>
                <a:ext cx="252018" cy="2672253"/>
              </a:xfrm>
              <a:prstGeom prst="ellipse">
                <a:avLst/>
              </a:prstGeom>
              <a:solidFill>
                <a:srgbClr val="E74E10"/>
              </a:solidFill>
              <a:ln w="28575"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6129110" y="1858014"/>
                <a:ext cx="160678" cy="651861"/>
              </a:xfrm>
              <a:prstGeom prst="rect">
                <a:avLst/>
              </a:prstGeom>
              <a:solidFill>
                <a:srgbClr val="E74E10"/>
              </a:solidFill>
              <a:ln>
                <a:solidFill>
                  <a:srgbClr val="E74E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6125196" y="4752911"/>
                <a:ext cx="160678" cy="651861"/>
              </a:xfrm>
              <a:prstGeom prst="rect">
                <a:avLst/>
              </a:prstGeom>
              <a:solidFill>
                <a:srgbClr val="E74E10"/>
              </a:solidFill>
              <a:ln>
                <a:solidFill>
                  <a:srgbClr val="E74E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9" name="Lightning Bolt 88"/>
          <p:cNvSpPr/>
          <p:nvPr/>
        </p:nvSpPr>
        <p:spPr>
          <a:xfrm rot="19235087">
            <a:off x="6312923" y="1395490"/>
            <a:ext cx="432261" cy="750887"/>
          </a:xfrm>
          <a:prstGeom prst="lightningBol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Lightning Bolt 89"/>
          <p:cNvSpPr/>
          <p:nvPr/>
        </p:nvSpPr>
        <p:spPr>
          <a:xfrm rot="19235087">
            <a:off x="6353729" y="1587745"/>
            <a:ext cx="432261" cy="750887"/>
          </a:xfrm>
          <a:prstGeom prst="lightningBol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90"/>
          <p:cNvGrpSpPr/>
          <p:nvPr/>
        </p:nvGrpSpPr>
        <p:grpSpPr>
          <a:xfrm>
            <a:off x="6925062" y="2212818"/>
            <a:ext cx="937135" cy="2959177"/>
            <a:chOff x="549046" y="1362193"/>
            <a:chExt cx="937135" cy="2959177"/>
          </a:xfrm>
        </p:grpSpPr>
        <p:sp>
          <p:nvSpPr>
            <p:cNvPr id="92" name="Freeform 91"/>
            <p:cNvSpPr/>
            <p:nvPr/>
          </p:nvSpPr>
          <p:spPr>
            <a:xfrm rot="6347006">
              <a:off x="687953" y="1379596"/>
              <a:ext cx="383220" cy="661033"/>
            </a:xfrm>
            <a:custGeom>
              <a:avLst/>
              <a:gdLst>
                <a:gd name="connsiteX0" fmla="*/ 340822 w 340822"/>
                <a:gd name="connsiteY0" fmla="*/ 0 h 440574"/>
                <a:gd name="connsiteX1" fmla="*/ 191193 w 340822"/>
                <a:gd name="connsiteY1" fmla="*/ 166254 h 440574"/>
                <a:gd name="connsiteX2" fmla="*/ 0 w 340822"/>
                <a:gd name="connsiteY2" fmla="*/ 440574 h 44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0822" h="440574">
                  <a:moveTo>
                    <a:pt x="340822" y="0"/>
                  </a:moveTo>
                  <a:cubicBezTo>
                    <a:pt x="294409" y="46412"/>
                    <a:pt x="247997" y="92825"/>
                    <a:pt x="191193" y="166254"/>
                  </a:cubicBezTo>
                  <a:cubicBezTo>
                    <a:pt x="134389" y="239683"/>
                    <a:pt x="67194" y="340128"/>
                    <a:pt x="0" y="440574"/>
                  </a:cubicBezTo>
                </a:path>
              </a:pathLst>
            </a:cu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714656" y="1362193"/>
              <a:ext cx="771525" cy="2959177"/>
              <a:chOff x="5819775" y="1152525"/>
              <a:chExt cx="771525" cy="4905375"/>
            </a:xfrm>
          </p:grpSpPr>
          <p:sp>
            <p:nvSpPr>
              <p:cNvPr id="94" name="Trapezoid 93"/>
              <p:cNvSpPr/>
              <p:nvPr/>
            </p:nvSpPr>
            <p:spPr>
              <a:xfrm rot="10800000">
                <a:off x="6095999" y="5105400"/>
                <a:ext cx="219075" cy="952500"/>
              </a:xfrm>
              <a:prstGeom prst="trapezoid">
                <a:avLst/>
              </a:prstGeom>
              <a:solidFill>
                <a:srgbClr val="FDC17F"/>
              </a:solidFill>
              <a:ln>
                <a:solidFill>
                  <a:srgbClr val="FDC1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rapezoid 94"/>
              <p:cNvSpPr/>
              <p:nvPr/>
            </p:nvSpPr>
            <p:spPr>
              <a:xfrm>
                <a:off x="6095999" y="1152525"/>
                <a:ext cx="219075" cy="952500"/>
              </a:xfrm>
              <a:prstGeom prst="trapezoid">
                <a:avLst/>
              </a:prstGeom>
              <a:solidFill>
                <a:srgbClr val="FDC17F"/>
              </a:solidFill>
              <a:ln>
                <a:solidFill>
                  <a:srgbClr val="FDC1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5819775" y="1628775"/>
                <a:ext cx="771525" cy="3952875"/>
              </a:xfrm>
              <a:prstGeom prst="ellipse">
                <a:avLst/>
              </a:prstGeom>
              <a:solidFill>
                <a:srgbClr val="E74E10"/>
              </a:solidFill>
              <a:ln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5960002" y="1903412"/>
                <a:ext cx="491067" cy="3403600"/>
              </a:xfrm>
              <a:prstGeom prst="ellipse">
                <a:avLst/>
              </a:prstGeom>
              <a:solidFill>
                <a:srgbClr val="E74E10"/>
              </a:solidFill>
              <a:ln w="28575"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6079526" y="2295828"/>
                <a:ext cx="252018" cy="2672253"/>
              </a:xfrm>
              <a:prstGeom prst="ellipse">
                <a:avLst/>
              </a:prstGeom>
              <a:solidFill>
                <a:srgbClr val="E74E10"/>
              </a:solidFill>
              <a:ln w="28575"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6129110" y="1858014"/>
                <a:ext cx="160678" cy="651861"/>
              </a:xfrm>
              <a:prstGeom prst="rect">
                <a:avLst/>
              </a:prstGeom>
              <a:solidFill>
                <a:srgbClr val="E74E10"/>
              </a:solidFill>
              <a:ln>
                <a:solidFill>
                  <a:srgbClr val="E74E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6125196" y="4752911"/>
                <a:ext cx="160678" cy="651861"/>
              </a:xfrm>
              <a:prstGeom prst="rect">
                <a:avLst/>
              </a:prstGeom>
              <a:solidFill>
                <a:srgbClr val="E74E10"/>
              </a:solidFill>
              <a:ln>
                <a:solidFill>
                  <a:srgbClr val="E74E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1" name="TextBox 100"/>
          <p:cNvSpPr txBox="1"/>
          <p:nvPr/>
        </p:nvSpPr>
        <p:spPr>
          <a:xfrm>
            <a:off x="6057230" y="5775886"/>
            <a:ext cx="2846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>
                <a:solidFill>
                  <a:srgbClr val="D84256"/>
                </a:solidFill>
                <a:latin typeface="Gill Sans Ultra Bold" panose="020B0A02020104020203" pitchFamily="34" charset="0"/>
              </a:rPr>
              <a:t>Maksimalna</a:t>
            </a:r>
          </a:p>
          <a:p>
            <a:pPr algn="ctr"/>
            <a:r>
              <a:rPr lang="sr-Latn-RS" sz="2400" b="1">
                <a:solidFill>
                  <a:srgbClr val="D84256"/>
                </a:solidFill>
                <a:latin typeface="Gill Sans Ultra Bold" panose="020B0A02020104020203" pitchFamily="34" charset="0"/>
              </a:rPr>
              <a:t>kontrakcija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411791" y="5703841"/>
            <a:ext cx="4276586" cy="420560"/>
          </a:xfrm>
          <a:prstGeom prst="roundRect">
            <a:avLst/>
          </a:prstGeom>
          <a:noFill/>
          <a:ln w="28575"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Supramaksimalni nadražaji</a:t>
            </a:r>
            <a:endParaRPr lang="en-US" sz="24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sp>
        <p:nvSpPr>
          <p:cNvPr id="103" name="Lightning Bolt 102"/>
          <p:cNvSpPr/>
          <p:nvPr/>
        </p:nvSpPr>
        <p:spPr>
          <a:xfrm rot="19235087">
            <a:off x="6424966" y="1795109"/>
            <a:ext cx="432261" cy="750887"/>
          </a:xfrm>
          <a:prstGeom prst="lightningBol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5733400" y="5427663"/>
            <a:ext cx="3481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>
                <a:solidFill>
                  <a:srgbClr val="D84256"/>
                </a:solidFill>
                <a:latin typeface="Gill Sans Ultra Bold" panose="020B0A02020104020203" pitchFamily="34" charset="0"/>
              </a:rPr>
              <a:t>Jačina kontrakcije </a:t>
            </a:r>
          </a:p>
          <a:p>
            <a:pPr algn="ctr"/>
            <a:r>
              <a:rPr lang="sr-Latn-RS" sz="2400" b="1">
                <a:solidFill>
                  <a:srgbClr val="D84256"/>
                </a:solidFill>
                <a:latin typeface="Gill Sans Ultra Bold" panose="020B0A02020104020203" pitchFamily="34" charset="0"/>
              </a:rPr>
              <a:t>dalje ne raste</a:t>
            </a:r>
          </a:p>
        </p:txBody>
      </p:sp>
    </p:spTree>
    <p:extLst>
      <p:ext uri="{BB962C8B-B14F-4D97-AF65-F5344CB8AC3E}">
        <p14:creationId xmlns:p14="http://schemas.microsoft.com/office/powerpoint/2010/main" val="115246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6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24" grpId="3" animBg="1"/>
      <p:bldP spid="25" grpId="0" animBg="1"/>
      <p:bldP spid="26" grpId="0" animBg="1"/>
      <p:bldP spid="44" grpId="0" animBg="1"/>
      <p:bldP spid="45" grpId="0" animBg="1"/>
      <p:bldP spid="46" grpId="0" animBg="1"/>
      <p:bldP spid="46" grpId="1" animBg="1"/>
      <p:bldP spid="57" grpId="0" animBg="1"/>
      <p:bldP spid="57" grpId="1" animBg="1"/>
      <p:bldP spid="68" grpId="0" animBg="1"/>
      <p:bldP spid="68" grpId="1" animBg="1"/>
      <p:bldP spid="89" grpId="0" animBg="1"/>
      <p:bldP spid="89" grpId="1" animBg="1"/>
      <p:bldP spid="90" grpId="0" animBg="1"/>
      <p:bldP spid="90" grpId="1" animBg="1"/>
      <p:bldP spid="101" grpId="0"/>
      <p:bldP spid="101" grpId="1"/>
      <p:bldP spid="102" grpId="0" animBg="1"/>
      <p:bldP spid="103" grpId="0" animBg="1"/>
      <p:bldP spid="10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</TotalTime>
  <Words>557</Words>
  <Application>Microsoft Office PowerPoint</Application>
  <PresentationFormat>On-screen Show (4:3)</PresentationFormat>
  <Paragraphs>143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Garamond</vt:lpstr>
      <vt:lpstr>Gill Sans Ultra Bold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Dušan Bošnjaković</dc:creator>
  <cp:lastModifiedBy>Dušan Bošnjaković</cp:lastModifiedBy>
  <cp:revision>95</cp:revision>
  <dcterms:created xsi:type="dcterms:W3CDTF">2022-04-09T19:14:40Z</dcterms:created>
  <dcterms:modified xsi:type="dcterms:W3CDTF">2022-10-12T13:09:50Z</dcterms:modified>
</cp:coreProperties>
</file>