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6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1757" autoAdjust="0"/>
  </p:normalViewPr>
  <p:slideViewPr>
    <p:cSldViewPr snapToGrid="0">
      <p:cViewPr varScale="1">
        <p:scale>
          <a:sx n="94" d="100"/>
          <a:sy n="9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F8F3-DC1E-64ED-0AC9-6A97971D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14C2-1A90-4468-AEF2-8EE2DFCF1D3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C762-F796-D98C-B833-75EC8D10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8027-4497-7827-0BB2-A13DEF59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DFE7-BAE5-44F7-B098-EDD1D9F86A3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596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935B-B30A-7319-E412-3F2D949D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EDB0-F68E-4FEC-8BF1-016E72F1390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F6B8-9AA6-16B8-58A3-C34D804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34B8-CBB7-7403-1F97-1C682D00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9A4F-8D12-4E83-BCF3-0263DE174C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792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8F2E-77F8-BB5A-5421-87D5332D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304E-A814-4D7F-8278-0E10AF6FA65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49ED-F4B9-834D-7D6C-545E0E39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23FA7-BB5B-031D-73BF-6695B7A9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E1ACB-E9D7-48DD-91DC-9D27343553A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05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3A34-5C72-277D-FCBA-C378AEE2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FD0A-3E3F-4E1D-9815-14F75BBB43E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239B-D3B0-5284-23BA-92EFFF53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21E43-BA06-FB60-4964-17655791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49B2-9711-4166-A976-287949AB760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04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E195-7E1F-D26B-4421-67925F60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906A-E8DA-42CD-93D6-F6A25C05162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A40C-6F19-6983-5DDB-A8EECFF0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0D32F-CB1E-B46F-37F2-7FBC094D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E0D4-1478-4383-9B7A-087587BA70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2347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599291-9264-257F-66EC-09C9363D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C3C1-F828-43C3-81DD-DB39EAD324D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F61D75-44E7-D28F-C6B9-B4109A60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B8E28-AE89-6C9A-4F88-0477E5E2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19BD-C7A6-411B-B634-07DC5BA04A2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1218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434514-0B73-FE6C-A52E-077FD524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DEC6-B6A2-4B1D-A78E-7D4471AD33E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429E4F-F581-A8DA-FAB1-5DB0370C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71EBEF-351F-0E64-25AE-31F6E6E0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6D8B1-F6CD-4563-AEDF-406DD117865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3353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BE7857-9740-B956-8493-13378B60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4B14-6AF6-4325-8EE6-660D40EEF94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121239-F7E9-DF83-39C9-17C57ADB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BCCB30-9CF5-4B60-7FA2-98C45108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02FA-5C5E-4F6E-B202-FBBD230D7DE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451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6E9ECF-33D4-F3EE-4AFE-22A3E904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C2E5-AE7F-4C83-AF0F-29D22B99B6C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24AE40-A767-6447-C556-33955F7F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7D5EFB-0E5D-4B18-1BB9-ABB822EB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14D61-D7EE-42A6-9ED5-90A2CA449DF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848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E3758A-1C13-BA6F-8DEF-2573D3C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D32F-AC65-4188-BA26-2C24D9A18E7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A50F98-E080-608B-644C-3B25FBD8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A09B0-31CD-45B0-30D2-87A2F12B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3BE4-039A-425E-815E-BF2CA892AC2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073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0CFF7-FCCB-40BB-A0B1-454C8C50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4E19-4B28-4CF8-A5F7-6C92161891F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9B9B60-7FA0-7590-2B04-D3D4AB7F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EF8D0C-BE91-D1EF-D58E-39BB52A4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50DC4-C06C-426C-8A57-A4E1200D924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28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AEB"/>
            </a:gs>
            <a:gs pos="58000">
              <a:srgbClr val="FFE699"/>
            </a:gs>
            <a:gs pos="100000">
              <a:srgbClr val="BF9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AF4282-408B-F63D-A9E4-8F2F49AA08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BB29A1-F240-C196-28FF-E034CC92DF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AB5DB-36EA-92A8-F375-1199B30DC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C3D60-D178-47EC-9DA5-95F5BD87A91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488B-3701-D467-49DE-84D381EA0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D159-17F2-AB4F-5332-201095C3B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8F59092-FCEC-4951-B162-89DE2A3AB2C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B9F3E-0DEB-850F-42AB-19ADFFD6F90C}"/>
              </a:ext>
            </a:extLst>
          </p:cNvPr>
          <p:cNvSpPr txBox="1"/>
          <p:nvPr/>
        </p:nvSpPr>
        <p:spPr>
          <a:xfrm>
            <a:off x="4343400" y="41910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Statičke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DA099-B7C0-6997-E596-26EFF437F616}"/>
              </a:ext>
            </a:extLst>
          </p:cNvPr>
          <p:cNvSpPr txBox="1"/>
          <p:nvPr/>
        </p:nvSpPr>
        <p:spPr>
          <a:xfrm>
            <a:off x="966788" y="1060450"/>
            <a:ext cx="9296400" cy="18367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sr-Latn-RS" altLang="sr-Latn-R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METODE ZA ODREĐIVANJE ENZIMSKE AKTIVNOSTI</a:t>
            </a:r>
            <a:endParaRPr lang="en-US" altLang="sr-Latn-RS" sz="4000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E7907-C97A-3DE5-82CF-D36959D07900}"/>
              </a:ext>
            </a:extLst>
          </p:cNvPr>
          <p:cNvSpPr txBox="1"/>
          <p:nvPr/>
        </p:nvSpPr>
        <p:spPr>
          <a:xfrm>
            <a:off x="4343400" y="4876800"/>
            <a:ext cx="25415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Kinetičke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80537C-97EB-663C-E858-AB5E76EEC0C8}"/>
              </a:ext>
            </a:extLst>
          </p:cNvPr>
          <p:cNvSpPr/>
          <p:nvPr/>
        </p:nvSpPr>
        <p:spPr>
          <a:xfrm>
            <a:off x="4149725" y="4711700"/>
            <a:ext cx="2251075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55">
            <a:extLst>
              <a:ext uri="{FF2B5EF4-FFF2-40B4-BE49-F238E27FC236}">
                <a16:creationId xmlns:a16="http://schemas.microsoft.com/office/drawing/2014/main" id="{E60E3CAC-2151-6F38-420B-30827422692E}"/>
              </a:ext>
            </a:extLst>
          </p:cNvPr>
          <p:cNvSpPr/>
          <p:nvPr/>
        </p:nvSpPr>
        <p:spPr>
          <a:xfrm rot="356218">
            <a:off x="4741703" y="1952019"/>
            <a:ext cx="4025900" cy="2093960"/>
          </a:xfrm>
          <a:prstGeom prst="cloud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09865-2332-DF0D-4DFF-BADF039AF327}"/>
              </a:ext>
            </a:extLst>
          </p:cNvPr>
          <p:cNvSpPr txBox="1"/>
          <p:nvPr/>
        </p:nvSpPr>
        <p:spPr>
          <a:xfrm>
            <a:off x="1752600" y="228600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ALANIN TRANSAMINAZA (ALT)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5F0CD3-CD44-99EF-BD76-D1AEE42A6857}"/>
              </a:ext>
            </a:extLst>
          </p:cNvPr>
          <p:cNvSpPr txBox="1"/>
          <p:nvPr/>
        </p:nvSpPr>
        <p:spPr>
          <a:xfrm>
            <a:off x="7086600" y="2362200"/>
            <a:ext cx="115929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808A7A-F698-F05A-C2E0-70FFF40074E0}"/>
              </a:ext>
            </a:extLst>
          </p:cNvPr>
          <p:cNvSpPr txBox="1"/>
          <p:nvPr/>
        </p:nvSpPr>
        <p:spPr>
          <a:xfrm>
            <a:off x="7162800" y="3276600"/>
            <a:ext cx="712054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47E440A-2D44-BA04-C4FD-3DCC0F0F7E22}"/>
              </a:ext>
            </a:extLst>
          </p:cNvPr>
          <p:cNvSpPr/>
          <p:nvPr/>
        </p:nvSpPr>
        <p:spPr>
          <a:xfrm>
            <a:off x="6553200" y="2514600"/>
            <a:ext cx="1143000" cy="914400"/>
          </a:xfrm>
          <a:prstGeom prst="arc">
            <a:avLst>
              <a:gd name="adj1" fmla="val 5164958"/>
              <a:gd name="adj2" fmla="val 16130343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DDC74E-8238-8273-D5AC-C435ECCB85EB}"/>
              </a:ext>
            </a:extLst>
          </p:cNvPr>
          <p:cNvSpPr/>
          <p:nvPr/>
        </p:nvSpPr>
        <p:spPr>
          <a:xfrm>
            <a:off x="7086600" y="2133600"/>
            <a:ext cx="1143000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AF2819-EC1E-35C1-1757-6C8BF06B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860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Piruvat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98BD2C-6BF9-E962-FDF4-D317C6E2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841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Alanin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B8AC3C-FD8E-D729-6F89-AA50CFD8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α</a:t>
            </a: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keto glutarat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6513E-0606-8C5F-A9A3-0A28181B4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glutamat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FF29B2B0-6C92-7A98-EA2D-3D1DF520F385}"/>
              </a:ext>
            </a:extLst>
          </p:cNvPr>
          <p:cNvSpPr/>
          <p:nvPr/>
        </p:nvSpPr>
        <p:spPr>
          <a:xfrm>
            <a:off x="3429000" y="1524000"/>
            <a:ext cx="1143000" cy="914400"/>
          </a:xfrm>
          <a:prstGeom prst="arc">
            <a:avLst>
              <a:gd name="adj1" fmla="val 15991270"/>
              <a:gd name="adj2" fmla="val 539199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14B39B86-FFA7-1D64-EDA8-DD8A77B09F0D}"/>
              </a:ext>
            </a:extLst>
          </p:cNvPr>
          <p:cNvSpPr/>
          <p:nvPr/>
        </p:nvSpPr>
        <p:spPr>
          <a:xfrm>
            <a:off x="4572000" y="1524000"/>
            <a:ext cx="1143000" cy="914400"/>
          </a:xfrm>
          <a:prstGeom prst="arc">
            <a:avLst>
              <a:gd name="adj1" fmla="val 5467041"/>
              <a:gd name="adj2" fmla="val 16398593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539BEC9-E64A-E413-0E2B-E8E573AC3B38}"/>
              </a:ext>
            </a:extLst>
          </p:cNvPr>
          <p:cNvSpPr/>
          <p:nvPr/>
        </p:nvSpPr>
        <p:spPr>
          <a:xfrm>
            <a:off x="5410200" y="2514600"/>
            <a:ext cx="1143000" cy="914400"/>
          </a:xfrm>
          <a:prstGeom prst="arc">
            <a:avLst>
              <a:gd name="adj1" fmla="val 16099566"/>
              <a:gd name="adj2" fmla="val 5271747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64AA52-8609-6EFE-9903-9939FF0E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76600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Lakta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3372E1-7287-A341-79FC-92B1CD33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592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ALT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8ACDF0-12EA-B8F5-8020-3A8290C4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19400"/>
            <a:ext cx="60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LDH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CC7529-5AAC-1B6D-101E-99756950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0"/>
            <a:ext cx="300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INDIKATORSKA REAKCIJA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3" grpId="0"/>
      <p:bldP spid="54" grpId="0"/>
      <p:bldP spid="5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1954903A-8674-1FAA-6C4F-E42F0AD82315}"/>
              </a:ext>
            </a:extLst>
          </p:cNvPr>
          <p:cNvSpPr/>
          <p:nvPr/>
        </p:nvSpPr>
        <p:spPr>
          <a:xfrm rot="945683">
            <a:off x="4865799" y="1826592"/>
            <a:ext cx="4025900" cy="2292302"/>
          </a:xfrm>
          <a:prstGeom prst="cloud">
            <a:avLst/>
          </a:prstGeom>
          <a:solidFill>
            <a:srgbClr val="FEF4EC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4C7DE-A6EA-3020-DDB3-B99CB87207E2}"/>
              </a:ext>
            </a:extLst>
          </p:cNvPr>
          <p:cNvSpPr txBox="1"/>
          <p:nvPr/>
        </p:nvSpPr>
        <p:spPr>
          <a:xfrm>
            <a:off x="1752600" y="228600"/>
            <a:ext cx="5562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ASPARTAT TRANSAMINAZA (AST)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79E17-8632-4655-2683-118DE055411F}"/>
              </a:ext>
            </a:extLst>
          </p:cNvPr>
          <p:cNvSpPr txBox="1"/>
          <p:nvPr/>
        </p:nvSpPr>
        <p:spPr>
          <a:xfrm>
            <a:off x="7543800" y="2362200"/>
            <a:ext cx="115929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FD2BF-A4A6-F8AE-F9CD-A88C7E868C4F}"/>
              </a:ext>
            </a:extLst>
          </p:cNvPr>
          <p:cNvSpPr txBox="1"/>
          <p:nvPr/>
        </p:nvSpPr>
        <p:spPr>
          <a:xfrm>
            <a:off x="7620000" y="3276600"/>
            <a:ext cx="712054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6508690-6352-FEB3-90D3-9F53C8CB756F}"/>
              </a:ext>
            </a:extLst>
          </p:cNvPr>
          <p:cNvSpPr/>
          <p:nvPr/>
        </p:nvSpPr>
        <p:spPr>
          <a:xfrm>
            <a:off x="7010400" y="2514600"/>
            <a:ext cx="1143000" cy="914400"/>
          </a:xfrm>
          <a:prstGeom prst="arc">
            <a:avLst>
              <a:gd name="adj1" fmla="val 5164958"/>
              <a:gd name="adj2" fmla="val 16130343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188494-75CC-69EC-FBF2-23A52DF1D6CA}"/>
              </a:ext>
            </a:extLst>
          </p:cNvPr>
          <p:cNvSpPr/>
          <p:nvPr/>
        </p:nvSpPr>
        <p:spPr>
          <a:xfrm>
            <a:off x="7543800" y="2133600"/>
            <a:ext cx="1143000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19131-0C4A-3A36-A560-ED89F4C1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86000"/>
            <a:ext cx="150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Oksalacetat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2478C-D990-6639-487D-C0CB1F35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116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Aspartat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63445-9EE1-949F-D884-E1873664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α</a:t>
            </a: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keto glutarat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21E4B-B842-8661-F183-BE1A1901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glutamat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BFFB582-50FF-E565-C794-09C3B583A37E}"/>
              </a:ext>
            </a:extLst>
          </p:cNvPr>
          <p:cNvSpPr/>
          <p:nvPr/>
        </p:nvSpPr>
        <p:spPr>
          <a:xfrm>
            <a:off x="3429000" y="1524000"/>
            <a:ext cx="1143000" cy="914400"/>
          </a:xfrm>
          <a:prstGeom prst="arc">
            <a:avLst>
              <a:gd name="adj1" fmla="val 15991270"/>
              <a:gd name="adj2" fmla="val 539199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320F776-0A7D-2037-5670-0264C8DD95EE}"/>
              </a:ext>
            </a:extLst>
          </p:cNvPr>
          <p:cNvSpPr/>
          <p:nvPr/>
        </p:nvSpPr>
        <p:spPr>
          <a:xfrm>
            <a:off x="4572000" y="1524000"/>
            <a:ext cx="1143000" cy="914400"/>
          </a:xfrm>
          <a:prstGeom prst="arc">
            <a:avLst>
              <a:gd name="adj1" fmla="val 5467041"/>
              <a:gd name="adj2" fmla="val 16398593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AD5E8C6-A147-4DA7-9D44-0E4A2C2AD610}"/>
              </a:ext>
            </a:extLst>
          </p:cNvPr>
          <p:cNvSpPr/>
          <p:nvPr/>
        </p:nvSpPr>
        <p:spPr>
          <a:xfrm>
            <a:off x="5867400" y="2514600"/>
            <a:ext cx="1143000" cy="914400"/>
          </a:xfrm>
          <a:prstGeom prst="arc">
            <a:avLst>
              <a:gd name="adj1" fmla="val 16099566"/>
              <a:gd name="adj2" fmla="val 5271747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E49D2-29E6-7675-C588-411C597B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76600"/>
            <a:ext cx="80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Malat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CAD1F-FA0F-F2B9-081B-BB492BDB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620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AST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A46EA-A97F-850E-A97A-9686EBF8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19400"/>
            <a:ext cx="669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MDH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237D3-EF99-D1F7-68C2-33CCC3BC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0"/>
            <a:ext cx="300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INDIKATORSKA REAKCIJA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EBE4DF-C656-B485-9B26-0727B57A62EE}"/>
              </a:ext>
            </a:extLst>
          </p:cNvPr>
          <p:cNvSpPr txBox="1"/>
          <p:nvPr/>
        </p:nvSpPr>
        <p:spPr>
          <a:xfrm>
            <a:off x="3429000" y="19050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ALT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9C69C-FA35-0AD8-F091-307C82FD65D2}"/>
              </a:ext>
            </a:extLst>
          </p:cNvPr>
          <p:cNvSpPr txBox="1"/>
          <p:nvPr/>
        </p:nvSpPr>
        <p:spPr>
          <a:xfrm>
            <a:off x="7239000" y="2667000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Infarkt miokarda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9DC2-B570-7A29-601D-15842DAF4DC7}"/>
              </a:ext>
            </a:extLst>
          </p:cNvPr>
          <p:cNvSpPr txBox="1"/>
          <p:nvPr/>
        </p:nvSpPr>
        <p:spPr>
          <a:xfrm>
            <a:off x="2286000" y="3200400"/>
            <a:ext cx="373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Lekovi: analgetici, antipiretici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B074F-5AB8-5E3C-5FE4-837588D15E67}"/>
              </a:ext>
            </a:extLst>
          </p:cNvPr>
          <p:cNvSpPr txBox="1"/>
          <p:nvPr/>
        </p:nvSpPr>
        <p:spPr>
          <a:xfrm>
            <a:off x="1524000" y="381000"/>
            <a:ext cx="93900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Kada je povećana aktivnost?</a:t>
            </a:r>
            <a:r>
              <a:rPr 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04A1C-2DDD-86BB-E182-0E0E5472D138}"/>
              </a:ext>
            </a:extLst>
          </p:cNvPr>
          <p:cNvSpPr txBox="1"/>
          <p:nvPr/>
        </p:nvSpPr>
        <p:spPr>
          <a:xfrm>
            <a:off x="7620000" y="320040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Hepatitis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9A3A-3B84-978F-D3F1-BB7AAEB2F359}"/>
              </a:ext>
            </a:extLst>
          </p:cNvPr>
          <p:cNvSpPr txBox="1"/>
          <p:nvPr/>
        </p:nvSpPr>
        <p:spPr>
          <a:xfrm>
            <a:off x="7620000" y="1981200"/>
            <a:ext cx="167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AST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82F37-2182-3C9D-C320-6195515B8D2E}"/>
              </a:ext>
            </a:extLst>
          </p:cNvPr>
          <p:cNvSpPr txBox="1"/>
          <p:nvPr/>
        </p:nvSpPr>
        <p:spPr>
          <a:xfrm>
            <a:off x="3276600" y="266700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Hepatitis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20D67-6FA6-BDB1-FAF0-A81BE2CCE3FF}"/>
              </a:ext>
            </a:extLst>
          </p:cNvPr>
          <p:cNvSpPr txBox="1"/>
          <p:nvPr/>
        </p:nvSpPr>
        <p:spPr>
          <a:xfrm>
            <a:off x="3733800" y="4267200"/>
            <a:ext cx="502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De Ritisov količnik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2BF7-4F5E-E54E-12FD-725486073BF9}"/>
              </a:ext>
            </a:extLst>
          </p:cNvPr>
          <p:cNvSpPr txBox="1"/>
          <p:nvPr/>
        </p:nvSpPr>
        <p:spPr>
          <a:xfrm>
            <a:off x="4876800" y="51054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ALT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C4AF6-2F9F-50CD-C41D-184DB853ECB2}"/>
              </a:ext>
            </a:extLst>
          </p:cNvPr>
          <p:cNvSpPr txBox="1"/>
          <p:nvPr/>
        </p:nvSpPr>
        <p:spPr>
          <a:xfrm>
            <a:off x="3429000" y="5105400"/>
            <a:ext cx="167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AST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A79AD-1839-364F-008C-41ACDF2CEB60}"/>
              </a:ext>
            </a:extLst>
          </p:cNvPr>
          <p:cNvSpPr txBox="1"/>
          <p:nvPr/>
        </p:nvSpPr>
        <p:spPr>
          <a:xfrm>
            <a:off x="7391400" y="5105400"/>
            <a:ext cx="30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2B4B48-0E9F-4D1B-8FE8-A2D501E172F3}"/>
              </a:ext>
            </a:extLst>
          </p:cNvPr>
          <p:cNvSpPr txBox="1"/>
          <p:nvPr/>
        </p:nvSpPr>
        <p:spPr>
          <a:xfrm>
            <a:off x="7620000" y="5105400"/>
            <a:ext cx="38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B2702-8858-E0C7-0219-B8283B982118}"/>
              </a:ext>
            </a:extLst>
          </p:cNvPr>
          <p:cNvSpPr txBox="1"/>
          <p:nvPr/>
        </p:nvSpPr>
        <p:spPr>
          <a:xfrm>
            <a:off x="6477000" y="5105400"/>
            <a:ext cx="914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1,6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3E392-5B86-9257-5648-332CD83D92D3}"/>
              </a:ext>
            </a:extLst>
          </p:cNvPr>
          <p:cNvSpPr txBox="1"/>
          <p:nvPr/>
        </p:nvSpPr>
        <p:spPr>
          <a:xfrm>
            <a:off x="4572000" y="5105400"/>
            <a:ext cx="30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D2B35-FB7D-92E9-5808-CE5785C1A386}"/>
              </a:ext>
            </a:extLst>
          </p:cNvPr>
          <p:cNvSpPr txBox="1"/>
          <p:nvPr/>
        </p:nvSpPr>
        <p:spPr>
          <a:xfrm>
            <a:off x="6019800" y="5105400"/>
            <a:ext cx="30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9396-6B5C-D18C-F38C-CEECFF7C1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50" y="1122363"/>
            <a:ext cx="10501313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sr-Latn-RS" sz="5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Odre</a:t>
            </a:r>
            <a:r>
              <a:rPr lang="sr-Latn-RS" altLang="sr-Latn-RS" sz="5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đivanje aktivnosti </a:t>
            </a:r>
            <a:r>
              <a:rPr lang="en-US" altLang="sr-Latn-RS" sz="5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glutation peroksidaze (</a:t>
            </a:r>
            <a:r>
              <a:rPr lang="sr-Latn-RS" altLang="sr-Latn-RS" sz="5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GPx</a:t>
            </a:r>
            <a:r>
              <a:rPr lang="en-US" altLang="sr-Latn-RS" sz="5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EC7DE-4592-F3B9-FA7D-7A295CC7D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313" y="4860925"/>
            <a:ext cx="9144000" cy="1655763"/>
          </a:xfrm>
        </p:spPr>
        <p:txBody>
          <a:bodyPr>
            <a:normAutofit/>
          </a:bodyPr>
          <a:lstStyle/>
          <a:p>
            <a:r>
              <a:rPr lang="sr-Latn-RS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Kinetička metoda za određivanje enzimske aktivnosti</a:t>
            </a:r>
            <a:endParaRPr lang="en-US" altLang="sr-Latn-RS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3F9BED-3180-14A5-1861-C0DA2569AE3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55" y="137250"/>
            <a:ext cx="11176000" cy="6380401"/>
          </a:xfrm>
          <a:prstGeom prst="rect">
            <a:avLst/>
          </a:prstGeom>
          <a:blipFill>
            <a:blip r:embed="rId2"/>
            <a:stretch>
              <a:fillRect l="-4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363" name="Rectangle 12">
            <a:extLst>
              <a:ext uri="{FF2B5EF4-FFF2-40B4-BE49-F238E27FC236}">
                <a16:creationId xmlns:a16="http://schemas.microsoft.com/office/drawing/2014/main" id="{FF164C1C-CB7C-1C12-B1D7-1C1CDF555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575" y="3535363"/>
            <a:ext cx="29352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Meri se na spektrofotometru (</a:t>
            </a:r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=366 nm) pad koncentracije NADPH+H</a:t>
            </a:r>
            <a:r>
              <a:rPr lang="en-US" altLang="sr-Latn-RS" baseline="30000"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672E067D-0A0B-D021-2DE6-AEC6F3A334BC}"/>
              </a:ext>
            </a:extLst>
          </p:cNvPr>
          <p:cNvSpPr/>
          <p:nvPr/>
        </p:nvSpPr>
        <p:spPr>
          <a:xfrm>
            <a:off x="3444875" y="5826125"/>
            <a:ext cx="1435100" cy="573088"/>
          </a:xfrm>
          <a:prstGeom prst="flowChartAlternateProcess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46D6C3-2CA9-DB27-8789-AB24596B6C20}"/>
              </a:ext>
            </a:extLst>
          </p:cNvPr>
          <p:cNvGraphicFramePr>
            <a:graphicFrameLocks noGrp="1"/>
          </p:cNvGraphicFramePr>
          <p:nvPr/>
        </p:nvGraphicFramePr>
        <p:xfrm>
          <a:off x="2414588" y="2338388"/>
          <a:ext cx="6081712" cy="219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237">
                  <a:extLst>
                    <a:ext uri="{9D8B030D-6E8A-4147-A177-3AD203B41FA5}">
                      <a16:colId xmlns:a16="http://schemas.microsoft.com/office/drawing/2014/main" val="2405898406"/>
                    </a:ext>
                  </a:extLst>
                </a:gridCol>
                <a:gridCol w="1372450">
                  <a:extLst>
                    <a:ext uri="{9D8B030D-6E8A-4147-A177-3AD203B41FA5}">
                      <a16:colId xmlns:a16="http://schemas.microsoft.com/office/drawing/2014/main" val="2850465378"/>
                    </a:ext>
                  </a:extLst>
                </a:gridCol>
                <a:gridCol w="2682025">
                  <a:extLst>
                    <a:ext uri="{9D8B030D-6E8A-4147-A177-3AD203B41FA5}">
                      <a16:colId xmlns:a16="http://schemas.microsoft.com/office/drawing/2014/main" val="925254949"/>
                    </a:ext>
                  </a:extLst>
                </a:gridCol>
              </a:tblGrid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KOLIČINA: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304256728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Pufer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250 μL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174999193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GSH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100 μL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3088821296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25 μL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2369940532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Uzorak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10 μL plazme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  <a:latin typeface="Comic Sans MS" panose="030F0702030302020204" pitchFamily="66" charset="0"/>
                        </a:rPr>
                        <a:t>5-10 μL krvi razblažene 21x</a:t>
                      </a:r>
                      <a:endParaRPr lang="en-US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3757633462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Voda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240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3632547533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NADPH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2365200991"/>
                  </a:ext>
                </a:extLst>
              </a:tr>
              <a:tr h="2744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TBH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  <a:latin typeface="Comic Sans MS" panose="030F0702030302020204" pitchFamily="66" charset="0"/>
                        </a:rPr>
                        <a:t>275</a:t>
                      </a:r>
                      <a:endParaRPr lang="en-US" sz="13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3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91208087"/>
                  </a:ext>
                </a:extLst>
              </a:tr>
            </a:tbl>
          </a:graphicData>
        </a:graphic>
      </p:graphicFrame>
      <p:sp>
        <p:nvSpPr>
          <p:cNvPr id="16424" name="Rectangle 1">
            <a:extLst>
              <a:ext uri="{FF2B5EF4-FFF2-40B4-BE49-F238E27FC236}">
                <a16:creationId xmlns:a16="http://schemas.microsoft.com/office/drawing/2014/main" id="{9B9D0E0A-CB04-BBF9-264B-10C2014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15925"/>
            <a:ext cx="10350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r-Latn-RS" altLang="en-US" sz="12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MERENJE</a:t>
            </a:r>
            <a:endParaRPr lang="en-US" altLang="en-US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CEA05-F9AF-21BA-544F-C7604B8E6213}"/>
              </a:ext>
            </a:extLst>
          </p:cNvPr>
          <p:cNvSpPr txBox="1"/>
          <p:nvPr/>
        </p:nvSpPr>
        <p:spPr>
          <a:xfrm>
            <a:off x="1752600" y="228600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LAKTAT  DEHIDROGENAZA (LDH)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075" name="Group 22">
            <a:extLst>
              <a:ext uri="{FF2B5EF4-FFF2-40B4-BE49-F238E27FC236}">
                <a16:creationId xmlns:a16="http://schemas.microsoft.com/office/drawing/2014/main" id="{7859AFEA-67BE-5BB8-D036-6DB18C40B26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09800"/>
            <a:ext cx="1828800" cy="1785938"/>
            <a:chOff x="7315204" y="1981197"/>
            <a:chExt cx="1828798" cy="1786357"/>
          </a:xfrm>
        </p:grpSpPr>
        <p:grpSp>
          <p:nvGrpSpPr>
            <p:cNvPr id="3103" name="Group 71">
              <a:extLst>
                <a:ext uri="{FF2B5EF4-FFF2-40B4-BE49-F238E27FC236}">
                  <a16:creationId xmlns:a16="http://schemas.microsoft.com/office/drawing/2014/main" id="{0B2584B0-B464-4061-BF11-9D968DD05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07" y="1981197"/>
              <a:ext cx="1828800" cy="1405356"/>
              <a:chOff x="3200400" y="3429000"/>
              <a:chExt cx="1829799" cy="1405696"/>
            </a:xfrm>
          </p:grpSpPr>
          <p:grpSp>
            <p:nvGrpSpPr>
              <p:cNvPr id="3105" name="Group 45">
                <a:extLst>
                  <a:ext uri="{FF2B5EF4-FFF2-40B4-BE49-F238E27FC236}">
                    <a16:creationId xmlns:a16="http://schemas.microsoft.com/office/drawing/2014/main" id="{6E2E707A-8380-5634-AA60-61497A2B1A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400" y="3429000"/>
                <a:ext cx="1829799" cy="1405696"/>
                <a:chOff x="7086600" y="1828800"/>
                <a:chExt cx="1829799" cy="1405696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A648AAF-FF7E-1E67-0D14-963F72EC3971}"/>
                    </a:ext>
                  </a:extLst>
                </p:cNvPr>
                <p:cNvCxnSpPr/>
                <p:nvPr/>
              </p:nvCxnSpPr>
              <p:spPr>
                <a:xfrm rot="5400000">
                  <a:off x="7544846" y="2361660"/>
                  <a:ext cx="152473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5FE34F6-6C04-52B3-247C-DD21DEEE7DB5}"/>
                    </a:ext>
                  </a:extLst>
                </p:cNvPr>
                <p:cNvSpPr txBox="1"/>
                <p:nvPr/>
              </p:nvSpPr>
              <p:spPr>
                <a:xfrm>
                  <a:off x="7467600" y="2438400"/>
                  <a:ext cx="308098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757073-46D0-C921-66FE-5CC37A6DCCB3}"/>
                    </a:ext>
                  </a:extLst>
                </p:cNvPr>
                <p:cNvSpPr txBox="1"/>
                <p:nvPr/>
              </p:nvSpPr>
              <p:spPr bwMode="auto">
                <a:xfrm>
                  <a:off x="7467805" y="2895860"/>
                  <a:ext cx="548849" cy="338636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US" sz="16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09EAE1-832F-313B-D0DE-38B24C61DB47}"/>
                    </a:ext>
                  </a:extLst>
                </p:cNvPr>
                <p:cNvSpPr txBox="1"/>
                <p:nvPr/>
              </p:nvSpPr>
              <p:spPr>
                <a:xfrm>
                  <a:off x="7086600" y="2438400"/>
                  <a:ext cx="341760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1D9C072-F7B0-97F0-DA62-3F0F97A18D9F}"/>
                    </a:ext>
                  </a:extLst>
                </p:cNvPr>
                <p:cNvCxnSpPr/>
                <p:nvPr/>
              </p:nvCxnSpPr>
              <p:spPr>
                <a:xfrm rot="10800000">
                  <a:off x="7391563" y="2591163"/>
                  <a:ext cx="152483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AEBC60-D50F-EDBF-1ED8-C080D1183F9B}"/>
                    </a:ext>
                  </a:extLst>
                </p:cNvPr>
                <p:cNvSpPr txBox="1"/>
                <p:nvPr/>
              </p:nvSpPr>
              <p:spPr>
                <a:xfrm>
                  <a:off x="7924879" y="2514768"/>
                  <a:ext cx="991520" cy="338636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5620B2B-136A-0C63-234E-9F7F74E133E6}"/>
                    </a:ext>
                  </a:extLst>
                </p:cNvPr>
                <p:cNvSpPr txBox="1"/>
                <p:nvPr/>
              </p:nvSpPr>
              <p:spPr>
                <a:xfrm>
                  <a:off x="7467600" y="1981200"/>
                  <a:ext cx="308098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153E83-482D-4CA4-D846-7437E286AB3D}"/>
                    </a:ext>
                  </a:extLst>
                </p:cNvPr>
                <p:cNvSpPr txBox="1"/>
                <p:nvPr/>
              </p:nvSpPr>
              <p:spPr>
                <a:xfrm>
                  <a:off x="7162800" y="1828800"/>
                  <a:ext cx="348172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6953FC8-DE75-BC07-27A3-F8DE137C58AC}"/>
                    </a:ext>
                  </a:extLst>
                </p:cNvPr>
                <p:cNvSpPr txBox="1"/>
                <p:nvPr/>
              </p:nvSpPr>
              <p:spPr bwMode="auto">
                <a:xfrm>
                  <a:off x="7772400" y="1828800"/>
                  <a:ext cx="405880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</a:t>
                  </a:r>
                  <a:r>
                    <a:rPr lang="x-none" sz="16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</a:t>
                  </a:r>
                  <a:endParaRPr lang="en-US" sz="1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31BFEC-5C97-73C3-5B46-909EC8BB3A36}"/>
                  </a:ext>
                </a:extLst>
              </p:cNvPr>
              <p:cNvSpPr txBox="1"/>
              <p:nvPr/>
            </p:nvSpPr>
            <p:spPr>
              <a:xfrm>
                <a:off x="3429000" y="3505200"/>
                <a:ext cx="301686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8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x-none" dirty="0">
                    <a:latin typeface="Comic Sans MS" pitchFamily="66" charset="0"/>
                    <a:cs typeface="Arial" charset="0"/>
                  </a:rPr>
                  <a:t>=</a:t>
                </a:r>
                <a:endParaRPr lang="en-US" dirty="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3CA96-8D96-4267-E3EA-E4144CB6E8C0}"/>
                  </a:ext>
                </a:extLst>
              </p:cNvPr>
              <p:cNvSpPr txBox="1"/>
              <p:nvPr/>
            </p:nvSpPr>
            <p:spPr>
              <a:xfrm>
                <a:off x="3733800" y="3505200"/>
                <a:ext cx="280846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2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x-none" dirty="0">
                    <a:latin typeface="Comic Sans MS" pitchFamily="66" charset="0"/>
                    <a:cs typeface="Arial" charset="0"/>
                  </a:rPr>
                  <a:t>-</a:t>
                </a:r>
                <a:endParaRPr lang="en-US" dirty="0">
                  <a:latin typeface="Comic Sans MS" pitchFamily="66" charset="0"/>
                  <a:cs typeface="Arial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8936DF-6C0B-D91E-A73C-4648C7D96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4" y="3429337"/>
              <a:ext cx="866774" cy="3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Piruvat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C24D2D3-1B73-8DA4-B168-2B710BE98F99}"/>
              </a:ext>
            </a:extLst>
          </p:cNvPr>
          <p:cNvSpPr txBox="1"/>
          <p:nvPr/>
        </p:nvSpPr>
        <p:spPr bwMode="auto">
          <a:xfrm>
            <a:off x="3809996" y="2819403"/>
            <a:ext cx="51328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 O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EB4A39-BA24-AFB5-30ED-9DAF9C05EEB3}"/>
              </a:ext>
            </a:extLst>
          </p:cNvPr>
          <p:cNvCxnSpPr/>
          <p:nvPr/>
        </p:nvCxnSpPr>
        <p:spPr bwMode="auto">
          <a:xfrm rot="5400000">
            <a:off x="3734594" y="31996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8" name="Group 39">
            <a:extLst>
              <a:ext uri="{FF2B5EF4-FFF2-40B4-BE49-F238E27FC236}">
                <a16:creationId xmlns:a16="http://schemas.microsoft.com/office/drawing/2014/main" id="{BC0E3BE7-1FD8-391B-4B9F-A5D0827DBF18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209800"/>
            <a:ext cx="1828800" cy="1785938"/>
            <a:chOff x="7315207" y="1981197"/>
            <a:chExt cx="1828800" cy="1786357"/>
          </a:xfrm>
        </p:grpSpPr>
        <p:grpSp>
          <p:nvGrpSpPr>
            <p:cNvPr id="3086" name="Group 37">
              <a:extLst>
                <a:ext uri="{FF2B5EF4-FFF2-40B4-BE49-F238E27FC236}">
                  <a16:creationId xmlns:a16="http://schemas.microsoft.com/office/drawing/2014/main" id="{E8A7F700-E3B1-44DE-D81D-98AFA48A2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07" y="1981197"/>
              <a:ext cx="1828800" cy="1786357"/>
              <a:chOff x="7315207" y="1981197"/>
              <a:chExt cx="1828800" cy="1786357"/>
            </a:xfrm>
          </p:grpSpPr>
          <p:grpSp>
            <p:nvGrpSpPr>
              <p:cNvPr id="3089" name="Group 71">
                <a:extLst>
                  <a:ext uri="{FF2B5EF4-FFF2-40B4-BE49-F238E27FC236}">
                    <a16:creationId xmlns:a16="http://schemas.microsoft.com/office/drawing/2014/main" id="{855924D6-3FB1-BB2D-E1CD-7AD4648584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15207" y="1981197"/>
                <a:ext cx="1828800" cy="1405356"/>
                <a:chOff x="3200400" y="3429000"/>
                <a:chExt cx="1829799" cy="1405696"/>
              </a:xfrm>
            </p:grpSpPr>
            <p:grpSp>
              <p:nvGrpSpPr>
                <p:cNvPr id="3091" name="Group 45">
                  <a:extLst>
                    <a:ext uri="{FF2B5EF4-FFF2-40B4-BE49-F238E27FC236}">
                      <a16:creationId xmlns:a16="http://schemas.microsoft.com/office/drawing/2014/main" id="{EB0550A8-9F73-4CB0-76BD-23B96DD7CE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0400" y="3429000"/>
                  <a:ext cx="1829799" cy="1405696"/>
                  <a:chOff x="7086600" y="1828800"/>
                  <a:chExt cx="1829799" cy="1405696"/>
                </a:xfrm>
              </p:grpSpPr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F40492F2-D45C-6629-AFC2-01A60C74E25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544849" y="2361660"/>
                    <a:ext cx="152473" cy="15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8DA7673-8968-F1F9-18F5-0C58964D7DDD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600" y="2438400"/>
                    <a:ext cx="308098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6FB8F79-9E98-9CDE-6A50-E368B80E58B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467805" y="2895860"/>
                    <a:ext cx="548849" cy="338636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CH</a:t>
                    </a:r>
                    <a:r>
                      <a:rPr lang="en-US" sz="16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3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D08D47E-85FE-1C55-074A-1FB802B9BE7D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600" y="2438400"/>
                    <a:ext cx="341760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H</a:t>
                    </a:r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B7197D14-2F57-D7C9-6FC9-C24E31F4041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7391567" y="2591163"/>
                    <a:ext cx="152483" cy="15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C488797-5975-6BBF-1000-417E5D4E7B00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879" y="2514768"/>
                    <a:ext cx="991520" cy="338636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D00E8AD-1B38-C526-50F6-8F054281DF2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600" y="1981200"/>
                    <a:ext cx="308098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B7A5F49-A4E5-27D7-5745-39BCDE71E660}"/>
                      </a:ext>
                    </a:extLst>
                  </p:cNvPr>
                  <p:cNvSpPr txBox="1"/>
                  <p:nvPr/>
                </p:nvSpPr>
                <p:spPr>
                  <a:xfrm>
                    <a:off x="7162800" y="1828800"/>
                    <a:ext cx="348172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O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BB2579A-1CA5-FA7C-870D-8D9F80FD923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72400" y="1828800"/>
                    <a:ext cx="405880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O</a:t>
                    </a:r>
                    <a:r>
                      <a:rPr lang="x-none" sz="16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-</a:t>
                    </a:r>
                    <a:endParaRPr lang="en-US" sz="16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81736FD-AB3C-31C7-C838-A34D94EF24D4}"/>
                    </a:ext>
                  </a:extLst>
                </p:cNvPr>
                <p:cNvSpPr txBox="1"/>
                <p:nvPr/>
              </p:nvSpPr>
              <p:spPr>
                <a:xfrm>
                  <a:off x="3429000" y="3505200"/>
                  <a:ext cx="301686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840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x-none" dirty="0">
                      <a:latin typeface="Comic Sans MS" pitchFamily="66" charset="0"/>
                      <a:cs typeface="Arial" charset="0"/>
                    </a:rPr>
                    <a:t>=</a:t>
                  </a:r>
                  <a:endParaRPr lang="en-US" dirty="0">
                    <a:latin typeface="Comic Sans MS" pitchFamily="66" charset="0"/>
                    <a:cs typeface="Arial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8193513-4C38-E49B-2868-411848E8CEF8}"/>
                    </a:ext>
                  </a:extLst>
                </p:cNvPr>
                <p:cNvSpPr txBox="1"/>
                <p:nvPr/>
              </p:nvSpPr>
              <p:spPr>
                <a:xfrm>
                  <a:off x="3733800" y="3505200"/>
                  <a:ext cx="280846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40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x-none" dirty="0">
                      <a:latin typeface="Comic Sans MS" pitchFamily="66" charset="0"/>
                      <a:cs typeface="Arial" charset="0"/>
                    </a:rPr>
                    <a:t>-</a:t>
                  </a:r>
                  <a:endParaRPr lang="en-US" dirty="0"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0802B0-2B8F-CE9E-75B8-F6D6D0626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7" y="3429337"/>
                <a:ext cx="828675" cy="338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/>
                  </a:rPr>
                  <a:t>Laktat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CC5D84-B7DA-97B0-56F4-4F8B6768F03B}"/>
                </a:ext>
              </a:extLst>
            </p:cNvPr>
            <p:cNvSpPr txBox="1"/>
            <p:nvPr/>
          </p:nvSpPr>
          <p:spPr bwMode="auto">
            <a:xfrm>
              <a:off x="8077204" y="2590797"/>
              <a:ext cx="50526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OH</a:t>
              </a:r>
              <a:endPara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233B4A-73DA-CD83-4E22-824E91641774}"/>
                </a:ext>
              </a:extLst>
            </p:cNvPr>
            <p:cNvCxnSpPr/>
            <p:nvPr/>
          </p:nvCxnSpPr>
          <p:spPr bwMode="auto">
            <a:xfrm rot="5400000">
              <a:off x="7773183" y="2971235"/>
              <a:ext cx="15243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B5A037-4441-7248-1174-9598DFFB9A9C}"/>
              </a:ext>
            </a:extLst>
          </p:cNvPr>
          <p:cNvCxnSpPr/>
          <p:nvPr/>
        </p:nvCxnSpPr>
        <p:spPr bwMode="auto">
          <a:xfrm rot="10800000">
            <a:off x="8001000" y="2971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D2A379-0F62-5BD8-FB7B-8FB1039FB76D}"/>
              </a:ext>
            </a:extLst>
          </p:cNvPr>
          <p:cNvCxnSpPr/>
          <p:nvPr/>
        </p:nvCxnSpPr>
        <p:spPr>
          <a:xfrm>
            <a:off x="4800600" y="28956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544E5B-2D63-42EE-575E-2B1AA7F9E27E}"/>
              </a:ext>
            </a:extLst>
          </p:cNvPr>
          <p:cNvCxnSpPr/>
          <p:nvPr/>
        </p:nvCxnSpPr>
        <p:spPr>
          <a:xfrm>
            <a:off x="4800600" y="30480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57ECF98-7E53-90EC-A212-3451E0B0361C}"/>
              </a:ext>
            </a:extLst>
          </p:cNvPr>
          <p:cNvSpPr txBox="1"/>
          <p:nvPr/>
        </p:nvSpPr>
        <p:spPr>
          <a:xfrm>
            <a:off x="4724400" y="2133600"/>
            <a:ext cx="115929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EC4339-CE86-6093-1475-72574E01842B}"/>
              </a:ext>
            </a:extLst>
          </p:cNvPr>
          <p:cNvSpPr txBox="1"/>
          <p:nvPr/>
        </p:nvSpPr>
        <p:spPr>
          <a:xfrm>
            <a:off x="6248400" y="2133600"/>
            <a:ext cx="712054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8B71D3-A503-0140-73DB-07EBD746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139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Laktat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dehidrogenaza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6D73F890-2647-9DD0-D8E9-69ECC4B86ED1}"/>
              </a:ext>
            </a:extLst>
          </p:cNvPr>
          <p:cNvSpPr/>
          <p:nvPr/>
        </p:nvSpPr>
        <p:spPr>
          <a:xfrm>
            <a:off x="5410200" y="1981200"/>
            <a:ext cx="1143000" cy="914400"/>
          </a:xfrm>
          <a:prstGeom prst="arc">
            <a:avLst>
              <a:gd name="adj1" fmla="val 29758"/>
              <a:gd name="adj2" fmla="val 10809040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>
            <a:extLst>
              <a:ext uri="{FF2B5EF4-FFF2-40B4-BE49-F238E27FC236}">
                <a16:creationId xmlns:a16="http://schemas.microsoft.com/office/drawing/2014/main" id="{7B2DB0F4-FEF6-39BA-50EF-C69D4EB195C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0"/>
            <a:ext cx="7934325" cy="6858000"/>
            <a:chOff x="1066800" y="0"/>
            <a:chExt cx="7934325" cy="6858000"/>
          </a:xfrm>
        </p:grpSpPr>
        <p:grpSp>
          <p:nvGrpSpPr>
            <p:cNvPr id="4103" name="Group 110">
              <a:extLst>
                <a:ext uri="{FF2B5EF4-FFF2-40B4-BE49-F238E27FC236}">
                  <a16:creationId xmlns:a16="http://schemas.microsoft.com/office/drawing/2014/main" id="{5B257B3A-1C6B-0065-373B-101868687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3" y="0"/>
              <a:ext cx="7934329" cy="6858001"/>
              <a:chOff x="1066800" y="0"/>
              <a:chExt cx="7934165" cy="6857802"/>
            </a:xfrm>
          </p:grpSpPr>
          <p:grpSp>
            <p:nvGrpSpPr>
              <p:cNvPr id="4106" name="Group 103">
                <a:extLst>
                  <a:ext uri="{FF2B5EF4-FFF2-40B4-BE49-F238E27FC236}">
                    <a16:creationId xmlns:a16="http://schemas.microsoft.com/office/drawing/2014/main" id="{11FC95C8-E3F0-A513-CB10-74BCE0579A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6800" y="0"/>
                <a:ext cx="7934165" cy="6857802"/>
                <a:chOff x="1066800" y="0"/>
                <a:chExt cx="7934165" cy="6857802"/>
              </a:xfrm>
            </p:grpSpPr>
            <p:sp>
              <p:nvSpPr>
                <p:cNvPr id="12" name="TextBox 1">
                  <a:extLst>
                    <a:ext uri="{FF2B5EF4-FFF2-40B4-BE49-F238E27FC236}">
                      <a16:creationId xmlns:a16="http://schemas.microsoft.com/office/drawing/2014/main" id="{DA8B1ED0-2FAF-B4C8-A53E-BE3D140B31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5559" y="0"/>
                  <a:ext cx="892157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glukoza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TextBox 2">
                  <a:extLst>
                    <a:ext uri="{FF2B5EF4-FFF2-40B4-BE49-F238E27FC236}">
                      <a16:creationId xmlns:a16="http://schemas.microsoft.com/office/drawing/2014/main" id="{FCDBFE8D-3680-356D-1487-CAD5F39BD6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3162" y="685780"/>
                  <a:ext cx="1341410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glukoz</a:t>
                  </a: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o 6-P</a:t>
                  </a:r>
                  <a:endPara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4">
                  <a:extLst>
                    <a:ext uri="{FF2B5EF4-FFF2-40B4-BE49-F238E27FC236}">
                      <a16:creationId xmlns:a16="http://schemas.microsoft.com/office/drawing/2014/main" id="{F6B7472E-F82F-FA6F-57ED-A4BF96BA6A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6964" y="1371560"/>
                  <a:ext cx="1476344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frukt</a:t>
                  </a:r>
                  <a:r>
                    <a:rPr lang="en-U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oz</a:t>
                  </a: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o 6-P</a:t>
                  </a:r>
                  <a:endPara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Box 5">
                  <a:extLst>
                    <a:ext uri="{FF2B5EF4-FFF2-40B4-BE49-F238E27FC236}">
                      <a16:creationId xmlns:a16="http://schemas.microsoft.com/office/drawing/2014/main" id="{7707FE79-21FF-0F81-9395-DFA0A9E2BF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4567" y="2057340"/>
                  <a:ext cx="2025608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frukt</a:t>
                  </a:r>
                  <a:r>
                    <a:rPr lang="en-U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oz</a:t>
                  </a: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o 1,6 bis P</a:t>
                  </a:r>
                  <a:endPara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7F74DC0C-E945-A20D-60D5-550A239C79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2514527"/>
                  <a:ext cx="1879561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gliceraldehid 3-P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7">
                  <a:extLst>
                    <a:ext uri="{FF2B5EF4-FFF2-40B4-BE49-F238E27FC236}">
                      <a16:creationId xmlns:a16="http://schemas.microsoft.com/office/drawing/2014/main" id="{0DC44380-E9FD-F092-1B3B-E3D29F04F6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2995" y="2514527"/>
                  <a:ext cx="1582705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dioksiaceton P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B090ACE-B53C-916E-AD9F-7DC1D9E92B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4734" y="3276505"/>
                  <a:ext cx="2204992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1,3-bisfosfoglicerat</a:t>
                  </a:r>
                  <a:endPara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9">
                  <a:extLst>
                    <a:ext uri="{FF2B5EF4-FFF2-40B4-BE49-F238E27FC236}">
                      <a16:creationId xmlns:a16="http://schemas.microsoft.com/office/drawing/2014/main" id="{7B4C954D-3FDC-0C14-DE69-01146B4CBD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4038483"/>
                  <a:ext cx="1711290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3-fosfoglicerat</a:t>
                  </a:r>
                  <a:endParaRPr lang="en-US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Box 10">
                  <a:extLst>
                    <a:ext uri="{FF2B5EF4-FFF2-40B4-BE49-F238E27FC236}">
                      <a16:creationId xmlns:a16="http://schemas.microsoft.com/office/drawing/2014/main" id="{C853738B-A114-E33B-6221-C339CEFF0E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4800461"/>
                  <a:ext cx="1711290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2-fosfoglicerat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Box 11">
                  <a:extLst>
                    <a:ext uri="{FF2B5EF4-FFF2-40B4-BE49-F238E27FC236}">
                      <a16:creationId xmlns:a16="http://schemas.microsoft.com/office/drawing/2014/main" id="{76D3510C-1945-D76E-2B7E-060C4A103A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5562439"/>
                  <a:ext cx="1765264" cy="338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fosfoenolpiruvat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12">
                  <a:extLst>
                    <a:ext uri="{FF2B5EF4-FFF2-40B4-BE49-F238E27FC236}">
                      <a16:creationId xmlns:a16="http://schemas.microsoft.com/office/drawing/2014/main" id="{73481A1D-ABB8-B231-0573-C5B1EADDF2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4321" y="6308542"/>
                  <a:ext cx="868345" cy="3397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piruvat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4057C10D-B59C-C449-F114-C172584B83C4}"/>
                    </a:ext>
                  </a:extLst>
                </p:cNvPr>
                <p:cNvCxnSpPr/>
                <p:nvPr/>
              </p:nvCxnSpPr>
              <p:spPr>
                <a:xfrm rot="5400000">
                  <a:off x="3124950" y="532591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B0AC9BC-0FDF-29AA-486C-7107B65B5327}"/>
                    </a:ext>
                  </a:extLst>
                </p:cNvPr>
                <p:cNvCxnSpPr/>
                <p:nvPr/>
              </p:nvCxnSpPr>
              <p:spPr>
                <a:xfrm rot="5400000">
                  <a:off x="3124950" y="1218371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D2E5A58A-5FFA-5361-FB9E-F00AC2D67FF4}"/>
                    </a:ext>
                  </a:extLst>
                </p:cNvPr>
                <p:cNvCxnSpPr/>
                <p:nvPr/>
              </p:nvCxnSpPr>
              <p:spPr>
                <a:xfrm rot="5400000">
                  <a:off x="3124950" y="1904151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543ACCF8-70F7-8054-6D92-5AA54EE80A39}"/>
                    </a:ext>
                  </a:extLst>
                </p:cNvPr>
                <p:cNvCxnSpPr/>
                <p:nvPr/>
              </p:nvCxnSpPr>
              <p:spPr>
                <a:xfrm rot="5400000">
                  <a:off x="4877514" y="3123315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90826BDE-E469-8C39-737B-866183C75D29}"/>
                    </a:ext>
                  </a:extLst>
                </p:cNvPr>
                <p:cNvCxnSpPr/>
                <p:nvPr/>
              </p:nvCxnSpPr>
              <p:spPr>
                <a:xfrm rot="5400000">
                  <a:off x="4877514" y="3809095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E6CD2BA6-6188-5D0E-A4B8-6B339F0B982F}"/>
                    </a:ext>
                  </a:extLst>
                </p:cNvPr>
                <p:cNvCxnSpPr/>
                <p:nvPr/>
              </p:nvCxnSpPr>
              <p:spPr>
                <a:xfrm rot="5400000">
                  <a:off x="4877514" y="4571073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1012334F-4FA9-28D9-1D40-11692815F833}"/>
                    </a:ext>
                  </a:extLst>
                </p:cNvPr>
                <p:cNvCxnSpPr/>
                <p:nvPr/>
              </p:nvCxnSpPr>
              <p:spPr>
                <a:xfrm rot="5400000">
                  <a:off x="4877514" y="5333051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849C6D78-4797-0EF2-9FC1-A2CBBD3B75D6}"/>
                    </a:ext>
                  </a:extLst>
                </p:cNvPr>
                <p:cNvCxnSpPr/>
                <p:nvPr/>
              </p:nvCxnSpPr>
              <p:spPr>
                <a:xfrm rot="5400000">
                  <a:off x="4877514" y="6095029"/>
                  <a:ext cx="45718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28">
                  <a:extLst>
                    <a:ext uri="{FF2B5EF4-FFF2-40B4-BE49-F238E27FC236}">
                      <a16:creationId xmlns:a16="http://schemas.microsoft.com/office/drawing/2014/main" id="{A963D9B8-8660-FF7E-C945-FF15D8A233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6797" y="380989"/>
                  <a:ext cx="2378026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heksokinaza (glukokinaza)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29">
                  <a:extLst>
                    <a:ext uri="{FF2B5EF4-FFF2-40B4-BE49-F238E27FC236}">
                      <a16:creationId xmlns:a16="http://schemas.microsoft.com/office/drawing/2014/main" id="{D3576D44-B175-E9F8-3990-E3E4D3F7B1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392" y="990571"/>
                  <a:ext cx="2030371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glukozo 6-P izomeraza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0">
                  <a:extLst>
                    <a:ext uri="{FF2B5EF4-FFF2-40B4-BE49-F238E27FC236}">
                      <a16:creationId xmlns:a16="http://schemas.microsoft.com/office/drawing/2014/main" id="{22680FB1-7C9D-3E58-0EE2-9EE0087F8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186" y="1752549"/>
                  <a:ext cx="1711290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fosfofruktokinaza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Box 31">
                  <a:extLst>
                    <a:ext uri="{FF2B5EF4-FFF2-40B4-BE49-F238E27FC236}">
                      <a16:creationId xmlns:a16="http://schemas.microsoft.com/office/drawing/2014/main" id="{FEDFEE37-379A-326A-E987-1F73309FC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2209736"/>
                  <a:ext cx="879457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aldolaza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135" name="Group 37">
                  <a:extLst>
                    <a:ext uri="{FF2B5EF4-FFF2-40B4-BE49-F238E27FC236}">
                      <a16:creationId xmlns:a16="http://schemas.microsoft.com/office/drawing/2014/main" id="{C28C3A03-A9C8-F335-2F41-FBC10DBAB7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66974" y="2667179"/>
                  <a:ext cx="1600169" cy="76202"/>
                  <a:chOff x="6095988" y="5029121"/>
                  <a:chExt cx="609588" cy="77786"/>
                </a:xfrm>
              </p:grpSpPr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15D946A2-2A99-95D3-C928-0519DD760BE9}"/>
                      </a:ext>
                    </a:extLst>
                  </p:cNvPr>
                  <p:cNvCxnSpPr/>
                  <p:nvPr/>
                </p:nvCxnSpPr>
                <p:spPr>
                  <a:xfrm>
                    <a:off x="6095984" y="5028860"/>
                    <a:ext cx="609587" cy="162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34">
                    <a:extLst>
                      <a:ext uri="{FF2B5EF4-FFF2-40B4-BE49-F238E27FC236}">
                        <a16:creationId xmlns:a16="http://schemas.microsoft.com/office/drawing/2014/main" id="{6FAE8E21-CB87-E2C0-85D8-310909D211E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095984" y="5105022"/>
                    <a:ext cx="609587" cy="162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8">
                  <a:extLst>
                    <a:ext uri="{FF2B5EF4-FFF2-40B4-BE49-F238E27FC236}">
                      <a16:creationId xmlns:a16="http://schemas.microsoft.com/office/drawing/2014/main" id="{2AAA37B8-5E4C-8857-2FB9-4DF5762C1E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1758" y="2438329"/>
                  <a:ext cx="1047728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izomeraza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9">
                  <a:extLst>
                    <a:ext uri="{FF2B5EF4-FFF2-40B4-BE49-F238E27FC236}">
                      <a16:creationId xmlns:a16="http://schemas.microsoft.com/office/drawing/2014/main" id="{8758571F-8789-3EB2-B625-864495D5C7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3575" y="2971714"/>
                  <a:ext cx="2854266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gliceraldehid 3-P dehidrogenaza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77C4BCD6-5F52-C8C4-1DD7-25320D494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0353" y="3657494"/>
                  <a:ext cx="1917660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fosfoglicerat kinaza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41">
                  <a:extLst>
                    <a:ext uri="{FF2B5EF4-FFF2-40B4-BE49-F238E27FC236}">
                      <a16:creationId xmlns:a16="http://schemas.microsoft.com/office/drawing/2014/main" id="{06C19B3B-AD45-D075-C202-FD7BCA285C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4154" y="4419472"/>
                  <a:ext cx="1993859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fosfoglicerat mutaza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42">
                  <a:extLst>
                    <a:ext uri="{FF2B5EF4-FFF2-40B4-BE49-F238E27FC236}">
                      <a16:creationId xmlns:a16="http://schemas.microsoft.com/office/drawing/2014/main" id="{0FABDCDA-7151-855E-6F2D-27098084AE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131" y="5181450"/>
                  <a:ext cx="819133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enolaza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3">
                  <a:extLst>
                    <a:ext uri="{FF2B5EF4-FFF2-40B4-BE49-F238E27FC236}">
                      <a16:creationId xmlns:a16="http://schemas.microsoft.com/office/drawing/2014/main" id="{4A8648F8-DDB5-885F-2869-A81DE57D44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742" y="5943428"/>
                  <a:ext cx="1395384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piruvat kinaza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AE6346AF-05A9-6111-A745-58678031C5A6}"/>
                    </a:ext>
                  </a:extLst>
                </p:cNvPr>
                <p:cNvSpPr/>
                <p:nvPr/>
              </p:nvSpPr>
              <p:spPr>
                <a:xfrm>
                  <a:off x="3352750" y="380989"/>
                  <a:ext cx="380992" cy="304791"/>
                </a:xfrm>
                <a:prstGeom prst="arc">
                  <a:avLst>
                    <a:gd name="adj1" fmla="val 5386388"/>
                    <a:gd name="adj2" fmla="val 16299979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897FC1-C41F-2B69-F2E6-BF027799A701}"/>
                    </a:ext>
                  </a:extLst>
                </p:cNvPr>
                <p:cNvSpPr txBox="1"/>
                <p:nvPr/>
              </p:nvSpPr>
              <p:spPr>
                <a:xfrm>
                  <a:off x="3505200" y="228600"/>
                  <a:ext cx="481222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ATP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C43893-83EA-929F-6848-43C49486699B}"/>
                    </a:ext>
                  </a:extLst>
                </p:cNvPr>
                <p:cNvSpPr txBox="1"/>
                <p:nvPr/>
              </p:nvSpPr>
              <p:spPr>
                <a:xfrm>
                  <a:off x="3505200" y="533400"/>
                  <a:ext cx="48763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ADP</a:t>
                  </a:r>
                </a:p>
              </p:txBody>
            </p:sp>
            <p:sp>
              <p:nvSpPr>
                <p:cNvPr id="45" name="Arc 44">
                  <a:extLst>
                    <a:ext uri="{FF2B5EF4-FFF2-40B4-BE49-F238E27FC236}">
                      <a16:creationId xmlns:a16="http://schemas.microsoft.com/office/drawing/2014/main" id="{B1FDA4B8-D843-359B-B022-290F1F6BE7F6}"/>
                    </a:ext>
                  </a:extLst>
                </p:cNvPr>
                <p:cNvSpPr/>
                <p:nvPr/>
              </p:nvSpPr>
              <p:spPr>
                <a:xfrm>
                  <a:off x="3352750" y="1752549"/>
                  <a:ext cx="380992" cy="304791"/>
                </a:xfrm>
                <a:prstGeom prst="arc">
                  <a:avLst>
                    <a:gd name="adj1" fmla="val 5386388"/>
                    <a:gd name="adj2" fmla="val 16299979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575C392-69A4-1465-2B24-45128128C8B6}"/>
                    </a:ext>
                  </a:extLst>
                </p:cNvPr>
                <p:cNvSpPr txBox="1"/>
                <p:nvPr/>
              </p:nvSpPr>
              <p:spPr>
                <a:xfrm>
                  <a:off x="3505200" y="1905000"/>
                  <a:ext cx="48763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ADP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60B1829-C932-BFA7-8ED3-E8813CC3AB25}"/>
                    </a:ext>
                  </a:extLst>
                </p:cNvPr>
                <p:cNvSpPr txBox="1"/>
                <p:nvPr/>
              </p:nvSpPr>
              <p:spPr>
                <a:xfrm>
                  <a:off x="3505200" y="1600200"/>
                  <a:ext cx="481222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ATP</a:t>
                  </a:r>
                </a:p>
              </p:txBody>
            </p: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9C9440E2-1FD8-ED81-B9D2-4D3ECD372F38}"/>
                    </a:ext>
                  </a:extLst>
                </p:cNvPr>
                <p:cNvSpPr/>
                <p:nvPr/>
              </p:nvSpPr>
              <p:spPr>
                <a:xfrm>
                  <a:off x="5105314" y="2971714"/>
                  <a:ext cx="380992" cy="304791"/>
                </a:xfrm>
                <a:prstGeom prst="arc">
                  <a:avLst>
                    <a:gd name="adj1" fmla="val 5386388"/>
                    <a:gd name="adj2" fmla="val 16299979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AF14CFB-3750-C243-8552-2F2598C99489}"/>
                    </a:ext>
                  </a:extLst>
                </p:cNvPr>
                <p:cNvSpPr txBox="1"/>
                <p:nvPr/>
              </p:nvSpPr>
              <p:spPr>
                <a:xfrm>
                  <a:off x="5257800" y="3124200"/>
                  <a:ext cx="891591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NADH+H</a:t>
                  </a:r>
                  <a:r>
                    <a:rPr lang="en-US" sz="12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8C4160B-1D0A-06A8-DDF1-AEF433B93A9F}"/>
                    </a:ext>
                  </a:extLst>
                </p:cNvPr>
                <p:cNvSpPr txBox="1"/>
                <p:nvPr/>
              </p:nvSpPr>
              <p:spPr>
                <a:xfrm>
                  <a:off x="5257800" y="2819400"/>
                  <a:ext cx="580608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NAD</a:t>
                  </a:r>
                  <a:r>
                    <a:rPr lang="en-US" sz="12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94DCDEA8-B09F-3BFC-1C98-52FAF6A2C153}"/>
                    </a:ext>
                  </a:extLst>
                </p:cNvPr>
                <p:cNvSpPr/>
                <p:nvPr/>
              </p:nvSpPr>
              <p:spPr>
                <a:xfrm>
                  <a:off x="5105314" y="3047912"/>
                  <a:ext cx="1904961" cy="304791"/>
                </a:xfrm>
                <a:prstGeom prst="arc">
                  <a:avLst>
                    <a:gd name="adj1" fmla="val 10863088"/>
                    <a:gd name="adj2" fmla="val 16307761"/>
                  </a:avLst>
                </a:prstGeom>
                <a:ln w="158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2458406-2727-F0CA-5B74-451B7FD8145C}"/>
                    </a:ext>
                  </a:extLst>
                </p:cNvPr>
                <p:cNvSpPr txBox="1"/>
                <p:nvPr/>
              </p:nvSpPr>
              <p:spPr>
                <a:xfrm>
                  <a:off x="6019800" y="2895600"/>
                  <a:ext cx="63190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2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PO</a:t>
                  </a:r>
                  <a:r>
                    <a:rPr lang="en-US" sz="12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B0C84A7E-1B70-4041-6B91-AA0D3843C02C}"/>
                    </a:ext>
                  </a:extLst>
                </p:cNvPr>
                <p:cNvSpPr/>
                <p:nvPr/>
              </p:nvSpPr>
              <p:spPr>
                <a:xfrm>
                  <a:off x="5105314" y="3657494"/>
                  <a:ext cx="380992" cy="304791"/>
                </a:xfrm>
                <a:prstGeom prst="arc">
                  <a:avLst>
                    <a:gd name="adj1" fmla="val 5386388"/>
                    <a:gd name="adj2" fmla="val 16299979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5DBD775-4467-9FF9-025A-234E71A5A77D}"/>
                    </a:ext>
                  </a:extLst>
                </p:cNvPr>
                <p:cNvSpPr txBox="1"/>
                <p:nvPr/>
              </p:nvSpPr>
              <p:spPr>
                <a:xfrm>
                  <a:off x="5257800" y="3810000"/>
                  <a:ext cx="481222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ATP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D8E5B25-B728-68DF-F306-E3488DDF41C6}"/>
                    </a:ext>
                  </a:extLst>
                </p:cNvPr>
                <p:cNvSpPr txBox="1"/>
                <p:nvPr/>
              </p:nvSpPr>
              <p:spPr>
                <a:xfrm>
                  <a:off x="5257800" y="3581400"/>
                  <a:ext cx="48763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ADP</a:t>
                  </a:r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F728AFF9-F67E-FF26-756A-B5B2F86C3219}"/>
                    </a:ext>
                  </a:extLst>
                </p:cNvPr>
                <p:cNvSpPr/>
                <p:nvPr/>
              </p:nvSpPr>
              <p:spPr>
                <a:xfrm>
                  <a:off x="5105314" y="5105252"/>
                  <a:ext cx="380992" cy="304791"/>
                </a:xfrm>
                <a:prstGeom prst="arc">
                  <a:avLst>
                    <a:gd name="adj1" fmla="val 5386388"/>
                    <a:gd name="adj2" fmla="val 10766718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2EC5179-08F6-416A-F64B-163061A6E9E8}"/>
                    </a:ext>
                  </a:extLst>
                </p:cNvPr>
                <p:cNvSpPr txBox="1"/>
                <p:nvPr/>
              </p:nvSpPr>
              <p:spPr bwMode="auto">
                <a:xfrm>
                  <a:off x="5257800" y="5257800"/>
                  <a:ext cx="489236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  <a:r>
                    <a:rPr lang="en-US" sz="12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</a:t>
                  </a: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</a:t>
                  </a:r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A524C6E1-A1E0-B90A-9B45-050C711064C1}"/>
                    </a:ext>
                  </a:extLst>
                </p:cNvPr>
                <p:cNvSpPr/>
                <p:nvPr/>
              </p:nvSpPr>
              <p:spPr>
                <a:xfrm>
                  <a:off x="5105314" y="5943428"/>
                  <a:ext cx="380992" cy="304791"/>
                </a:xfrm>
                <a:prstGeom prst="arc">
                  <a:avLst>
                    <a:gd name="adj1" fmla="val 5386388"/>
                    <a:gd name="adj2" fmla="val 16299979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173D7E1-7813-A070-A64D-4BAD5D46E3EC}"/>
                    </a:ext>
                  </a:extLst>
                </p:cNvPr>
                <p:cNvSpPr txBox="1"/>
                <p:nvPr/>
              </p:nvSpPr>
              <p:spPr>
                <a:xfrm>
                  <a:off x="5257800" y="5867400"/>
                  <a:ext cx="48763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ADP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C339BE5-8F8F-1D6E-8441-CDF96104D9C5}"/>
                    </a:ext>
                  </a:extLst>
                </p:cNvPr>
                <p:cNvSpPr txBox="1"/>
                <p:nvPr/>
              </p:nvSpPr>
              <p:spPr>
                <a:xfrm>
                  <a:off x="5257800" y="6096000"/>
                  <a:ext cx="481222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ATP</a:t>
                  </a:r>
                </a:p>
              </p:txBody>
            </p:sp>
            <p:sp>
              <p:nvSpPr>
                <p:cNvPr id="61" name="Right Brace 60">
                  <a:extLst>
                    <a:ext uri="{FF2B5EF4-FFF2-40B4-BE49-F238E27FC236}">
                      <a16:creationId xmlns:a16="http://schemas.microsoft.com/office/drawing/2014/main" id="{A10C0A02-4CD2-12B3-E940-31ACC6F9EFF1}"/>
                    </a:ext>
                  </a:extLst>
                </p:cNvPr>
                <p:cNvSpPr/>
                <p:nvPr/>
              </p:nvSpPr>
              <p:spPr>
                <a:xfrm>
                  <a:off x="3429000" y="1066800"/>
                  <a:ext cx="228600" cy="28194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17CC9694-9D1A-F75C-972C-844B4D2BC27D}"/>
                    </a:ext>
                  </a:extLst>
                </p:cNvPr>
                <p:cNvCxnSpPr/>
                <p:nvPr/>
              </p:nvCxnSpPr>
              <p:spPr>
                <a:xfrm>
                  <a:off x="5578379" y="6537135"/>
                  <a:ext cx="259074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12">
                  <a:extLst>
                    <a:ext uri="{FF2B5EF4-FFF2-40B4-BE49-F238E27FC236}">
                      <a16:creationId xmlns:a16="http://schemas.microsoft.com/office/drawing/2014/main" id="{0CACDBAC-EEA9-A09E-249A-AEA912437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29449" y="6308542"/>
                  <a:ext cx="771509" cy="3397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lakt</a:t>
                  </a:r>
                  <a:r>
                    <a:rPr lang="sr-Latn-C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at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00DAB886-9093-4C4B-9914-E1849653D569}"/>
                    </a:ext>
                  </a:extLst>
                </p:cNvPr>
                <p:cNvSpPr/>
                <p:nvPr/>
              </p:nvSpPr>
              <p:spPr>
                <a:xfrm>
                  <a:off x="6781679" y="5989464"/>
                  <a:ext cx="838183" cy="533385"/>
                </a:xfrm>
                <a:prstGeom prst="arc">
                  <a:avLst>
                    <a:gd name="adj1" fmla="val 21594237"/>
                    <a:gd name="adj2" fmla="val 10945445"/>
                  </a:avLst>
                </a:prstGeom>
                <a:ln w="158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B7B3ECE-484A-7753-F6F5-514596DB4471}"/>
                    </a:ext>
                  </a:extLst>
                </p:cNvPr>
                <p:cNvSpPr txBox="1"/>
                <p:nvPr/>
              </p:nvSpPr>
              <p:spPr>
                <a:xfrm>
                  <a:off x="7391400" y="6019800"/>
                  <a:ext cx="580608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NAD</a:t>
                  </a:r>
                  <a:r>
                    <a:rPr lang="en-US" sz="12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C435EBF-A103-37DE-D315-84DC5FAF1DEF}"/>
                    </a:ext>
                  </a:extLst>
                </p:cNvPr>
                <p:cNvSpPr txBox="1"/>
                <p:nvPr/>
              </p:nvSpPr>
              <p:spPr>
                <a:xfrm>
                  <a:off x="6400800" y="6019800"/>
                  <a:ext cx="891591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NADH+H</a:t>
                  </a:r>
                  <a:r>
                    <a:rPr lang="en-US" sz="12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67" name="TextBox 39">
                  <a:extLst>
                    <a:ext uri="{FF2B5EF4-FFF2-40B4-BE49-F238E27FC236}">
                      <a16:creationId xmlns:a16="http://schemas.microsoft.com/office/drawing/2014/main" id="{C3DD173B-4E23-C9D1-F086-9FC83A8C7C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3496" y="6549835"/>
                  <a:ext cx="1946235" cy="30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i="1" dirty="0" err="1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laktat</a:t>
                  </a:r>
                  <a:r>
                    <a:rPr lang="en-U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r>
                    <a:rPr lang="sr-Latn-CS" sz="1400" i="1" dirty="0">
                      <a:solidFill>
                        <a:schemeClr val="bg2">
                          <a:lumMod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dehidrogenaza</a:t>
                  </a:r>
                  <a:endParaRPr lang="en-US" sz="14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55A366F-6FD8-A8CF-FAAA-811FDF0DE101}"/>
                  </a:ext>
                </a:extLst>
              </p:cNvPr>
              <p:cNvCxnSpPr/>
              <p:nvPr/>
            </p:nvCxnSpPr>
            <p:spPr>
              <a:xfrm rot="5400000">
                <a:off x="3201149" y="1218371"/>
                <a:ext cx="4571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853985C-119A-1EA7-7186-D256ADE683BB}"/>
                  </a:ext>
                </a:extLst>
              </p:cNvPr>
              <p:cNvCxnSpPr/>
              <p:nvPr/>
            </p:nvCxnSpPr>
            <p:spPr>
              <a:xfrm rot="5400000">
                <a:off x="4801316" y="3123315"/>
                <a:ext cx="4571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1C78DDE-D563-10EF-CF96-905494989268}"/>
                  </a:ext>
                </a:extLst>
              </p:cNvPr>
              <p:cNvCxnSpPr/>
              <p:nvPr/>
            </p:nvCxnSpPr>
            <p:spPr>
              <a:xfrm rot="5400000">
                <a:off x="4801316" y="3809095"/>
                <a:ext cx="4571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75CDF36-787F-3A70-7D33-628ABBC56F36}"/>
                  </a:ext>
                </a:extLst>
              </p:cNvPr>
              <p:cNvCxnSpPr/>
              <p:nvPr/>
            </p:nvCxnSpPr>
            <p:spPr>
              <a:xfrm rot="5400000">
                <a:off x="4801316" y="4571073"/>
                <a:ext cx="4571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71CB66C-62A1-B372-C617-C5587E2C68B5}"/>
                  </a:ext>
                </a:extLst>
              </p:cNvPr>
              <p:cNvCxnSpPr/>
              <p:nvPr/>
            </p:nvCxnSpPr>
            <p:spPr>
              <a:xfrm rot="5400000">
                <a:off x="4801316" y="5333051"/>
                <a:ext cx="45718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D9E87EB9-9B10-70CC-62E4-B3A1D339EE82}"/>
                </a:ext>
              </a:extLst>
            </p:cNvPr>
            <p:cNvCxnSpPr/>
            <p:nvPr/>
          </p:nvCxnSpPr>
          <p:spPr>
            <a:xfrm rot="16200000" flipH="1">
              <a:off x="5218113" y="3544887"/>
              <a:ext cx="3049588" cy="1751013"/>
            </a:xfrm>
            <a:prstGeom prst="bentConnector3">
              <a:avLst>
                <a:gd name="adj1" fmla="val 1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88">
              <a:extLst>
                <a:ext uri="{FF2B5EF4-FFF2-40B4-BE49-F238E27FC236}">
                  <a16:creationId xmlns:a16="http://schemas.microsoft.com/office/drawing/2014/main" id="{7AF9AB41-937B-F87B-5853-15BDDE533C4B}"/>
                </a:ext>
              </a:extLst>
            </p:cNvPr>
            <p:cNvCxnSpPr>
              <a:stCxn id="49" idx="3"/>
            </p:cNvCxnSpPr>
            <p:nvPr/>
          </p:nvCxnSpPr>
          <p:spPr>
            <a:xfrm>
              <a:off x="6149975" y="3262313"/>
              <a:ext cx="631825" cy="2681287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9" name="Group 96">
            <a:extLst>
              <a:ext uri="{FF2B5EF4-FFF2-40B4-BE49-F238E27FC236}">
                <a16:creationId xmlns:a16="http://schemas.microsoft.com/office/drawing/2014/main" id="{4FD7CB1E-E22E-50A1-B95D-A79B9D7C62CC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733800"/>
            <a:ext cx="1782763" cy="1481138"/>
            <a:chOff x="6324600" y="3733800"/>
            <a:chExt cx="1782763" cy="148113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1BA394C-EB56-895B-2454-00FE6919B7AE}"/>
                </a:ext>
              </a:extLst>
            </p:cNvPr>
            <p:cNvSpPr txBox="1"/>
            <p:nvPr/>
          </p:nvSpPr>
          <p:spPr>
            <a:xfrm>
              <a:off x="6705600" y="3962400"/>
              <a:ext cx="1111250" cy="1016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6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itchFamily="66" charset="0"/>
                  <a:cs typeface="Arial" charset="0"/>
                </a:rPr>
                <a:t>O</a:t>
              </a:r>
              <a:r>
                <a:rPr lang="sr-Latn-CS" sz="6000" baseline="-25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itchFamily="66" charset="0"/>
                  <a:cs typeface="Arial" charset="0"/>
                </a:rPr>
                <a:t>2</a:t>
              </a:r>
              <a:endParaRPr lang="en-US" sz="6000" baseline="-25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101" name="TextBox 94">
              <a:extLst>
                <a:ext uri="{FF2B5EF4-FFF2-40B4-BE49-F238E27FC236}">
                  <a16:creationId xmlns:a16="http://schemas.microsoft.com/office/drawing/2014/main" id="{14A6C2FE-34B7-ECDA-F45B-379A71F3B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7905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80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x</a:t>
              </a:r>
              <a:endParaRPr lang="en-US" altLang="en-US" sz="8000" baseline="-25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F84481-3F6B-4EA1-78D5-EE012CF81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876800"/>
              <a:ext cx="17827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Anaerobni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uslovi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95852-3581-E62D-4474-16D420C4E7AA}"/>
              </a:ext>
            </a:extLst>
          </p:cNvPr>
          <p:cNvSpPr txBox="1"/>
          <p:nvPr/>
        </p:nvSpPr>
        <p:spPr>
          <a:xfrm>
            <a:off x="1676400" y="152400"/>
            <a:ext cx="2151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Korijev ciklus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3" name="Picture 6" descr="http://www.antidopingresearch.org/images/HighRes/liver.gif">
            <a:extLst>
              <a:ext uri="{FF2B5EF4-FFF2-40B4-BE49-F238E27FC236}">
                <a16:creationId xmlns:a16="http://schemas.microsoft.com/office/drawing/2014/main" id="{859B0544-A33C-226D-10A4-8C99C4EF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http://www.joggers-sport.com/images/homme-en-muscle.png">
            <a:extLst>
              <a:ext uri="{FF2B5EF4-FFF2-40B4-BE49-F238E27FC236}">
                <a16:creationId xmlns:a16="http://schemas.microsoft.com/office/drawing/2014/main" id="{3C7ED3E6-E8B7-A800-2597-2E3917EC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3305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06BA9-2298-F0AA-4763-D766B952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334000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AB05CB-832A-AEB1-FF3C-1AA9086D650C}"/>
              </a:ext>
            </a:extLst>
          </p:cNvPr>
          <p:cNvCxnSpPr>
            <a:endCxn id="19" idx="0"/>
          </p:cNvCxnSpPr>
          <p:nvPr/>
        </p:nvCxnSpPr>
        <p:spPr>
          <a:xfrm rot="5400000">
            <a:off x="8048625" y="4391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0">
            <a:extLst>
              <a:ext uri="{FF2B5EF4-FFF2-40B4-BE49-F238E27FC236}">
                <a16:creationId xmlns:a16="http://schemas.microsoft.com/office/drawing/2014/main" id="{397984D9-F765-600B-922F-B1A9C252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958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glikogen</a:t>
            </a:r>
          </a:p>
        </p:txBody>
      </p:sp>
      <p:pic>
        <p:nvPicPr>
          <p:cNvPr id="8" name="Picture 24" descr="http://www.helpforheadaches.com/images/BloodVessel.gif">
            <a:extLst>
              <a:ext uri="{FF2B5EF4-FFF2-40B4-BE49-F238E27FC236}">
                <a16:creationId xmlns:a16="http://schemas.microsoft.com/office/drawing/2014/main" id="{1AC9028E-47B6-110F-8A5C-66FC2D7A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3304">
            <a:off x="5449094" y="96758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www.helpforheadaches.com/images/BloodVessel.gif">
            <a:extLst>
              <a:ext uri="{FF2B5EF4-FFF2-40B4-BE49-F238E27FC236}">
                <a16:creationId xmlns:a16="http://schemas.microsoft.com/office/drawing/2014/main" id="{C33457ED-6150-CA99-4A22-0BD35793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8136">
            <a:off x="4172744" y="530463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6">
            <a:extLst>
              <a:ext uri="{FF2B5EF4-FFF2-40B4-BE49-F238E27FC236}">
                <a16:creationId xmlns:a16="http://schemas.microsoft.com/office/drawing/2014/main" id="{63C8BE56-FF09-8953-561F-4B631C4BAD4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10000"/>
            <a:ext cx="1219200" cy="457200"/>
            <a:chOff x="3505200" y="3657600"/>
            <a:chExt cx="1219200" cy="457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D00198C-B8B5-4DE3-1178-245281D192A8}"/>
                </a:ext>
              </a:extLst>
            </p:cNvPr>
            <p:cNvSpPr/>
            <p:nvPr/>
          </p:nvSpPr>
          <p:spPr>
            <a:xfrm>
              <a:off x="3505200" y="3657600"/>
              <a:ext cx="1219200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4F5424-E050-8D26-52CA-C4400715B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657600"/>
              <a:ext cx="987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glukoza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3646E689-8070-31EA-13EB-C45B1F1EE2B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971800"/>
            <a:ext cx="1219200" cy="457200"/>
            <a:chOff x="3657600" y="2819400"/>
            <a:chExt cx="1219200" cy="4572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61A833E-CDED-412C-4CF0-EA98BF956407}"/>
                </a:ext>
              </a:extLst>
            </p:cNvPr>
            <p:cNvSpPr/>
            <p:nvPr/>
          </p:nvSpPr>
          <p:spPr>
            <a:xfrm>
              <a:off x="3657600" y="2819400"/>
              <a:ext cx="12192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1587AB-4577-4891-85F7-81B572162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819400"/>
              <a:ext cx="952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piruvat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FD6D559B-C299-D883-7520-A88CAB0794B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057400"/>
            <a:ext cx="1219200" cy="457200"/>
            <a:chOff x="3581400" y="2209800"/>
            <a:chExt cx="1219200" cy="4572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FBD787A-D41D-2054-FF97-E43C90492919}"/>
                </a:ext>
              </a:extLst>
            </p:cNvPr>
            <p:cNvSpPr/>
            <p:nvPr/>
          </p:nvSpPr>
          <p:spPr>
            <a:xfrm>
              <a:off x="3581400" y="2209800"/>
              <a:ext cx="1219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9FA7C5-D549-3EF6-E652-3D137CAD2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2209800"/>
              <a:ext cx="8461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laktat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622EFB-AECC-C4EC-3D61-EC9CAF7D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648200"/>
            <a:ext cx="95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AE752-FC3B-EF0D-9C45-D877B06EA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962400"/>
            <a:ext cx="84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laktat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52BE7D1-7ECC-DAC4-601F-046A20194866}"/>
              </a:ext>
            </a:extLst>
          </p:cNvPr>
          <p:cNvSpPr/>
          <p:nvPr/>
        </p:nvSpPr>
        <p:spPr>
          <a:xfrm>
            <a:off x="4038600" y="1524000"/>
            <a:ext cx="4419600" cy="3657600"/>
          </a:xfrm>
          <a:prstGeom prst="arc">
            <a:avLst>
              <a:gd name="adj1" fmla="val 17879591"/>
              <a:gd name="adj2" fmla="val 92501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007AEDF-FFF5-C7BF-4306-151479E59889}"/>
              </a:ext>
            </a:extLst>
          </p:cNvPr>
          <p:cNvSpPr/>
          <p:nvPr/>
        </p:nvSpPr>
        <p:spPr>
          <a:xfrm>
            <a:off x="4038600" y="1524000"/>
            <a:ext cx="4419600" cy="3657600"/>
          </a:xfrm>
          <a:prstGeom prst="arc">
            <a:avLst>
              <a:gd name="adj1" fmla="val 12650151"/>
              <a:gd name="adj2" fmla="val 1654234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E0D387A-5CEA-FEAD-45FC-DB3844F1076F}"/>
              </a:ext>
            </a:extLst>
          </p:cNvPr>
          <p:cNvSpPr/>
          <p:nvPr/>
        </p:nvSpPr>
        <p:spPr>
          <a:xfrm>
            <a:off x="3352800" y="1828800"/>
            <a:ext cx="4876800" cy="4267200"/>
          </a:xfrm>
          <a:prstGeom prst="arc">
            <a:avLst>
              <a:gd name="adj1" fmla="val 7999191"/>
              <a:gd name="adj2" fmla="val 1033916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C411AE5-B39C-2E23-FEBF-DDF8132FEE0C}"/>
              </a:ext>
            </a:extLst>
          </p:cNvPr>
          <p:cNvSpPr/>
          <p:nvPr/>
        </p:nvSpPr>
        <p:spPr>
          <a:xfrm>
            <a:off x="3352800" y="1828800"/>
            <a:ext cx="4876800" cy="4267200"/>
          </a:xfrm>
          <a:prstGeom prst="arc">
            <a:avLst>
              <a:gd name="adj1" fmla="val 3106790"/>
              <a:gd name="adj2" fmla="val 688215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69B6E4-86A3-7D3A-70B2-AD732496CBCE}"/>
              </a:ext>
            </a:extLst>
          </p:cNvPr>
          <p:cNvCxnSpPr/>
          <p:nvPr/>
        </p:nvCxnSpPr>
        <p:spPr>
          <a:xfrm rot="5400000">
            <a:off x="7572375" y="5153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FF7F86-3A68-E25B-F88F-15F4F0DB639B}"/>
              </a:ext>
            </a:extLst>
          </p:cNvPr>
          <p:cNvCxnSpPr/>
          <p:nvPr/>
        </p:nvCxnSpPr>
        <p:spPr>
          <a:xfrm rot="5400000" flipH="1" flipV="1">
            <a:off x="3238500" y="3543300"/>
            <a:ext cx="3810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DBFC1-FBF1-D910-F4C7-1CC5DAA7F7A9}"/>
              </a:ext>
            </a:extLst>
          </p:cNvPr>
          <p:cNvCxnSpPr/>
          <p:nvPr/>
        </p:nvCxnSpPr>
        <p:spPr>
          <a:xfrm rot="5400000" flipH="1" flipV="1">
            <a:off x="3686175" y="2562225"/>
            <a:ext cx="533400" cy="2857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600C76-6704-B1B4-A6FC-CF9CC2424EBD}"/>
              </a:ext>
            </a:extLst>
          </p:cNvPr>
          <p:cNvCxnSpPr>
            <a:stCxn id="7" idx="2"/>
          </p:cNvCxnSpPr>
          <p:nvPr/>
        </p:nvCxnSpPr>
        <p:spPr>
          <a:xfrm rot="5400000">
            <a:off x="8486776" y="4532312"/>
            <a:ext cx="696912" cy="136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ED1FC4A-3F69-1C85-DB3B-DA346C25269F}"/>
              </a:ext>
            </a:extLst>
          </p:cNvPr>
          <p:cNvSpPr txBox="1"/>
          <p:nvPr/>
        </p:nvSpPr>
        <p:spPr>
          <a:xfrm>
            <a:off x="6737350" y="0"/>
            <a:ext cx="393065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Tkiva sa anaerobnim uslovima: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mišići (beli)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eritrociti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rožnjača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očno sočivo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srž bubrega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testisi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leukociti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D2C3C112-9C1E-42BC-463D-D77B5EE9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85800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1. Tetramer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4E7C2544-BEE3-E63B-AF9D-E96A96A26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352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2.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Dva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tipa subjedinica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148" name="Picture 4" descr="http://upload.wikimedia.org/wikipedia/commons/0/01/Lactate_dehydrogenase_M4_%28muscle%29_1I10.png">
            <a:extLst>
              <a:ext uri="{FF2B5EF4-FFF2-40B4-BE49-F238E27FC236}">
                <a16:creationId xmlns:a16="http://schemas.microsoft.com/office/drawing/2014/main" id="{B64BA4DB-8DF5-D3D8-F426-9C0376C7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83025"/>
            <a:ext cx="3200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B426913D-0CD3-A5C2-B77B-65269D5F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05000"/>
            <a:ext cx="380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3.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Pet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izoenzimskih formi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2279B1A-5ABE-76C5-CE70-618B3302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255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 subjedinice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63B5834E-2CEA-DE13-3DFA-9AAF593C79E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667000"/>
            <a:ext cx="914400" cy="919163"/>
            <a:chOff x="609600" y="5181600"/>
            <a:chExt cx="914400" cy="918865"/>
          </a:xfrm>
        </p:grpSpPr>
        <p:grpSp>
          <p:nvGrpSpPr>
            <p:cNvPr id="6253" name="Group 29">
              <a:extLst>
                <a:ext uri="{FF2B5EF4-FFF2-40B4-BE49-F238E27FC236}">
                  <a16:creationId xmlns:a16="http://schemas.microsoft.com/office/drawing/2014/main" id="{A0158089-E1FF-4169-0B6B-734A25F39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5638800"/>
              <a:ext cx="457200" cy="461665"/>
              <a:chOff x="914400" y="3276600"/>
              <a:chExt cx="457200" cy="461665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EC725D0E-D8D5-A613-C626-736FC8EBE512}"/>
                  </a:ext>
                </a:extLst>
              </p:cNvPr>
              <p:cNvSpPr/>
              <p:nvPr/>
            </p:nvSpPr>
            <p:spPr>
              <a:xfrm>
                <a:off x="914400" y="3276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D3108236-C3D3-F7EA-0572-238E079B6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76452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54" name="Group 32">
              <a:extLst>
                <a:ext uri="{FF2B5EF4-FFF2-40B4-BE49-F238E27FC236}">
                  <a16:creationId xmlns:a16="http://schemas.microsoft.com/office/drawing/2014/main" id="{9BFFCD38-05ED-EDEA-D245-2D99E10BD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638800"/>
              <a:ext cx="457200" cy="461665"/>
              <a:chOff x="914400" y="3276600"/>
              <a:chExt cx="457200" cy="461665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4405DE5C-47C6-C5BE-029C-D6FA6F656DA2}"/>
                  </a:ext>
                </a:extLst>
              </p:cNvPr>
              <p:cNvSpPr/>
              <p:nvPr/>
            </p:nvSpPr>
            <p:spPr>
              <a:xfrm>
                <a:off x="914400" y="3276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FC80C6A4-4D56-5072-4C17-8825D9BE3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76452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55" name="Group 35">
              <a:extLst>
                <a:ext uri="{FF2B5EF4-FFF2-40B4-BE49-F238E27FC236}">
                  <a16:creationId xmlns:a16="http://schemas.microsoft.com/office/drawing/2014/main" id="{84B54AB2-E460-0976-8DE1-5448E44D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5181600"/>
              <a:ext cx="457200" cy="461665"/>
              <a:chOff x="914400" y="3200400"/>
              <a:chExt cx="457200" cy="46166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10CA34A-1CE1-DD74-23B1-BCAD5B59D213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776DD517-87CD-B3DA-5E29-97EAA844C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56" name="Group 38">
              <a:extLst>
                <a:ext uri="{FF2B5EF4-FFF2-40B4-BE49-F238E27FC236}">
                  <a16:creationId xmlns:a16="http://schemas.microsoft.com/office/drawing/2014/main" id="{6FA724A3-BECB-D148-0BB9-360E42C27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181600"/>
              <a:ext cx="457200" cy="461665"/>
              <a:chOff x="914400" y="3200400"/>
              <a:chExt cx="457200" cy="461665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B44ED6DD-8608-82C9-35D4-1D13C957C9F0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TextBox 12">
                <a:extLst>
                  <a:ext uri="{FF2B5EF4-FFF2-40B4-BE49-F238E27FC236}">
                    <a16:creationId xmlns:a16="http://schemas.microsoft.com/office/drawing/2014/main" id="{8900D9F2-DF9C-FAB3-60FE-15531B5A6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587C3014-103D-E8DC-724B-5EC5EBC964A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667000"/>
            <a:ext cx="914400" cy="919163"/>
            <a:chOff x="2895600" y="2819400"/>
            <a:chExt cx="914400" cy="918865"/>
          </a:xfrm>
        </p:grpSpPr>
        <p:grpSp>
          <p:nvGrpSpPr>
            <p:cNvPr id="6233" name="Group 20">
              <a:extLst>
                <a:ext uri="{FF2B5EF4-FFF2-40B4-BE49-F238E27FC236}">
                  <a16:creationId xmlns:a16="http://schemas.microsoft.com/office/drawing/2014/main" id="{66FBFF13-2E72-013E-700A-2C7DF36C1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276600"/>
              <a:ext cx="457200" cy="461665"/>
              <a:chOff x="914400" y="3200400"/>
              <a:chExt cx="457200" cy="461665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287A68E-1C20-A2E5-D012-FD6DC5C9D618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8D02C29D-7159-50E5-7D02-8307DF0BF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252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34" name="Group 23">
              <a:extLst>
                <a:ext uri="{FF2B5EF4-FFF2-40B4-BE49-F238E27FC236}">
                  <a16:creationId xmlns:a16="http://schemas.microsoft.com/office/drawing/2014/main" id="{A2E5B840-3A3C-5AC3-2022-B49FD2125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819400"/>
              <a:ext cx="457200" cy="461665"/>
              <a:chOff x="914400" y="3200400"/>
              <a:chExt cx="457200" cy="46166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23C90CE-1836-11F2-80A9-BDCA71FD6DB2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B5D87BAD-14C6-5D1A-20F1-DA156B1A4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35" name="Group 26">
              <a:extLst>
                <a:ext uri="{FF2B5EF4-FFF2-40B4-BE49-F238E27FC236}">
                  <a16:creationId xmlns:a16="http://schemas.microsoft.com/office/drawing/2014/main" id="{E406200C-B84E-0F03-6F06-6A928BE50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2819400"/>
              <a:ext cx="457200" cy="461665"/>
              <a:chOff x="914400" y="3200400"/>
              <a:chExt cx="457200" cy="461665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F45EAB6-EE2D-E080-365D-F4D51F4E6173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548FBE47-3166-ACC9-FE8F-6DC195CEB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36" name="Group 42">
              <a:extLst>
                <a:ext uri="{FF2B5EF4-FFF2-40B4-BE49-F238E27FC236}">
                  <a16:creationId xmlns:a16="http://schemas.microsoft.com/office/drawing/2014/main" id="{0C3E1084-C3CC-C7FB-9A40-87E67C04A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3276600"/>
              <a:ext cx="457200" cy="461665"/>
              <a:chOff x="2057400" y="4038600"/>
              <a:chExt cx="457200" cy="46166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DF891A8B-44CB-9D0B-5953-B735DDC17695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634BC2-03B5-24A4-D8CE-7C151EFA2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" name="Group 72">
            <a:extLst>
              <a:ext uri="{FF2B5EF4-FFF2-40B4-BE49-F238E27FC236}">
                <a16:creationId xmlns:a16="http://schemas.microsoft.com/office/drawing/2014/main" id="{E6259036-34BA-33E9-2422-8938159C6B1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667000"/>
            <a:ext cx="914400" cy="919163"/>
            <a:chOff x="2819400" y="5334000"/>
            <a:chExt cx="914400" cy="918865"/>
          </a:xfrm>
        </p:grpSpPr>
        <p:grpSp>
          <p:nvGrpSpPr>
            <p:cNvPr id="6213" name="Group 14">
              <a:extLst>
                <a:ext uri="{FF2B5EF4-FFF2-40B4-BE49-F238E27FC236}">
                  <a16:creationId xmlns:a16="http://schemas.microsoft.com/office/drawing/2014/main" id="{266765F8-2D87-2C09-1886-56DEB3ADD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5334000"/>
              <a:ext cx="457200" cy="461665"/>
              <a:chOff x="914400" y="3200400"/>
              <a:chExt cx="457200" cy="461665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058D36-2753-10EF-7B86-ECE0A9E2DD97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3DB1446F-EF41-ADD7-CD23-22DDDDB71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14" name="Group 17">
              <a:extLst>
                <a:ext uri="{FF2B5EF4-FFF2-40B4-BE49-F238E27FC236}">
                  <a16:creationId xmlns:a16="http://schemas.microsoft.com/office/drawing/2014/main" id="{A19A8803-5436-CB21-3BB5-2C51302EA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5334000"/>
              <a:ext cx="457200" cy="461665"/>
              <a:chOff x="914400" y="3200400"/>
              <a:chExt cx="457200" cy="461665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A4ED7D2-DE2D-1E59-B53F-D1688CB1FDE0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6FA6EEC1-90C3-874D-2292-F3D396F57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15" name="Group 45">
              <a:extLst>
                <a:ext uri="{FF2B5EF4-FFF2-40B4-BE49-F238E27FC236}">
                  <a16:creationId xmlns:a16="http://schemas.microsoft.com/office/drawing/2014/main" id="{1679D042-88C2-884B-BDD0-6631939A1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5791200"/>
              <a:ext cx="457200" cy="461665"/>
              <a:chOff x="2057400" y="4038600"/>
              <a:chExt cx="457200" cy="461665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F9DB200C-E849-D386-600B-808179750B3C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53EA39-CCE8-B854-F842-1DF41BA48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216" name="Group 48">
              <a:extLst>
                <a:ext uri="{FF2B5EF4-FFF2-40B4-BE49-F238E27FC236}">
                  <a16:creationId xmlns:a16="http://schemas.microsoft.com/office/drawing/2014/main" id="{7BE381FF-4368-BE0E-D072-756FFC730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5791200"/>
              <a:ext cx="457200" cy="461665"/>
              <a:chOff x="2057400" y="4038600"/>
              <a:chExt cx="457200" cy="461665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BC3D5E0-C099-6283-5804-6F6CDD29C778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3F817E-F1DC-986B-4057-8D6B85C1C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3" name="Group 69">
            <a:extLst>
              <a:ext uri="{FF2B5EF4-FFF2-40B4-BE49-F238E27FC236}">
                <a16:creationId xmlns:a16="http://schemas.microsoft.com/office/drawing/2014/main" id="{9E06CA91-DABB-D6B6-79E9-69A38355257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667000"/>
            <a:ext cx="914400" cy="919163"/>
            <a:chOff x="914400" y="3200400"/>
            <a:chExt cx="914400" cy="918865"/>
          </a:xfrm>
        </p:grpSpPr>
        <p:grpSp>
          <p:nvGrpSpPr>
            <p:cNvPr id="6193" name="Group 11">
              <a:extLst>
                <a:ext uri="{FF2B5EF4-FFF2-40B4-BE49-F238E27FC236}">
                  <a16:creationId xmlns:a16="http://schemas.microsoft.com/office/drawing/2014/main" id="{1E7C06F8-79A5-7CC9-C9C3-41337BCAA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3200400"/>
              <a:ext cx="457200" cy="461665"/>
              <a:chOff x="914400" y="3200400"/>
              <a:chExt cx="457200" cy="461665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404684E-943F-68B9-0730-4F111BF67F45}"/>
                  </a:ext>
                </a:extLst>
              </p:cNvPr>
              <p:cNvSpPr/>
              <p:nvPr/>
            </p:nvSpPr>
            <p:spPr>
              <a:xfrm>
                <a:off x="914400" y="32004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26F74507-7659-8E5C-E8CD-F24D11E6C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3200400"/>
                <a:ext cx="420688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H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94" name="Group 51">
              <a:extLst>
                <a:ext uri="{FF2B5EF4-FFF2-40B4-BE49-F238E27FC236}">
                  <a16:creationId xmlns:a16="http://schemas.microsoft.com/office/drawing/2014/main" id="{E9054671-589E-8716-B391-84296BF26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3657600"/>
              <a:ext cx="457200" cy="461665"/>
              <a:chOff x="2057400" y="4038600"/>
              <a:chExt cx="457200" cy="461665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8D2A8180-4297-E399-876E-26C6CBB75C0C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408DE7-7EE8-C0EF-932F-561D6178C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95" name="Group 54">
              <a:extLst>
                <a:ext uri="{FF2B5EF4-FFF2-40B4-BE49-F238E27FC236}">
                  <a16:creationId xmlns:a16="http://schemas.microsoft.com/office/drawing/2014/main" id="{C3233B83-F4F4-56E5-5660-E28077C5F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3657600"/>
              <a:ext cx="457200" cy="461665"/>
              <a:chOff x="2057400" y="4038600"/>
              <a:chExt cx="457200" cy="461665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5154720-7BB2-8573-A4F7-0148963B7523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5DBE06F-2F7D-4707-8E51-AD5D34EB1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96" name="Group 57">
              <a:extLst>
                <a:ext uri="{FF2B5EF4-FFF2-40B4-BE49-F238E27FC236}">
                  <a16:creationId xmlns:a16="http://schemas.microsoft.com/office/drawing/2014/main" id="{0221DBF8-3E35-A37F-FDE5-39B654E90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3200400"/>
              <a:ext cx="457200" cy="461665"/>
              <a:chOff x="2057400" y="4038600"/>
              <a:chExt cx="457200" cy="461665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237E62A3-6D51-E83A-F7BB-AAE4FE7C7659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141443-4EEC-3132-4743-29D8A55E5C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600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8" name="Group 71">
            <a:extLst>
              <a:ext uri="{FF2B5EF4-FFF2-40B4-BE49-F238E27FC236}">
                <a16:creationId xmlns:a16="http://schemas.microsoft.com/office/drawing/2014/main" id="{18B3C9BC-6FD6-3D0B-463E-F1AD7DAA192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667000"/>
            <a:ext cx="914400" cy="919163"/>
            <a:chOff x="2057400" y="4038600"/>
            <a:chExt cx="914400" cy="918865"/>
          </a:xfrm>
        </p:grpSpPr>
        <p:grpSp>
          <p:nvGrpSpPr>
            <p:cNvPr id="6173" name="Group 13">
              <a:extLst>
                <a:ext uri="{FF2B5EF4-FFF2-40B4-BE49-F238E27FC236}">
                  <a16:creationId xmlns:a16="http://schemas.microsoft.com/office/drawing/2014/main" id="{251DC797-1EFE-7937-3DAA-FF2D27C86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038600"/>
              <a:ext cx="457200" cy="461665"/>
              <a:chOff x="2057400" y="4038600"/>
              <a:chExt cx="457200" cy="461665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8802DC-9AD8-5F23-0D67-ED1DEF36603C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AF4A65-4DFD-D4DC-388B-630E06607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600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74" name="Group 60">
              <a:extLst>
                <a:ext uri="{FF2B5EF4-FFF2-40B4-BE49-F238E27FC236}">
                  <a16:creationId xmlns:a16="http://schemas.microsoft.com/office/drawing/2014/main" id="{787251F4-20E3-9ACF-CF11-81EDB00C8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4038600"/>
              <a:ext cx="457200" cy="461665"/>
              <a:chOff x="2057400" y="4038600"/>
              <a:chExt cx="457200" cy="461665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3F2EEF2F-D305-6216-FEEC-1C03278F5772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9FC143B-7B45-7FF0-69D5-3E827FAC8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600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75" name="Group 63">
              <a:extLst>
                <a:ext uri="{FF2B5EF4-FFF2-40B4-BE49-F238E27FC236}">
                  <a16:creationId xmlns:a16="http://schemas.microsoft.com/office/drawing/2014/main" id="{A0B3D0D7-833F-6E65-E30D-5FFCE30BB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495800"/>
              <a:ext cx="457200" cy="461665"/>
              <a:chOff x="2057400" y="4038600"/>
              <a:chExt cx="457200" cy="46166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2993CC66-164D-9E8E-F3E7-532D5659B755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4A5B494-0626-C335-967A-08D220C64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76" name="Group 66">
              <a:extLst>
                <a:ext uri="{FF2B5EF4-FFF2-40B4-BE49-F238E27FC236}">
                  <a16:creationId xmlns:a16="http://schemas.microsoft.com/office/drawing/2014/main" id="{B90AC3B8-82B0-6075-C982-35A66CFF1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4495800"/>
              <a:ext cx="457200" cy="461665"/>
              <a:chOff x="2057400" y="4038600"/>
              <a:chExt cx="457200" cy="46166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F4A5ABD9-2401-F5E1-203D-97D7C03D4B89}"/>
                  </a:ext>
                </a:extLst>
              </p:cNvPr>
              <p:cNvSpPr/>
              <p:nvPr/>
            </p:nvSpPr>
            <p:spPr>
              <a:xfrm>
                <a:off x="2057400" y="4038600"/>
                <a:ext cx="457200" cy="457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F14A6CD-E7C1-923C-9286-04A66F28F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38452"/>
                <a:ext cx="457200" cy="461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M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1" name="Group 78">
            <a:extLst>
              <a:ext uri="{FF2B5EF4-FFF2-40B4-BE49-F238E27FC236}">
                <a16:creationId xmlns:a16="http://schemas.microsoft.com/office/drawing/2014/main" id="{A8C9FD62-8F75-E528-6E5C-3A5D1743A33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457200" cy="461963"/>
            <a:chOff x="5105400" y="1981200"/>
            <a:chExt cx="457200" cy="461665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44746F9-833D-0DB3-8374-E31FD39A5D87}"/>
                </a:ext>
              </a:extLst>
            </p:cNvPr>
            <p:cNvSpPr/>
            <p:nvPr/>
          </p:nvSpPr>
          <p:spPr>
            <a:xfrm>
              <a:off x="5105400" y="1981200"/>
              <a:ext cx="457200" cy="457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0E15943-75CA-B7D3-F6AF-4D23C34E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1981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M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EBC46D2D-C8D8-7369-A28E-E6775AB75B88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95400"/>
            <a:ext cx="457200" cy="461963"/>
            <a:chOff x="6248400" y="1752600"/>
            <a:chExt cx="457200" cy="46166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D671D9CD-FA05-1BD2-2F45-4232F4EFB342}"/>
                </a:ext>
              </a:extLst>
            </p:cNvPr>
            <p:cNvSpPr/>
            <p:nvPr/>
          </p:nvSpPr>
          <p:spPr>
            <a:xfrm>
              <a:off x="6248400" y="1752600"/>
              <a:ext cx="457200" cy="457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612BE6B2-F01A-BF5A-AE49-231E2A9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752600"/>
              <a:ext cx="4206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H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80" name="TextBox 12">
            <a:extLst>
              <a:ext uri="{FF2B5EF4-FFF2-40B4-BE49-F238E27FC236}">
                <a16:creationId xmlns:a16="http://schemas.microsoft.com/office/drawing/2014/main" id="{A3F224BD-CE2C-85F4-6ACF-A87EE94F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95400"/>
            <a:ext cx="27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1" name="TextBox 12">
            <a:extLst>
              <a:ext uri="{FF2B5EF4-FFF2-40B4-BE49-F238E27FC236}">
                <a16:creationId xmlns:a16="http://schemas.microsoft.com/office/drawing/2014/main" id="{6C23C5F6-28B5-AB9D-4E8C-CE9719DA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0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LDH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id="{0D26F112-A6B9-48D2-8653-53DFDDE3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81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LDH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3" name="TextBox 12">
            <a:extLst>
              <a:ext uri="{FF2B5EF4-FFF2-40B4-BE49-F238E27FC236}">
                <a16:creationId xmlns:a16="http://schemas.microsoft.com/office/drawing/2014/main" id="{64CCB375-F5A7-CC36-2331-367B7E3D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733800"/>
            <a:ext cx="81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LDH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4" name="TextBox 12">
            <a:extLst>
              <a:ext uri="{FF2B5EF4-FFF2-40B4-BE49-F238E27FC236}">
                <a16:creationId xmlns:a16="http://schemas.microsoft.com/office/drawing/2014/main" id="{4BF1DA0D-A32F-49C8-8225-2877F37C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33800"/>
            <a:ext cx="81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LDH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5" name="TextBox 12">
            <a:extLst>
              <a:ext uri="{FF2B5EF4-FFF2-40B4-BE49-F238E27FC236}">
                <a16:creationId xmlns:a16="http://schemas.microsoft.com/office/drawing/2014/main" id="{F1341106-A6CB-AB61-75CE-BF45CBF53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33800"/>
            <a:ext cx="81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LDH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6" name="TextBox 12">
            <a:extLst>
              <a:ext uri="{FF2B5EF4-FFF2-40B4-BE49-F238E27FC236}">
                <a16:creationId xmlns:a16="http://schemas.microsoft.com/office/drawing/2014/main" id="{807B94AA-8923-535B-76C8-5E74DCCF0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5638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Izoenzimi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→ različiti molekulski oblici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                   jednog enzima u istom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                   organizmu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">
            <a:extLst>
              <a:ext uri="{FF2B5EF4-FFF2-40B4-BE49-F238E27FC236}">
                <a16:creationId xmlns:a16="http://schemas.microsoft.com/office/drawing/2014/main" id="{27912B7B-036B-1D12-FF07-AD077CD27C0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09800"/>
            <a:ext cx="1828800" cy="1814513"/>
            <a:chOff x="7315207" y="1981197"/>
            <a:chExt cx="1828800" cy="1814939"/>
          </a:xfrm>
        </p:grpSpPr>
        <p:grpSp>
          <p:nvGrpSpPr>
            <p:cNvPr id="7200" name="Group 71">
              <a:extLst>
                <a:ext uri="{FF2B5EF4-FFF2-40B4-BE49-F238E27FC236}">
                  <a16:creationId xmlns:a16="http://schemas.microsoft.com/office/drawing/2014/main" id="{B40ED2F7-6743-3C75-2432-B28B1B162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07" y="1981197"/>
              <a:ext cx="1828800" cy="1405356"/>
              <a:chOff x="3200400" y="3429000"/>
              <a:chExt cx="1829799" cy="1405696"/>
            </a:xfrm>
          </p:grpSpPr>
          <p:grpSp>
            <p:nvGrpSpPr>
              <p:cNvPr id="7202" name="Group 45">
                <a:extLst>
                  <a:ext uri="{FF2B5EF4-FFF2-40B4-BE49-F238E27FC236}">
                    <a16:creationId xmlns:a16="http://schemas.microsoft.com/office/drawing/2014/main" id="{93AD5D8A-4EE2-2C79-0F96-9C2DA6569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400" y="3429000"/>
                <a:ext cx="1829799" cy="1405696"/>
                <a:chOff x="7086600" y="1828800"/>
                <a:chExt cx="1829799" cy="1405696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EABF86A3-F020-2797-3C1E-D9160C9CFE84}"/>
                    </a:ext>
                  </a:extLst>
                </p:cNvPr>
                <p:cNvCxnSpPr/>
                <p:nvPr/>
              </p:nvCxnSpPr>
              <p:spPr>
                <a:xfrm rot="5400000">
                  <a:off x="7544849" y="2361660"/>
                  <a:ext cx="152473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E0034A-82FF-23D6-C398-DA9EB952A9D3}"/>
                    </a:ext>
                  </a:extLst>
                </p:cNvPr>
                <p:cNvSpPr txBox="1"/>
                <p:nvPr/>
              </p:nvSpPr>
              <p:spPr>
                <a:xfrm>
                  <a:off x="7467600" y="2438400"/>
                  <a:ext cx="308098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2987CB-AECA-C0A2-9916-86959DE634F6}"/>
                    </a:ext>
                  </a:extLst>
                </p:cNvPr>
                <p:cNvSpPr txBox="1"/>
                <p:nvPr/>
              </p:nvSpPr>
              <p:spPr bwMode="auto">
                <a:xfrm>
                  <a:off x="7467805" y="2895860"/>
                  <a:ext cx="548849" cy="338636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US" sz="16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D8A139-7B5B-DAF1-CCB2-D47601F0BEEE}"/>
                    </a:ext>
                  </a:extLst>
                </p:cNvPr>
                <p:cNvSpPr txBox="1"/>
                <p:nvPr/>
              </p:nvSpPr>
              <p:spPr>
                <a:xfrm>
                  <a:off x="7086600" y="2438400"/>
                  <a:ext cx="341760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H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3049B5C-2D6D-80BA-2DE3-096C78334217}"/>
                    </a:ext>
                  </a:extLst>
                </p:cNvPr>
                <p:cNvCxnSpPr/>
                <p:nvPr/>
              </p:nvCxnSpPr>
              <p:spPr>
                <a:xfrm rot="10800000">
                  <a:off x="7391567" y="2591163"/>
                  <a:ext cx="152483" cy="15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984118C-5043-3663-54F8-B8DCF43EEF90}"/>
                    </a:ext>
                  </a:extLst>
                </p:cNvPr>
                <p:cNvSpPr txBox="1"/>
                <p:nvPr/>
              </p:nvSpPr>
              <p:spPr>
                <a:xfrm>
                  <a:off x="7924879" y="2514768"/>
                  <a:ext cx="991520" cy="338636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2BA6078-5B1D-1046-A9C5-CA111517E9E6}"/>
                    </a:ext>
                  </a:extLst>
                </p:cNvPr>
                <p:cNvSpPr txBox="1"/>
                <p:nvPr/>
              </p:nvSpPr>
              <p:spPr>
                <a:xfrm>
                  <a:off x="7467600" y="1981200"/>
                  <a:ext cx="308098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20F60E-7C1A-AD8C-B399-305E98F79151}"/>
                    </a:ext>
                  </a:extLst>
                </p:cNvPr>
                <p:cNvSpPr txBox="1"/>
                <p:nvPr/>
              </p:nvSpPr>
              <p:spPr>
                <a:xfrm>
                  <a:off x="7162800" y="1828800"/>
                  <a:ext cx="348172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633123D-CF50-50A5-6645-54B4B8D43C0C}"/>
                    </a:ext>
                  </a:extLst>
                </p:cNvPr>
                <p:cNvSpPr txBox="1"/>
                <p:nvPr/>
              </p:nvSpPr>
              <p:spPr bwMode="auto">
                <a:xfrm>
                  <a:off x="7772400" y="1828800"/>
                  <a:ext cx="405880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</a:t>
                  </a:r>
                  <a:r>
                    <a:rPr lang="x-none" sz="16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</a:t>
                  </a:r>
                  <a:endParaRPr lang="en-US" sz="16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364413-EB56-B210-C56B-05EACB3574D1}"/>
                  </a:ext>
                </a:extLst>
              </p:cNvPr>
              <p:cNvSpPr txBox="1"/>
              <p:nvPr/>
            </p:nvSpPr>
            <p:spPr>
              <a:xfrm>
                <a:off x="3429000" y="3505200"/>
                <a:ext cx="301686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8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x-none" dirty="0">
                    <a:latin typeface="Comic Sans MS" pitchFamily="66" charset="0"/>
                    <a:cs typeface="Arial" charset="0"/>
                  </a:rPr>
                  <a:t>=</a:t>
                </a:r>
                <a:endParaRPr lang="en-US" dirty="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EC9958-2EF7-AD6E-F86F-DCFA8EFF7CBC}"/>
                  </a:ext>
                </a:extLst>
              </p:cNvPr>
              <p:cNvSpPr txBox="1"/>
              <p:nvPr/>
            </p:nvSpPr>
            <p:spPr>
              <a:xfrm>
                <a:off x="3733800" y="3505200"/>
                <a:ext cx="280846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2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x-none" dirty="0">
                    <a:latin typeface="Comic Sans MS" pitchFamily="66" charset="0"/>
                    <a:cs typeface="Arial" charset="0"/>
                  </a:rPr>
                  <a:t>-</a:t>
                </a:r>
                <a:endParaRPr lang="en-US" dirty="0">
                  <a:latin typeface="Comic Sans MS" pitchFamily="66" charset="0"/>
                  <a:cs typeface="Arial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83476C-7BE6-070E-4E56-F00365002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7" y="3429337"/>
              <a:ext cx="944563" cy="3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rPr>
                <a:t>Piruvat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F6A157-0ECB-763B-7D9D-F5BC53CA3553}"/>
              </a:ext>
            </a:extLst>
          </p:cNvPr>
          <p:cNvSpPr txBox="1"/>
          <p:nvPr/>
        </p:nvSpPr>
        <p:spPr bwMode="auto">
          <a:xfrm>
            <a:off x="3809996" y="2819403"/>
            <a:ext cx="51328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 O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E94B64-A605-0B4E-D150-285628BF2C49}"/>
              </a:ext>
            </a:extLst>
          </p:cNvPr>
          <p:cNvCxnSpPr/>
          <p:nvPr/>
        </p:nvCxnSpPr>
        <p:spPr bwMode="auto">
          <a:xfrm rot="5400000">
            <a:off x="3734594" y="31996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3" name="Group 39">
            <a:extLst>
              <a:ext uri="{FF2B5EF4-FFF2-40B4-BE49-F238E27FC236}">
                <a16:creationId xmlns:a16="http://schemas.microsoft.com/office/drawing/2014/main" id="{57450E68-EE2D-086E-6B80-A00A94587AF0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209800"/>
            <a:ext cx="1828800" cy="1814513"/>
            <a:chOff x="7315207" y="1981197"/>
            <a:chExt cx="1828800" cy="1814939"/>
          </a:xfrm>
        </p:grpSpPr>
        <p:grpSp>
          <p:nvGrpSpPr>
            <p:cNvPr id="7183" name="Group 37">
              <a:extLst>
                <a:ext uri="{FF2B5EF4-FFF2-40B4-BE49-F238E27FC236}">
                  <a16:creationId xmlns:a16="http://schemas.microsoft.com/office/drawing/2014/main" id="{A3C447FC-177A-DC48-8BD0-B3ABC9ABE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07" y="1981197"/>
              <a:ext cx="1828800" cy="1814939"/>
              <a:chOff x="7315207" y="1981197"/>
              <a:chExt cx="1828800" cy="1814939"/>
            </a:xfrm>
          </p:grpSpPr>
          <p:grpSp>
            <p:nvGrpSpPr>
              <p:cNvPr id="7186" name="Group 71">
                <a:extLst>
                  <a:ext uri="{FF2B5EF4-FFF2-40B4-BE49-F238E27FC236}">
                    <a16:creationId xmlns:a16="http://schemas.microsoft.com/office/drawing/2014/main" id="{6D620562-2017-6CF0-8BFC-78B2E4129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15207" y="1981197"/>
                <a:ext cx="1828800" cy="1405356"/>
                <a:chOff x="3200400" y="3429000"/>
                <a:chExt cx="1829799" cy="1405696"/>
              </a:xfrm>
            </p:grpSpPr>
            <p:grpSp>
              <p:nvGrpSpPr>
                <p:cNvPr id="7188" name="Group 45">
                  <a:extLst>
                    <a:ext uri="{FF2B5EF4-FFF2-40B4-BE49-F238E27FC236}">
                      <a16:creationId xmlns:a16="http://schemas.microsoft.com/office/drawing/2014/main" id="{413298E9-E962-3E96-5D6D-FEDA064CF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0400" y="3429000"/>
                  <a:ext cx="1829799" cy="1405696"/>
                  <a:chOff x="7086600" y="1828800"/>
                  <a:chExt cx="1829799" cy="1405696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AF714374-5BC9-9C3A-86A7-8037DBEAD6F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544849" y="2361660"/>
                    <a:ext cx="152473" cy="15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DAB7339-D812-A155-28C5-A74E779AF6C1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600" y="2438400"/>
                    <a:ext cx="308098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AEF7E5C-5AD7-D131-CAC6-219773377D4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467805" y="2895860"/>
                    <a:ext cx="548849" cy="338636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CH</a:t>
                    </a:r>
                    <a:r>
                      <a:rPr lang="en-US" sz="16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3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750E0005-781E-B558-CC1F-B1908FAA99A6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600" y="2438400"/>
                    <a:ext cx="341760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H</a:t>
                    </a: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97693E14-4F67-776F-480F-547DB4CB7D7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7391567" y="2591163"/>
                    <a:ext cx="152483" cy="15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F91DE75-45E7-8DAA-3F8D-13BCF1C8AF71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879" y="2514768"/>
                    <a:ext cx="991520" cy="338636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D8C9EE1-A186-A23A-AC91-5228D1F51719}"/>
                      </a:ext>
                    </a:extLst>
                  </p:cNvPr>
                  <p:cNvSpPr txBox="1"/>
                  <p:nvPr/>
                </p:nvSpPr>
                <p:spPr>
                  <a:xfrm>
                    <a:off x="7467600" y="1981200"/>
                    <a:ext cx="308098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10301F0-1ED5-B45D-380D-0FDD0BDCE9C4}"/>
                      </a:ext>
                    </a:extLst>
                  </p:cNvPr>
                  <p:cNvSpPr txBox="1"/>
                  <p:nvPr/>
                </p:nvSpPr>
                <p:spPr>
                  <a:xfrm>
                    <a:off x="7162800" y="1828800"/>
                    <a:ext cx="348172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O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5F5CDA0-DB3F-BC25-52A6-47AA9ADC82F6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72400" y="1828800"/>
                    <a:ext cx="405880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O</a:t>
                    </a:r>
                    <a:r>
                      <a:rPr lang="x-none" sz="16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-</a:t>
                    </a:r>
                    <a:endParaRPr lang="en-US" sz="16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DF7264-D585-F8A4-D4AE-837072562537}"/>
                    </a:ext>
                  </a:extLst>
                </p:cNvPr>
                <p:cNvSpPr txBox="1"/>
                <p:nvPr/>
              </p:nvSpPr>
              <p:spPr>
                <a:xfrm>
                  <a:off x="3429000" y="3505200"/>
                  <a:ext cx="301686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840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x-none" dirty="0">
                      <a:latin typeface="Comic Sans MS" pitchFamily="66" charset="0"/>
                      <a:cs typeface="Arial" charset="0"/>
                    </a:rPr>
                    <a:t>=</a:t>
                  </a:r>
                  <a:endParaRPr lang="en-US" dirty="0">
                    <a:latin typeface="Comic Sans MS" pitchFamily="66" charset="0"/>
                    <a:cs typeface="Arial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BE2539-C892-1ADE-F8C9-ADDB67623EAF}"/>
                    </a:ext>
                  </a:extLst>
                </p:cNvPr>
                <p:cNvSpPr txBox="1"/>
                <p:nvPr/>
              </p:nvSpPr>
              <p:spPr>
                <a:xfrm>
                  <a:off x="3733800" y="3505200"/>
                  <a:ext cx="280846" cy="369332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40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x-none" dirty="0">
                      <a:latin typeface="Comic Sans MS" pitchFamily="66" charset="0"/>
                      <a:cs typeface="Arial" charset="0"/>
                    </a:rPr>
                    <a:t>-</a:t>
                  </a:r>
                  <a:endParaRPr lang="en-US" dirty="0"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1F4B96-6EA0-CB9F-2A8F-8E3508FF4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7" y="3429337"/>
                <a:ext cx="903288" cy="366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Laktat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F9EA97-61F1-B348-C910-65F85ED86BE9}"/>
                </a:ext>
              </a:extLst>
            </p:cNvPr>
            <p:cNvSpPr txBox="1"/>
            <p:nvPr/>
          </p:nvSpPr>
          <p:spPr bwMode="auto">
            <a:xfrm>
              <a:off x="8077204" y="2590797"/>
              <a:ext cx="50526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OH</a:t>
              </a:r>
              <a:endPara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96CCAF-2C5B-834B-9DA1-DA7D4AD75D10}"/>
                </a:ext>
              </a:extLst>
            </p:cNvPr>
            <p:cNvCxnSpPr/>
            <p:nvPr/>
          </p:nvCxnSpPr>
          <p:spPr bwMode="auto">
            <a:xfrm rot="5400000">
              <a:off x="7773183" y="2971236"/>
              <a:ext cx="15243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9252DE-E615-9B88-7CEB-7A1BE4C1B770}"/>
              </a:ext>
            </a:extLst>
          </p:cNvPr>
          <p:cNvCxnSpPr/>
          <p:nvPr/>
        </p:nvCxnSpPr>
        <p:spPr bwMode="auto">
          <a:xfrm rot="10800000">
            <a:off x="8001000" y="2971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C940E12-C5B4-A80D-6A2E-94CC143BBE43}"/>
              </a:ext>
            </a:extLst>
          </p:cNvPr>
          <p:cNvCxnSpPr/>
          <p:nvPr/>
        </p:nvCxnSpPr>
        <p:spPr>
          <a:xfrm>
            <a:off x="4800600" y="28956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714A20-16F6-85FD-C975-C6FA1BF9A9E5}"/>
              </a:ext>
            </a:extLst>
          </p:cNvPr>
          <p:cNvCxnSpPr/>
          <p:nvPr/>
        </p:nvCxnSpPr>
        <p:spPr>
          <a:xfrm>
            <a:off x="4800600" y="30480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6DCB1B3-7726-F562-DFD4-8135726811A9}"/>
              </a:ext>
            </a:extLst>
          </p:cNvPr>
          <p:cNvSpPr txBox="1"/>
          <p:nvPr/>
        </p:nvSpPr>
        <p:spPr>
          <a:xfrm>
            <a:off x="4724400" y="2133600"/>
            <a:ext cx="115929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EE3169-054A-DBEE-4B43-24A45A058C5F}"/>
              </a:ext>
            </a:extLst>
          </p:cNvPr>
          <p:cNvSpPr txBox="1"/>
          <p:nvPr/>
        </p:nvSpPr>
        <p:spPr>
          <a:xfrm>
            <a:off x="6248400" y="2133600"/>
            <a:ext cx="712054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930EDB-7C46-7E61-E21C-2C95AA2A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1557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Laktat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dehidrogenaza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314F430E-5590-E67A-32E2-7FB4ADA0C05B}"/>
              </a:ext>
            </a:extLst>
          </p:cNvPr>
          <p:cNvSpPr/>
          <p:nvPr/>
        </p:nvSpPr>
        <p:spPr>
          <a:xfrm>
            <a:off x="5410200" y="1981200"/>
            <a:ext cx="1143000" cy="914400"/>
          </a:xfrm>
          <a:prstGeom prst="arc">
            <a:avLst>
              <a:gd name="adj1" fmla="val 29758"/>
              <a:gd name="adj2" fmla="val 10809040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5A12FF-2819-AF05-5936-956AC09BBF51}"/>
              </a:ext>
            </a:extLst>
          </p:cNvPr>
          <p:cNvSpPr/>
          <p:nvPr/>
        </p:nvSpPr>
        <p:spPr>
          <a:xfrm>
            <a:off x="4648200" y="1828800"/>
            <a:ext cx="13716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D70B18-3BE1-0C4D-34DE-A4FDC3000F3F}"/>
              </a:ext>
            </a:extLst>
          </p:cNvPr>
          <p:cNvSpPr txBox="1"/>
          <p:nvPr/>
        </p:nvSpPr>
        <p:spPr>
          <a:xfrm>
            <a:off x="3200400" y="304800"/>
            <a:ext cx="58785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Šta se meri?</a:t>
            </a:r>
            <a:r>
              <a:rPr lang="sr-Latn-R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87EA7-DCE9-C220-35D0-5B86868176D5}"/>
              </a:ext>
            </a:extLst>
          </p:cNvPr>
          <p:cNvSpPr txBox="1"/>
          <p:nvPr/>
        </p:nvSpPr>
        <p:spPr>
          <a:xfrm>
            <a:off x="3124200" y="1219200"/>
            <a:ext cx="66294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Kako  se meri?</a:t>
            </a:r>
            <a:r>
              <a:rPr lang="sr-Latn-R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E31D7-C4A2-28EC-05B2-A8A73A2D54DE}"/>
              </a:ext>
            </a:extLst>
          </p:cNvPr>
          <p:cNvSpPr txBox="1"/>
          <p:nvPr/>
        </p:nvSpPr>
        <p:spPr>
          <a:xfrm>
            <a:off x="4038600" y="31242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Kinetička metoda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442DD-34FD-2535-F567-8964D7C75BB6}"/>
              </a:ext>
            </a:extLst>
          </p:cNvPr>
          <p:cNvSpPr txBox="1"/>
          <p:nvPr/>
        </p:nvSpPr>
        <p:spPr>
          <a:xfrm>
            <a:off x="1676400" y="4038600"/>
            <a:ext cx="8763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Nekoliko merenja u toku vremena, spektrofotometrijski,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na talasnoj dužini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λ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=366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D098E-5779-AE0A-1498-8B59B3946D5D}"/>
              </a:ext>
            </a:extLst>
          </p:cNvPr>
          <p:cNvSpPr txBox="1"/>
          <p:nvPr/>
        </p:nvSpPr>
        <p:spPr>
          <a:xfrm>
            <a:off x="3733800" y="1981200"/>
            <a:ext cx="426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kivno specifična za srce i mišiće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2B1A2-C8EB-7661-CCAB-D24BC906D742}"/>
              </a:ext>
            </a:extLst>
          </p:cNvPr>
          <p:cNvSpPr txBox="1"/>
          <p:nvPr/>
        </p:nvSpPr>
        <p:spPr>
          <a:xfrm>
            <a:off x="4724400" y="2667000"/>
            <a:ext cx="3124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Infarkt miokarda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B4D5B-9C60-4E86-74E1-BB3B3FBED277}"/>
              </a:ext>
            </a:extLst>
          </p:cNvPr>
          <p:cNvSpPr txBox="1"/>
          <p:nvPr/>
        </p:nvSpPr>
        <p:spPr>
          <a:xfrm>
            <a:off x="4724400" y="3276600"/>
            <a:ext cx="121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Kancer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6B9F4-14EF-DB7D-F3DD-8BEC76B06050}"/>
              </a:ext>
            </a:extLst>
          </p:cNvPr>
          <p:cNvSpPr txBox="1"/>
          <p:nvPr/>
        </p:nvSpPr>
        <p:spPr>
          <a:xfrm>
            <a:off x="1676400" y="381000"/>
            <a:ext cx="9042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Kad je povećana aktivnost?</a:t>
            </a:r>
            <a:r>
              <a:rPr 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E0261A-0822-B3AD-93B9-59C738A2B5E9}"/>
              </a:ext>
            </a:extLst>
          </p:cNvPr>
          <p:cNvSpPr txBox="1"/>
          <p:nvPr/>
        </p:nvSpPr>
        <p:spPr>
          <a:xfrm>
            <a:off x="4724400" y="3886200"/>
            <a:ext cx="121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Miozitis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E53EE-266A-41EB-C9D6-43653AF3944A}"/>
              </a:ext>
            </a:extLst>
          </p:cNvPr>
          <p:cNvSpPr txBox="1"/>
          <p:nvPr/>
        </p:nvSpPr>
        <p:spPr>
          <a:xfrm>
            <a:off x="1676400" y="381000"/>
            <a:ext cx="4597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Transaminaze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0D68D-66D1-407C-7B8B-2674014362EF}"/>
              </a:ext>
            </a:extLst>
          </p:cNvPr>
          <p:cNvSpPr txBox="1"/>
          <p:nvPr/>
        </p:nvSpPr>
        <p:spPr>
          <a:xfrm>
            <a:off x="2362200" y="1676400"/>
            <a:ext cx="6934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Prenose amino grupu sa aminokiseline na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α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keto kiseline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308FE-22A2-B682-9770-46D77BDE53A3}"/>
              </a:ext>
            </a:extLst>
          </p:cNvPr>
          <p:cNvSpPr txBox="1"/>
          <p:nvPr/>
        </p:nvSpPr>
        <p:spPr>
          <a:xfrm>
            <a:off x="2362200" y="2362200"/>
            <a:ext cx="373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Koenzim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piridoksal fosfat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C03AC-E650-B566-FEBB-8C633C6ADC24}"/>
              </a:ext>
            </a:extLst>
          </p:cNvPr>
          <p:cNvSpPr txBox="1"/>
          <p:nvPr/>
        </p:nvSpPr>
        <p:spPr>
          <a:xfrm>
            <a:off x="2362200" y="3048000"/>
            <a:ext cx="586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Klinički značajne transaminaze: ALT i AST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427</Words>
  <Application>Microsoft Office PowerPoint</Application>
  <PresentationFormat>Široki ekran</PresentationFormat>
  <Paragraphs>224</Paragraphs>
  <Slides>15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Calibri</vt:lpstr>
      <vt:lpstr>Arial</vt:lpstr>
      <vt:lpstr>Calibri Light</vt:lpstr>
      <vt:lpstr>Comic Sans MS</vt:lpstr>
      <vt:lpstr>Times New Roman</vt:lpstr>
      <vt:lpstr>Symbol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Određivanje aktivnosti glutation peroksidaze (GPx)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Određivanje aktivnosti GPx</dc:title>
  <dc:creator>Korisnik</dc:creator>
  <cp:lastModifiedBy>nnn</cp:lastModifiedBy>
  <cp:revision>13</cp:revision>
  <dcterms:created xsi:type="dcterms:W3CDTF">2022-04-25T22:04:30Z</dcterms:created>
  <dcterms:modified xsi:type="dcterms:W3CDTF">2022-06-11T07:31:51Z</dcterms:modified>
</cp:coreProperties>
</file>