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64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519F47-18C4-E95E-84F9-7F41E51A4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2C1CF-9268-4DC8-A765-B97F5856EB7E}" type="datetimeFigureOut">
              <a:rPr lang="en-US"/>
              <a:pPr>
                <a:defRPr/>
              </a:pPr>
              <a:t>6/11/2022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D7EF3E-496C-908C-5D97-072880E5F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5BA8A-DD8D-9513-361E-64FBD9B95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CDC9B2-8473-4800-8B18-F96476014C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8795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85BAC4-2C2A-874F-2ABE-2FC93D45D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B94B3-F022-4A5F-8487-B4F26150BB6C}" type="datetimeFigureOut">
              <a:rPr lang="en-US"/>
              <a:pPr>
                <a:defRPr/>
              </a:pPr>
              <a:t>6/11/2022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864716-3AFA-B922-A5C7-F4F40015E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AA19CD-AA2E-E624-DB71-10B5E3BF6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061150-AB67-4B2D-99B1-52370E1B99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5047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318E0B-1EC1-165B-EA58-C321B3551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5A3B2-21E1-4CDB-B5E9-36E1EEEC8C98}" type="datetimeFigureOut">
              <a:rPr lang="en-US"/>
              <a:pPr>
                <a:defRPr/>
              </a:pPr>
              <a:t>6/11/2022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B738A9-2E26-B8FC-766C-79B5445D4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4FF06D-3138-A3AA-F45F-6693BA8D5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D58B12-11CD-4F24-8EEA-DDC8DA3B74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8635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BB4AC-FEE1-3EA3-0952-5F75C7E3D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68EB9-4B1C-48FC-B6FE-EAC6A4ED9C5D}" type="datetimeFigureOut">
              <a:rPr lang="en-US"/>
              <a:pPr>
                <a:defRPr/>
              </a:pPr>
              <a:t>6/11/2022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D11C22-8768-1101-0DAD-431B8F8F4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EEAB3D-0130-CAD7-1C2C-9D0DE608C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453325-7F39-47FE-AF0E-00288AC204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1898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4C031C-40AF-72C0-A42E-504BABBE1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62F0F-B0B9-4ABA-9A6A-6E6831D7BC68}" type="datetimeFigureOut">
              <a:rPr lang="en-US"/>
              <a:pPr>
                <a:defRPr/>
              </a:pPr>
              <a:t>6/11/2022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F08D4D-3B85-210A-5921-EA2D150BF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4B19C9-FE4D-DCFF-C780-874F8322E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4BEDE8-2D27-4738-9B9A-C7EEDEB910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2188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46742A6-76EF-D26B-DCBA-CD6646FF7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922B1-1838-4363-B5E6-ACE67836C163}" type="datetimeFigureOut">
              <a:rPr lang="en-US"/>
              <a:pPr>
                <a:defRPr/>
              </a:pPr>
              <a:t>6/11/2022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C10E098-B43C-6645-2D2C-86B04B7D2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53701B0-007E-2543-F78A-3F0976D8B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0179BE-E93B-4739-8245-2E2D4B348C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4207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EED7AAE-F4B4-2591-3E73-1B3EDC874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19876-2F70-419F-9497-77D309B9BDD9}" type="datetimeFigureOut">
              <a:rPr lang="en-US"/>
              <a:pPr>
                <a:defRPr/>
              </a:pPr>
              <a:t>6/11/2022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1DDBC15-A631-957C-FAD0-42A209E13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A2215A9-4E05-8599-1A8B-655C631E4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C86B26-E48F-4F02-81EE-3978DD6550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1903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62F91FE-6A3D-4AE8-2D46-9164E9E46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6537B-A39B-4B69-BFAE-78F7839D1242}" type="datetimeFigureOut">
              <a:rPr lang="en-US"/>
              <a:pPr>
                <a:defRPr/>
              </a:pPr>
              <a:t>6/11/2022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E462A72-7C74-7F15-78CB-DFDD85B65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02D9DF1-0465-0D4B-BD00-BB5CB4D97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893FD8-29D7-457B-8E9F-4FA3457184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5064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AE49498-D2D1-341E-36C9-F22507A27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998A0-82D8-4A5F-B806-E2C3B248AE89}" type="datetimeFigureOut">
              <a:rPr lang="en-US"/>
              <a:pPr>
                <a:defRPr/>
              </a:pPr>
              <a:t>6/11/2022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8539B2E-28D9-A202-8187-7446B79FD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9D18049-3D20-FCCE-2209-AFEECE577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B37F90-D46A-4468-85C8-2FA065F5D7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9266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9AA615C-BE83-6523-932C-0F6FF6AFF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01603-ACBF-4D3C-AAF5-F8F583B30943}" type="datetimeFigureOut">
              <a:rPr lang="en-US"/>
              <a:pPr>
                <a:defRPr/>
              </a:pPr>
              <a:t>6/11/2022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ED151F6-D755-7BFF-6AD4-DD26867BA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60C013E-7376-B5A5-865D-D106887A8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B02297-968C-4D9E-94AA-002B50A23A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939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A13A65E-6CC2-A30D-7603-10BC6CD93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71867-39FF-4529-8FDD-CC81B2FD459C}" type="datetimeFigureOut">
              <a:rPr lang="en-US"/>
              <a:pPr>
                <a:defRPr/>
              </a:pPr>
              <a:t>6/11/2022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6B192E2-666C-D69E-69E2-3A5F34DC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F2F818D-1855-DEE0-72DD-544DE3439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E854E1-9EB5-4E86-B919-54DB1B8E65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6020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77933C"/>
            </a:gs>
            <a:gs pos="25000">
              <a:srgbClr val="C3D69B"/>
            </a:gs>
            <a:gs pos="50000">
              <a:srgbClr val="D7E4BD"/>
            </a:gs>
            <a:gs pos="75000">
              <a:srgbClr val="C3D69B"/>
            </a:gs>
            <a:gs pos="100000">
              <a:srgbClr val="77933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B02A3C06-A45C-82DE-CFB1-6E82C311536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36500C4F-15A2-DE70-7206-5D71BC50350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FB6FA6-537A-843A-8665-A608B3869C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A26EBE6-8C59-4F87-A58B-C4C679407BE1}" type="datetimeFigureOut">
              <a:rPr lang="en-US"/>
              <a:pPr>
                <a:defRPr/>
              </a:pPr>
              <a:t>6/11/2022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F211FF-FA40-6216-CA0C-8030EBAA73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04A3AF-57CE-8281-164B-409B8E7E07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DF055285-6475-47C4-9A41-CDDC08762F4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>
            <a:extLst>
              <a:ext uri="{FF2B5EF4-FFF2-40B4-BE49-F238E27FC236}">
                <a16:creationId xmlns:a16="http://schemas.microsoft.com/office/drawing/2014/main" id="{B4A18B78-E32D-5B2B-FF9C-22B1C2958F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2209800"/>
            <a:ext cx="522287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ENZIMI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43D7CF0-1054-9752-EB4E-4DD67317846E}"/>
              </a:ext>
            </a:extLst>
          </p:cNvPr>
          <p:cNvSpPr txBox="1"/>
          <p:nvPr/>
        </p:nvSpPr>
        <p:spPr>
          <a:xfrm>
            <a:off x="228600" y="609600"/>
            <a:ext cx="8466138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Mogu se koristiti u kliničkoj praksi kao pokazatelji pojedinih patoloških stanja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2BC9ADD-601B-77D9-6781-1B454C77A53B}"/>
              </a:ext>
            </a:extLst>
          </p:cNvPr>
          <p:cNvSpPr txBox="1"/>
          <p:nvPr/>
        </p:nvSpPr>
        <p:spPr>
          <a:xfrm>
            <a:off x="0" y="2057400"/>
            <a:ext cx="226060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Patološki proces </a:t>
            </a: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→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5BB793-A754-5E81-C195-6B93CC0CFF80}"/>
              </a:ext>
            </a:extLst>
          </p:cNvPr>
          <p:cNvSpPr txBox="1"/>
          <p:nvPr/>
        </p:nvSpPr>
        <p:spPr>
          <a:xfrm>
            <a:off x="2209800" y="2057400"/>
            <a:ext cx="55181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P</a:t>
            </a: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ovećana propustljivost membrane (ili nekroza) </a:t>
            </a: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→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+mn-cs"/>
            </a:endParaRPr>
          </a:p>
        </p:txBody>
      </p:sp>
      <p:pic>
        <p:nvPicPr>
          <p:cNvPr id="3077" name="Picture 4" descr="http://openclipart.org/image/800px/svg_to_png/66733/Cell.png">
            <a:extLst>
              <a:ext uri="{FF2B5EF4-FFF2-40B4-BE49-F238E27FC236}">
                <a16:creationId xmlns:a16="http://schemas.microsoft.com/office/drawing/2014/main" id="{D145D9A1-C44B-F808-7D11-1D782BC66C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962400"/>
            <a:ext cx="28956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4" descr="http://www.helpforheadaches.com/images/BloodVessel.gif">
            <a:extLst>
              <a:ext uri="{FF2B5EF4-FFF2-40B4-BE49-F238E27FC236}">
                <a16:creationId xmlns:a16="http://schemas.microsoft.com/office/drawing/2014/main" id="{8672996F-2A0E-06BE-964D-2B77D2544D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23304">
            <a:off x="4542632" y="2951956"/>
            <a:ext cx="2622550" cy="233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Arc 8">
            <a:extLst>
              <a:ext uri="{FF2B5EF4-FFF2-40B4-BE49-F238E27FC236}">
                <a16:creationId xmlns:a16="http://schemas.microsoft.com/office/drawing/2014/main" id="{BE6E3F14-0AB7-F285-90BE-1A3D487DA2DB}"/>
              </a:ext>
            </a:extLst>
          </p:cNvPr>
          <p:cNvSpPr/>
          <p:nvPr/>
        </p:nvSpPr>
        <p:spPr>
          <a:xfrm>
            <a:off x="2514600" y="3581400"/>
            <a:ext cx="4419600" cy="3657600"/>
          </a:xfrm>
          <a:prstGeom prst="arc">
            <a:avLst>
              <a:gd name="adj1" fmla="val 12650151"/>
              <a:gd name="adj2" fmla="val 16542343"/>
            </a:avLst>
          </a:prstGeom>
          <a:ln w="19050">
            <a:solidFill>
              <a:schemeClr val="tx1"/>
            </a:solidFill>
            <a:headEnd type="none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5053046-692B-BCAC-C8E7-A05B4F74E07F}"/>
              </a:ext>
            </a:extLst>
          </p:cNvPr>
          <p:cNvSpPr txBox="1"/>
          <p:nvPr/>
        </p:nvSpPr>
        <p:spPr>
          <a:xfrm rot="20053963">
            <a:off x="3276600" y="3352800"/>
            <a:ext cx="874713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Enzim</a:t>
            </a: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CA3EECB-3828-2BF8-DB0F-E0EF0DEC98B1}"/>
              </a:ext>
            </a:extLst>
          </p:cNvPr>
          <p:cNvSpPr txBox="1"/>
          <p:nvPr/>
        </p:nvSpPr>
        <p:spPr>
          <a:xfrm>
            <a:off x="2895600" y="1295400"/>
            <a:ext cx="2808288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Tkivno specifični enzimi</a:t>
            </a: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F8CFFE2-5CD2-BE4F-868D-E92A9CC9862C}"/>
              </a:ext>
            </a:extLst>
          </p:cNvPr>
          <p:cNvSpPr txBox="1"/>
          <p:nvPr/>
        </p:nvSpPr>
        <p:spPr>
          <a:xfrm>
            <a:off x="7620000" y="2057400"/>
            <a:ext cx="1319213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Cirkulacija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E0ACA9E-45CE-1CD1-66D5-0707EBEBE148}"/>
              </a:ext>
            </a:extLst>
          </p:cNvPr>
          <p:cNvSpPr txBox="1"/>
          <p:nvPr/>
        </p:nvSpPr>
        <p:spPr>
          <a:xfrm>
            <a:off x="0" y="609600"/>
            <a:ext cx="9386888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Da li u cirkulaciji obavljaju svoju funkciju?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63C0CEE-943C-0E6C-2E1F-D364D9C3DF1B}"/>
              </a:ext>
            </a:extLst>
          </p:cNvPr>
          <p:cNvSpPr txBox="1"/>
          <p:nvPr/>
        </p:nvSpPr>
        <p:spPr>
          <a:xfrm>
            <a:off x="1447800" y="2895600"/>
            <a:ext cx="1757363" cy="1200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DA</a:t>
            </a:r>
            <a:r>
              <a:rPr lang="sr-Latn-R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E2DEFC-F9BD-D777-1FF0-B37E268C779C}"/>
              </a:ext>
            </a:extLst>
          </p:cNvPr>
          <p:cNvSpPr txBox="1"/>
          <p:nvPr/>
        </p:nvSpPr>
        <p:spPr>
          <a:xfrm>
            <a:off x="5257800" y="2971800"/>
            <a:ext cx="1728788" cy="1200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NE</a:t>
            </a:r>
            <a:r>
              <a:rPr lang="sr-Latn-R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BD8B23B-1D7D-22A1-B702-D6A705D7F143}"/>
              </a:ext>
            </a:extLst>
          </p:cNvPr>
          <p:cNvSpPr/>
          <p:nvPr/>
        </p:nvSpPr>
        <p:spPr>
          <a:xfrm>
            <a:off x="5029200" y="2743200"/>
            <a:ext cx="1828800" cy="15240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BAF0DF5-3863-1ADC-79BC-A8320ADF04BA}"/>
              </a:ext>
            </a:extLst>
          </p:cNvPr>
          <p:cNvSpPr txBox="1"/>
          <p:nvPr/>
        </p:nvSpPr>
        <p:spPr>
          <a:xfrm>
            <a:off x="6629400" y="2286000"/>
            <a:ext cx="785813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pH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5B59D41-17B8-783E-7085-38D0AE1846AE}"/>
              </a:ext>
            </a:extLst>
          </p:cNvPr>
          <p:cNvSpPr txBox="1"/>
          <p:nvPr/>
        </p:nvSpPr>
        <p:spPr>
          <a:xfrm>
            <a:off x="7102475" y="3200400"/>
            <a:ext cx="2041525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substrat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2DD7EE7-CF5C-E4DD-17F4-9EE0019E6113}"/>
              </a:ext>
            </a:extLst>
          </p:cNvPr>
          <p:cNvSpPr txBox="1"/>
          <p:nvPr/>
        </p:nvSpPr>
        <p:spPr>
          <a:xfrm>
            <a:off x="6629400" y="4191000"/>
            <a:ext cx="2078038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kofaktor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71C33DA-8BCD-C614-A3A8-F4D1C68D06ED}"/>
              </a:ext>
            </a:extLst>
          </p:cNvPr>
          <p:cNvSpPr txBox="1"/>
          <p:nvPr/>
        </p:nvSpPr>
        <p:spPr>
          <a:xfrm>
            <a:off x="1600200" y="1219200"/>
            <a:ext cx="5878513" cy="1200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Šta se meri?</a:t>
            </a:r>
            <a:r>
              <a:rPr lang="sr-Latn-R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C291C5B-2853-819C-7876-E447777D3A69}"/>
              </a:ext>
            </a:extLst>
          </p:cNvPr>
          <p:cNvSpPr txBox="1"/>
          <p:nvPr/>
        </p:nvSpPr>
        <p:spPr>
          <a:xfrm>
            <a:off x="2438400" y="3276600"/>
            <a:ext cx="38862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Količina enzima je JAKO mala!!!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B387E1-E676-E3E3-EAC3-D3EE8AB14A5B}"/>
              </a:ext>
            </a:extLst>
          </p:cNvPr>
          <p:cNvSpPr txBox="1"/>
          <p:nvPr/>
        </p:nvSpPr>
        <p:spPr>
          <a:xfrm>
            <a:off x="2438400" y="4038600"/>
            <a:ext cx="38862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Meri se AKTIVNOST enzima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E2BE7F6-3AC5-5800-3769-1EC4C7015EF6}"/>
              </a:ext>
            </a:extLst>
          </p:cNvPr>
          <p:cNvSpPr txBox="1"/>
          <p:nvPr/>
        </p:nvSpPr>
        <p:spPr>
          <a:xfrm>
            <a:off x="533400" y="4953000"/>
            <a:ext cx="8229600" cy="965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Količina enzima koja jedan </a:t>
            </a:r>
            <a:r>
              <a:rPr lang="el-G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μ</a:t>
            </a:r>
            <a:r>
              <a:rPr lang="sr-Latn-R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mol supstrata prevede u jedan </a:t>
            </a:r>
            <a:r>
              <a:rPr lang="el-G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μ</a:t>
            </a:r>
            <a:r>
              <a:rPr lang="sr-Latn-R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mol proizvoda za 1 minut (IU)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0DBD10A-3CA3-3B2D-5507-5B67882C6CB1}"/>
              </a:ext>
            </a:extLst>
          </p:cNvPr>
          <p:cNvSpPr txBox="1"/>
          <p:nvPr/>
        </p:nvSpPr>
        <p:spPr>
          <a:xfrm>
            <a:off x="2819400" y="4191000"/>
            <a:ext cx="20574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Statičke  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ED3D95-63A2-B934-9AC9-8EA3827BBC39}"/>
              </a:ext>
            </a:extLst>
          </p:cNvPr>
          <p:cNvSpPr txBox="1"/>
          <p:nvPr/>
        </p:nvSpPr>
        <p:spPr>
          <a:xfrm>
            <a:off x="1371600" y="3124200"/>
            <a:ext cx="35814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METODE: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F5852BE-9FA3-27B5-F7E0-67964DEE028E}"/>
              </a:ext>
            </a:extLst>
          </p:cNvPr>
          <p:cNvSpPr txBox="1"/>
          <p:nvPr/>
        </p:nvSpPr>
        <p:spPr>
          <a:xfrm>
            <a:off x="1600200" y="1219200"/>
            <a:ext cx="6629400" cy="1200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Kako  se meri?</a:t>
            </a:r>
            <a:r>
              <a:rPr lang="sr-Latn-R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384ABAC-7655-0C83-BA59-E578A73B4375}"/>
              </a:ext>
            </a:extLst>
          </p:cNvPr>
          <p:cNvSpPr txBox="1"/>
          <p:nvPr/>
        </p:nvSpPr>
        <p:spPr>
          <a:xfrm>
            <a:off x="2819400" y="4876800"/>
            <a:ext cx="2541588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Kinetičke  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82643B3-04BC-A72C-0C13-1697CE856AE8}"/>
              </a:ext>
            </a:extLst>
          </p:cNvPr>
          <p:cNvSpPr txBox="1"/>
          <p:nvPr/>
        </p:nvSpPr>
        <p:spPr>
          <a:xfrm>
            <a:off x="381000" y="457200"/>
            <a:ext cx="34290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ALKALNA FOSFATAZA  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86A698-7B70-AE2C-84E5-ABB313701483}"/>
              </a:ext>
            </a:extLst>
          </p:cNvPr>
          <p:cNvSpPr txBox="1"/>
          <p:nvPr/>
        </p:nvSpPr>
        <p:spPr>
          <a:xfrm>
            <a:off x="762000" y="3352800"/>
            <a:ext cx="32004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Patološka stanja jetre  </a:t>
            </a:r>
            <a:endParaRPr lang="en-US" sz="2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987EAD-3237-BE59-9D87-17D3874F6F07}"/>
              </a:ext>
            </a:extLst>
          </p:cNvPr>
          <p:cNvSpPr txBox="1"/>
          <p:nvPr/>
        </p:nvSpPr>
        <p:spPr>
          <a:xfrm>
            <a:off x="609600" y="2590800"/>
            <a:ext cx="8229600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sr-Latn-RS" altLang="sr-Latn-RS" sz="20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  <a:cs typeface="Times New Roman" panose="02020603050405020304" pitchFamily="18" charset="0"/>
              </a:rPr>
              <a:t>Aktivnost u krvi normalno povišena kod mlađih kategorija životinja  </a:t>
            </a:r>
            <a:endParaRPr lang="en-US" altLang="sr-Latn-RS" sz="2000">
              <a:effectLst>
                <a:outerShdw blurRad="38100" dist="38100" dir="2700000" algn="tl">
                  <a:srgbClr val="FFFFFF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179E4D-26D1-31AF-0C40-A807F1B3B281}"/>
              </a:ext>
            </a:extLst>
          </p:cNvPr>
          <p:cNvSpPr txBox="1"/>
          <p:nvPr/>
        </p:nvSpPr>
        <p:spPr>
          <a:xfrm>
            <a:off x="3276600" y="1295400"/>
            <a:ext cx="20574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pH</a:t>
            </a:r>
            <a:r>
              <a:rPr lang="sr-Latn-RS" sz="20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opt </a:t>
            </a: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= 8,4-10  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7C7FBB-0142-20D3-0874-B093E60C3F4A}"/>
              </a:ext>
            </a:extLst>
          </p:cNvPr>
          <p:cNvSpPr txBox="1"/>
          <p:nvPr/>
        </p:nvSpPr>
        <p:spPr>
          <a:xfrm>
            <a:off x="2209800" y="1981200"/>
            <a:ext cx="42672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T</a:t>
            </a: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kivno specifična za jetru i kosti  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5AC799A-326C-DE23-7266-1A7A1F558A8E}"/>
              </a:ext>
            </a:extLst>
          </p:cNvPr>
          <p:cNvSpPr txBox="1"/>
          <p:nvPr/>
        </p:nvSpPr>
        <p:spPr>
          <a:xfrm>
            <a:off x="5257800" y="3352800"/>
            <a:ext cx="32004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Patološka stanja kostiju  </a:t>
            </a:r>
            <a:endParaRPr lang="en-US" sz="2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DCCFB62-C0D3-521B-1E14-FD9C9205CF5E}"/>
              </a:ext>
            </a:extLst>
          </p:cNvPr>
          <p:cNvSpPr txBox="1"/>
          <p:nvPr/>
        </p:nvSpPr>
        <p:spPr>
          <a:xfrm>
            <a:off x="6019800" y="4114800"/>
            <a:ext cx="11430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Rahitis  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E6D6E82-53B9-3CE6-C503-B8D9F3F56700}"/>
              </a:ext>
            </a:extLst>
          </p:cNvPr>
          <p:cNvSpPr txBox="1"/>
          <p:nvPr/>
        </p:nvSpPr>
        <p:spPr>
          <a:xfrm>
            <a:off x="5715000" y="4572000"/>
            <a:ext cx="1752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Osteosarkom  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4F830A5-4336-81A2-3820-9C725D38CC4A}"/>
              </a:ext>
            </a:extLst>
          </p:cNvPr>
          <p:cNvSpPr txBox="1"/>
          <p:nvPr/>
        </p:nvSpPr>
        <p:spPr>
          <a:xfrm>
            <a:off x="1447800" y="5410200"/>
            <a:ext cx="12954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Hepatitis  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3E60829-177F-750F-3976-6DE7E60439EC}"/>
              </a:ext>
            </a:extLst>
          </p:cNvPr>
          <p:cNvSpPr txBox="1"/>
          <p:nvPr/>
        </p:nvSpPr>
        <p:spPr>
          <a:xfrm>
            <a:off x="1600200" y="4495800"/>
            <a:ext cx="12192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Ciroza  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868ED9E-3C66-0FB6-5C5C-E4C042EB7863}"/>
              </a:ext>
            </a:extLst>
          </p:cNvPr>
          <p:cNvSpPr txBox="1"/>
          <p:nvPr/>
        </p:nvSpPr>
        <p:spPr>
          <a:xfrm>
            <a:off x="1600200" y="4953000"/>
            <a:ext cx="12192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Kancer  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867DD14-2CD9-AD51-1A7F-845ACAB9ACCF}"/>
              </a:ext>
            </a:extLst>
          </p:cNvPr>
          <p:cNvSpPr txBox="1"/>
          <p:nvPr/>
        </p:nvSpPr>
        <p:spPr>
          <a:xfrm>
            <a:off x="609600" y="3962400"/>
            <a:ext cx="35814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Opstrukcija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 </a:t>
            </a: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žučnih puteva  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4BBB5DA-EB9F-23A9-7019-80D134A9D40B}"/>
              </a:ext>
            </a:extLst>
          </p:cNvPr>
          <p:cNvSpPr txBox="1"/>
          <p:nvPr/>
        </p:nvSpPr>
        <p:spPr>
          <a:xfrm>
            <a:off x="1600200" y="5867400"/>
            <a:ext cx="11430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Lekovi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49A2B3F-D61B-59CC-80FA-47968998EBEE}"/>
              </a:ext>
            </a:extLst>
          </p:cNvPr>
          <p:cNvSpPr txBox="1"/>
          <p:nvPr/>
        </p:nvSpPr>
        <p:spPr>
          <a:xfrm>
            <a:off x="228600" y="228600"/>
            <a:ext cx="34290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ALKALNA FOSFATAZA  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BB4B15F4-7CA4-1049-3204-5E6B3B3FD92E}"/>
              </a:ext>
            </a:extLst>
          </p:cNvPr>
          <p:cNvSpPr/>
          <p:nvPr/>
        </p:nvSpPr>
        <p:spPr>
          <a:xfrm>
            <a:off x="152400" y="1981200"/>
            <a:ext cx="609600" cy="3810000"/>
          </a:xfrm>
          <a:prstGeom prst="roundRect">
            <a:avLst>
              <a:gd name="adj" fmla="val 29799"/>
            </a:avLst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BE15029-4A0C-3EB3-1815-6D652F2DF52D}"/>
              </a:ext>
            </a:extLst>
          </p:cNvPr>
          <p:cNvSpPr txBox="1"/>
          <p:nvPr/>
        </p:nvSpPr>
        <p:spPr>
          <a:xfrm>
            <a:off x="1219200" y="838200"/>
            <a:ext cx="9144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Proba  </a:t>
            </a:r>
            <a:endParaRPr lang="en-US" sz="2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302ACDD-F697-9715-D94D-0CEDE795C623}"/>
              </a:ext>
            </a:extLst>
          </p:cNvPr>
          <p:cNvSpPr txBox="1"/>
          <p:nvPr/>
        </p:nvSpPr>
        <p:spPr>
          <a:xfrm>
            <a:off x="3200400" y="838200"/>
            <a:ext cx="1371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Kontrola  </a:t>
            </a:r>
            <a:endParaRPr lang="en-US" sz="2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26299A6-B7E8-6249-D980-22C08A97D97F}"/>
              </a:ext>
            </a:extLst>
          </p:cNvPr>
          <p:cNvSpPr txBox="1"/>
          <p:nvPr/>
        </p:nvSpPr>
        <p:spPr>
          <a:xfrm>
            <a:off x="7086600" y="838200"/>
            <a:ext cx="1371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Standard  </a:t>
            </a:r>
            <a:endParaRPr lang="en-US" sz="2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D66237B-2E35-268D-5847-16F20CCFD567}"/>
              </a:ext>
            </a:extLst>
          </p:cNvPr>
          <p:cNvSpPr txBox="1"/>
          <p:nvPr/>
        </p:nvSpPr>
        <p:spPr>
          <a:xfrm>
            <a:off x="990600" y="3200400"/>
            <a:ext cx="12954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3. Serum 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DC81E1B-E012-6AC0-5B38-87D4BF5FE42A}"/>
              </a:ext>
            </a:extLst>
          </p:cNvPr>
          <p:cNvSpPr txBox="1"/>
          <p:nvPr/>
        </p:nvSpPr>
        <p:spPr>
          <a:xfrm>
            <a:off x="990600" y="2286000"/>
            <a:ext cx="12954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1. Pufer 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A9733C3B-41FC-F184-1935-827EB2CFFD5C}"/>
              </a:ext>
            </a:extLst>
          </p:cNvPr>
          <p:cNvSpPr/>
          <p:nvPr/>
        </p:nvSpPr>
        <p:spPr>
          <a:xfrm>
            <a:off x="457200" y="1447800"/>
            <a:ext cx="914400" cy="1219200"/>
          </a:xfrm>
          <a:prstGeom prst="arc">
            <a:avLst>
              <a:gd name="adj1" fmla="val 12650151"/>
              <a:gd name="adj2" fmla="val 987645"/>
            </a:avLst>
          </a:prstGeom>
          <a:ln w="19050">
            <a:solidFill>
              <a:schemeClr val="tx1"/>
            </a:solidFill>
            <a:headEnd type="arrow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DF4163E-A9CB-329A-A381-C0D2E48F3E87}"/>
              </a:ext>
            </a:extLst>
          </p:cNvPr>
          <p:cNvSpPr txBox="1"/>
          <p:nvPr/>
        </p:nvSpPr>
        <p:spPr>
          <a:xfrm>
            <a:off x="990600" y="2743200"/>
            <a:ext cx="19812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2. Substrat* 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323006E-8954-0C95-BFC6-64231DD412B1}"/>
              </a:ext>
            </a:extLst>
          </p:cNvPr>
          <p:cNvSpPr txBox="1"/>
          <p:nvPr/>
        </p:nvSpPr>
        <p:spPr>
          <a:xfrm>
            <a:off x="533400" y="5772150"/>
            <a:ext cx="34290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*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D</a:t>
            </a: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inatrijum fenil fosfat 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94CDE57-93CD-A319-EE12-D20FAF9FCA83}"/>
              </a:ext>
            </a:extLst>
          </p:cNvPr>
          <p:cNvSpPr txBox="1"/>
          <p:nvPr/>
        </p:nvSpPr>
        <p:spPr>
          <a:xfrm>
            <a:off x="990600" y="3657600"/>
            <a:ext cx="21336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4. Folin-Čukalto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    reagens 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2FAB1608-6CD6-6035-AA0E-218E6F1414A8}"/>
              </a:ext>
            </a:extLst>
          </p:cNvPr>
          <p:cNvSpPr/>
          <p:nvPr/>
        </p:nvSpPr>
        <p:spPr>
          <a:xfrm>
            <a:off x="4876800" y="1981200"/>
            <a:ext cx="609600" cy="3810000"/>
          </a:xfrm>
          <a:prstGeom prst="roundRect">
            <a:avLst>
              <a:gd name="adj" fmla="val 29799"/>
            </a:avLst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82FC51E-8925-C022-1E43-9BA02F9DDBEB}"/>
              </a:ext>
            </a:extLst>
          </p:cNvPr>
          <p:cNvSpPr txBox="1"/>
          <p:nvPr/>
        </p:nvSpPr>
        <p:spPr>
          <a:xfrm>
            <a:off x="3124200" y="3886200"/>
            <a:ext cx="12954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4. Serum 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3B74D9E-736E-30F4-6A25-8B66008FD193}"/>
              </a:ext>
            </a:extLst>
          </p:cNvPr>
          <p:cNvSpPr txBox="1"/>
          <p:nvPr/>
        </p:nvSpPr>
        <p:spPr>
          <a:xfrm>
            <a:off x="3124200" y="2286000"/>
            <a:ext cx="12954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1. Pufer 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09EE179-2CA3-1FF2-C150-2E9879BD70FB}"/>
              </a:ext>
            </a:extLst>
          </p:cNvPr>
          <p:cNvSpPr txBox="1"/>
          <p:nvPr/>
        </p:nvSpPr>
        <p:spPr>
          <a:xfrm>
            <a:off x="3124200" y="2743200"/>
            <a:ext cx="19812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2. Substrat* 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762C620-EA55-59FF-97EF-11B268855FD3}"/>
              </a:ext>
            </a:extLst>
          </p:cNvPr>
          <p:cNvSpPr txBox="1"/>
          <p:nvPr/>
        </p:nvSpPr>
        <p:spPr>
          <a:xfrm>
            <a:off x="3124200" y="3200400"/>
            <a:ext cx="21336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3. Folin-Čukalto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    reagens 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20" name="Arc 19">
            <a:extLst>
              <a:ext uri="{FF2B5EF4-FFF2-40B4-BE49-F238E27FC236}">
                <a16:creationId xmlns:a16="http://schemas.microsoft.com/office/drawing/2014/main" id="{2FF7E1C1-459C-F47D-E38C-79576F23C3EA}"/>
              </a:ext>
            </a:extLst>
          </p:cNvPr>
          <p:cNvSpPr/>
          <p:nvPr/>
        </p:nvSpPr>
        <p:spPr>
          <a:xfrm>
            <a:off x="4114800" y="1371600"/>
            <a:ext cx="914400" cy="1219200"/>
          </a:xfrm>
          <a:prstGeom prst="arc">
            <a:avLst>
              <a:gd name="adj1" fmla="val 8950859"/>
              <a:gd name="adj2" fmla="val 19381918"/>
            </a:avLst>
          </a:prstGeom>
          <a:ln w="19050">
            <a:solidFill>
              <a:schemeClr val="tx1"/>
            </a:solidFill>
            <a:headEnd type="none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C7D509F-7DD4-6739-B9EF-CEF0037D65AA}"/>
              </a:ext>
            </a:extLst>
          </p:cNvPr>
          <p:cNvSpPr txBox="1"/>
          <p:nvPr/>
        </p:nvSpPr>
        <p:spPr>
          <a:xfrm>
            <a:off x="5867400" y="1676400"/>
            <a:ext cx="3429000" cy="1938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Količina fenola ili fosfora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koja</a:t>
            </a: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 bi se oslobodila iz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supstrata da reakcija nije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bila</a:t>
            </a: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 zaustavljena nakon 15 minuta već da se odvijala do kraja.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7D08D8B-D9A1-E52D-F9AB-D42E277DEB31}"/>
              </a:ext>
            </a:extLst>
          </p:cNvPr>
          <p:cNvSpPr txBox="1"/>
          <p:nvPr/>
        </p:nvSpPr>
        <p:spPr>
          <a:xfrm>
            <a:off x="6096000" y="4343400"/>
            <a:ext cx="9144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Uap=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+mn-cs"/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A5BCAF2-D38F-BBE9-A505-39EA47D7161F}"/>
              </a:ext>
            </a:extLst>
          </p:cNvPr>
          <p:cNvCxnSpPr/>
          <p:nvPr/>
        </p:nvCxnSpPr>
        <p:spPr>
          <a:xfrm>
            <a:off x="6858000" y="4525963"/>
            <a:ext cx="1219200" cy="1587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64D5416E-4835-8145-E0B4-B77FC0B0AC14}"/>
              </a:ext>
            </a:extLst>
          </p:cNvPr>
          <p:cNvSpPr txBox="1"/>
          <p:nvPr/>
        </p:nvSpPr>
        <p:spPr>
          <a:xfrm>
            <a:off x="7010400" y="4114800"/>
            <a:ext cx="10668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Ap-Ak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7D53AC8-63A5-3593-DD6D-C62737C9F636}"/>
              </a:ext>
            </a:extLst>
          </p:cNvPr>
          <p:cNvSpPr txBox="1"/>
          <p:nvPr/>
        </p:nvSpPr>
        <p:spPr>
          <a:xfrm>
            <a:off x="7239000" y="4495800"/>
            <a:ext cx="5334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As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C65FCB3-E7D7-2DAB-D669-6BDA4861F080}"/>
              </a:ext>
            </a:extLst>
          </p:cNvPr>
          <p:cNvSpPr txBox="1"/>
          <p:nvPr/>
        </p:nvSpPr>
        <p:spPr>
          <a:xfrm>
            <a:off x="8077200" y="4343400"/>
            <a:ext cx="7620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x</a:t>
            </a: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 30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2" grpId="0"/>
      <p:bldP spid="13" grpId="0"/>
      <p:bldP spid="14" grpId="0"/>
      <p:bldP spid="16" grpId="0"/>
      <p:bldP spid="17" grpId="0"/>
      <p:bldP spid="18" grpId="0"/>
      <p:bldP spid="19" grpId="0"/>
      <p:bldP spid="21" grpId="0"/>
      <p:bldP spid="23" grpId="0"/>
      <p:bldP spid="26" grpId="0"/>
      <p:bldP spid="27" grpId="0"/>
      <p:bldP spid="2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190</Words>
  <Application>Microsoft Office PowerPoint</Application>
  <PresentationFormat>Projekcija na ekranu (4:3)</PresentationFormat>
  <Paragraphs>57</Paragraphs>
  <Slides>7</Slides>
  <Notes>0</Notes>
  <HiddenSlides>0</HiddenSlides>
  <MMClips>0</MMClips>
  <ScaleCrop>false</ScaleCrop>
  <HeadingPairs>
    <vt:vector size="6" baseType="variant">
      <vt:variant>
        <vt:lpstr>Korišćeni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2" baseType="lpstr">
      <vt:lpstr>Arial</vt:lpstr>
      <vt:lpstr>Calibri</vt:lpstr>
      <vt:lpstr>Comic Sans MS</vt:lpstr>
      <vt:lpstr>Times New Roman</vt:lpstr>
      <vt:lpstr>Office Theme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win7</dc:creator>
  <cp:lastModifiedBy>nnn</cp:lastModifiedBy>
  <cp:revision>23</cp:revision>
  <dcterms:created xsi:type="dcterms:W3CDTF">2013-04-14T21:22:13Z</dcterms:created>
  <dcterms:modified xsi:type="dcterms:W3CDTF">2022-06-11T07:31:09Z</dcterms:modified>
</cp:coreProperties>
</file>