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72" r:id="rId10"/>
    <p:sldId id="273" r:id="rId11"/>
    <p:sldId id="263" r:id="rId12"/>
    <p:sldId id="274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BADF"/>
    <a:srgbClr val="09ADE7"/>
    <a:srgbClr val="00A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5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03DA8-3F81-0EA3-48FC-C53088577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CF2C7-27D5-4D92-9B3E-A449D7D2C22B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679C0-3EF6-E994-63D8-9AA699991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37B7B-010D-F77C-F9F1-2FB125C28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05720-BE03-4687-81C1-6101545AAB9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58018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09A36-E291-47AD-C1B7-CA5FC44E9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504B4-D73B-42D1-A184-36FEBC82A3B4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33C55-B772-0F3C-DDE6-99130CA9E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3202E-6693-290D-2DD5-3444082AC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143E5-7464-48D5-AD13-E2E2955A438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3981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FD48F-1B74-87BF-3368-55CA1A267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E7C9A-2FCC-48CE-A09B-E3E708D6C4B7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C0C78-CE1D-E69B-3856-157EDAF5A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74C7D-6C1F-09DB-9B3F-E58830C2A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2751F-BEE4-43BB-9C67-27FF4CE3FC77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14370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29BC6-83E2-FEF6-49F6-3F77C49A9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43E42-4B57-43F3-B91F-D9D5ACD9ABC2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5E536-CB52-09D4-C324-EA4F3058E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C6FBB-6081-31EA-ADFE-AA9336131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133D5-3E6B-4183-950D-9DB689344BD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2487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41ED6-6AD2-B63F-F831-EE187604E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EE795-C4A5-40E1-A181-6CDED0B107BD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779C4-1ABB-00A6-E09B-8E2376B8E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9CA5D-0DE6-B9DE-0919-440CA7539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5F68A-0C76-4419-B856-D6E47A534C0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0461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1ADA2FA-3E74-0D65-B466-43F81513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9DA5C-A266-428D-A52F-A3DE0CB8973F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909321-6BC9-BFEC-93A2-5D94A7D5D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D1180F-F8CC-52BE-C304-6C69D8BE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EB586-82F5-476B-9FAD-A897DA668702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385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1DF8BBC-646F-64AA-8C49-8B9D71E7E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86831-1E47-48F5-BA96-AACD461005FD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E749BB4-8BED-D15C-0132-D7457EB3F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674802B-A609-DEE2-DC0E-329C7A214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33948-48C2-411C-9E20-1AB27A7CB2F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355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2026FB4-9FD2-0416-6E8F-302ED1EF1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E52E1-473A-4FC5-82D2-7E33897DC3FF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651227D-83C0-5A2F-289D-1F794D3F7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69A42DE-1FB0-2143-2C48-F83AFDD53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F48E7-0E37-4D46-B4EC-C69252F0FA2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5776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A53FB58-CD55-3B5E-F76E-C418982E2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8BAC3-E386-40CB-8BFF-1F0F85F63E39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5D6100B-6B16-F483-6928-4A116B81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1D46102-D7D4-C728-3CD4-1DDE69783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8B41C-CCA0-44B7-B991-D4207074FA31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0174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25E5FD8-9EC5-C9BA-2C90-31A6EA1B3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ADE59-44D7-4A00-8294-C0A90567EC2A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3EC01A-CACF-70F2-9B69-1E6DE58DA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76BE5A-FAD7-9F88-A4EB-E17DBD644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93C8E-356D-4FB5-8781-A387628D9D41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245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FD94F5-1C5A-6EDF-1313-D4102D2B8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67BCA-9068-41FD-B1CC-4A05CEDA624A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074FAA-DEB5-BE12-4E80-24E0CD17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AEC5B4-DE59-C9E4-965E-03B62E67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8ED5B-2281-489C-96E1-8D52DB1738A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5490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CD0ECCD-5CE1-B528-C49A-365DA523594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93DBF66-6BAF-A4B7-4BAA-E851A0F9CF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FEE69-03A7-EDAA-BC4D-50E7D4E822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72EAEB-CE5E-464C-9BAB-D2755BD0F6BC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5CB28-03B2-B493-4A19-79D1C3378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EF1C6-E0BF-B521-CF01-6C3E13551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05ADC58-B982-487B-85CF-9FB22AE8F15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6D20E-487E-3F67-8D86-7B5534226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825" y="2513013"/>
            <a:ext cx="9144000" cy="2387600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Metode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separacije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centrifugiranje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elektroforeza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hromatografija</a:t>
            </a:r>
            <a:br>
              <a:rPr 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br>
              <a:rPr 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Imunohemijske metode (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RIA, ELISA</a:t>
            </a:r>
            <a:r>
              <a:rPr 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EBC04146-1794-F93A-D89F-7AFD22912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075" y="4703763"/>
            <a:ext cx="21907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4A0F318-4B26-E42E-ABE0-2C9167D32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273050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B4B75637-5F3D-4341-7940-5D2D83461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85800"/>
            <a:ext cx="114300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>
            <a:extLst>
              <a:ext uri="{FF2B5EF4-FFF2-40B4-BE49-F238E27FC236}">
                <a16:creationId xmlns:a16="http://schemas.microsoft.com/office/drawing/2014/main" id="{AD3F4736-BFB7-CD5A-E585-0F473A2DC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85800"/>
            <a:ext cx="114300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D657F641-CE6D-585C-8C3D-4B5C2DCF0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85800"/>
            <a:ext cx="114300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837C-C516-592E-6942-CAC933AD5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8" y="493713"/>
            <a:ext cx="6808787" cy="1325562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Faktori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od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kojih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Latn-R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avisi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br</a:t>
            </a:r>
            <a:r>
              <a:rPr 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ina</a:t>
            </a:r>
            <a:br>
              <a:rPr 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kretanja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čestica tokom elektroforeze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4339" name="Content Placeholder 4">
            <a:extLst>
              <a:ext uri="{FF2B5EF4-FFF2-40B4-BE49-F238E27FC236}">
                <a16:creationId xmlns:a16="http://schemas.microsoft.com/office/drawing/2014/main" id="{6E5B2548-67C5-654B-BC46-38B374F3E0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1150" y="736600"/>
            <a:ext cx="5530850" cy="2871788"/>
          </a:xfrm>
        </p:spPr>
      </p:pic>
      <p:pic>
        <p:nvPicPr>
          <p:cNvPr id="14340" name="Picture 3">
            <a:extLst>
              <a:ext uri="{FF2B5EF4-FFF2-40B4-BE49-F238E27FC236}">
                <a16:creationId xmlns:a16="http://schemas.microsoft.com/office/drawing/2014/main" id="{D1EDE50C-8255-7918-AFE4-40D29F8A6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416175"/>
            <a:ext cx="6835775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1" name="Group 31">
            <a:extLst>
              <a:ext uri="{FF2B5EF4-FFF2-40B4-BE49-F238E27FC236}">
                <a16:creationId xmlns:a16="http://schemas.microsoft.com/office/drawing/2014/main" id="{DC8ECB80-9E3D-FBEE-AFD8-7680CE60F8E3}"/>
              </a:ext>
            </a:extLst>
          </p:cNvPr>
          <p:cNvGrpSpPr>
            <a:grpSpLocks/>
          </p:cNvGrpSpPr>
          <p:nvPr/>
        </p:nvGrpSpPr>
        <p:grpSpPr bwMode="auto">
          <a:xfrm>
            <a:off x="6832600" y="652463"/>
            <a:ext cx="5330825" cy="2955925"/>
            <a:chOff x="6833170" y="653031"/>
            <a:chExt cx="5329898" cy="2954831"/>
          </a:xfrm>
        </p:grpSpPr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C862825A-3066-C0A9-3F0D-E727BADB951A}"/>
                </a:ext>
              </a:extLst>
            </p:cNvPr>
            <p:cNvSpPr txBox="1">
              <a:spLocks/>
            </p:cNvSpPr>
            <p:nvPr/>
          </p:nvSpPr>
          <p:spPr>
            <a:xfrm>
              <a:off x="6833170" y="827591"/>
              <a:ext cx="887259" cy="328490"/>
            </a:xfrm>
            <a:prstGeom prst="rect">
              <a:avLst/>
            </a:prstGeom>
            <a:solidFill>
              <a:schemeClr val="bg1"/>
            </a:solidFill>
          </p:spPr>
          <p:txBody>
            <a:bodyPr anchor="ctr">
              <a:normAutofit fontScale="8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Elektroda</a:t>
              </a: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2E2923-293F-11F2-29F5-EC33F9043DE2}"/>
                </a:ext>
              </a:extLst>
            </p:cNvPr>
            <p:cNvSpPr/>
            <p:nvPr/>
          </p:nvSpPr>
          <p:spPr>
            <a:xfrm>
              <a:off x="10364744" y="653031"/>
              <a:ext cx="584098" cy="33801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pufer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C523C1-FD5D-82F3-CD79-BC89CA8C8831}"/>
                </a:ext>
              </a:extLst>
            </p:cNvPr>
            <p:cNvSpPr/>
            <p:nvPr/>
          </p:nvSpPr>
          <p:spPr>
            <a:xfrm>
              <a:off x="10769485" y="1727370"/>
              <a:ext cx="358713" cy="24597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gel</a:t>
              </a: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4EED3C01-BFF5-917A-1D8E-EB71B17F7ED8}"/>
                </a:ext>
              </a:extLst>
            </p:cNvPr>
            <p:cNvSpPr txBox="1">
              <a:spLocks/>
            </p:cNvSpPr>
            <p:nvPr/>
          </p:nvSpPr>
          <p:spPr>
            <a:xfrm>
              <a:off x="11275810" y="2650953"/>
              <a:ext cx="887258" cy="330078"/>
            </a:xfrm>
            <a:prstGeom prst="rect">
              <a:avLst/>
            </a:prstGeom>
            <a:solidFill>
              <a:schemeClr val="bg1"/>
            </a:solidFill>
          </p:spPr>
          <p:txBody>
            <a:bodyPr anchor="ctr">
              <a:normAutofit fontScale="8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Elektroda</a:t>
              </a: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D10C3C0-E399-F618-7C8A-88A6D87CD1A7}"/>
                </a:ext>
              </a:extLst>
            </p:cNvPr>
            <p:cNvSpPr/>
            <p:nvPr/>
          </p:nvSpPr>
          <p:spPr>
            <a:xfrm>
              <a:off x="7644242" y="3269849"/>
              <a:ext cx="584098" cy="33801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pufer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6AE9731-FCD3-404F-F799-1D091C6485B4}"/>
                </a:ext>
              </a:extLst>
            </p:cNvPr>
            <p:cNvSpPr/>
            <p:nvPr/>
          </p:nvSpPr>
          <p:spPr>
            <a:xfrm rot="21230050">
              <a:off x="7720429" y="2677931"/>
              <a:ext cx="503149" cy="133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E0E189E-7DA4-A5A4-58B0-B31A25AB557D}"/>
                </a:ext>
              </a:extLst>
            </p:cNvPr>
            <p:cNvSpPr/>
            <p:nvPr/>
          </p:nvSpPr>
          <p:spPr>
            <a:xfrm>
              <a:off x="7917244" y="2033645"/>
              <a:ext cx="311096" cy="679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3D82D29-AE20-411E-0F10-F8D962447ECB}"/>
                </a:ext>
              </a:extLst>
            </p:cNvPr>
            <p:cNvSpPr/>
            <p:nvPr/>
          </p:nvSpPr>
          <p:spPr>
            <a:xfrm rot="224184">
              <a:off x="7861691" y="1654372"/>
              <a:ext cx="374585" cy="214234"/>
            </a:xfrm>
            <a:prstGeom prst="rect">
              <a:avLst/>
            </a:prstGeom>
            <a:solidFill>
              <a:srgbClr val="3BBA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DFE92CA-81A6-6CF0-9FB3-59EB1C0E76A6}"/>
                </a:ext>
              </a:extLst>
            </p:cNvPr>
            <p:cNvCxnSpPr/>
            <p:nvPr/>
          </p:nvCxnSpPr>
          <p:spPr>
            <a:xfrm flipH="1">
              <a:off x="8063269" y="2013014"/>
              <a:ext cx="0" cy="63793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05A3616D-5F56-6229-F87A-38F9917C7B96}"/>
                </a:ext>
              </a:extLst>
            </p:cNvPr>
            <p:cNvSpPr txBox="1">
              <a:spLocks/>
            </p:cNvSpPr>
            <p:nvPr/>
          </p:nvSpPr>
          <p:spPr>
            <a:xfrm>
              <a:off x="7842644" y="2574781"/>
              <a:ext cx="460295" cy="291992"/>
            </a:xfrm>
            <a:prstGeom prst="rect">
              <a:avLst/>
            </a:prstGeom>
            <a:noFill/>
          </p:spPr>
          <p:txBody>
            <a:bodyPr anchor="ctr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mala</a:t>
              </a: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A8914D08-CED9-33BF-D23E-6288109DD5FB}"/>
                </a:ext>
              </a:extLst>
            </p:cNvPr>
            <p:cNvSpPr txBox="1">
              <a:spLocks/>
            </p:cNvSpPr>
            <p:nvPr/>
          </p:nvSpPr>
          <p:spPr>
            <a:xfrm>
              <a:off x="7709318" y="1555984"/>
              <a:ext cx="593622" cy="347534"/>
            </a:xfrm>
            <a:prstGeom prst="rect">
              <a:avLst/>
            </a:prstGeom>
            <a:noFill/>
          </p:spPr>
          <p:txBody>
            <a:bodyPr anchor="ctr">
              <a:normAutofit fontScale="850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velika</a:t>
              </a: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C2BB71F-85CA-718F-4A10-6F60CF4F2A6D}"/>
                </a:ext>
              </a:extLst>
            </p:cNvPr>
            <p:cNvSpPr/>
            <p:nvPr/>
          </p:nvSpPr>
          <p:spPr>
            <a:xfrm>
              <a:off x="10656793" y="1233841"/>
              <a:ext cx="744408" cy="553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uzorak</a:t>
              </a:r>
            </a:p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’bunarčić’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75B7565-FB55-FFC0-EBF2-B8038CCC0530}"/>
              </a:ext>
            </a:extLst>
          </p:cNvPr>
          <p:cNvSpPr txBox="1">
            <a:spLocks/>
          </p:cNvSpPr>
          <p:nvPr/>
        </p:nvSpPr>
        <p:spPr>
          <a:xfrm>
            <a:off x="3306763" y="1746250"/>
            <a:ext cx="6716712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HROMATOGRAFIJA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FC6209-3893-6EAD-2F93-A42A379CB03C}"/>
              </a:ext>
            </a:extLst>
          </p:cNvPr>
          <p:cNvSpPr/>
          <p:nvPr/>
        </p:nvSpPr>
        <p:spPr>
          <a:xfrm>
            <a:off x="838200" y="3911600"/>
            <a:ext cx="10323513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Razdvajanje čestica na osnovu različite rastvorljivosti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95646-E02B-B9E3-0F93-59E286C76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8" y="69850"/>
            <a:ext cx="11849100" cy="1325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Koeficijent rastvorljivosti (Rf vrednost) i podeoni koeficijent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6387" name="Content Placeholder 3">
            <a:extLst>
              <a:ext uri="{FF2B5EF4-FFF2-40B4-BE49-F238E27FC236}">
                <a16:creationId xmlns:a16="http://schemas.microsoft.com/office/drawing/2014/main" id="{41D79861-F911-5ECD-0A32-9C645FE34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538" y="1806575"/>
            <a:ext cx="7889875" cy="4351338"/>
          </a:xfr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D34E99-4C6A-FEED-89BD-F9707324EABD}"/>
              </a:ext>
            </a:extLst>
          </p:cNvPr>
          <p:cNvSpPr txBox="1">
            <a:spLocks/>
          </p:cNvSpPr>
          <p:nvPr/>
        </p:nvSpPr>
        <p:spPr>
          <a:xfrm>
            <a:off x="3775075" y="2435225"/>
            <a:ext cx="3373438" cy="520700"/>
          </a:xfrm>
          <a:prstGeom prst="rect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Komora (stakleni cilindar)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EB9A72-2EF6-BF93-F45E-2235F0349022}"/>
              </a:ext>
            </a:extLst>
          </p:cNvPr>
          <p:cNvSpPr txBox="1">
            <a:spLocks/>
          </p:cNvSpPr>
          <p:nvPr/>
        </p:nvSpPr>
        <p:spPr>
          <a:xfrm>
            <a:off x="3775075" y="3121025"/>
            <a:ext cx="3092450" cy="925513"/>
          </a:xfrm>
          <a:prstGeom prst="rect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Hromatografska hartija</a:t>
            </a:r>
          </a:p>
          <a:p>
            <a:pPr marL="0" indent="0" algn="ctr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(stacionarna faza)</a:t>
            </a:r>
          </a:p>
          <a:p>
            <a:pPr marL="0" indent="0" algn="ctr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6684D4-D2A2-00F0-7BA0-8A8CF117C278}"/>
              </a:ext>
            </a:extLst>
          </p:cNvPr>
          <p:cNvSpPr txBox="1">
            <a:spLocks/>
          </p:cNvSpPr>
          <p:nvPr/>
        </p:nvSpPr>
        <p:spPr>
          <a:xfrm>
            <a:off x="3684588" y="4991100"/>
            <a:ext cx="3463925" cy="53181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Start sa nanetim uzorkom</a:t>
            </a:r>
          </a:p>
          <a:p>
            <a:pPr marL="0" indent="0" algn="ctr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8AB937-4043-9A56-6CE7-0FA69B656FA9}"/>
              </a:ext>
            </a:extLst>
          </p:cNvPr>
          <p:cNvSpPr txBox="1">
            <a:spLocks/>
          </p:cNvSpPr>
          <p:nvPr/>
        </p:nvSpPr>
        <p:spPr>
          <a:xfrm>
            <a:off x="3919538" y="5522913"/>
            <a:ext cx="3084512" cy="46355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Razvijač (mobilna faza)</a:t>
            </a:r>
          </a:p>
          <a:p>
            <a:pPr marL="0" indent="0" algn="ctr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7EDB5D-34D5-51A3-6576-041AF5885326}"/>
              </a:ext>
            </a:extLst>
          </p:cNvPr>
          <p:cNvSpPr txBox="1">
            <a:spLocks/>
          </p:cNvSpPr>
          <p:nvPr/>
        </p:nvSpPr>
        <p:spPr>
          <a:xfrm>
            <a:off x="8828088" y="3121025"/>
            <a:ext cx="3084512" cy="9255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Latn-R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Rf = l</a:t>
            </a:r>
            <a:r>
              <a:rPr lang="sr-Latn-RS" sz="4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sr-Latn-R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/l</a:t>
            </a:r>
            <a:r>
              <a:rPr lang="sr-Latn-RS" sz="4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</a:p>
          <a:p>
            <a:pPr marL="0" indent="0" algn="ctr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4361E-0ECB-8356-2909-FA355937B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963"/>
            <a:ext cx="8162925" cy="1325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RIA (Radio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Immuno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Assay</a:t>
            </a:r>
            <a:r>
              <a:rPr lang="sr-Latn-R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20825-0138-10E7-0053-D21AB6F54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75" y="1555750"/>
            <a:ext cx="7221538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sr-Latn-R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Antigen </a:t>
            </a:r>
            <a:r>
              <a:rPr lang="sr-Latn-RS" altLang="sr-Latn-R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obeležen</a:t>
            </a:r>
            <a:r>
              <a:rPr lang="en-US" altLang="sr-Latn-R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radioaktivnim izotopom (J, H3, C14) obele</a:t>
            </a:r>
            <a:r>
              <a:rPr lang="sr-Latn-RS" altLang="sr-Latn-R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žava antitela za koja se veže</a:t>
            </a:r>
          </a:p>
          <a:p>
            <a:pPr>
              <a:lnSpc>
                <a:spcPct val="150000"/>
              </a:lnSpc>
            </a:pPr>
            <a:r>
              <a:rPr lang="sr-Latn-RS" altLang="sr-Latn-R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Metoda za određivanje koncentracije Ag i At</a:t>
            </a:r>
          </a:p>
          <a:p>
            <a:pPr>
              <a:lnSpc>
                <a:spcPct val="150000"/>
              </a:lnSpc>
            </a:pPr>
            <a:r>
              <a:rPr lang="sr-Latn-RS" altLang="sr-Latn-R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Izmerena radioaktivnost je obrnuto proporcionalna količini Ag u uzorku</a:t>
            </a:r>
            <a:endParaRPr lang="en-US" altLang="sr-Latn-RS" sz="200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sr-Latn-RS" sz="200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AutoNum type="alphaUcParenR"/>
            </a:pPr>
            <a:r>
              <a:rPr lang="en-US" altLang="sr-Latn-R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At ve</a:t>
            </a:r>
            <a:r>
              <a:rPr lang="sr-Latn-RS" altLang="sr-Latn-R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z</a:t>
            </a:r>
            <a:r>
              <a:rPr lang="en-US" altLang="sr-Latn-R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ana </a:t>
            </a:r>
            <a:r>
              <a:rPr lang="sr-Latn-RS" altLang="sr-Latn-R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z</a:t>
            </a:r>
            <a:r>
              <a:rPr lang="en-US" altLang="sr-Latn-R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 test epruvete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AutoNum type="alphaUcParenR"/>
            </a:pPr>
            <a:r>
              <a:rPr lang="sr-Latn-RS" altLang="sr-Latn-R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Ag/At kompleksi precipituju sa PEG-om</a:t>
            </a:r>
            <a:endParaRPr lang="en-US" altLang="sr-Latn-RS" sz="200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7412" name="Picture 3">
            <a:extLst>
              <a:ext uri="{FF2B5EF4-FFF2-40B4-BE49-F238E27FC236}">
                <a16:creationId xmlns:a16="http://schemas.microsoft.com/office/drawing/2014/main" id="{9566A164-19D5-AF8C-E4BB-779C8DBA7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90488"/>
            <a:ext cx="4586287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C264-0B41-6F63-60A2-85F2CBCC5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88" y="365125"/>
            <a:ext cx="11776075" cy="1325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ELISA (Enzyme Linked Immunosorbant Assay)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0B0D-34ED-A637-6708-161FE4B1B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sr-Latn-R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Tako</a:t>
            </a:r>
            <a:r>
              <a:rPr lang="sr-Latn-RS" altLang="sr-Latn-R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đe Ag/At reakcija</a:t>
            </a:r>
          </a:p>
          <a:p>
            <a:pPr>
              <a:lnSpc>
                <a:spcPct val="150000"/>
              </a:lnSpc>
            </a:pPr>
            <a:r>
              <a:rPr lang="sr-Latn-RS" altLang="sr-Latn-R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Meri aktivnost enzima obeleživača koja je proporcionalna količini imunskih kompleksa tj. Ag ili At</a:t>
            </a:r>
          </a:p>
          <a:p>
            <a:pPr>
              <a:lnSpc>
                <a:spcPct val="150000"/>
              </a:lnSpc>
            </a:pPr>
            <a:r>
              <a:rPr lang="sr-Latn-RS" altLang="sr-Latn-R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Mikrotitar ploče</a:t>
            </a:r>
          </a:p>
          <a:p>
            <a:pPr>
              <a:lnSpc>
                <a:spcPct val="150000"/>
              </a:lnSpc>
            </a:pPr>
            <a:r>
              <a:rPr lang="sr-Latn-RS" altLang="sr-Latn-R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Neophodna baždarna kriva, jednačina krive</a:t>
            </a:r>
          </a:p>
          <a:p>
            <a:pPr>
              <a:lnSpc>
                <a:spcPct val="150000"/>
              </a:lnSpc>
            </a:pPr>
            <a:r>
              <a:rPr lang="sr-Latn-RS" altLang="sr-Latn-R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Čitači mikrotitar ploča su u suštini spektrofotometri</a:t>
            </a:r>
          </a:p>
          <a:p>
            <a:pPr>
              <a:lnSpc>
                <a:spcPct val="150000"/>
              </a:lnSpc>
            </a:pPr>
            <a:r>
              <a:rPr lang="sr-Latn-RS" altLang="sr-Latn-R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ELISA može biti direktna i „Sendvič“ </a:t>
            </a:r>
            <a:endParaRPr lang="en-US" altLang="sr-Latn-RS" sz="200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8436" name="Picture 3">
            <a:extLst>
              <a:ext uri="{FF2B5EF4-FFF2-40B4-BE49-F238E27FC236}">
                <a16:creationId xmlns:a16="http://schemas.microsoft.com/office/drawing/2014/main" id="{6CFDCC77-A55C-DAC9-B0C9-2866F3C3A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0" y="3419475"/>
            <a:ext cx="4354513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BDBFE-01E7-6548-F0A3-F655F57D7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163" y="492125"/>
            <a:ext cx="7400925" cy="5811838"/>
          </a:xfrm>
        </p:spPr>
        <p:txBody>
          <a:bodyPr rtlCol="0">
            <a:normAutofit fontScale="92500"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A) </a:t>
            </a:r>
            <a:r>
              <a:rPr lang="sr-Latn-R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DIREKTNA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 Zid bunarčića su </a:t>
            </a:r>
            <a:r>
              <a:rPr lang="sr-Latn-RS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vezani Ag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nakon dodavanja uzorka (At) nastaju imunski kompleksi.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Dodaju se Anti-At obeležena enzimom koja se vezuju za At i počinje enzimska reakcija koja se očitava na spektrofotometru.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r-Latn-R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B) </a:t>
            </a:r>
            <a:r>
              <a:rPr lang="sr-Latn-R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Sendvič ELISA.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 zid bunarčića su </a:t>
            </a:r>
            <a:r>
              <a:rPr lang="sr-Latn-RS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vezana At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Dodatkom uzorka sa Ag nastaju Ag/At kompleksi.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Dodaju se At obeležena enzimom koja se vezuju za Ag.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Nastala enzimska reakcija se očitava na spektrofotometru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A90E6BCC-B447-4032-13D6-BEB3E64E9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169863"/>
            <a:ext cx="4489450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01608-A745-8E20-60EE-A0871ADB3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160713" cy="1325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Radimo: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706C5-D8B4-CE6A-0953-E38A4BEE6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Hromatografiju biljnih pigmenata</a:t>
            </a:r>
          </a:p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Hlorofil A		Rf= 0,61</a:t>
            </a:r>
          </a:p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Hlorofil b		Rf= 0,45</a:t>
            </a:r>
          </a:p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Karoten		Rf= 0,97</a:t>
            </a:r>
          </a:p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484" name="Picture 3">
            <a:extLst>
              <a:ext uri="{FF2B5EF4-FFF2-40B4-BE49-F238E27FC236}">
                <a16:creationId xmlns:a16="http://schemas.microsoft.com/office/drawing/2014/main" id="{D243492B-7918-2551-CADE-8FAAC21AB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723900"/>
            <a:ext cx="3779837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>
            <a:extLst>
              <a:ext uri="{FF2B5EF4-FFF2-40B4-BE49-F238E27FC236}">
                <a16:creationId xmlns:a16="http://schemas.microsoft.com/office/drawing/2014/main" id="{D02A0F94-B905-8246-33E3-A0631E6BB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3751263"/>
            <a:ext cx="3646487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749FC2-8430-0CB5-D64F-EACF451A844E}"/>
              </a:ext>
            </a:extLst>
          </p:cNvPr>
          <p:cNvSpPr/>
          <p:nvPr/>
        </p:nvSpPr>
        <p:spPr>
          <a:xfrm>
            <a:off x="2239963" y="609600"/>
            <a:ext cx="7862887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CENTRIFUGIRANJE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592450-677E-537F-D708-5E3F13FDFB43}"/>
              </a:ext>
            </a:extLst>
          </p:cNvPr>
          <p:cNvSpPr/>
          <p:nvPr/>
        </p:nvSpPr>
        <p:spPr>
          <a:xfrm>
            <a:off x="879475" y="3197225"/>
            <a:ext cx="10323513" cy="1666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Razdvajanje čestica na osnovu različite gustine (u odnosu na rastvarač)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1C95F693-6281-B5EB-9D2B-6CAB771E1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r-Latn-RS"/>
              <a:t> </a:t>
            </a:r>
          </a:p>
        </p:txBody>
      </p:sp>
      <p:pic>
        <p:nvPicPr>
          <p:cNvPr id="4099" name="Picture 4">
            <a:extLst>
              <a:ext uri="{FF2B5EF4-FFF2-40B4-BE49-F238E27FC236}">
                <a16:creationId xmlns:a16="http://schemas.microsoft.com/office/drawing/2014/main" id="{CD4F3F81-BFFC-12D4-8BE8-5F7D0D734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868363"/>
            <a:ext cx="8950325" cy="5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B508747E-26E5-C5F5-71AD-58B0242B9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68675" cy="1325563"/>
          </a:xfrm>
        </p:spPr>
        <p:txBody>
          <a:bodyPr/>
          <a:lstStyle/>
          <a:p>
            <a:r>
              <a:rPr lang="en-US" altLang="sr-Latn-RS">
                <a:latin typeface="Comic Sans MS" panose="030F0702030302020204" pitchFamily="66" charset="0"/>
              </a:rPr>
              <a:t>Fc= mV</a:t>
            </a:r>
            <a:r>
              <a:rPr lang="en-US" altLang="sr-Latn-RS" sz="3200">
                <a:latin typeface="Comic Sans MS" panose="030F0702030302020204" pitchFamily="66" charset="0"/>
              </a:rPr>
              <a:t>2</a:t>
            </a:r>
            <a:r>
              <a:rPr lang="en-US" altLang="sr-Latn-RS">
                <a:latin typeface="Comic Sans MS" panose="030F0702030302020204" pitchFamily="66" charset="0"/>
              </a:rPr>
              <a:t>/r </a:t>
            </a:r>
          </a:p>
        </p:txBody>
      </p:sp>
      <p:pic>
        <p:nvPicPr>
          <p:cNvPr id="5123" name="Content Placeholder 3">
            <a:extLst>
              <a:ext uri="{FF2B5EF4-FFF2-40B4-BE49-F238E27FC236}">
                <a16:creationId xmlns:a16="http://schemas.microsoft.com/office/drawing/2014/main" id="{FFBF2930-2863-2041-3F67-E776490B0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2038" y="2009775"/>
            <a:ext cx="4759325" cy="3370263"/>
          </a:xfrm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9B2B1D4D-C098-8CE6-0FA5-758CE00F1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93888"/>
            <a:ext cx="5916613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03DD5-F89F-7F01-CE4A-59AF4A0FC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450" y="290513"/>
            <a:ext cx="3168650" cy="13255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Nomogram</a:t>
            </a:r>
          </a:p>
        </p:txBody>
      </p:sp>
      <p:pic>
        <p:nvPicPr>
          <p:cNvPr id="6147" name="Content Placeholder 3">
            <a:extLst>
              <a:ext uri="{FF2B5EF4-FFF2-40B4-BE49-F238E27FC236}">
                <a16:creationId xmlns:a16="http://schemas.microsoft.com/office/drawing/2014/main" id="{32E01F98-0F17-1546-4909-EF6A9730E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89413" y="1825625"/>
            <a:ext cx="3813175" cy="43513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5EBA1-F9A0-4AB7-57B7-4BC4AE636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975" y="1746250"/>
            <a:ext cx="4889500" cy="1325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ELEKTOFOREZA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B4F94D62-2C78-096B-AF47-020A770D4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8588"/>
            <a:ext cx="3887788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B64A00-8D1C-C38B-08F4-CE2DF5054463}"/>
              </a:ext>
            </a:extLst>
          </p:cNvPr>
          <p:cNvSpPr/>
          <p:nvPr/>
        </p:nvSpPr>
        <p:spPr>
          <a:xfrm>
            <a:off x="838200" y="3911600"/>
            <a:ext cx="10323513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Razdvajanje čestica na osnovu različitog naelektrisanja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>
            <a:extLst>
              <a:ext uri="{FF2B5EF4-FFF2-40B4-BE49-F238E27FC236}">
                <a16:creationId xmlns:a16="http://schemas.microsoft.com/office/drawing/2014/main" id="{6BA6F144-7219-D2B5-41A0-6BB898ABA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933575"/>
            <a:ext cx="10515600" cy="41354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>
            <a:extLst>
              <a:ext uri="{FF2B5EF4-FFF2-40B4-BE49-F238E27FC236}">
                <a16:creationId xmlns:a16="http://schemas.microsoft.com/office/drawing/2014/main" id="{A3CC0E20-BB86-39F3-9AE6-BD7030745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357438"/>
            <a:ext cx="10515600" cy="3286125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63B5A1D-62B0-737C-7D29-AA76E6AFF19C}"/>
              </a:ext>
            </a:extLst>
          </p:cNvPr>
          <p:cNvSpPr txBox="1">
            <a:spLocks/>
          </p:cNvSpPr>
          <p:nvPr/>
        </p:nvSpPr>
        <p:spPr>
          <a:xfrm>
            <a:off x="1900238" y="2433638"/>
            <a:ext cx="1230312" cy="3302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Poklopac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3EB068-79E0-4145-A818-3406628579CA}"/>
              </a:ext>
            </a:extLst>
          </p:cNvPr>
          <p:cNvSpPr txBox="1">
            <a:spLocks/>
          </p:cNvSpPr>
          <p:nvPr/>
        </p:nvSpPr>
        <p:spPr>
          <a:xfrm>
            <a:off x="4754563" y="2357438"/>
            <a:ext cx="2338387" cy="579437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Hartija natopljena puferom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AEB355-B52E-E37C-ED76-E7AE1F3984BB}"/>
              </a:ext>
            </a:extLst>
          </p:cNvPr>
          <p:cNvSpPr txBox="1">
            <a:spLocks/>
          </p:cNvSpPr>
          <p:nvPr/>
        </p:nvSpPr>
        <p:spPr>
          <a:xfrm>
            <a:off x="8294688" y="2357438"/>
            <a:ext cx="2095500" cy="579437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r-Latn-R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Kadica sa puferom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>
            <a:extLst>
              <a:ext uri="{FF2B5EF4-FFF2-40B4-BE49-F238E27FC236}">
                <a16:creationId xmlns:a16="http://schemas.microsoft.com/office/drawing/2014/main" id="{D040AE72-4765-A778-B724-1E43607EF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85800"/>
            <a:ext cx="114300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326</Words>
  <Application>Microsoft Office PowerPoint</Application>
  <PresentationFormat>Široki ekran</PresentationFormat>
  <Paragraphs>57</Paragraphs>
  <Slides>19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4" baseType="lpstr">
      <vt:lpstr>Calibri</vt:lpstr>
      <vt:lpstr>Arial</vt:lpstr>
      <vt:lpstr>Calibri Light</vt:lpstr>
      <vt:lpstr>Comic Sans MS</vt:lpstr>
      <vt:lpstr>Office Theme</vt:lpstr>
      <vt:lpstr>Metode separacije centrifugiranje, elektroforeza, hromatografija  Imunohemijske metode (RIA, ELISA)</vt:lpstr>
      <vt:lpstr>PowerPoint prezentacija</vt:lpstr>
      <vt:lpstr> </vt:lpstr>
      <vt:lpstr>Fc= mV2/r </vt:lpstr>
      <vt:lpstr>Nomogram</vt:lpstr>
      <vt:lpstr>ELEKTOFOREZA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Faktori od kojih zavisi brzina kretanja čestica tokom elektroforeze</vt:lpstr>
      <vt:lpstr>PowerPoint prezentacija</vt:lpstr>
      <vt:lpstr>Koeficijent rastvorljivosti (Rf vrednost) i podeoni koeficijent</vt:lpstr>
      <vt:lpstr>RIA (Radio Immuno Assay)</vt:lpstr>
      <vt:lpstr>ELISA (Enzyme Linked Immunosorbant Assay)</vt:lpstr>
      <vt:lpstr>PowerPoint prezentacija</vt:lpstr>
      <vt:lpstr>Radimo: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Metode separacije centrifugiranje, elektroforeza, hromatografija, RIA, ELISA</dc:title>
  <dc:creator>Miroslav</dc:creator>
  <cp:lastModifiedBy>nnn</cp:lastModifiedBy>
  <cp:revision>19</cp:revision>
  <dcterms:created xsi:type="dcterms:W3CDTF">2022-04-03T09:24:35Z</dcterms:created>
  <dcterms:modified xsi:type="dcterms:W3CDTF">2022-06-11T07:30:02Z</dcterms:modified>
</cp:coreProperties>
</file>