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3DE"/>
    <a:srgbClr val="F50BA7"/>
    <a:srgbClr val="E86EE2"/>
    <a:srgbClr val="D7E4BE"/>
    <a:srgbClr val="C3D69B"/>
    <a:srgbClr val="9EBD5F"/>
    <a:srgbClr val="F0A2EC"/>
    <a:srgbClr val="769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F\AppData\Local\Microsoft\Windows\Temporary%20Internet%20Files\Content.Outlook\31HD3YRI\Book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F\AppData\Local\Microsoft\Windows\Temporary%20Internet%20Files\Content.Outlook\31HD3YRI\Book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11319844861911"/>
          <c:y val="5.3724053724053727E-2"/>
          <c:w val="0.73630493038763867"/>
          <c:h val="0.7749285185505674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xVal>
            <c:numRef>
              <c:f>Sheet1!$B$3:$B$7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20</c:v>
                </c:pt>
              </c:numCache>
            </c:numRef>
          </c:xVal>
          <c:yVal>
            <c:numRef>
              <c:f>Sheet1!$C$3:$C$7</c:f>
              <c:numCache>
                <c:formatCode>General</c:formatCode>
                <c:ptCount val="5"/>
                <c:pt idx="0">
                  <c:v>4.0000000000000042E-2</c:v>
                </c:pt>
                <c:pt idx="1">
                  <c:v>6.000000000000006E-2</c:v>
                </c:pt>
                <c:pt idx="2">
                  <c:v>9.0000000000000066E-2</c:v>
                </c:pt>
                <c:pt idx="3">
                  <c:v>0.13</c:v>
                </c:pt>
                <c:pt idx="4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FBF-4D79-8FC5-A4AF0B4FE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80320"/>
        <c:axId val="113558272"/>
      </c:scatterChart>
      <c:valAx>
        <c:axId val="8708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omic Sans MS" pitchFamily="66" charset="0"/>
              </a:defRPr>
            </a:pPr>
            <a:endParaRPr lang="sr-Latn-RS"/>
          </a:p>
        </c:txPr>
        <c:crossAx val="113558272"/>
        <c:crosses val="autoZero"/>
        <c:crossBetween val="midCat"/>
      </c:valAx>
      <c:valAx>
        <c:axId val="113558272"/>
        <c:scaling>
          <c:orientation val="minMax"/>
        </c:scaling>
        <c:delete val="0"/>
        <c:axPos val="l"/>
        <c:majorGridlines/>
        <c:numFmt formatCode="#,##0.00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omic Sans MS" pitchFamily="66" charset="0"/>
              </a:defRPr>
            </a:pPr>
            <a:endParaRPr lang="sr-Latn-RS"/>
          </a:p>
        </c:txPr>
        <c:crossAx val="87080320"/>
        <c:crosses val="autoZero"/>
        <c:crossBetween val="midCat"/>
      </c:valAx>
      <c:spPr>
        <a:solidFill>
          <a:schemeClr val="accent3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11319844861911"/>
          <c:y val="5.8608058608058525E-2"/>
          <c:w val="0.73630493038763867"/>
          <c:h val="0.7749285185505677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trendline>
            <c:spPr>
              <a:ln w="158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rendlineType val="linear"/>
            <c:dispRSqr val="1"/>
            <c:dispEq val="1"/>
            <c:trendlineLbl>
              <c:layout>
                <c:manualLayout>
                  <c:x val="0.1356686713373427"/>
                  <c:y val="0.3418803418803428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b="0">
                      <a:latin typeface="Comic Sans MS" pitchFamily="66" charset="0"/>
                    </a:defRPr>
                  </a:pPr>
                  <a:endParaRPr lang="sr-Latn-RS"/>
                </a:p>
              </c:txPr>
            </c:trendlineLbl>
          </c:trendline>
          <c:xVal>
            <c:numRef>
              <c:f>Sheet1!$B$3:$B$7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20</c:v>
                </c:pt>
              </c:numCache>
            </c:numRef>
          </c:xVal>
          <c:yVal>
            <c:numRef>
              <c:f>Sheet1!$C$3:$C$7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6.0000000000000032E-2</c:v>
                </c:pt>
                <c:pt idx="2">
                  <c:v>9.0000000000000024E-2</c:v>
                </c:pt>
                <c:pt idx="3">
                  <c:v>0.13</c:v>
                </c:pt>
                <c:pt idx="4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82E-4AC9-AE1A-FEE16732B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87776"/>
        <c:axId val="70395008"/>
      </c:scatterChart>
      <c:valAx>
        <c:axId val="11538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omic Sans MS" pitchFamily="66" charset="0"/>
              </a:defRPr>
            </a:pPr>
            <a:endParaRPr lang="sr-Latn-RS"/>
          </a:p>
        </c:txPr>
        <c:crossAx val="70395008"/>
        <c:crosses val="autoZero"/>
        <c:crossBetween val="midCat"/>
      </c:valAx>
      <c:valAx>
        <c:axId val="70395008"/>
        <c:scaling>
          <c:orientation val="minMax"/>
        </c:scaling>
        <c:delete val="0"/>
        <c:axPos val="l"/>
        <c:majorGridlines/>
        <c:numFmt formatCode="#,##0.00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omic Sans MS" pitchFamily="66" charset="0"/>
              </a:defRPr>
            </a:pPr>
            <a:endParaRPr lang="sr-Latn-RS"/>
          </a:p>
        </c:txPr>
        <c:crossAx val="115387776"/>
        <c:crosses val="autoZero"/>
        <c:crossBetween val="midCat"/>
      </c:valAx>
      <c:spPr>
        <a:solidFill>
          <a:schemeClr val="accent3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0.01575</cdr:x>
      <cdr:y>0.37996</cdr:y>
    </cdr:from>
    <cdr:to>
      <cdr:x>0.06824</cdr:x>
      <cdr:y>0.48352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" y="988026"/>
          <a:ext cx="190501" cy="269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b="1">
              <a:latin typeface="Comic Sans MS" pitchFamily="66" charset="0"/>
            </a:rPr>
            <a:t>A</a:t>
          </a:r>
        </a:p>
      </cdr:txBody>
    </cdr:sp>
  </cdr:relSizeAnchor>
  <cdr:relSizeAnchor xmlns:cdr="http://schemas.openxmlformats.org/drawingml/2006/chartDrawing">
    <cdr:from>
      <cdr:x>0.50656</cdr:x>
      <cdr:y>0.86813</cdr:y>
    </cdr:from>
    <cdr:to>
      <cdr:x>0.63517</cdr:x>
      <cdr:y>0.97169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38325" y="2257425"/>
          <a:ext cx="466726" cy="269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Comic Sans MS" pitchFamily="66" charset="0"/>
            </a:rPr>
            <a:t>conc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0.01575</cdr:x>
      <cdr:y>0.37996</cdr:y>
    </cdr:from>
    <cdr:to>
      <cdr:x>0.06824</cdr:x>
      <cdr:y>0.48352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" y="988026"/>
          <a:ext cx="190501" cy="269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b="1">
              <a:latin typeface="Comic Sans MS" pitchFamily="66" charset="0"/>
            </a:rPr>
            <a:t>A</a:t>
          </a:r>
        </a:p>
      </cdr:txBody>
    </cdr:sp>
  </cdr:relSizeAnchor>
  <cdr:relSizeAnchor xmlns:cdr="http://schemas.openxmlformats.org/drawingml/2006/chartDrawing">
    <cdr:from>
      <cdr:x>0.50656</cdr:x>
      <cdr:y>0.86813</cdr:y>
    </cdr:from>
    <cdr:to>
      <cdr:x>0.63517</cdr:x>
      <cdr:y>0.97169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38325" y="2257425"/>
          <a:ext cx="466726" cy="269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Comic Sans MS" pitchFamily="66" charset="0"/>
            </a:rPr>
            <a:t>conc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67012F-F924-4F49-B95F-E6396DC399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2766-8865-03E4-F4E9-ABDA1552CB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488165-3C9F-4B92-9235-7E15C83554C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73DB05E-54B7-47B9-50FF-A7A8CEAAE8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C09544-DFFB-837A-A0FF-F55DB1F49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0D921-3F75-CDC0-AAE1-11F14190D1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E29FE-358F-F6FF-29E2-5DF4FAE12D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90B78D-04BF-4964-9996-D0EB15F6AA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6AB432CA-6661-2C40-7057-80FE32EF0D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03BED957-A899-7783-C732-1529C8D2C3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67BCFA5-3D3C-1AB0-7F3B-A0331AAC48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2FC56D-2FA9-450B-B339-2E702AE1D5D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CFAE-61FA-7493-44CB-4E8E4FFB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BBF1-39AB-40EA-A2B1-7B1A6D0615A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558BA-A457-2667-604D-420F005B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F2086-5A1A-C28F-84DC-74C55A4F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0AC04-CA34-44D4-8590-497272C70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3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FDF4B-4C6A-1752-C7B5-7FEEDC97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9D8F-4327-4921-AA48-DF43AD7D904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F713-7B6B-1E2E-C511-E03DC779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1201-2FF6-9D00-491E-85496300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D908C-CF09-4553-94FE-A7E354355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96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B7390-7D8F-6228-507F-4AD4CA79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E541-2CE8-495C-A5C9-74300DD15C11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86CB9-7DB2-5422-5101-976256C9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BA8BB-47FB-4C86-7146-1A134236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C7CDF-E91C-4A00-9C58-0E476761B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6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B03E-B8C6-A471-48DC-421E8B55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DD1C-9FCC-444A-8E2F-6ADAD23C7A3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12F7D-0121-487E-7E08-9A5C7136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CA7B0-DF51-AC77-F3BD-1AD86B2A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9CB1A-9F88-4F0B-9D87-8BE3A396A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45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1E604-E2F7-FA4B-4B29-55B75980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B3D8-F0BB-493E-8809-55F1BB2AEF5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1FC61-8F19-5A48-5F93-31E77F6A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E1FF8-BAB3-9167-7035-85D55A7B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C194-8541-4D22-AC52-DDD976526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2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AE298B-948A-4AB4-ADFA-071C9F35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33ED4-322C-4C02-B804-37FA3C93D5D6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64D54-7A23-5F20-84A2-5EE1C070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DA2C71-A2A5-399D-1519-008C9E12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740CA-3656-4CFD-9DFE-8C0919FBD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92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C30211-E05F-731D-A9E9-4BE40867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C7EB-87E8-4D04-942B-C8DEED0F0C2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B4FFBE-4447-7564-E4F9-D44C79C0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4E934C-F932-337C-4651-AA92A71A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F8B9D-13A7-4135-9193-9B7180627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03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CDACC3-7239-8591-BDFD-454B610B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54F61-5769-4D10-A79C-6C17E867847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B87AB4-8478-F17F-9499-A596008C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938F5F-AE2C-615D-4F43-00AD1634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B945-1FC9-46FF-8FA7-DBEBA0EF5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8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6C1E1C-016A-A7E1-8102-02432784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8D42-A033-4555-9450-B307AB73D19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97B057-F993-7B94-AACE-6EA4DE7C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FDF997-DCCF-2AF9-E4B1-3C249780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3F065-CB31-4878-AF2F-50296308F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9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A051EF-8CE4-6A89-AADF-9DABE265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A571-4981-43A9-A372-7293D319C67F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7F7A64-94DE-DCF7-E303-33C214CE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338090-B253-2D24-1D1A-28273597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39E2C-BAD8-43F3-BF6A-A72A88EA4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49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3686DE-D8C7-8FF3-73B7-10486D46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2D140-C17D-407C-943B-994388443E2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6634E1-643E-A3C6-A407-3540CCD5F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B02CF4-15C6-B0B1-F927-FEFB4819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EF76-45F8-4454-ADC7-8A2AB39DF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3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37000">
              <a:srgbClr val="C3D69B"/>
            </a:gs>
            <a:gs pos="100000">
              <a:srgbClr val="77933C"/>
            </a:gs>
          </a:gsLst>
          <a:lin ang="13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F7B09A-E34E-3A62-EBDD-A04F4DC1E4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218F1FD-4AA1-CA14-C260-4B6657A14A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61C68-D341-9EC6-9E81-1A6B90DA9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25CC0-7A82-4F07-AD9D-7DF9F26AADC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2201-C663-701F-32B8-E9FDE0BA9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BAC8-774B-5A46-7D5A-FB5232962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9061A1-1CD9-4AE8-BDA4-A8A6F3FAED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A555-589C-73D9-2BC6-881326D3E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RS" altLang="sr-Latn-R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Određivanje koncentracije proteina</a:t>
            </a:r>
            <a:endParaRPr lang="en-US" altLang="sr-Latn-RS" b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DBF773-DA26-D9F1-0CEB-4BDD8EED0EEA}"/>
              </a:ext>
            </a:extLst>
          </p:cNvPr>
          <p:cNvSpPr txBox="1"/>
          <p:nvPr/>
        </p:nvSpPr>
        <p:spPr>
          <a:xfrm>
            <a:off x="0" y="152400"/>
            <a:ext cx="10620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Radimo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CE3E2-4FA8-863F-A258-94A8A21BE921}"/>
              </a:ext>
            </a:extLst>
          </p:cNvPr>
          <p:cNvSpPr txBox="1"/>
          <p:nvPr/>
        </p:nvSpPr>
        <p:spPr>
          <a:xfrm>
            <a:off x="0" y="762000"/>
            <a:ext cx="4889500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sr-Latn-R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Metoda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Kjeldahl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-u: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čaša A: 10mL H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čaša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 10mL H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+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mL 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NH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OH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titracija sa NaOH....... </a:t>
            </a:r>
            <a:r>
              <a:rPr lang="sr-Latn-RS" alt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</a:t>
            </a:r>
            <a:endParaRPr lang="en-US" altLang="en-US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5F63FC-91FC-432C-2333-0D0132EB946E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3965575"/>
          <a:ext cx="5943600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591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4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Comic Sans MS" pitchFamily="66" charset="0"/>
                        </a:rPr>
                        <a:t>x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Biuretski r.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NaCl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2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2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2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1,9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1,8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2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protein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0,04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0,06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0,08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0,1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0,2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x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BAE05B7-3352-F9C5-F12A-406AD070E0EC}"/>
              </a:ext>
            </a:extLst>
          </p:cNvPr>
          <p:cNvSpPr/>
          <p:nvPr/>
        </p:nvSpPr>
        <p:spPr>
          <a:xfrm>
            <a:off x="7239000" y="4572000"/>
            <a:ext cx="5334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9F4DC6EE-0F86-3239-241F-7C7465DC007B}"/>
              </a:ext>
            </a:extLst>
          </p:cNvPr>
          <p:cNvSpPr/>
          <p:nvPr/>
        </p:nvSpPr>
        <p:spPr>
          <a:xfrm rot="16200000">
            <a:off x="5072063" y="1871662"/>
            <a:ext cx="381000" cy="3648075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2D84F-4AB9-312A-8136-D08DACF63042}"/>
              </a:ext>
            </a:extLst>
          </p:cNvPr>
          <p:cNvSpPr txBox="1"/>
          <p:nvPr/>
        </p:nvSpPr>
        <p:spPr>
          <a:xfrm>
            <a:off x="41275" y="2619375"/>
            <a:ext cx="2954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sr-Latn-R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2. Spektrofotometrija</a:t>
            </a:r>
            <a:r>
              <a:rPr lang="sr-Latn-RS" alt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</a:t>
            </a:r>
            <a:endParaRPr lang="en-US" altLang="en-US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F22666-60CC-B526-925C-A88164703A59}"/>
              </a:ext>
            </a:extLst>
          </p:cNvPr>
          <p:cNvSpPr/>
          <p:nvPr/>
        </p:nvSpPr>
        <p:spPr>
          <a:xfrm>
            <a:off x="4108450" y="3081338"/>
            <a:ext cx="23066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Standardni rastvori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A22C09-52C5-C5DD-0158-CD5FB49A6DA5}"/>
              </a:ext>
            </a:extLst>
          </p:cNvPr>
          <p:cNvSpPr txBox="1"/>
          <p:nvPr/>
        </p:nvSpPr>
        <p:spPr>
          <a:xfrm>
            <a:off x="228600" y="228600"/>
            <a:ext cx="5961063" cy="24463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r-Latn-RS" altLang="sr-Latn-R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Ispitna pitanja na praktičnom:</a:t>
            </a:r>
          </a:p>
          <a:p>
            <a:pPr eaLnBrk="1" hangingPunct="1">
              <a:lnSpc>
                <a:spcPct val="150000"/>
              </a:lnSpc>
            </a:pPr>
            <a:endParaRPr lang="sr-Latn-RS" altLang="sr-Latn-RS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sr-Latn-RS" altLang="sr-Latn-RS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Kvantitativno određivanje proteina po Kjeldahl-u</a:t>
            </a:r>
            <a:endParaRPr lang="en-US" altLang="sr-Latn-RS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r-Latn-RS" altLang="sr-Latn-RS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2.  Principi spektrofotometrije; izrada baždarne krive</a:t>
            </a:r>
            <a:endParaRPr lang="en-US" altLang="sr-Latn-RS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sr-Latn-RS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Extract 18">
            <a:extLst>
              <a:ext uri="{FF2B5EF4-FFF2-40B4-BE49-F238E27FC236}">
                <a16:creationId xmlns:a16="http://schemas.microsoft.com/office/drawing/2014/main" id="{4407F327-8022-14A5-8552-7117EC6DB4A5}"/>
              </a:ext>
            </a:extLst>
          </p:cNvPr>
          <p:cNvSpPr/>
          <p:nvPr/>
        </p:nvSpPr>
        <p:spPr>
          <a:xfrm>
            <a:off x="2590800" y="3048000"/>
            <a:ext cx="1143000" cy="1143000"/>
          </a:xfrm>
          <a:prstGeom prst="flowChartExtra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0716604-960A-2E4B-2E7A-5EA75CAE6460}"/>
              </a:ext>
            </a:extLst>
          </p:cNvPr>
          <p:cNvSpPr/>
          <p:nvPr/>
        </p:nvSpPr>
        <p:spPr>
          <a:xfrm>
            <a:off x="2590800" y="3706906"/>
            <a:ext cx="1143000" cy="10174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6000000" lon="0" rev="0"/>
            </a:camera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45B37CC-667A-53A6-3811-573AC9A86874}"/>
              </a:ext>
            </a:extLst>
          </p:cNvPr>
          <p:cNvSpPr/>
          <p:nvPr/>
        </p:nvSpPr>
        <p:spPr>
          <a:xfrm>
            <a:off x="2971800" y="3048000"/>
            <a:ext cx="3810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C7A8B4-797D-7843-06CB-C45770DE2F8D}"/>
              </a:ext>
            </a:extLst>
          </p:cNvPr>
          <p:cNvSpPr txBox="1"/>
          <p:nvPr/>
        </p:nvSpPr>
        <p:spPr>
          <a:xfrm>
            <a:off x="0" y="152400"/>
            <a:ext cx="66548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Određivanje ukupnih proteina po Kjeldahl-u</a:t>
            </a:r>
            <a:endParaRPr lang="en-US" altLang="sr-Latn-RS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B8162-E4AE-B1C0-C16B-EB09A6F8161C}"/>
              </a:ext>
            </a:extLst>
          </p:cNvPr>
          <p:cNvSpPr txBox="1"/>
          <p:nvPr/>
        </p:nvSpPr>
        <p:spPr>
          <a:xfrm>
            <a:off x="457200" y="838200"/>
            <a:ext cx="33115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Proteini sadrže 16% azota!!!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083" name="TextBox 3">
            <a:extLst>
              <a:ext uri="{FF2B5EF4-FFF2-40B4-BE49-F238E27FC236}">
                <a16:creationId xmlns:a16="http://schemas.microsoft.com/office/drawing/2014/main" id="{764AE5D0-02FF-BA66-87E4-B53A1B86A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535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Određivanje proteinskig azota se vrši </a:t>
            </a:r>
            <a:r>
              <a:rPr lang="en-US" altLang="sr-Latn-RS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potpunom</a:t>
            </a: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oksidacijom uzorka, dugotrajnim kuvanjem, u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prisustvu katalizatora i koncentrovane sumporne kiseline.</a:t>
            </a:r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5F58E4F9-7BAE-5D9A-B018-E58E5F4B2AE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38400"/>
            <a:ext cx="1143000" cy="1752600"/>
            <a:chOff x="381000" y="2362200"/>
            <a:chExt cx="762000" cy="144780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0B02869E-FF07-89F9-B037-4160C58FFF51}"/>
                </a:ext>
              </a:extLst>
            </p:cNvPr>
            <p:cNvSpPr/>
            <p:nvPr/>
          </p:nvSpPr>
          <p:spPr>
            <a:xfrm>
              <a:off x="685800" y="2362200"/>
              <a:ext cx="152400" cy="685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22195B4-9D42-F8F0-7AEF-FA722674C4AC}"/>
                </a:ext>
              </a:extLst>
            </p:cNvPr>
            <p:cNvSpPr/>
            <p:nvPr/>
          </p:nvSpPr>
          <p:spPr>
            <a:xfrm>
              <a:off x="381000" y="3048000"/>
              <a:ext cx="762000" cy="76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D9DDBB5-E632-7C01-4090-844FC5E0833D}"/>
                </a:ext>
              </a:extLst>
            </p:cNvPr>
            <p:cNvSpPr/>
            <p:nvPr/>
          </p:nvSpPr>
          <p:spPr>
            <a:xfrm>
              <a:off x="762000" y="3581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627DAA-8465-A4B9-C31E-F64B9028EF1C}"/>
                </a:ext>
              </a:extLst>
            </p:cNvPr>
            <p:cNvSpPr/>
            <p:nvPr/>
          </p:nvSpPr>
          <p:spPr>
            <a:xfrm>
              <a:off x="381000" y="3048000"/>
              <a:ext cx="762000" cy="76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>
                <a:rot lat="60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092" name="TextBox 9">
            <a:extLst>
              <a:ext uri="{FF2B5EF4-FFF2-40B4-BE49-F238E27FC236}">
                <a16:creationId xmlns:a16="http://schemas.microsoft.com/office/drawing/2014/main" id="{467EC6EE-5752-CDFE-DC7F-C79180DCC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91000"/>
            <a:ext cx="1211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conc. H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3093" name="TextBox 10">
            <a:extLst>
              <a:ext uri="{FF2B5EF4-FFF2-40B4-BE49-F238E27FC236}">
                <a16:creationId xmlns:a16="http://schemas.microsoft.com/office/drawing/2014/main" id="{60B0B74C-144F-91F7-8137-4F3C92AC4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CO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2</a:t>
            </a:r>
            <a:endParaRPr lang="en-US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094" name="TextBox 11">
            <a:extLst>
              <a:ext uri="{FF2B5EF4-FFF2-40B4-BE49-F238E27FC236}">
                <a16:creationId xmlns:a16="http://schemas.microsoft.com/office/drawing/2014/main" id="{E83D7772-A942-2783-A3CA-84A954A57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884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SO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2</a:t>
            </a:r>
            <a:endParaRPr lang="en-US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095" name="TextBox 12">
            <a:extLst>
              <a:ext uri="{FF2B5EF4-FFF2-40B4-BE49-F238E27FC236}">
                <a16:creationId xmlns:a16="http://schemas.microsoft.com/office/drawing/2014/main" id="{8911E62D-97F9-A143-B31E-67A58F8B8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242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NH</a:t>
            </a:r>
            <a:r>
              <a:rPr lang="en-US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3</a:t>
            </a:r>
            <a:endParaRPr lang="en-US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4352FE-C6F5-EDBD-14F6-A7FCEB795E67}"/>
              </a:ext>
            </a:extLst>
          </p:cNvPr>
          <p:cNvCxnSpPr/>
          <p:nvPr/>
        </p:nvCxnSpPr>
        <p:spPr>
          <a:xfrm>
            <a:off x="1371600" y="3962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E4D7B7B6-2AEB-FE00-2E67-E64C2C923965}"/>
              </a:ext>
            </a:extLst>
          </p:cNvPr>
          <p:cNvSpPr/>
          <p:nvPr/>
        </p:nvSpPr>
        <p:spPr>
          <a:xfrm>
            <a:off x="1752600" y="2971800"/>
            <a:ext cx="1143000" cy="990600"/>
          </a:xfrm>
          <a:prstGeom prst="arc">
            <a:avLst>
              <a:gd name="adj1" fmla="val 5240795"/>
              <a:gd name="adj2" fmla="val 112896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8" name="TextBox 16">
            <a:extLst>
              <a:ext uri="{FF2B5EF4-FFF2-40B4-BE49-F238E27FC236}">
                <a16:creationId xmlns:a16="http://schemas.microsoft.com/office/drawing/2014/main" id="{03CFAF72-F6F2-B743-647E-DAA45854D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0"/>
            <a:ext cx="1252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(NH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3099" name="Rectangle 25">
            <a:extLst>
              <a:ext uri="{FF2B5EF4-FFF2-40B4-BE49-F238E27FC236}">
                <a16:creationId xmlns:a16="http://schemas.microsoft.com/office/drawing/2014/main" id="{A9DBA1A8-E44B-DA18-FCEE-9CDC485A6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86000"/>
            <a:ext cx="774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NaOH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AD8715E8-CB9F-EF93-E779-704F8D1F1BBE}"/>
              </a:ext>
            </a:extLst>
          </p:cNvPr>
          <p:cNvCxnSpPr/>
          <p:nvPr/>
        </p:nvCxnSpPr>
        <p:spPr>
          <a:xfrm rot="16200000" flipH="1">
            <a:off x="2781300" y="2705100"/>
            <a:ext cx="457200" cy="228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id="{B4428A03-BFFC-0A96-3D44-AC8265A43106}"/>
              </a:ext>
            </a:extLst>
          </p:cNvPr>
          <p:cNvSpPr/>
          <p:nvPr/>
        </p:nvSpPr>
        <p:spPr>
          <a:xfrm>
            <a:off x="4343400" y="3352800"/>
            <a:ext cx="762000" cy="8382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id="{F039A0FC-4829-F3F9-F5B1-C195077DE7A8}"/>
              </a:ext>
            </a:extLst>
          </p:cNvPr>
          <p:cNvSpPr/>
          <p:nvPr/>
        </p:nvSpPr>
        <p:spPr>
          <a:xfrm>
            <a:off x="4343400" y="3733800"/>
            <a:ext cx="762000" cy="4572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07" name="Rectangle 43">
            <a:extLst>
              <a:ext uri="{FF2B5EF4-FFF2-40B4-BE49-F238E27FC236}">
                <a16:creationId xmlns:a16="http://schemas.microsoft.com/office/drawing/2014/main" id="{60B7493B-A122-3BC8-78EB-1328A5018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8143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  <a:p>
            <a:pPr eaLnBrk="1" hangingPunct="1">
              <a:defRPr/>
            </a:pP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conc. x</a:t>
            </a:r>
          </a:p>
        </p:txBody>
      </p:sp>
      <p:sp>
        <p:nvSpPr>
          <p:cNvPr id="3108" name="Rectangle 39">
            <a:extLst>
              <a:ext uri="{FF2B5EF4-FFF2-40B4-BE49-F238E27FC236}">
                <a16:creationId xmlns:a16="http://schemas.microsoft.com/office/drawing/2014/main" id="{9F8236F2-AEB1-6237-1DA0-EE5BCF66C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3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4A1B9D57-14C0-3DC3-04F8-B1636D8592DA}"/>
              </a:ext>
            </a:extLst>
          </p:cNvPr>
          <p:cNvCxnSpPr/>
          <p:nvPr/>
        </p:nvCxnSpPr>
        <p:spPr>
          <a:xfrm rot="16200000" flipH="1">
            <a:off x="3528219" y="2796381"/>
            <a:ext cx="822325" cy="1325563"/>
          </a:xfrm>
          <a:prstGeom prst="curvedConnector3">
            <a:avLst>
              <a:gd name="adj1" fmla="val -5202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>
            <a:extLst>
              <a:ext uri="{FF2B5EF4-FFF2-40B4-BE49-F238E27FC236}">
                <a16:creationId xmlns:a16="http://schemas.microsoft.com/office/drawing/2014/main" id="{D5455084-C116-4FE5-9195-B4BE98178466}"/>
              </a:ext>
            </a:extLst>
          </p:cNvPr>
          <p:cNvSpPr/>
          <p:nvPr/>
        </p:nvSpPr>
        <p:spPr>
          <a:xfrm>
            <a:off x="4953000" y="3886200"/>
            <a:ext cx="228600" cy="60960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1" name="TextBox 45">
            <a:extLst>
              <a:ext uri="{FF2B5EF4-FFF2-40B4-BE49-F238E27FC236}">
                <a16:creationId xmlns:a16="http://schemas.microsoft.com/office/drawing/2014/main" id="{DE6C9EDC-DD39-512C-B59F-1D4074CD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038600"/>
            <a:ext cx="121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(NH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3112" name="Rectangle 46">
            <a:extLst>
              <a:ext uri="{FF2B5EF4-FFF2-40B4-BE49-F238E27FC236}">
                <a16:creationId xmlns:a16="http://schemas.microsoft.com/office/drawing/2014/main" id="{36114C9B-7429-DDE7-8B12-E9BE6982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038600"/>
            <a:ext cx="974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51A76F8-6F48-E78F-FE7F-2BF120335AB7}"/>
              </a:ext>
            </a:extLst>
          </p:cNvPr>
          <p:cNvSpPr/>
          <p:nvPr/>
        </p:nvSpPr>
        <p:spPr>
          <a:xfrm>
            <a:off x="6553200" y="3962400"/>
            <a:ext cx="914400" cy="457200"/>
          </a:xfrm>
          <a:prstGeom prst="ellipse">
            <a:avLst/>
          </a:prstGeom>
          <a:noFill/>
          <a:ln>
            <a:solidFill>
              <a:srgbClr val="8D3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58177A-054F-F980-9EAE-D56C8F656995}"/>
              </a:ext>
            </a:extLst>
          </p:cNvPr>
          <p:cNvSpPr txBox="1"/>
          <p:nvPr/>
        </p:nvSpPr>
        <p:spPr>
          <a:xfrm>
            <a:off x="6629400" y="3657600"/>
            <a:ext cx="692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b="1" dirty="0">
                <a:solidFill>
                  <a:srgbClr val="8D3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u višku</a:t>
            </a:r>
            <a:endParaRPr lang="en-US" sz="1200" b="1" baseline="-25000" dirty="0">
              <a:solidFill>
                <a:srgbClr val="8D37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117" name="TextBox 30">
            <a:extLst>
              <a:ext uri="{FF2B5EF4-FFF2-40B4-BE49-F238E27FC236}">
                <a16:creationId xmlns:a16="http://schemas.microsoft.com/office/drawing/2014/main" id="{4FAF277C-0B53-2724-259E-5B814CCC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95800"/>
            <a:ext cx="352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t</a:t>
            </a:r>
            <a:r>
              <a:rPr lang="en-US" altLang="en-US" sz="1600" baseline="30000">
                <a:latin typeface="Comic Sans MS" panose="030F0702030302020204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83" grpId="0"/>
      <p:bldP spid="3092" grpId="0"/>
      <p:bldP spid="3093" grpId="0"/>
      <p:bldP spid="3094" grpId="0"/>
      <p:bldP spid="3095" grpId="0"/>
      <p:bldP spid="3098" grpId="0"/>
      <p:bldP spid="3099" grpId="0"/>
      <p:bldP spid="3107" grpId="0"/>
      <p:bldP spid="3108" grpId="0"/>
      <p:bldP spid="45" grpId="0" animBg="1"/>
      <p:bldP spid="3111" grpId="0"/>
      <p:bldP spid="3112" grpId="0"/>
      <p:bldP spid="48" grpId="0" animBg="1"/>
      <p:bldP spid="49" grpId="0"/>
      <p:bldP spid="3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>
            <a:extLst>
              <a:ext uri="{FF2B5EF4-FFF2-40B4-BE49-F238E27FC236}">
                <a16:creationId xmlns:a16="http://schemas.microsoft.com/office/drawing/2014/main" id="{4CC2BCF7-47BB-58C5-5918-365D7676E11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57200"/>
            <a:ext cx="1295400" cy="1371600"/>
            <a:chOff x="1219200" y="457200"/>
            <a:chExt cx="1295400" cy="1371600"/>
          </a:xfrm>
        </p:grpSpPr>
        <p:sp>
          <p:nvSpPr>
            <p:cNvPr id="2" name="Flowchart: Magnetic Disk 1">
              <a:extLst>
                <a:ext uri="{FF2B5EF4-FFF2-40B4-BE49-F238E27FC236}">
                  <a16:creationId xmlns:a16="http://schemas.microsoft.com/office/drawing/2014/main" id="{C5B12192-FE39-2351-96DB-49333B62570D}"/>
                </a:ext>
              </a:extLst>
            </p:cNvPr>
            <p:cNvSpPr/>
            <p:nvPr/>
          </p:nvSpPr>
          <p:spPr>
            <a:xfrm>
              <a:off x="1219200" y="457200"/>
              <a:ext cx="1295400" cy="1371600"/>
            </a:xfrm>
            <a:prstGeom prst="flowChartMagneticDisk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" name="Flowchart: Magnetic Disk 2">
              <a:extLst>
                <a:ext uri="{FF2B5EF4-FFF2-40B4-BE49-F238E27FC236}">
                  <a16:creationId xmlns:a16="http://schemas.microsoft.com/office/drawing/2014/main" id="{BAEC8A4D-F158-8467-71C2-C1A1BC272CE4}"/>
                </a:ext>
              </a:extLst>
            </p:cNvPr>
            <p:cNvSpPr/>
            <p:nvPr/>
          </p:nvSpPr>
          <p:spPr>
            <a:xfrm>
              <a:off x="1219200" y="1066800"/>
              <a:ext cx="1295400" cy="762000"/>
            </a:xfrm>
            <a:prstGeom prst="flowChartMagneticDisk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3E92852-2A76-6D79-C602-F6637027E228}"/>
              </a:ext>
            </a:extLst>
          </p:cNvPr>
          <p:cNvSpPr txBox="1"/>
          <p:nvPr/>
        </p:nvSpPr>
        <p:spPr>
          <a:xfrm>
            <a:off x="1905000" y="1828800"/>
            <a:ext cx="8620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čaša A</a:t>
            </a:r>
            <a:endParaRPr lang="en-US" sz="1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1051BF-BCBA-5C5E-1C33-90F5D0D26B36}"/>
              </a:ext>
            </a:extLst>
          </p:cNvPr>
          <p:cNvSpPr txBox="1"/>
          <p:nvPr/>
        </p:nvSpPr>
        <p:spPr>
          <a:xfrm>
            <a:off x="0" y="1295400"/>
            <a:ext cx="15525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ukupna</a:t>
            </a: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H</a:t>
            </a:r>
            <a:r>
              <a:rPr lang="x-none" sz="1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endParaRPr lang="en-US" sz="1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2FEDEC-EDC7-4957-EAE2-A143E18403DE}"/>
              </a:ext>
            </a:extLst>
          </p:cNvPr>
          <p:cNvCxnSpPr/>
          <p:nvPr/>
        </p:nvCxnSpPr>
        <p:spPr>
          <a:xfrm>
            <a:off x="3200400" y="12954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B5AFE2-B3A7-13A4-26F1-E11CB9E0696E}"/>
              </a:ext>
            </a:extLst>
          </p:cNvPr>
          <p:cNvSpPr txBox="1"/>
          <p:nvPr/>
        </p:nvSpPr>
        <p:spPr>
          <a:xfrm>
            <a:off x="3276600" y="990600"/>
            <a:ext cx="10779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? NH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grpSp>
        <p:nvGrpSpPr>
          <p:cNvPr id="8" name="Group 48">
            <a:extLst>
              <a:ext uri="{FF2B5EF4-FFF2-40B4-BE49-F238E27FC236}">
                <a16:creationId xmlns:a16="http://schemas.microsoft.com/office/drawing/2014/main" id="{EE52F243-CDAF-956B-E9CE-D64C76FD6CE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57200"/>
            <a:ext cx="1295400" cy="1371600"/>
            <a:chOff x="3886200" y="457200"/>
            <a:chExt cx="1295400" cy="1371600"/>
          </a:xfrm>
        </p:grpSpPr>
        <p:sp>
          <p:nvSpPr>
            <p:cNvPr id="11" name="Flowchart: Magnetic Disk 10">
              <a:extLst>
                <a:ext uri="{FF2B5EF4-FFF2-40B4-BE49-F238E27FC236}">
                  <a16:creationId xmlns:a16="http://schemas.microsoft.com/office/drawing/2014/main" id="{E5077AF8-C7C1-1FFD-2FFC-A0A82A6F36BE}"/>
                </a:ext>
              </a:extLst>
            </p:cNvPr>
            <p:cNvSpPr/>
            <p:nvPr/>
          </p:nvSpPr>
          <p:spPr>
            <a:xfrm>
              <a:off x="3886200" y="457200"/>
              <a:ext cx="1295400" cy="1371600"/>
            </a:xfrm>
            <a:prstGeom prst="flowChartMagneticDisk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2" name="Flowchart: Magnetic Disk 11">
              <a:extLst>
                <a:ext uri="{FF2B5EF4-FFF2-40B4-BE49-F238E27FC236}">
                  <a16:creationId xmlns:a16="http://schemas.microsoft.com/office/drawing/2014/main" id="{2B129E77-1B70-6354-AE4F-9BDBC49A112F}"/>
                </a:ext>
              </a:extLst>
            </p:cNvPr>
            <p:cNvSpPr/>
            <p:nvPr/>
          </p:nvSpPr>
          <p:spPr>
            <a:xfrm>
              <a:off x="3886200" y="1066800"/>
              <a:ext cx="1295400" cy="762000"/>
            </a:xfrm>
            <a:prstGeom prst="flowChartMagneticDisk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3" name="Flowchart: Magnetic Disk 12">
              <a:extLst>
                <a:ext uri="{FF2B5EF4-FFF2-40B4-BE49-F238E27FC236}">
                  <a16:creationId xmlns:a16="http://schemas.microsoft.com/office/drawing/2014/main" id="{7663A3CE-66BF-4BBE-93A2-BC3E67F86716}"/>
                </a:ext>
              </a:extLst>
            </p:cNvPr>
            <p:cNvSpPr/>
            <p:nvPr/>
          </p:nvSpPr>
          <p:spPr>
            <a:xfrm>
              <a:off x="3886200" y="1447800"/>
              <a:ext cx="1295400" cy="381000"/>
            </a:xfrm>
            <a:prstGeom prst="flowChartMagneticDisk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omic Sans MS" pitchFamily="66" charset="0"/>
              </a:endParaRPr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8A2CD8-5A6A-6F9F-351F-CB460615D15B}"/>
              </a:ext>
            </a:extLst>
          </p:cNvPr>
          <p:cNvCxnSpPr/>
          <p:nvPr/>
        </p:nvCxnSpPr>
        <p:spPr>
          <a:xfrm>
            <a:off x="6477000" y="1524000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F57DFB4-D431-5F46-596D-E9BEA5E0B83C}"/>
              </a:ext>
            </a:extLst>
          </p:cNvPr>
          <p:cNvSpPr txBox="1"/>
          <p:nvPr/>
        </p:nvSpPr>
        <p:spPr>
          <a:xfrm>
            <a:off x="6629400" y="1219200"/>
            <a:ext cx="17018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slobodna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971559-1AD1-325F-D2DC-2B5BDF698E40}"/>
              </a:ext>
            </a:extLst>
          </p:cNvPr>
          <p:cNvSpPr txBox="1"/>
          <p:nvPr/>
        </p:nvSpPr>
        <p:spPr>
          <a:xfrm>
            <a:off x="5105400" y="6324600"/>
            <a:ext cx="4038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vezana H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(reagovala sa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OH)</a:t>
            </a:r>
            <a:endParaRPr lang="en-US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EF85BC-4687-2053-8C07-929FC6FDCE0D}"/>
              </a:ext>
            </a:extLst>
          </p:cNvPr>
          <p:cNvSpPr txBox="1"/>
          <p:nvPr/>
        </p:nvSpPr>
        <p:spPr>
          <a:xfrm>
            <a:off x="5181600" y="1828800"/>
            <a:ext cx="841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čaša B</a:t>
            </a:r>
            <a:endParaRPr lang="en-US" sz="1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856B72-6218-D16F-8966-88C3274EC29F}"/>
              </a:ext>
            </a:extLst>
          </p:cNvPr>
          <p:cNvSpPr txBox="1"/>
          <p:nvPr/>
        </p:nvSpPr>
        <p:spPr>
          <a:xfrm>
            <a:off x="1676400" y="2209800"/>
            <a:ext cx="13700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10 ml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A24ED9-4F14-EE5E-4334-808AD08D92F1}"/>
              </a:ext>
            </a:extLst>
          </p:cNvPr>
          <p:cNvSpPr txBox="1"/>
          <p:nvPr/>
        </p:nvSpPr>
        <p:spPr>
          <a:xfrm>
            <a:off x="4876800" y="2057400"/>
            <a:ext cx="137160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10 ml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5 ml NH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OH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ABF785-2C32-F53E-F3EB-DE83A28B5426}"/>
              </a:ext>
            </a:extLst>
          </p:cNvPr>
          <p:cNvSpPr txBox="1"/>
          <p:nvPr/>
        </p:nvSpPr>
        <p:spPr>
          <a:xfrm>
            <a:off x="1828800" y="2895600"/>
            <a:ext cx="42783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titracija sa 0,1 N NaOH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→ 4 mg/mL NaOH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F63565-553C-CBD5-AAC0-241C41FA66ED}"/>
              </a:ext>
            </a:extLst>
          </p:cNvPr>
          <p:cNvSpPr txBox="1"/>
          <p:nvPr/>
        </p:nvSpPr>
        <p:spPr>
          <a:xfrm>
            <a:off x="1524000" y="3200400"/>
            <a:ext cx="167957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12 ml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NaOH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→ 48 mg NaOH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6DF944-4C53-B571-155A-37B6EF77AD9A}"/>
              </a:ext>
            </a:extLst>
          </p:cNvPr>
          <p:cNvSpPr txBox="1"/>
          <p:nvPr/>
        </p:nvSpPr>
        <p:spPr>
          <a:xfrm>
            <a:off x="4724400" y="3276600"/>
            <a:ext cx="1679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8 ml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NaOH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→ 32 mg NaOH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829D54-F6CA-E346-00DF-B19799277335}"/>
              </a:ext>
            </a:extLst>
          </p:cNvPr>
          <p:cNvSpPr/>
          <p:nvPr/>
        </p:nvSpPr>
        <p:spPr>
          <a:xfrm>
            <a:off x="2133600" y="4038600"/>
            <a:ext cx="3592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NaOH +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 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Na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 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+    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4127" name="TextBox 28">
            <a:extLst>
              <a:ext uri="{FF2B5EF4-FFF2-40B4-BE49-F238E27FC236}">
                <a16:creationId xmlns:a16="http://schemas.microsoft.com/office/drawing/2014/main" id="{CE80B1C3-CBB6-F595-2BB1-6B2CA190B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309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128" name="TextBox 29">
            <a:extLst>
              <a:ext uri="{FF2B5EF4-FFF2-40B4-BE49-F238E27FC236}">
                <a16:creationId xmlns:a16="http://schemas.microsoft.com/office/drawing/2014/main" id="{0670E105-1D5F-6336-0CEA-4374A4358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309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59D851-068C-529A-3AF5-2B1AE502EAA2}"/>
              </a:ext>
            </a:extLst>
          </p:cNvPr>
          <p:cNvSpPr txBox="1"/>
          <p:nvPr/>
        </p:nvSpPr>
        <p:spPr>
          <a:xfrm>
            <a:off x="6553200" y="2819400"/>
            <a:ext cx="25908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gram ekvivalenti</a:t>
            </a:r>
            <a:r>
              <a:rPr lang="x-none" sz="1600">
                <a:latin typeface="Comic Sans MS" pitchFamily="66" charset="0"/>
                <a:cs typeface="+mn-cs"/>
              </a:rPr>
              <a:t>: </a:t>
            </a:r>
            <a:endParaRPr lang="en-US" sz="1600" dirty="0">
              <a:latin typeface="Comic Sans MS" pitchFamily="66" charset="0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>
                <a:latin typeface="Comic Sans MS" pitchFamily="66" charset="0"/>
                <a:cs typeface="+mn-cs"/>
              </a:rPr>
              <a:t>molekulska </a:t>
            </a:r>
            <a:r>
              <a:rPr lang="x-none" sz="1600" dirty="0">
                <a:latin typeface="Comic Sans MS" pitchFamily="66" charset="0"/>
                <a:cs typeface="+mn-cs"/>
              </a:rPr>
              <a:t>masa kiseline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>
                <a:latin typeface="Comic Sans MS" pitchFamily="66" charset="0"/>
                <a:cs typeface="+mn-cs"/>
              </a:rPr>
              <a:t>podeljena </a:t>
            </a:r>
            <a:r>
              <a:rPr lang="x-none" sz="1600" dirty="0">
                <a:latin typeface="Comic Sans MS" pitchFamily="66" charset="0"/>
                <a:cs typeface="+mn-cs"/>
              </a:rPr>
              <a:t>sa brojem H</a:t>
            </a:r>
            <a:r>
              <a:rPr lang="x-none" sz="1600" baseline="30000" dirty="0">
                <a:latin typeface="Comic Sans MS" pitchFamily="66" charset="0"/>
                <a:cs typeface="+mn-cs"/>
              </a:rPr>
              <a:t>+</a:t>
            </a:r>
            <a:r>
              <a:rPr lang="x-none" sz="1600" dirty="0">
                <a:latin typeface="Comic Sans MS" pitchFamily="66" charset="0"/>
                <a:cs typeface="+mn-cs"/>
              </a:rPr>
              <a:t>,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aseline="30000">
                <a:latin typeface="Comic Sans MS" pitchFamily="66" charset="0"/>
                <a:cs typeface="+mn-cs"/>
              </a:rPr>
              <a:t> </a:t>
            </a:r>
            <a:r>
              <a:rPr lang="x-none" sz="1600" dirty="0">
                <a:latin typeface="Comic Sans MS" pitchFamily="66" charset="0"/>
                <a:cs typeface="+mn-cs"/>
              </a:rPr>
              <a:t>molekulska masa baze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>
                <a:latin typeface="Comic Sans MS" pitchFamily="66" charset="0"/>
                <a:cs typeface="+mn-cs"/>
              </a:rPr>
              <a:t>podeljena </a:t>
            </a:r>
            <a:r>
              <a:rPr lang="x-none" sz="1600" dirty="0">
                <a:latin typeface="Comic Sans MS" pitchFamily="66" charset="0"/>
                <a:cs typeface="+mn-cs"/>
              </a:rPr>
              <a:t>sa brojem OH</a:t>
            </a:r>
            <a:r>
              <a:rPr lang="x-none" sz="1600" baseline="30000" dirty="0">
                <a:latin typeface="Comic Sans MS" pitchFamily="66" charset="0"/>
                <a:cs typeface="+mn-cs"/>
              </a:rPr>
              <a:t>-</a:t>
            </a:r>
            <a:r>
              <a:rPr lang="x-none" sz="1600" dirty="0">
                <a:latin typeface="Comic Sans MS" pitchFamily="66" charset="0"/>
                <a:cs typeface="+mn-cs"/>
              </a:rPr>
              <a:t>                 </a:t>
            </a:r>
            <a:endParaRPr lang="en-US" sz="1600" dirty="0">
              <a:latin typeface="Comic Sans MS" pitchFamily="66" charset="0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EBD0F4-77F2-B196-CC52-860AA462B9E0}"/>
              </a:ext>
            </a:extLst>
          </p:cNvPr>
          <p:cNvSpPr txBox="1"/>
          <p:nvPr/>
        </p:nvSpPr>
        <p:spPr>
          <a:xfrm>
            <a:off x="2362200" y="4343400"/>
            <a:ext cx="4349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40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1968C-B7A2-65E3-E056-46DC2BB44B46}"/>
              </a:ext>
            </a:extLst>
          </p:cNvPr>
          <p:cNvSpPr txBox="1"/>
          <p:nvPr/>
        </p:nvSpPr>
        <p:spPr>
          <a:xfrm>
            <a:off x="3124200" y="4648200"/>
            <a:ext cx="4349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49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2FBE50-4AF9-EA09-FE0D-4B33BCEA3C81}"/>
              </a:ext>
            </a:extLst>
          </p:cNvPr>
          <p:cNvSpPr txBox="1"/>
          <p:nvPr/>
        </p:nvSpPr>
        <p:spPr>
          <a:xfrm>
            <a:off x="3124200" y="4343400"/>
            <a:ext cx="4349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98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DBECF7-7B02-BCF0-ECA1-7144088BE0A4}"/>
              </a:ext>
            </a:extLst>
          </p:cNvPr>
          <p:cNvSpPr txBox="1"/>
          <p:nvPr/>
        </p:nvSpPr>
        <p:spPr>
          <a:xfrm>
            <a:off x="1981200" y="4343400"/>
            <a:ext cx="5540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 x 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5B6223-1FBD-1BF2-4100-CF11B7E94C57}"/>
              </a:ext>
            </a:extLst>
          </p:cNvPr>
          <p:cNvSpPr txBox="1"/>
          <p:nvPr/>
        </p:nvSpPr>
        <p:spPr>
          <a:xfrm>
            <a:off x="2362200" y="4648200"/>
            <a:ext cx="4349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40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4FD072-87DD-B3CC-801D-55B0102983FC}"/>
              </a:ext>
            </a:extLst>
          </p:cNvPr>
          <p:cNvSpPr txBox="1"/>
          <p:nvPr/>
        </p:nvSpPr>
        <p:spPr>
          <a:xfrm>
            <a:off x="2819400" y="4648200"/>
            <a:ext cx="2460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: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A7674E-B164-2510-F20C-D37874FCC184}"/>
              </a:ext>
            </a:extLst>
          </p:cNvPr>
          <p:cNvSpPr txBox="1"/>
          <p:nvPr/>
        </p:nvSpPr>
        <p:spPr>
          <a:xfrm>
            <a:off x="2819400" y="4343400"/>
            <a:ext cx="2460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: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55FBA-D599-3F50-A3DE-A226F51B80B8}"/>
              </a:ext>
            </a:extLst>
          </p:cNvPr>
          <p:cNvSpPr txBox="1"/>
          <p:nvPr/>
        </p:nvSpPr>
        <p:spPr>
          <a:xfrm>
            <a:off x="1600200" y="5029200"/>
            <a:ext cx="17367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40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49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48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E3D357-D762-B6D4-F944-90445BD9E486}"/>
              </a:ext>
            </a:extLst>
          </p:cNvPr>
          <p:cNvSpPr txBox="1"/>
          <p:nvPr/>
        </p:nvSpPr>
        <p:spPr>
          <a:xfrm>
            <a:off x="4876800" y="5029200"/>
            <a:ext cx="17589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40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49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13D46B-2AAA-E726-C318-ABD47B648B96}"/>
              </a:ext>
            </a:extLst>
          </p:cNvPr>
          <p:cNvSpPr txBox="1"/>
          <p:nvPr/>
        </p:nvSpPr>
        <p:spPr>
          <a:xfrm>
            <a:off x="1524000" y="5410200"/>
            <a:ext cx="1820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49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48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/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40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9491BD-7F92-5578-4B3F-3027A3EFFE68}"/>
              </a:ext>
            </a:extLst>
          </p:cNvPr>
          <p:cNvSpPr txBox="1"/>
          <p:nvPr/>
        </p:nvSpPr>
        <p:spPr>
          <a:xfrm>
            <a:off x="4800600" y="5410200"/>
            <a:ext cx="18430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49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/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40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E7B2F5-0CAB-D9E3-BCDA-A62EED927FA1}"/>
              </a:ext>
            </a:extLst>
          </p:cNvPr>
          <p:cNvSpPr txBox="1"/>
          <p:nvPr/>
        </p:nvSpPr>
        <p:spPr>
          <a:xfrm>
            <a:off x="1524000" y="5791200"/>
            <a:ext cx="2111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58,8 mg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D9DB6A-02D5-8082-8ED8-B7D1FDEA13B7}"/>
              </a:ext>
            </a:extLst>
          </p:cNvPr>
          <p:cNvSpPr txBox="1"/>
          <p:nvPr/>
        </p:nvSpPr>
        <p:spPr>
          <a:xfrm>
            <a:off x="4800600" y="5791200"/>
            <a:ext cx="20732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39,2 mg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2988E9-3514-774E-BE8E-194242ED1A29}"/>
              </a:ext>
            </a:extLst>
          </p:cNvPr>
          <p:cNvSpPr txBox="1"/>
          <p:nvPr/>
        </p:nvSpPr>
        <p:spPr>
          <a:xfrm>
            <a:off x="2057400" y="6324600"/>
            <a:ext cx="31670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-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58,8 - 39,2 mg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CCE513B-2A0F-7838-D423-A57E4C046A45}"/>
              </a:ext>
            </a:extLst>
          </p:cNvPr>
          <p:cNvSpPr txBox="1"/>
          <p:nvPr/>
        </p:nvSpPr>
        <p:spPr>
          <a:xfrm>
            <a:off x="6248400" y="1524000"/>
            <a:ext cx="2895600" cy="503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(NH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)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vezana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797FED2-0B96-B13C-B425-DFC7EED1103F}"/>
              </a:ext>
            </a:extLst>
          </p:cNvPr>
          <p:cNvSpPr/>
          <p:nvPr/>
        </p:nvSpPr>
        <p:spPr>
          <a:xfrm>
            <a:off x="1828800" y="3581400"/>
            <a:ext cx="381000" cy="457200"/>
          </a:xfrm>
          <a:prstGeom prst="ellipse">
            <a:avLst/>
          </a:prstGeom>
          <a:noFill/>
          <a:ln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A79E4E3-D008-96D7-86A0-F1E8B1458FD1}"/>
              </a:ext>
            </a:extLst>
          </p:cNvPr>
          <p:cNvSpPr/>
          <p:nvPr/>
        </p:nvSpPr>
        <p:spPr>
          <a:xfrm>
            <a:off x="5029200" y="3581400"/>
            <a:ext cx="381000" cy="457200"/>
          </a:xfrm>
          <a:prstGeom prst="ellipse">
            <a:avLst/>
          </a:prstGeom>
          <a:noFill/>
          <a:ln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7" grpId="0"/>
      <p:bldP spid="18" grpId="0"/>
      <p:bldP spid="21" grpId="0"/>
      <p:bldP spid="22" grpId="0"/>
      <p:bldP spid="23" grpId="0"/>
      <p:bldP spid="25" grpId="0"/>
      <p:bldP spid="26" grpId="0" build="p"/>
      <p:bldP spid="27" grpId="0" build="p"/>
      <p:bldP spid="28" grpId="0"/>
      <p:bldP spid="4127" grpId="0"/>
      <p:bldP spid="4128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3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4BC188-AAAB-B80D-99FB-5F0FAA3020FC}"/>
              </a:ext>
            </a:extLst>
          </p:cNvPr>
          <p:cNvSpPr/>
          <p:nvPr/>
        </p:nvSpPr>
        <p:spPr>
          <a:xfrm>
            <a:off x="3352800" y="609600"/>
            <a:ext cx="14414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 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57D90-4194-7B1E-AC6C-AED59E8C8179}"/>
              </a:ext>
            </a:extLst>
          </p:cNvPr>
          <p:cNvSpPr txBox="1"/>
          <p:nvPr/>
        </p:nvSpPr>
        <p:spPr>
          <a:xfrm>
            <a:off x="2895600" y="152400"/>
            <a:ext cx="24971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-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19,6 mg 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67506-A6AE-0BD0-836F-4E7FE9618386}"/>
              </a:ext>
            </a:extLst>
          </p:cNvPr>
          <p:cNvSpPr txBox="1"/>
          <p:nvPr/>
        </p:nvSpPr>
        <p:spPr>
          <a:xfrm>
            <a:off x="5257800" y="152400"/>
            <a:ext cx="3886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vezana H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2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SO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4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(reagovala sa 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OH)</a:t>
            </a:r>
            <a:endParaRPr lang="en-US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1EEC56-6150-E80D-A697-969DCDBE6FAA}"/>
              </a:ext>
            </a:extLst>
          </p:cNvPr>
          <p:cNvSpPr/>
          <p:nvPr/>
        </p:nvSpPr>
        <p:spPr>
          <a:xfrm>
            <a:off x="3429000" y="990600"/>
            <a:ext cx="4429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17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0D7F39-D0C5-B7E5-FC5A-B2ABBCA6C11C}"/>
              </a:ext>
            </a:extLst>
          </p:cNvPr>
          <p:cNvSpPr/>
          <p:nvPr/>
        </p:nvSpPr>
        <p:spPr>
          <a:xfrm>
            <a:off x="4038600" y="990600"/>
            <a:ext cx="47466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49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0DF2A-A49B-DC13-7804-76770B6B6E9C}"/>
              </a:ext>
            </a:extLst>
          </p:cNvPr>
          <p:cNvSpPr txBox="1"/>
          <p:nvPr/>
        </p:nvSpPr>
        <p:spPr>
          <a:xfrm>
            <a:off x="3200400" y="1524000"/>
            <a:ext cx="20304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17 : 49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600" baseline="-5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 19,6</a:t>
            </a:r>
            <a:endParaRPr lang="en-US" sz="1600" baseline="-5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4FD75E-6939-4F04-265D-A0A8FFFC2919}"/>
              </a:ext>
            </a:extLst>
          </p:cNvPr>
          <p:cNvSpPr/>
          <p:nvPr/>
        </p:nvSpPr>
        <p:spPr>
          <a:xfrm>
            <a:off x="3200400" y="1905000"/>
            <a:ext cx="2286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600" baseline="-5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17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 19,6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/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49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56EEB-4D58-6761-0973-977D17A09AAF}"/>
              </a:ext>
            </a:extLst>
          </p:cNvPr>
          <p:cNvSpPr/>
          <p:nvPr/>
        </p:nvSpPr>
        <p:spPr>
          <a:xfrm>
            <a:off x="3200400" y="2286000"/>
            <a:ext cx="23622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600" baseline="-5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6,8 mg NH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32C353-74CC-2576-CDE8-1503F62B9185}"/>
              </a:ext>
            </a:extLst>
          </p:cNvPr>
          <p:cNvSpPr/>
          <p:nvPr/>
        </p:nvSpPr>
        <p:spPr>
          <a:xfrm>
            <a:off x="3657600" y="2743200"/>
            <a:ext cx="9350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N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8C9D81-5B6F-3382-0812-93B9E9C3D18A}"/>
              </a:ext>
            </a:extLst>
          </p:cNvPr>
          <p:cNvSpPr/>
          <p:nvPr/>
        </p:nvSpPr>
        <p:spPr>
          <a:xfrm>
            <a:off x="3733800" y="3124200"/>
            <a:ext cx="4429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17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B5E8C2-1D0C-B05C-77F2-0C186FC15FDB}"/>
              </a:ext>
            </a:extLst>
          </p:cNvPr>
          <p:cNvSpPr/>
          <p:nvPr/>
        </p:nvSpPr>
        <p:spPr>
          <a:xfrm>
            <a:off x="4191000" y="3124200"/>
            <a:ext cx="4429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14</a:t>
            </a:r>
            <a:r>
              <a:rPr lang="x-none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F763B5-2455-4C6B-E5B5-0F5B26E29F36}"/>
              </a:ext>
            </a:extLst>
          </p:cNvPr>
          <p:cNvSpPr txBox="1"/>
          <p:nvPr/>
        </p:nvSpPr>
        <p:spPr>
          <a:xfrm>
            <a:off x="3276600" y="3505200"/>
            <a:ext cx="18732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17 : 14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6.8 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endParaRPr lang="en-US" sz="1600" baseline="-5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B1776B-18C6-8F8D-0A21-9F37CFD7CDFE}"/>
              </a:ext>
            </a:extLst>
          </p:cNvPr>
          <p:cNvSpPr/>
          <p:nvPr/>
        </p:nvSpPr>
        <p:spPr>
          <a:xfrm>
            <a:off x="3200400" y="3886200"/>
            <a:ext cx="22098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= 1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x  6,8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/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7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49EF0C-87EC-16D3-D9EF-550F7E8E1113}"/>
              </a:ext>
            </a:extLst>
          </p:cNvPr>
          <p:cNvSpPr/>
          <p:nvPr/>
        </p:nvSpPr>
        <p:spPr>
          <a:xfrm>
            <a:off x="3200400" y="4267200"/>
            <a:ext cx="16764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5,6 mg N 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49636C-A3C4-FF3C-D55E-183125332349}"/>
              </a:ext>
            </a:extLst>
          </p:cNvPr>
          <p:cNvSpPr txBox="1"/>
          <p:nvPr/>
        </p:nvSpPr>
        <p:spPr>
          <a:xfrm>
            <a:off x="2743200" y="4724400"/>
            <a:ext cx="3276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000" b="1" dirty="0">
                <a:solidFill>
                  <a:srgbClr val="F50B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u proteinima ima 16% N</a:t>
            </a:r>
            <a:endParaRPr lang="en-US" sz="2000" b="1" baseline="-25000" dirty="0">
              <a:solidFill>
                <a:srgbClr val="F50B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07C093-E68A-2A99-3E9A-2244FFD05482}"/>
              </a:ext>
            </a:extLst>
          </p:cNvPr>
          <p:cNvSpPr txBox="1"/>
          <p:nvPr/>
        </p:nvSpPr>
        <p:spPr>
          <a:xfrm>
            <a:off x="3200400" y="5181600"/>
            <a:ext cx="206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100 : 16 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prot</a:t>
            </a:r>
            <a:r>
              <a:rPr lang="x-none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 5,6</a:t>
            </a:r>
            <a:endParaRPr lang="en-US" sz="1600" baseline="-5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1DC2D9-14EF-E6C9-5B59-5BE66FB21298}"/>
              </a:ext>
            </a:extLst>
          </p:cNvPr>
          <p:cNvSpPr txBox="1"/>
          <p:nvPr/>
        </p:nvSpPr>
        <p:spPr>
          <a:xfrm>
            <a:off x="2971800" y="5638800"/>
            <a:ext cx="24765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x-none" sz="16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prot </a:t>
            </a: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= 35 mg proteina</a:t>
            </a:r>
            <a:endParaRPr lang="en-US" sz="1600" b="1" baseline="-5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7D55D8-88F9-D5EA-552D-ED8985D19821}"/>
              </a:ext>
            </a:extLst>
          </p:cNvPr>
          <p:cNvSpPr txBox="1"/>
          <p:nvPr/>
        </p:nvSpPr>
        <p:spPr>
          <a:xfrm>
            <a:off x="0" y="228600"/>
            <a:ext cx="30432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Spektrofotometrija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F7889A-9240-3A50-687C-7D4EF616D3DA}"/>
              </a:ext>
            </a:extLst>
          </p:cNvPr>
          <p:cNvSpPr txBox="1"/>
          <p:nvPr/>
        </p:nvSpPr>
        <p:spPr>
          <a:xfrm>
            <a:off x="0" y="990600"/>
            <a:ext cx="9101138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- Analitička metoda koja se zasniva na merenju apsorcionih spektara molekula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- Niz talasnih dužina koje jedna vrsta molekula može apsorbovati je specifičan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olekul može apsorbovati samo fotone čija energija odgovara razlici između dva energetska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  </a:t>
            </a: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stanja</a:t>
            </a: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valentnih elektrona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- </a:t>
            </a:r>
            <a:r>
              <a:rPr lang="sr-Latn-RS" altLang="sr-Latn-R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Transparenca:</a:t>
            </a: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količina svetlosti koja prođe kroz neku supstancu</a:t>
            </a:r>
            <a:endParaRPr lang="en-US" altLang="sr-Latn-RS" sz="16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48" name="TextBox 3">
            <a:extLst>
              <a:ext uri="{FF2B5EF4-FFF2-40B4-BE49-F238E27FC236}">
                <a16:creationId xmlns:a16="http://schemas.microsoft.com/office/drawing/2014/main" id="{1AE3D0C0-1BC9-C23D-D96C-FEDF4D3FF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52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T =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CDB7335-6751-D7E7-EF94-49AF949C63B1}"/>
              </a:ext>
            </a:extLst>
          </p:cNvPr>
          <p:cNvCxnSpPr/>
          <p:nvPr/>
        </p:nvCxnSpPr>
        <p:spPr>
          <a:xfrm>
            <a:off x="2286000" y="3538538"/>
            <a:ext cx="2746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8">
            <a:extLst>
              <a:ext uri="{FF2B5EF4-FFF2-40B4-BE49-F238E27FC236}">
                <a16:creationId xmlns:a16="http://schemas.microsoft.com/office/drawing/2014/main" id="{BFE152A3-FCDC-18B1-9466-F87E8CEC9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6151" name="TextBox 9">
            <a:extLst>
              <a:ext uri="{FF2B5EF4-FFF2-40B4-BE49-F238E27FC236}">
                <a16:creationId xmlns:a16="http://schemas.microsoft.com/office/drawing/2014/main" id="{8EBF67E9-9AD0-49C7-D73C-EAE239AA9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</a:p>
        </p:txBody>
      </p:sp>
      <p:sp>
        <p:nvSpPr>
          <p:cNvPr id="6152" name="TextBox 12">
            <a:extLst>
              <a:ext uri="{FF2B5EF4-FFF2-40B4-BE49-F238E27FC236}">
                <a16:creationId xmlns:a16="http://schemas.microsoft.com/office/drawing/2014/main" id="{C2FE8A2A-A40B-2A00-E35F-EF1AC7370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14800"/>
            <a:ext cx="1824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 = -logT = -log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19484C-42AD-1834-70D4-96BD23CF3FB0}"/>
              </a:ext>
            </a:extLst>
          </p:cNvPr>
          <p:cNvCxnSpPr/>
          <p:nvPr/>
        </p:nvCxnSpPr>
        <p:spPr>
          <a:xfrm>
            <a:off x="3657600" y="4300538"/>
            <a:ext cx="2746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14">
            <a:extLst>
              <a:ext uri="{FF2B5EF4-FFF2-40B4-BE49-F238E27FC236}">
                <a16:creationId xmlns:a16="http://schemas.microsoft.com/office/drawing/2014/main" id="{E7484D82-3E03-7446-6E7C-7086DD25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62400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</a:p>
        </p:txBody>
      </p:sp>
      <p:sp>
        <p:nvSpPr>
          <p:cNvPr id="6155" name="TextBox 15">
            <a:extLst>
              <a:ext uri="{FF2B5EF4-FFF2-40B4-BE49-F238E27FC236}">
                <a16:creationId xmlns:a16="http://schemas.microsoft.com/office/drawing/2014/main" id="{94A9CAD8-FE50-C764-A1A4-435717D0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</a:p>
        </p:txBody>
      </p:sp>
      <p:sp>
        <p:nvSpPr>
          <p:cNvPr id="6156" name="TextBox 16">
            <a:extLst>
              <a:ext uri="{FF2B5EF4-FFF2-40B4-BE49-F238E27FC236}">
                <a16:creationId xmlns:a16="http://schemas.microsoft.com/office/drawing/2014/main" id="{9807B53F-0A34-EFC4-ED9E-67B15B9D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24400"/>
            <a:ext cx="139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 =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l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c</a:t>
            </a:r>
          </a:p>
        </p:txBody>
      </p:sp>
      <p:sp>
        <p:nvSpPr>
          <p:cNvPr id="6157" name="Rectangle 17">
            <a:extLst>
              <a:ext uri="{FF2B5EF4-FFF2-40B4-BE49-F238E27FC236}">
                <a16:creationId xmlns:a16="http://schemas.microsoft.com/office/drawing/2014/main" id="{078FDC81-9BFC-B9AB-F2AD-718615A1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313848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–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koeficijent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ekstinkcije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l 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dužina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puta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 –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koncentracija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supstance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58" name="Rectangle 18">
            <a:extLst>
              <a:ext uri="{FF2B5EF4-FFF2-40B4-BE49-F238E27FC236}">
                <a16:creationId xmlns:a16="http://schemas.microsoft.com/office/drawing/2014/main" id="{7999A0CC-C103-AA64-99A9-686F76117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82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const.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59" name="Rectangle 19">
            <a:extLst>
              <a:ext uri="{FF2B5EF4-FFF2-40B4-BE49-F238E27FC236}">
                <a16:creationId xmlns:a16="http://schemas.microsoft.com/office/drawing/2014/main" id="{2592041E-4984-B759-CBCE-F0E12F85F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82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const.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3BB622-172F-619D-D8DC-0B915C74850D}"/>
              </a:ext>
            </a:extLst>
          </p:cNvPr>
          <p:cNvSpPr/>
          <p:nvPr/>
        </p:nvSpPr>
        <p:spPr>
          <a:xfrm>
            <a:off x="2971800" y="4648200"/>
            <a:ext cx="457200" cy="457200"/>
          </a:xfrm>
          <a:prstGeom prst="ellipse">
            <a:avLst/>
          </a:prstGeom>
          <a:noFill/>
          <a:ln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A7594C-90B6-A522-F6F9-87C53E470CF2}"/>
              </a:ext>
            </a:extLst>
          </p:cNvPr>
          <p:cNvSpPr/>
          <p:nvPr/>
        </p:nvSpPr>
        <p:spPr>
          <a:xfrm>
            <a:off x="1828800" y="4648200"/>
            <a:ext cx="457200" cy="457200"/>
          </a:xfrm>
          <a:prstGeom prst="ellipse">
            <a:avLst/>
          </a:prstGeom>
          <a:noFill/>
          <a:ln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148" grpId="0"/>
      <p:bldP spid="6150" grpId="0"/>
      <p:bldP spid="6151" grpId="0"/>
      <p:bldP spid="6152" grpId="0"/>
      <p:bldP spid="6154" grpId="0"/>
      <p:bldP spid="6155" grpId="0"/>
      <p:bldP spid="6156" grpId="0"/>
      <p:bldP spid="6157" grpId="0" build="p"/>
      <p:bldP spid="6158" grpId="0"/>
      <p:bldP spid="6159" grpId="0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37000">
              <a:srgbClr val="C3D69B"/>
            </a:gs>
            <a:gs pos="100000">
              <a:srgbClr val="77933C"/>
            </a:gs>
          </a:gsLst>
          <a:lin ang="13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5F5DCB-4820-A201-A85D-B8CA73F53E63}"/>
              </a:ext>
            </a:extLst>
          </p:cNvPr>
          <p:cNvSpPr txBox="1"/>
          <p:nvPr/>
        </p:nvSpPr>
        <p:spPr>
          <a:xfrm>
            <a:off x="381000" y="457200"/>
            <a:ext cx="2998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Delovi spektrofotometra: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6388" name="Picture 4" descr="http://images2.kurir-info.rs/slika-900x608/struja-stednja-sijalica-elektrvojvodina-1329724822-127741.jpg">
            <a:extLst>
              <a:ext uri="{FF2B5EF4-FFF2-40B4-BE49-F238E27FC236}">
                <a16:creationId xmlns:a16="http://schemas.microsoft.com/office/drawing/2014/main" id="{A641C01A-AC99-B47B-F17D-03929C74A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0" y="2514600"/>
            <a:ext cx="2133600" cy="1447800"/>
          </a:xfrm>
          <a:prstGeom prst="rect">
            <a:avLst/>
          </a:prstGeom>
          <a:noFill/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435EE2A-4B60-CAC8-85BA-F4C6812A465C}"/>
              </a:ext>
            </a:extLst>
          </p:cNvPr>
          <p:cNvSpPr/>
          <p:nvPr/>
        </p:nvSpPr>
        <p:spPr>
          <a:xfrm>
            <a:off x="0" y="2438400"/>
            <a:ext cx="381000" cy="1600200"/>
          </a:xfrm>
          <a:prstGeom prst="roundRect">
            <a:avLst/>
          </a:prstGeom>
          <a:gradFill>
            <a:gsLst>
              <a:gs pos="0">
                <a:srgbClr val="87A846"/>
              </a:gs>
              <a:gs pos="100000">
                <a:srgbClr val="9EBD5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7C03ED5-DF3D-A55C-5C8D-CD4548AEC31F}"/>
              </a:ext>
            </a:extLst>
          </p:cNvPr>
          <p:cNvSpPr/>
          <p:nvPr/>
        </p:nvSpPr>
        <p:spPr>
          <a:xfrm>
            <a:off x="2590800" y="2590800"/>
            <a:ext cx="914400" cy="1295400"/>
          </a:xfrm>
          <a:prstGeom prst="roundRect">
            <a:avLst>
              <a:gd name="adj" fmla="val 23334"/>
            </a:avLst>
          </a:prstGeom>
          <a:solidFill>
            <a:srgbClr val="D7E4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22" name="TextBox 8">
            <a:extLst>
              <a:ext uri="{FF2B5EF4-FFF2-40B4-BE49-F238E27FC236}">
                <a16:creationId xmlns:a16="http://schemas.microsoft.com/office/drawing/2014/main" id="{0709A6AF-4117-23B9-0F4E-396E288F0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2004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3" name="Group 22">
            <a:extLst>
              <a:ext uri="{FF2B5EF4-FFF2-40B4-BE49-F238E27FC236}">
                <a16:creationId xmlns:a16="http://schemas.microsoft.com/office/drawing/2014/main" id="{D2972B53-2437-1D74-4296-225762E622A1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971800"/>
            <a:ext cx="381000" cy="228600"/>
            <a:chOff x="3124200" y="4724400"/>
            <a:chExt cx="1828800" cy="914400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57EA8621-391C-87A6-9AA1-4376007938ED}"/>
                </a:ext>
              </a:extLst>
            </p:cNvPr>
            <p:cNvSpPr/>
            <p:nvPr/>
          </p:nvSpPr>
          <p:spPr>
            <a:xfrm>
              <a:off x="3124200" y="4724400"/>
              <a:ext cx="914400" cy="914400"/>
            </a:xfrm>
            <a:prstGeom prst="arc">
              <a:avLst>
                <a:gd name="adj1" fmla="val 1080288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0CECF3BD-C9BE-15CC-F4B5-CAC5AF6BC8BF}"/>
                </a:ext>
              </a:extLst>
            </p:cNvPr>
            <p:cNvSpPr/>
            <p:nvPr/>
          </p:nvSpPr>
          <p:spPr>
            <a:xfrm>
              <a:off x="4038600" y="4724400"/>
              <a:ext cx="914400" cy="914400"/>
            </a:xfrm>
            <a:prstGeom prst="arc">
              <a:avLst>
                <a:gd name="adj1" fmla="val 229542"/>
                <a:gd name="adj2" fmla="val 110272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8B4E5DE-05CB-5593-DA0F-134A73CC0658}"/>
              </a:ext>
            </a:extLst>
          </p:cNvPr>
          <p:cNvSpPr/>
          <p:nvPr/>
        </p:nvSpPr>
        <p:spPr>
          <a:xfrm>
            <a:off x="3886200" y="2209800"/>
            <a:ext cx="152400" cy="838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F74927BD-FE48-9BE6-87C1-594E5B2E2604}"/>
              </a:ext>
            </a:extLst>
          </p:cNvPr>
          <p:cNvSpPr/>
          <p:nvPr/>
        </p:nvSpPr>
        <p:spPr>
          <a:xfrm>
            <a:off x="3886200" y="3657600"/>
            <a:ext cx="152400" cy="838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2061986-C269-89C8-F7E6-77552F2976F7}"/>
              </a:ext>
            </a:extLst>
          </p:cNvPr>
          <p:cNvCxnSpPr/>
          <p:nvPr/>
        </p:nvCxnSpPr>
        <p:spPr>
          <a:xfrm>
            <a:off x="2133600" y="28194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181D4FD-4A00-B74F-416F-1757A8692750}"/>
              </a:ext>
            </a:extLst>
          </p:cNvPr>
          <p:cNvCxnSpPr/>
          <p:nvPr/>
        </p:nvCxnSpPr>
        <p:spPr>
          <a:xfrm>
            <a:off x="2133600" y="28956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5164C6-465F-629F-37B5-982088982E19}"/>
              </a:ext>
            </a:extLst>
          </p:cNvPr>
          <p:cNvCxnSpPr/>
          <p:nvPr/>
        </p:nvCxnSpPr>
        <p:spPr>
          <a:xfrm>
            <a:off x="2133600" y="29718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06A5F6-6798-0297-C454-EEA6904179B7}"/>
              </a:ext>
            </a:extLst>
          </p:cNvPr>
          <p:cNvCxnSpPr/>
          <p:nvPr/>
        </p:nvCxnSpPr>
        <p:spPr>
          <a:xfrm>
            <a:off x="2133600" y="30480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4ED7B7-C906-EB65-928B-C0851C5D35DF}"/>
              </a:ext>
            </a:extLst>
          </p:cNvPr>
          <p:cNvCxnSpPr/>
          <p:nvPr/>
        </p:nvCxnSpPr>
        <p:spPr>
          <a:xfrm>
            <a:off x="2133600" y="31242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8CD71D5-98BB-50CA-7373-299DF77098CD}"/>
              </a:ext>
            </a:extLst>
          </p:cNvPr>
          <p:cNvCxnSpPr/>
          <p:nvPr/>
        </p:nvCxnSpPr>
        <p:spPr>
          <a:xfrm>
            <a:off x="2133600" y="32004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3F8192E-3C67-ED7E-57A1-58625BBF81EC}"/>
              </a:ext>
            </a:extLst>
          </p:cNvPr>
          <p:cNvCxnSpPr/>
          <p:nvPr/>
        </p:nvCxnSpPr>
        <p:spPr>
          <a:xfrm>
            <a:off x="2133600" y="32766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2418CDF-478F-ED69-2E26-355D6D883979}"/>
              </a:ext>
            </a:extLst>
          </p:cNvPr>
          <p:cNvCxnSpPr/>
          <p:nvPr/>
        </p:nvCxnSpPr>
        <p:spPr>
          <a:xfrm>
            <a:off x="2133600" y="33528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5B113C4-5A5C-5AF0-2D47-43843BA29ABF}"/>
              </a:ext>
            </a:extLst>
          </p:cNvPr>
          <p:cNvCxnSpPr/>
          <p:nvPr/>
        </p:nvCxnSpPr>
        <p:spPr>
          <a:xfrm>
            <a:off x="2133600" y="34290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E187B9F-C531-AF6B-04FF-A9D8814D7AA9}"/>
              </a:ext>
            </a:extLst>
          </p:cNvPr>
          <p:cNvCxnSpPr/>
          <p:nvPr/>
        </p:nvCxnSpPr>
        <p:spPr>
          <a:xfrm>
            <a:off x="2133600" y="35052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605EDD-FB01-E28F-7C26-B1AA5C98F3AC}"/>
              </a:ext>
            </a:extLst>
          </p:cNvPr>
          <p:cNvCxnSpPr/>
          <p:nvPr/>
        </p:nvCxnSpPr>
        <p:spPr>
          <a:xfrm>
            <a:off x="2133600" y="35814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9E02F8-53E5-8786-1D95-D4F2B7C43DB5}"/>
              </a:ext>
            </a:extLst>
          </p:cNvPr>
          <p:cNvCxnSpPr/>
          <p:nvPr/>
        </p:nvCxnSpPr>
        <p:spPr>
          <a:xfrm>
            <a:off x="2133600" y="36576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212769-C4A3-D798-EBC1-E76130DEF2E1}"/>
              </a:ext>
            </a:extLst>
          </p:cNvPr>
          <p:cNvCxnSpPr/>
          <p:nvPr/>
        </p:nvCxnSpPr>
        <p:spPr>
          <a:xfrm>
            <a:off x="2133600" y="37338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BAD8C5-32F0-C8BF-832B-8942CA769417}"/>
              </a:ext>
            </a:extLst>
          </p:cNvPr>
          <p:cNvCxnSpPr/>
          <p:nvPr/>
        </p:nvCxnSpPr>
        <p:spPr>
          <a:xfrm>
            <a:off x="2133600" y="38100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3FAF44E-3556-2AF5-9FC9-46658CEACC7E}"/>
              </a:ext>
            </a:extLst>
          </p:cNvPr>
          <p:cNvCxnSpPr/>
          <p:nvPr/>
        </p:nvCxnSpPr>
        <p:spPr>
          <a:xfrm>
            <a:off x="3505200" y="28194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17CDD10-9D98-88DC-32F4-64C22C46DEF4}"/>
              </a:ext>
            </a:extLst>
          </p:cNvPr>
          <p:cNvCxnSpPr/>
          <p:nvPr/>
        </p:nvCxnSpPr>
        <p:spPr>
          <a:xfrm>
            <a:off x="3505200" y="28956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CD3C97D-8132-7796-2FF7-2A049682F83D}"/>
              </a:ext>
            </a:extLst>
          </p:cNvPr>
          <p:cNvCxnSpPr/>
          <p:nvPr/>
        </p:nvCxnSpPr>
        <p:spPr>
          <a:xfrm>
            <a:off x="3505200" y="29718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9EC3CC-E87B-655E-8FE1-D3831C92BD90}"/>
              </a:ext>
            </a:extLst>
          </p:cNvPr>
          <p:cNvCxnSpPr/>
          <p:nvPr/>
        </p:nvCxnSpPr>
        <p:spPr>
          <a:xfrm>
            <a:off x="3505200" y="30480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7C67B3F-208B-1242-47E1-D0A04E47B080}"/>
              </a:ext>
            </a:extLst>
          </p:cNvPr>
          <p:cNvCxnSpPr/>
          <p:nvPr/>
        </p:nvCxnSpPr>
        <p:spPr>
          <a:xfrm>
            <a:off x="3505200" y="36576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C0F9A3A-EBC8-82D6-F27E-A66E49BE127A}"/>
              </a:ext>
            </a:extLst>
          </p:cNvPr>
          <p:cNvCxnSpPr/>
          <p:nvPr/>
        </p:nvCxnSpPr>
        <p:spPr>
          <a:xfrm>
            <a:off x="3505200" y="37338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3FFF880-F534-00E9-557E-8FAC128DB73D}"/>
              </a:ext>
            </a:extLst>
          </p:cNvPr>
          <p:cNvCxnSpPr/>
          <p:nvPr/>
        </p:nvCxnSpPr>
        <p:spPr>
          <a:xfrm>
            <a:off x="3429000" y="3810000"/>
            <a:ext cx="457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0DF656D-494F-85E8-A70D-D52C36BA38AD}"/>
              </a:ext>
            </a:extLst>
          </p:cNvPr>
          <p:cNvCxnSpPr/>
          <p:nvPr/>
        </p:nvCxnSpPr>
        <p:spPr>
          <a:xfrm>
            <a:off x="6248400" y="3352800"/>
            <a:ext cx="457200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48" name="Group 55">
            <a:extLst>
              <a:ext uri="{FF2B5EF4-FFF2-40B4-BE49-F238E27FC236}">
                <a16:creationId xmlns:a16="http://schemas.microsoft.com/office/drawing/2014/main" id="{B4AE2CD4-6A90-0003-8B25-19710779B27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2200"/>
            <a:ext cx="762000" cy="1828800"/>
            <a:chOff x="5791200" y="3429000"/>
            <a:chExt cx="762000" cy="18288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BDB7FA-6F34-50EB-19B5-B7BCC1E402D1}"/>
                </a:ext>
              </a:extLst>
            </p:cNvPr>
            <p:cNvSpPr/>
            <p:nvPr/>
          </p:nvSpPr>
          <p:spPr>
            <a:xfrm>
              <a:off x="5791200" y="3429000"/>
              <a:ext cx="762000" cy="182880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1374B50-D3DC-ADFD-1194-CBDE7F8DC9E2}"/>
                </a:ext>
              </a:extLst>
            </p:cNvPr>
            <p:cNvSpPr/>
            <p:nvPr/>
          </p:nvSpPr>
          <p:spPr>
            <a:xfrm>
              <a:off x="5867400" y="3429000"/>
              <a:ext cx="609600" cy="1828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2E5BC5E-2469-9FA6-D90E-51E2BDD13B06}"/>
                </a:ext>
              </a:extLst>
            </p:cNvPr>
            <p:cNvSpPr/>
            <p:nvPr/>
          </p:nvSpPr>
          <p:spPr>
            <a:xfrm>
              <a:off x="5867400" y="4038600"/>
              <a:ext cx="609600" cy="12192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E6997B-2DCB-3911-45E8-F99D98E889AD}"/>
              </a:ext>
            </a:extLst>
          </p:cNvPr>
          <p:cNvCxnSpPr/>
          <p:nvPr/>
        </p:nvCxnSpPr>
        <p:spPr>
          <a:xfrm>
            <a:off x="3505200" y="3124200"/>
            <a:ext cx="2590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DC9E584-1ECD-4C43-0C2D-C913348D2B8E}"/>
              </a:ext>
            </a:extLst>
          </p:cNvPr>
          <p:cNvCxnSpPr/>
          <p:nvPr/>
        </p:nvCxnSpPr>
        <p:spPr>
          <a:xfrm>
            <a:off x="3505200" y="3276600"/>
            <a:ext cx="2590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719412F-9DBF-E793-522D-01FBD095BC88}"/>
              </a:ext>
            </a:extLst>
          </p:cNvPr>
          <p:cNvCxnSpPr/>
          <p:nvPr/>
        </p:nvCxnSpPr>
        <p:spPr>
          <a:xfrm>
            <a:off x="3505200" y="3429000"/>
            <a:ext cx="2590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15ECBE8-81F2-6437-77E2-899E29937D63}"/>
              </a:ext>
            </a:extLst>
          </p:cNvPr>
          <p:cNvCxnSpPr/>
          <p:nvPr/>
        </p:nvCxnSpPr>
        <p:spPr>
          <a:xfrm>
            <a:off x="3505200" y="3581400"/>
            <a:ext cx="2590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F65F33B-F13E-8A20-B993-3A6020DB120D}"/>
              </a:ext>
            </a:extLst>
          </p:cNvPr>
          <p:cNvCxnSpPr/>
          <p:nvPr/>
        </p:nvCxnSpPr>
        <p:spPr>
          <a:xfrm>
            <a:off x="3505200" y="3200400"/>
            <a:ext cx="1447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3E6E1ED-ADB5-48A2-2283-74933776F81F}"/>
              </a:ext>
            </a:extLst>
          </p:cNvPr>
          <p:cNvCxnSpPr/>
          <p:nvPr/>
        </p:nvCxnSpPr>
        <p:spPr>
          <a:xfrm>
            <a:off x="3505200" y="3352800"/>
            <a:ext cx="1447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2F1A252-32BE-EC7A-28BD-BD17B3BC7CF0}"/>
              </a:ext>
            </a:extLst>
          </p:cNvPr>
          <p:cNvCxnSpPr/>
          <p:nvPr/>
        </p:nvCxnSpPr>
        <p:spPr>
          <a:xfrm>
            <a:off x="3505200" y="3505200"/>
            <a:ext cx="1600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F3E438E6-9874-6FD6-161E-15C654C0F3AB}"/>
              </a:ext>
            </a:extLst>
          </p:cNvPr>
          <p:cNvSpPr/>
          <p:nvPr/>
        </p:nvSpPr>
        <p:spPr>
          <a:xfrm>
            <a:off x="6096000" y="2971800"/>
            <a:ext cx="152400" cy="838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3866B36D-EDCA-3A5C-E085-BD32E1836BF9}"/>
              </a:ext>
            </a:extLst>
          </p:cNvPr>
          <p:cNvSpPr/>
          <p:nvPr/>
        </p:nvSpPr>
        <p:spPr>
          <a:xfrm rot="16200000">
            <a:off x="6934200" y="2362200"/>
            <a:ext cx="1562100" cy="2019300"/>
          </a:xfrm>
          <a:prstGeom prst="roundRect">
            <a:avLst>
              <a:gd name="adj" fmla="val 23334"/>
            </a:avLst>
          </a:prstGeom>
          <a:solidFill>
            <a:srgbClr val="7693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4E161C00-1FF0-0904-2E34-86D4242A0A0B}"/>
              </a:ext>
            </a:extLst>
          </p:cNvPr>
          <p:cNvSpPr/>
          <p:nvPr/>
        </p:nvSpPr>
        <p:spPr>
          <a:xfrm rot="5400000">
            <a:off x="7258050" y="2422525"/>
            <a:ext cx="914400" cy="1485900"/>
          </a:xfrm>
          <a:prstGeom prst="roundRect">
            <a:avLst>
              <a:gd name="adj" fmla="val 23334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55AB9640-28B7-8B84-98AE-EDD7AD788DD8}"/>
              </a:ext>
            </a:extLst>
          </p:cNvPr>
          <p:cNvSpPr/>
          <p:nvPr/>
        </p:nvSpPr>
        <p:spPr>
          <a:xfrm rot="5400000">
            <a:off x="7277100" y="2438400"/>
            <a:ext cx="838200" cy="1447800"/>
          </a:xfrm>
          <a:prstGeom prst="roundRect">
            <a:avLst>
              <a:gd name="adj" fmla="val 23334"/>
            </a:avLst>
          </a:prstGeom>
          <a:solidFill>
            <a:srgbClr val="D7E4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7C35842-EE65-6052-74A7-62EB1ABB1511}"/>
              </a:ext>
            </a:extLst>
          </p:cNvPr>
          <p:cNvSpPr txBox="1"/>
          <p:nvPr/>
        </p:nvSpPr>
        <p:spPr>
          <a:xfrm>
            <a:off x="7543800" y="3657600"/>
            <a:ext cx="338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7443C9BF-DE04-B3B7-80C9-8A6CC7C31CA2}"/>
              </a:ext>
            </a:extLst>
          </p:cNvPr>
          <p:cNvSpPr/>
          <p:nvPr/>
        </p:nvSpPr>
        <p:spPr>
          <a:xfrm>
            <a:off x="7239000" y="3048000"/>
            <a:ext cx="838200" cy="533400"/>
          </a:xfrm>
          <a:prstGeom prst="arc">
            <a:avLst>
              <a:gd name="adj1" fmla="val 10823174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44050BBD-A76B-2269-1A74-01955F0704E0}"/>
              </a:ext>
            </a:extLst>
          </p:cNvPr>
          <p:cNvSpPr/>
          <p:nvPr/>
        </p:nvSpPr>
        <p:spPr>
          <a:xfrm>
            <a:off x="7924800" y="2819400"/>
            <a:ext cx="76200" cy="9144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0" lon="0" rev="191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AFBE435-3BAE-87FF-4BC7-90D147078B9D}"/>
              </a:ext>
            </a:extLst>
          </p:cNvPr>
          <p:cNvCxnSpPr/>
          <p:nvPr/>
        </p:nvCxnSpPr>
        <p:spPr>
          <a:xfrm>
            <a:off x="4572000" y="4495800"/>
            <a:ext cx="73183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6" name="TextBox 80">
            <a:extLst>
              <a:ext uri="{FF2B5EF4-FFF2-40B4-BE49-F238E27FC236}">
                <a16:creationId xmlns:a16="http://schemas.microsoft.com/office/drawing/2014/main" id="{603BAB92-6986-C514-8427-FE8FA613F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95800"/>
            <a:ext cx="655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1 cm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3D3519F-01A2-E2D7-738F-ED63C414ED3D}"/>
              </a:ext>
            </a:extLst>
          </p:cNvPr>
          <p:cNvSpPr txBox="1"/>
          <p:nvPr/>
        </p:nvSpPr>
        <p:spPr>
          <a:xfrm>
            <a:off x="762000" y="4724400"/>
            <a:ext cx="10080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izvor </a:t>
            </a:r>
          </a:p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svetlosti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F2BE565-FCBD-CEB8-8423-13A68F575B6B}"/>
              </a:ext>
            </a:extLst>
          </p:cNvPr>
          <p:cNvSpPr txBox="1"/>
          <p:nvPr/>
        </p:nvSpPr>
        <p:spPr>
          <a:xfrm>
            <a:off x="2362200" y="4876800"/>
            <a:ext cx="155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monohromator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2DB13DA-F1E3-3C18-C454-1D556F11B394}"/>
              </a:ext>
            </a:extLst>
          </p:cNvPr>
          <p:cNvSpPr txBox="1"/>
          <p:nvPr/>
        </p:nvSpPr>
        <p:spPr>
          <a:xfrm>
            <a:off x="3581400" y="5334000"/>
            <a:ext cx="8080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blenda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CCD1F2-ED7A-3D56-1706-5A6DA99B8F82}"/>
              </a:ext>
            </a:extLst>
          </p:cNvPr>
          <p:cNvSpPr txBox="1"/>
          <p:nvPr/>
        </p:nvSpPr>
        <p:spPr>
          <a:xfrm>
            <a:off x="4572000" y="5334000"/>
            <a:ext cx="7667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kiveta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C526E75-1060-097F-BCE4-FF942035CDE6}"/>
              </a:ext>
            </a:extLst>
          </p:cNvPr>
          <p:cNvSpPr txBox="1"/>
          <p:nvPr/>
        </p:nvSpPr>
        <p:spPr>
          <a:xfrm>
            <a:off x="5638800" y="5334000"/>
            <a:ext cx="1120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fotoćelija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D060D04-5C58-A922-9E5D-3DC6847A79C2}"/>
              </a:ext>
            </a:extLst>
          </p:cNvPr>
          <p:cNvSpPr txBox="1"/>
          <p:nvPr/>
        </p:nvSpPr>
        <p:spPr>
          <a:xfrm>
            <a:off x="7010400" y="5334000"/>
            <a:ext cx="1560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potenciometar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12149D-A8DD-919D-C416-9B29AB285EFA}"/>
              </a:ext>
            </a:extLst>
          </p:cNvPr>
          <p:cNvSpPr txBox="1"/>
          <p:nvPr/>
        </p:nvSpPr>
        <p:spPr>
          <a:xfrm>
            <a:off x="0" y="152400"/>
            <a:ext cx="2692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z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rada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baždarne krive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3CBD78-3666-E9F5-B486-0E98FFA09280}"/>
              </a:ext>
            </a:extLst>
          </p:cNvPr>
          <p:cNvSpPr txBox="1"/>
          <p:nvPr/>
        </p:nvSpPr>
        <p:spPr>
          <a:xfrm>
            <a:off x="0" y="457200"/>
            <a:ext cx="9296400" cy="1938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 spektrofotometra očitavamo </a:t>
            </a:r>
            <a:r>
              <a:rPr lang="sr-Latn-RS" altLang="sr-Latn-R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apsorbancu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Latn-RS" altLang="sr-Latn-R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Da bismo odredili koncentraciju rastvora, pravi se serija rastvora poznatih koncentracija 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   (standardi, 5-10) i očitava se njihova apsorbanca. Na osnovu poznatih koncentracija i njihovih 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   apsorbanci, formira se grafik (baždarna kriva) na osnovu koje se zatim određuje 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6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   koncentracija uzoraka čije su koncentracije nepoznate</a:t>
            </a:r>
            <a:endParaRPr lang="en-US" altLang="sr-Latn-RS" sz="16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C18011-6460-958E-0A48-B8A8FCDEA6CA}"/>
              </a:ext>
            </a:extLst>
          </p:cNvPr>
          <p:cNvSpPr txBox="1"/>
          <p:nvPr/>
        </p:nvSpPr>
        <p:spPr>
          <a:xfrm>
            <a:off x="5029200" y="2819400"/>
            <a:ext cx="3508375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r-Latn-RS" altLang="sr-Latn-R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Slepa proba</a:t>
            </a:r>
            <a:r>
              <a:rPr lang="sr-Latn-RS" altLang="sr-Latn-RS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: svi reagensi u tačno</a:t>
            </a:r>
          </a:p>
          <a:p>
            <a:pPr eaLnBrk="1" hangingPunct="1">
              <a:lnSpc>
                <a:spcPct val="150000"/>
              </a:lnSpc>
            </a:pPr>
            <a:r>
              <a:rPr lang="vi-VN" altLang="sr-Latn-R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određenim</a:t>
            </a:r>
            <a:r>
              <a:rPr lang="sr-Latn-RS" altLang="sr-Latn-RS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količinama (kao i u uzorcima),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nema</a:t>
            </a:r>
            <a:r>
              <a:rPr lang="sr-Latn-RS" altLang="sr-Latn-R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supstance čija se koncentracija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određuje</a:t>
            </a:r>
            <a:endParaRPr lang="en-US" altLang="sr-Latn-RS" sz="1400" b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4" name="Group 85">
            <a:extLst>
              <a:ext uri="{FF2B5EF4-FFF2-40B4-BE49-F238E27FC236}">
                <a16:creationId xmlns:a16="http://schemas.microsoft.com/office/drawing/2014/main" id="{1F19211B-9624-4567-65ED-307D5D1514A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867400"/>
            <a:ext cx="4349750" cy="379413"/>
            <a:chOff x="762000" y="5867400"/>
            <a:chExt cx="4349566" cy="379784"/>
          </a:xfrm>
        </p:grpSpPr>
        <p:sp>
          <p:nvSpPr>
            <p:cNvPr id="29" name="TextBox 80">
              <a:extLst>
                <a:ext uri="{FF2B5EF4-FFF2-40B4-BE49-F238E27FC236}">
                  <a16:creationId xmlns:a16="http://schemas.microsoft.com/office/drawing/2014/main" id="{0A8D9676-633A-D1AB-1108-E637B1339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510" y="5943675"/>
              <a:ext cx="374634" cy="27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30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AD8A1CE-A954-E04D-D997-25E3CBDA34BA}"/>
                </a:ext>
              </a:extLst>
            </p:cNvPr>
            <p:cNvCxnSpPr/>
            <p:nvPr/>
          </p:nvCxnSpPr>
          <p:spPr>
            <a:xfrm>
              <a:off x="762000" y="5867400"/>
              <a:ext cx="3963820" cy="159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BA4A7D-90C2-B898-0222-D3B78513AFDE}"/>
                </a:ext>
              </a:extLst>
            </p:cNvPr>
            <p:cNvSpPr txBox="1"/>
            <p:nvPr/>
          </p:nvSpPr>
          <p:spPr>
            <a:xfrm>
              <a:off x="4343249" y="5867400"/>
              <a:ext cx="768317" cy="3797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x-none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(conc.)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8986B8F-07FF-29BE-AB30-BB23F2FA9DA0}"/>
                </a:ext>
              </a:extLst>
            </p:cNvPr>
            <p:cNvCxnSpPr/>
            <p:nvPr/>
          </p:nvCxnSpPr>
          <p:spPr>
            <a:xfrm rot="5400000">
              <a:off x="1105641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269F446-2A6F-17AA-0B0E-D84117E7BD4B}"/>
                </a:ext>
              </a:extLst>
            </p:cNvPr>
            <p:cNvCxnSpPr/>
            <p:nvPr/>
          </p:nvCxnSpPr>
          <p:spPr>
            <a:xfrm rot="5400000">
              <a:off x="1486624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C6B34F-C344-8788-42F0-C1D7DF462FC7}"/>
                </a:ext>
              </a:extLst>
            </p:cNvPr>
            <p:cNvCxnSpPr/>
            <p:nvPr/>
          </p:nvCxnSpPr>
          <p:spPr>
            <a:xfrm rot="5400000">
              <a:off x="1867608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5528C1-2D16-7B00-874A-77CB367A2860}"/>
                </a:ext>
              </a:extLst>
            </p:cNvPr>
            <p:cNvCxnSpPr/>
            <p:nvPr/>
          </p:nvCxnSpPr>
          <p:spPr>
            <a:xfrm rot="5400000">
              <a:off x="2248592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54AD41B-EA6D-6696-7829-8CEEFCE23C6D}"/>
                </a:ext>
              </a:extLst>
            </p:cNvPr>
            <p:cNvCxnSpPr/>
            <p:nvPr/>
          </p:nvCxnSpPr>
          <p:spPr>
            <a:xfrm rot="5400000">
              <a:off x="2629576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2040239-CDDF-805A-8185-929BEECB0DFD}"/>
                </a:ext>
              </a:extLst>
            </p:cNvPr>
            <p:cNvCxnSpPr/>
            <p:nvPr/>
          </p:nvCxnSpPr>
          <p:spPr>
            <a:xfrm rot="5400000">
              <a:off x="3010560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AD1C9D4-7FA7-2E98-8849-D8F714123D1B}"/>
                </a:ext>
              </a:extLst>
            </p:cNvPr>
            <p:cNvCxnSpPr/>
            <p:nvPr/>
          </p:nvCxnSpPr>
          <p:spPr>
            <a:xfrm rot="5400000">
              <a:off x="3391544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80">
              <a:extLst>
                <a:ext uri="{FF2B5EF4-FFF2-40B4-BE49-F238E27FC236}">
                  <a16:creationId xmlns:a16="http://schemas.microsoft.com/office/drawing/2014/main" id="{3727386A-35EB-2729-493C-4A17B6879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542" y="5943675"/>
              <a:ext cx="374634" cy="27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20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3" name="TextBox 80">
              <a:extLst>
                <a:ext uri="{FF2B5EF4-FFF2-40B4-BE49-F238E27FC236}">
                  <a16:creationId xmlns:a16="http://schemas.microsoft.com/office/drawing/2014/main" id="{D50C3880-5F17-B616-08FF-A43019474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574" y="5943675"/>
              <a:ext cx="347648" cy="27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1</a:t>
              </a:r>
              <a:r>
                <a:rPr lang="x-none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0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4" name="TextBox 80">
              <a:extLst>
                <a:ext uri="{FF2B5EF4-FFF2-40B4-BE49-F238E27FC236}">
                  <a16:creationId xmlns:a16="http://schemas.microsoft.com/office/drawing/2014/main" id="{3E3355C7-349B-287A-925E-BAF3C03CA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590" y="5943675"/>
              <a:ext cx="279388" cy="27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5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5" name="TextBox 80">
              <a:extLst>
                <a:ext uri="{FF2B5EF4-FFF2-40B4-BE49-F238E27FC236}">
                  <a16:creationId xmlns:a16="http://schemas.microsoft.com/office/drawing/2014/main" id="{6113DD9D-FCE4-0081-2231-AA760D9F7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478" y="5943675"/>
              <a:ext cx="374634" cy="27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40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BC32670-C9FC-BD2E-8E4A-7AC321588321}"/>
                </a:ext>
              </a:extLst>
            </p:cNvPr>
            <p:cNvCxnSpPr/>
            <p:nvPr/>
          </p:nvCxnSpPr>
          <p:spPr>
            <a:xfrm rot="5400000">
              <a:off x="3772528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30B008C-4ACC-BF06-D7CF-612D29F69F4B}"/>
                </a:ext>
              </a:extLst>
            </p:cNvPr>
            <p:cNvCxnSpPr/>
            <p:nvPr/>
          </p:nvCxnSpPr>
          <p:spPr>
            <a:xfrm rot="5400000">
              <a:off x="4153512" y="5904743"/>
              <a:ext cx="7627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4">
            <a:extLst>
              <a:ext uri="{FF2B5EF4-FFF2-40B4-BE49-F238E27FC236}">
                <a16:creationId xmlns:a16="http://schemas.microsoft.com/office/drawing/2014/main" id="{74231F19-40A2-069D-EA3A-A8E382487C9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90800"/>
            <a:ext cx="382588" cy="3278188"/>
            <a:chOff x="381000" y="2590800"/>
            <a:chExt cx="382740" cy="327739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046106E-6D5F-0AB2-9758-7FF232F1289F}"/>
                </a:ext>
              </a:extLst>
            </p:cNvPr>
            <p:cNvCxnSpPr/>
            <p:nvPr/>
          </p:nvCxnSpPr>
          <p:spPr>
            <a:xfrm rot="5400000" flipH="1" flipV="1">
              <a:off x="-837661" y="4266793"/>
              <a:ext cx="3201212" cy="158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AB20C9-AFDE-D42A-E5E4-3DDA033550F0}"/>
                </a:ext>
              </a:extLst>
            </p:cNvPr>
            <p:cNvSpPr txBox="1"/>
            <p:nvPr/>
          </p:nvSpPr>
          <p:spPr>
            <a:xfrm>
              <a:off x="381000" y="2590800"/>
              <a:ext cx="316039" cy="3793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x-none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A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B23479A-22A1-A122-FC5A-4930763B2697}"/>
                </a:ext>
              </a:extLst>
            </p:cNvPr>
            <p:cNvCxnSpPr/>
            <p:nvPr/>
          </p:nvCxnSpPr>
          <p:spPr>
            <a:xfrm rot="5400000">
              <a:off x="724694" y="55999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2A9BDD1-BE4B-B470-AA14-446653B52C8A}"/>
                </a:ext>
              </a:extLst>
            </p:cNvPr>
            <p:cNvCxnSpPr/>
            <p:nvPr/>
          </p:nvCxnSpPr>
          <p:spPr>
            <a:xfrm rot="5400000">
              <a:off x="724694" y="52951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C1C559E-DB93-4870-B4C9-8C8EBA3389FB}"/>
                </a:ext>
              </a:extLst>
            </p:cNvPr>
            <p:cNvCxnSpPr/>
            <p:nvPr/>
          </p:nvCxnSpPr>
          <p:spPr>
            <a:xfrm rot="5400000">
              <a:off x="724694" y="49903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9E24D13-C94D-AC4B-FF77-A374D6115CEE}"/>
                </a:ext>
              </a:extLst>
            </p:cNvPr>
            <p:cNvCxnSpPr/>
            <p:nvPr/>
          </p:nvCxnSpPr>
          <p:spPr>
            <a:xfrm rot="5400000">
              <a:off x="724694" y="46855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11B59E7-7533-23D4-D018-5FF8BC8F04DA}"/>
                </a:ext>
              </a:extLst>
            </p:cNvPr>
            <p:cNvCxnSpPr/>
            <p:nvPr/>
          </p:nvCxnSpPr>
          <p:spPr>
            <a:xfrm rot="5400000">
              <a:off x="724694" y="31615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FBCFF86-5339-D828-6D81-2D9E1F78AA4C}"/>
                </a:ext>
              </a:extLst>
            </p:cNvPr>
            <p:cNvCxnSpPr/>
            <p:nvPr/>
          </p:nvCxnSpPr>
          <p:spPr>
            <a:xfrm rot="5400000">
              <a:off x="724694" y="34663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034DF61-B712-22AF-DD9D-2A90CD765956}"/>
                </a:ext>
              </a:extLst>
            </p:cNvPr>
            <p:cNvCxnSpPr/>
            <p:nvPr/>
          </p:nvCxnSpPr>
          <p:spPr>
            <a:xfrm rot="5400000">
              <a:off x="724694" y="37711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9F4D52D-F3FE-8F73-E33D-E65CD05296FA}"/>
                </a:ext>
              </a:extLst>
            </p:cNvPr>
            <p:cNvCxnSpPr/>
            <p:nvPr/>
          </p:nvCxnSpPr>
          <p:spPr>
            <a:xfrm rot="5400000">
              <a:off x="724694" y="40759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2D6BEE8-72FB-7644-080B-2E643E479429}"/>
                </a:ext>
              </a:extLst>
            </p:cNvPr>
            <p:cNvCxnSpPr/>
            <p:nvPr/>
          </p:nvCxnSpPr>
          <p:spPr>
            <a:xfrm rot="5400000">
              <a:off x="724694" y="4380706"/>
              <a:ext cx="762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ross 62">
            <a:extLst>
              <a:ext uri="{FF2B5EF4-FFF2-40B4-BE49-F238E27FC236}">
                <a16:creationId xmlns:a16="http://schemas.microsoft.com/office/drawing/2014/main" id="{C825226A-EA99-7898-C691-5FEAAE469F4F}"/>
              </a:ext>
            </a:extLst>
          </p:cNvPr>
          <p:cNvSpPr/>
          <p:nvPr/>
        </p:nvSpPr>
        <p:spPr>
          <a:xfrm>
            <a:off x="3733800" y="3352800"/>
            <a:ext cx="76200" cy="76200"/>
          </a:xfrm>
          <a:prstGeom prst="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4" name="Cross 63">
            <a:extLst>
              <a:ext uri="{FF2B5EF4-FFF2-40B4-BE49-F238E27FC236}">
                <a16:creationId xmlns:a16="http://schemas.microsoft.com/office/drawing/2014/main" id="{53788B07-A13C-888A-5C8E-0AC40BB5A964}"/>
              </a:ext>
            </a:extLst>
          </p:cNvPr>
          <p:cNvSpPr/>
          <p:nvPr/>
        </p:nvSpPr>
        <p:spPr>
          <a:xfrm>
            <a:off x="3048000" y="4038600"/>
            <a:ext cx="76200" cy="76200"/>
          </a:xfrm>
          <a:prstGeom prst="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Cross 64">
            <a:extLst>
              <a:ext uri="{FF2B5EF4-FFF2-40B4-BE49-F238E27FC236}">
                <a16:creationId xmlns:a16="http://schemas.microsoft.com/office/drawing/2014/main" id="{07F98ADD-675D-FC80-D5A6-2912DEA67D5D}"/>
              </a:ext>
            </a:extLst>
          </p:cNvPr>
          <p:cNvSpPr/>
          <p:nvPr/>
        </p:nvSpPr>
        <p:spPr>
          <a:xfrm>
            <a:off x="2286000" y="4572000"/>
            <a:ext cx="76200" cy="76200"/>
          </a:xfrm>
          <a:prstGeom prst="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6" name="Cross 65">
            <a:extLst>
              <a:ext uri="{FF2B5EF4-FFF2-40B4-BE49-F238E27FC236}">
                <a16:creationId xmlns:a16="http://schemas.microsoft.com/office/drawing/2014/main" id="{9EBB09C3-CC3C-99F8-4C27-C20D4249BADE}"/>
              </a:ext>
            </a:extLst>
          </p:cNvPr>
          <p:cNvSpPr/>
          <p:nvPr/>
        </p:nvSpPr>
        <p:spPr>
          <a:xfrm>
            <a:off x="1447800" y="5181600"/>
            <a:ext cx="76200" cy="76200"/>
          </a:xfrm>
          <a:prstGeom prst="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7" name="Cross 66">
            <a:extLst>
              <a:ext uri="{FF2B5EF4-FFF2-40B4-BE49-F238E27FC236}">
                <a16:creationId xmlns:a16="http://schemas.microsoft.com/office/drawing/2014/main" id="{340B6B71-D64E-5893-1B02-03C6586ED6B6}"/>
              </a:ext>
            </a:extLst>
          </p:cNvPr>
          <p:cNvSpPr/>
          <p:nvPr/>
        </p:nvSpPr>
        <p:spPr>
          <a:xfrm>
            <a:off x="1143000" y="5562600"/>
            <a:ext cx="76200" cy="76200"/>
          </a:xfrm>
          <a:prstGeom prst="plus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BE4F338-A93D-B730-D296-FF54DAA7BD7E}"/>
              </a:ext>
            </a:extLst>
          </p:cNvPr>
          <p:cNvCxnSpPr/>
          <p:nvPr/>
        </p:nvCxnSpPr>
        <p:spPr>
          <a:xfrm rot="10800000" flipV="1">
            <a:off x="762000" y="3200400"/>
            <a:ext cx="3276600" cy="266700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80">
            <a:extLst>
              <a:ext uri="{FF2B5EF4-FFF2-40B4-BE49-F238E27FC236}">
                <a16:creationId xmlns:a16="http://schemas.microsoft.com/office/drawing/2014/main" id="{F089651D-E39A-34FE-C6D0-A687A8EAE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0,050 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2" name="TextBox 80">
            <a:extLst>
              <a:ext uri="{FF2B5EF4-FFF2-40B4-BE49-F238E27FC236}">
                <a16:creationId xmlns:a16="http://schemas.microsoft.com/office/drawing/2014/main" id="{2ECD4274-9733-88D3-A6D0-9D1385BB2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1</a:t>
            </a: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00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3" name="TextBox 80">
            <a:extLst>
              <a:ext uri="{FF2B5EF4-FFF2-40B4-BE49-F238E27FC236}">
                <a16:creationId xmlns:a16="http://schemas.microsoft.com/office/drawing/2014/main" id="{A552B1AC-97AA-E031-CC73-8B9FA7CE7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0,150 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4" name="TextBox 80">
            <a:extLst>
              <a:ext uri="{FF2B5EF4-FFF2-40B4-BE49-F238E27FC236}">
                <a16:creationId xmlns:a16="http://schemas.microsoft.com/office/drawing/2014/main" id="{95BF3827-8760-6CDB-6423-22911D6D8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0,200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5" name="TextBox 80">
            <a:extLst>
              <a:ext uri="{FF2B5EF4-FFF2-40B4-BE49-F238E27FC236}">
                <a16:creationId xmlns:a16="http://schemas.microsoft.com/office/drawing/2014/main" id="{8DEDC3E1-1E64-73AD-8B43-3420AC7D8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0,400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6" name="TextBox 80">
            <a:extLst>
              <a:ext uri="{FF2B5EF4-FFF2-40B4-BE49-F238E27FC236}">
                <a16:creationId xmlns:a16="http://schemas.microsoft.com/office/drawing/2014/main" id="{927BAEF3-A904-2C01-697F-0BD85579D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624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0,300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7" name="Cross 76">
            <a:extLst>
              <a:ext uri="{FF2B5EF4-FFF2-40B4-BE49-F238E27FC236}">
                <a16:creationId xmlns:a16="http://schemas.microsoft.com/office/drawing/2014/main" id="{E536CC81-97EB-3178-2C82-8FD3036E9752}"/>
              </a:ext>
            </a:extLst>
          </p:cNvPr>
          <p:cNvSpPr/>
          <p:nvPr/>
        </p:nvSpPr>
        <p:spPr>
          <a:xfrm>
            <a:off x="838200" y="4343400"/>
            <a:ext cx="76200" cy="76200"/>
          </a:xfrm>
          <a:prstGeom prst="plus">
            <a:avLst/>
          </a:prstGeom>
          <a:solidFill>
            <a:srgbClr val="F0A2EC"/>
          </a:solidFill>
          <a:ln>
            <a:solidFill>
              <a:srgbClr val="F50B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60B55AC-22B1-EF4F-6F94-FBCEBB529921}"/>
              </a:ext>
            </a:extLst>
          </p:cNvPr>
          <p:cNvCxnSpPr/>
          <p:nvPr/>
        </p:nvCxnSpPr>
        <p:spPr>
          <a:xfrm rot="10800000">
            <a:off x="762000" y="4343400"/>
            <a:ext cx="1828800" cy="1588"/>
          </a:xfrm>
          <a:prstGeom prst="line">
            <a:avLst/>
          </a:prstGeom>
          <a:ln w="28575">
            <a:solidFill>
              <a:srgbClr val="E86EE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16DCA30-6366-0C8E-CA96-2F596784DD90}"/>
              </a:ext>
            </a:extLst>
          </p:cNvPr>
          <p:cNvCxnSpPr/>
          <p:nvPr/>
        </p:nvCxnSpPr>
        <p:spPr>
          <a:xfrm rot="5400000" flipH="1" flipV="1">
            <a:off x="1828800" y="5105400"/>
            <a:ext cx="1525588" cy="1588"/>
          </a:xfrm>
          <a:prstGeom prst="line">
            <a:avLst/>
          </a:prstGeom>
          <a:ln w="28575">
            <a:solidFill>
              <a:srgbClr val="E86EE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Merge 83">
            <a:extLst>
              <a:ext uri="{FF2B5EF4-FFF2-40B4-BE49-F238E27FC236}">
                <a16:creationId xmlns:a16="http://schemas.microsoft.com/office/drawing/2014/main" id="{9BFE6841-A203-12C6-568B-F7AA7DF8233F}"/>
              </a:ext>
            </a:extLst>
          </p:cNvPr>
          <p:cNvSpPr/>
          <p:nvPr/>
        </p:nvSpPr>
        <p:spPr>
          <a:xfrm>
            <a:off x="2560320" y="5791200"/>
            <a:ext cx="76200" cy="76200"/>
          </a:xfrm>
          <a:prstGeom prst="flowChartMerge">
            <a:avLst/>
          </a:prstGeom>
          <a:solidFill>
            <a:srgbClr val="F0A2EC"/>
          </a:solidFill>
          <a:ln>
            <a:solidFill>
              <a:srgbClr val="E86EE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F0AE1E-07E5-7C08-2588-DDF783A3343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914400"/>
          <a:ext cx="1905000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591"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Comic Sans MS" pitchFamily="66" charset="0"/>
                        </a:rPr>
                        <a:t>conc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Comic Sans MS" pitchFamily="66" charset="0"/>
                        </a:rPr>
                        <a:t>A-As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4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latin typeface="Comic Sans MS" pitchFamily="66" charset="0"/>
                        </a:rPr>
                        <a:t>0,04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6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latin typeface="Comic Sans MS" pitchFamily="66" charset="0"/>
                        </a:rPr>
                        <a:t>0,06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8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latin typeface="Comic Sans MS" pitchFamily="66" charset="0"/>
                        </a:rPr>
                        <a:t>0,9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10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latin typeface="Comic Sans MS" pitchFamily="66" charset="0"/>
                        </a:rPr>
                        <a:t>0,13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latin typeface="Comic Sans MS" pitchFamily="66" charset="0"/>
                        </a:rPr>
                        <a:t>20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latin typeface="Comic Sans MS" pitchFamily="66" charset="0"/>
                        </a:rPr>
                        <a:t>0,27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D7E4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9C29C22-1624-EAF9-9BA4-02AAD10172F2}"/>
              </a:ext>
            </a:extLst>
          </p:cNvPr>
          <p:cNvSpPr/>
          <p:nvPr/>
        </p:nvSpPr>
        <p:spPr>
          <a:xfrm>
            <a:off x="152400" y="1489075"/>
            <a:ext cx="2057400" cy="1905000"/>
          </a:xfrm>
          <a:prstGeom prst="roundRect">
            <a:avLst/>
          </a:prstGeom>
          <a:noFill/>
          <a:ln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54B38-E1F3-9176-DFAA-0AD8318AC29A}"/>
              </a:ext>
            </a:extLst>
          </p:cNvPr>
          <p:cNvSpPr txBox="1"/>
          <p:nvPr/>
        </p:nvSpPr>
        <p:spPr>
          <a:xfrm>
            <a:off x="228600" y="228600"/>
            <a:ext cx="16795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U Excel-u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429C3D-425C-58B8-C6BD-7E123CAD6F1C}"/>
              </a:ext>
            </a:extLst>
          </p:cNvPr>
          <p:cNvGraphicFramePr/>
          <p:nvPr/>
        </p:nvGraphicFramePr>
        <p:xfrm>
          <a:off x="5514975" y="4257675"/>
          <a:ext cx="3629025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92" name="Picture 1">
            <a:extLst>
              <a:ext uri="{FF2B5EF4-FFF2-40B4-BE49-F238E27FC236}">
                <a16:creationId xmlns:a16="http://schemas.microsoft.com/office/drawing/2014/main" id="{6BA40CB9-2D72-9824-B7EE-CE2C2B6D4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89075"/>
            <a:ext cx="3248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4B83D3B-FD9F-7D3E-2607-F5378195BEA1}"/>
              </a:ext>
            </a:extLst>
          </p:cNvPr>
          <p:cNvSpPr/>
          <p:nvPr/>
        </p:nvSpPr>
        <p:spPr>
          <a:xfrm>
            <a:off x="3657600" y="2517775"/>
            <a:ext cx="838200" cy="762000"/>
          </a:xfrm>
          <a:prstGeom prst="roundRect">
            <a:avLst/>
          </a:prstGeom>
          <a:noFill/>
          <a:ln w="38100"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EDC6577-9F60-E3CE-CD45-C830AEEAAC4B}"/>
              </a:ext>
            </a:extLst>
          </p:cNvPr>
          <p:cNvGraphicFramePr/>
          <p:nvPr/>
        </p:nvGraphicFramePr>
        <p:xfrm>
          <a:off x="4890810" y="2209800"/>
          <a:ext cx="3629025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0022B6D-9B95-50F5-3779-D7403FB9EC6C}"/>
              </a:ext>
            </a:extLst>
          </p:cNvPr>
          <p:cNvSpPr/>
          <p:nvPr/>
        </p:nvSpPr>
        <p:spPr>
          <a:xfrm>
            <a:off x="7024688" y="3276600"/>
            <a:ext cx="1219200" cy="304800"/>
          </a:xfrm>
          <a:prstGeom prst="roundRect">
            <a:avLst/>
          </a:prstGeom>
          <a:noFill/>
          <a:ln w="38100"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A08BDDBF-4E43-EFA0-2E35-358CE334E2B4}"/>
              </a:ext>
            </a:extLst>
          </p:cNvPr>
          <p:cNvSpPr/>
          <p:nvPr/>
        </p:nvSpPr>
        <p:spPr>
          <a:xfrm>
            <a:off x="4648200" y="5257800"/>
            <a:ext cx="978408" cy="484632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2D02FF50-F465-363B-C684-D5EEA5B00A6A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181600"/>
            <a:ext cx="1562100" cy="827088"/>
            <a:chOff x="5029200" y="1524000"/>
            <a:chExt cx="1562734" cy="8265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E84BF99-FDE6-E61C-D862-B632E6C47344}"/>
                </a:ext>
              </a:extLst>
            </p:cNvPr>
            <p:cNvSpPr txBox="1"/>
            <p:nvPr/>
          </p:nvSpPr>
          <p:spPr>
            <a:xfrm>
              <a:off x="5029200" y="1676298"/>
              <a:ext cx="506619" cy="3696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x =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5595BAD-5483-6695-820E-673D3428FDDA}"/>
                </a:ext>
              </a:extLst>
            </p:cNvPr>
            <p:cNvCxnSpPr/>
            <p:nvPr/>
          </p:nvCxnSpPr>
          <p:spPr>
            <a:xfrm>
              <a:off x="5486586" y="1904744"/>
              <a:ext cx="991002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511FD1F-3051-C540-CFC7-85DAB090FD96}"/>
                </a:ext>
              </a:extLst>
            </p:cNvPr>
            <p:cNvSpPr txBox="1"/>
            <p:nvPr/>
          </p:nvSpPr>
          <p:spPr>
            <a:xfrm>
              <a:off x="5410355" y="1524000"/>
              <a:ext cx="1181579" cy="3696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y + 0,022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0F92912-43D7-3AC1-E02D-C08BCE83E885}"/>
                </a:ext>
              </a:extLst>
            </p:cNvPr>
            <p:cNvSpPr txBox="1"/>
            <p:nvPr/>
          </p:nvSpPr>
          <p:spPr>
            <a:xfrm>
              <a:off x="5639047" y="1980893"/>
              <a:ext cx="776603" cy="3696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x-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0,014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pic>
        <p:nvPicPr>
          <p:cNvPr id="12296" name="Picture 9">
            <a:extLst>
              <a:ext uri="{FF2B5EF4-FFF2-40B4-BE49-F238E27FC236}">
                <a16:creationId xmlns:a16="http://schemas.microsoft.com/office/drawing/2014/main" id="{222AE4B1-B56B-5D7A-7ACF-E5015145E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40338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A82E5CD-68F8-6E2C-ACD9-4461F3A3256B}"/>
              </a:ext>
            </a:extLst>
          </p:cNvPr>
          <p:cNvSpPr/>
          <p:nvPr/>
        </p:nvSpPr>
        <p:spPr>
          <a:xfrm>
            <a:off x="1758950" y="2509838"/>
            <a:ext cx="1600200" cy="381000"/>
          </a:xfrm>
          <a:prstGeom prst="roundRect">
            <a:avLst/>
          </a:prstGeom>
          <a:noFill/>
          <a:ln w="38100">
            <a:solidFill>
              <a:srgbClr val="F50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626</Words>
  <Application>Microsoft Office PowerPoint</Application>
  <PresentationFormat>Projekcija na ekranu (4:3)</PresentationFormat>
  <Paragraphs>183</Paragraphs>
  <Slides>11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</vt:lpstr>
      <vt:lpstr>Office Theme</vt:lpstr>
      <vt:lpstr>Određivanje koncentracije proteina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Određivanje koncentracije proteina</dc:title>
  <dc:creator>Ceca</dc:creator>
  <cp:lastModifiedBy>nnn</cp:lastModifiedBy>
  <cp:revision>95</cp:revision>
  <dcterms:created xsi:type="dcterms:W3CDTF">2013-02-20T09:15:33Z</dcterms:created>
  <dcterms:modified xsi:type="dcterms:W3CDTF">2022-06-11T07:27:11Z</dcterms:modified>
</cp:coreProperties>
</file>