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7" r:id="rId7"/>
    <p:sldId id="263" r:id="rId8"/>
    <p:sldId id="264" r:id="rId9"/>
    <p:sldId id="268" r:id="rId10"/>
    <p:sldId id="265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A2D"/>
    <a:srgbClr val="F9E867"/>
    <a:srgbClr val="3399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7ABD8-95A3-A024-BA72-0617D384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5AE6-BBF0-4F29-A133-7CB806B4FBE2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D74E9-9862-81A7-8DB2-A9FD53AA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92E75-3B2F-65F4-E6B5-7C46B7D3F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46ED8-3FD0-4678-8CFD-BBE414207BF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5387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044D4-92BC-86D5-2B1C-D792A44C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C629E-592A-46CA-883C-C90A9A1AD984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140EF-DED3-EFB1-5C3F-A086B421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16334-1BDD-7663-9967-DD2BBE35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DA073-1662-4105-9B8E-4B79AB2E436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5133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37FA4-1320-1A2B-5047-593A9A19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E9988-BAD2-41B4-84E8-DF36C9EFF384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2AB52-2877-4FED-3524-1B5603AE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3F83A-F7A4-A3B1-3753-B94DBABB0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0500A-A3CE-4EB8-B763-A297EC97C32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54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BE6EF-A9DD-F130-C1E1-94675145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AB9EE-5074-40A0-B1CD-0DE99470F1AB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2822D-8C8D-3311-E737-4E5101B91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C12AE-B427-F63B-4324-297F79CD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8CC3B-172A-4C7E-9C5E-B1A05B9BB85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6931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8BBAE-9EB7-034E-7C09-4C455EAF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77943-C5B0-4E92-812C-8BF42CEB129C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DDF77-1FAB-309A-535A-31B943DF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EFFB4-CFF5-D1F8-BA6D-A7A975335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9A59C-B602-4DB7-B698-B67EE61AFFF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8977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325E7D-6F7C-E4F4-D1EB-E82092FEE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2FE9-5266-454A-86B6-418BF1E1B942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6835B1-1536-E1FD-269A-2C70CB94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E25ADB-6212-E9FA-D1C4-5FF33F40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C4EFD-2144-406E-92CC-9EA9BBEF7A0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6605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9C2068-6B3F-F9B5-CAD4-6BCCF7AF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F976-B6C7-4A73-9897-0FF83947D1E1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0CE044-7ADC-5861-D962-BCCDBA98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E2D9635-DC9D-30F2-F024-DC56A2E7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DF6D5-A411-4506-97A7-5358BF3F25E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7032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1DAF9A2-3A2D-3E31-8A6C-804F9F472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7037-D083-4C7D-BD0C-FFA7AD2ED73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ED78469-DB69-D3E0-BEE8-A4E7E18D9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A21F8F-26E7-4EA9-6FDA-2C81EB4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A6EB8-8003-4E59-91AB-9809D10A0A5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9227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B90284-2ED8-B3F9-D05D-9D0417AF3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7E5D6-A888-4E9F-8044-349A6B0AFB20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1447ACA-E7EC-291C-FDFD-95516222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88E676-AD60-EA50-8F56-AC4BCA93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2D77C-1278-4D03-9B57-CBAEFFC4D90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2248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5584AB-396C-0F9B-1CD5-3F654A1B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DE989-B766-4332-AF08-06510A98170C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7BE36E-FB1A-4A97-12B3-5E5A100C9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A1EBEE-B4FC-F16D-279B-7114F470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30E16-0898-4675-84DE-B80E6489A83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5499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BC2DB8-D88E-51DA-54A5-5CFAAC0CF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95B0F-7E40-4EFE-AACB-5522C923998A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6A5D9B-739A-8280-3C2E-E5286956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D16C16-8D9B-F1F0-D196-4ACDE0F7F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1F5E6-1041-43AA-B8D9-2D8F6B8021F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269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FFF6E89-D450-9343-F515-24E06F77F6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4334C21-9D6F-C126-18E8-2808FD162F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13F0F-F6EA-605C-3F67-282030959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5D82FE-3500-4E62-B48C-F2875A6B0707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4D5A1-702C-6626-3116-7580017C9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237F-B314-E773-1647-1B541708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4EA3DAA-A1E1-4C57-A908-68847F14726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>
            <a:extLst>
              <a:ext uri="{FF2B5EF4-FFF2-40B4-BE49-F238E27FC236}">
                <a16:creationId xmlns:a16="http://schemas.microsoft.com/office/drawing/2014/main" id="{543D53FE-88A6-2A03-84AC-0861F22DA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4CFB96-E0F1-E0A1-8982-F53232A66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8563" y="0"/>
            <a:ext cx="4919662" cy="1158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Rastvori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38C11-9979-53C8-4CE5-AAF727ADE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1175" y="1316038"/>
            <a:ext cx="9144000" cy="16557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r-Latn-R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r-Latn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Izračunavanje koncentracija rastvora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>
            <a:extLst>
              <a:ext uri="{FF2B5EF4-FFF2-40B4-BE49-F238E27FC236}">
                <a16:creationId xmlns:a16="http://schemas.microsoft.com/office/drawing/2014/main" id="{3AD2456F-6E16-7834-3510-2424F3F21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B68B306-75D6-FD93-AC63-2B74500B52BD}"/>
              </a:ext>
            </a:extLst>
          </p:cNvPr>
          <p:cNvSpPr txBox="1">
            <a:spLocks/>
          </p:cNvSpPr>
          <p:nvPr/>
        </p:nvSpPr>
        <p:spPr>
          <a:xfrm>
            <a:off x="347663" y="577850"/>
            <a:ext cx="11353800" cy="12795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Primer 5.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Koliko treba dodati vode u 120 ml 20% rastvora glukoze da bi se dobio izotoničan rastvor 5%?</a:t>
            </a: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sr-Latn-R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50BD9E6-934F-E772-0791-8A1061F2FB1F}"/>
              </a:ext>
            </a:extLst>
          </p:cNvPr>
          <p:cNvSpPr txBox="1">
            <a:spLocks/>
          </p:cNvSpPr>
          <p:nvPr/>
        </p:nvSpPr>
        <p:spPr>
          <a:xfrm>
            <a:off x="533400" y="2214563"/>
            <a:ext cx="7165975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Koliko grama glukoze ima u 120 ml rastvora glukoze?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42F4422-541D-227D-3596-DFD880DEE545}"/>
              </a:ext>
            </a:extLst>
          </p:cNvPr>
          <p:cNvSpPr txBox="1">
            <a:spLocks/>
          </p:cNvSpPr>
          <p:nvPr/>
        </p:nvSpPr>
        <p:spPr>
          <a:xfrm>
            <a:off x="533400" y="2805113"/>
            <a:ext cx="7640638" cy="5778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100 : 20 g = 120 ml : X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8E8F5F7-2E91-D973-10C0-FAA5CDB7580A}"/>
              </a:ext>
            </a:extLst>
          </p:cNvPr>
          <p:cNvSpPr txBox="1">
            <a:spLocks/>
          </p:cNvSpPr>
          <p:nvPr/>
        </p:nvSpPr>
        <p:spPr>
          <a:xfrm>
            <a:off x="558800" y="3482975"/>
            <a:ext cx="3557588" cy="4429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20*120/100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08723A3-C69A-20C3-A734-58E7E622A0A1}"/>
              </a:ext>
            </a:extLst>
          </p:cNvPr>
          <p:cNvSpPr txBox="1">
            <a:spLocks/>
          </p:cNvSpPr>
          <p:nvPr/>
        </p:nvSpPr>
        <p:spPr>
          <a:xfrm>
            <a:off x="558800" y="4025900"/>
            <a:ext cx="3557588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24 g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26ECBA-C255-563F-1EC1-9B53CC1C8308}"/>
              </a:ext>
            </a:extLst>
          </p:cNvPr>
          <p:cNvSpPr txBox="1">
            <a:spLocks/>
          </p:cNvSpPr>
          <p:nvPr/>
        </p:nvSpPr>
        <p:spPr>
          <a:xfrm>
            <a:off x="1198563" y="4787900"/>
            <a:ext cx="3557587" cy="442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x V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C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x V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2CBB858-153B-A52F-A074-8576C1D09E36}"/>
              </a:ext>
            </a:extLst>
          </p:cNvPr>
          <p:cNvSpPr txBox="1">
            <a:spLocks/>
          </p:cNvSpPr>
          <p:nvPr/>
        </p:nvSpPr>
        <p:spPr>
          <a:xfrm>
            <a:off x="1198563" y="5441950"/>
            <a:ext cx="3557587" cy="441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24 x 120 = 5 x V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CA613E-BF6A-E178-B77E-19DF689BB69C}"/>
              </a:ext>
            </a:extLst>
          </p:cNvPr>
          <p:cNvSpPr txBox="1">
            <a:spLocks/>
          </p:cNvSpPr>
          <p:nvPr/>
        </p:nvSpPr>
        <p:spPr>
          <a:xfrm>
            <a:off x="1198563" y="5929313"/>
            <a:ext cx="3557587" cy="441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24 x 120 / 5</a:t>
            </a:r>
            <a:endParaRPr lang="sr-Latn-RS" sz="2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8FA3B92-C573-BCA3-AB56-D0F5878B5900}"/>
              </a:ext>
            </a:extLst>
          </p:cNvPr>
          <p:cNvSpPr txBox="1">
            <a:spLocks/>
          </p:cNvSpPr>
          <p:nvPr/>
        </p:nvSpPr>
        <p:spPr>
          <a:xfrm>
            <a:off x="1198563" y="6465888"/>
            <a:ext cx="3557587" cy="442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576 ml</a:t>
            </a:r>
            <a:endParaRPr lang="sr-Latn-RS" sz="2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9E42AE0A-1A2F-41AF-E5D9-CCD2F6530C3C}"/>
              </a:ext>
            </a:extLst>
          </p:cNvPr>
          <p:cNvSpPr txBox="1">
            <a:spLocks/>
          </p:cNvSpPr>
          <p:nvPr/>
        </p:nvSpPr>
        <p:spPr>
          <a:xfrm>
            <a:off x="5776913" y="5441950"/>
            <a:ext cx="5924550" cy="441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vode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576 ml – 120 ml = 456 ml vode</a:t>
            </a:r>
            <a:endParaRPr lang="sr-Latn-RS" sz="2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>
            <a:extLst>
              <a:ext uri="{FF2B5EF4-FFF2-40B4-BE49-F238E27FC236}">
                <a16:creationId xmlns:a16="http://schemas.microsoft.com/office/drawing/2014/main" id="{93A67298-5B05-092A-316F-F8FE68DBB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1887948-D769-2DD2-FB7D-39D46E4BAE73}"/>
              </a:ext>
            </a:extLst>
          </p:cNvPr>
          <p:cNvSpPr txBox="1">
            <a:spLocks/>
          </p:cNvSpPr>
          <p:nvPr/>
        </p:nvSpPr>
        <p:spPr>
          <a:xfrm>
            <a:off x="347663" y="577850"/>
            <a:ext cx="11353800" cy="12795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Primer 6.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Koliko treba dodati vode u litar 96% rastvora alkohola da bi se dobio 70% rastvor alkohola za dezinfekciju?</a:t>
            </a: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sr-Latn-R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F3A5190-CDE0-9292-D2F7-3CF2CA3EFCD4}"/>
              </a:ext>
            </a:extLst>
          </p:cNvPr>
          <p:cNvSpPr txBox="1">
            <a:spLocks/>
          </p:cNvSpPr>
          <p:nvPr/>
        </p:nvSpPr>
        <p:spPr>
          <a:xfrm>
            <a:off x="533400" y="2805113"/>
            <a:ext cx="7640638" cy="5778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70%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→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alibri" panose="020F0502020204030204" pitchFamily="34" charset="0"/>
              </a:rPr>
              <a:t>70 mL alkohola u 100 mL vode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EAE7ECA-15CB-A0B7-D0EE-3F8804FAF695}"/>
              </a:ext>
            </a:extLst>
          </p:cNvPr>
          <p:cNvSpPr txBox="1">
            <a:spLocks/>
          </p:cNvSpPr>
          <p:nvPr/>
        </p:nvSpPr>
        <p:spPr>
          <a:xfrm>
            <a:off x="3997325" y="3540125"/>
            <a:ext cx="3557588" cy="4429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alibri" panose="020F0502020204030204" pitchFamily="34" charset="0"/>
              </a:rPr>
              <a:t>ρ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m/V  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alibri" panose="020F0502020204030204" pitchFamily="34" charset="0"/>
              </a:rPr>
              <a:t>→   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 = 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alibri" panose="020F0502020204030204" pitchFamily="34" charset="0"/>
              </a:rPr>
              <a:t>ρ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x V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A958CEA-90C5-E06E-CBAC-917D30423B23}"/>
              </a:ext>
            </a:extLst>
          </p:cNvPr>
          <p:cNvSpPr txBox="1">
            <a:spLocks/>
          </p:cNvSpPr>
          <p:nvPr/>
        </p:nvSpPr>
        <p:spPr>
          <a:xfrm>
            <a:off x="2706688" y="4119563"/>
            <a:ext cx="2147887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0,884 x 70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BFB0C00-DD79-85B2-C3C3-D5BB1296DABE}"/>
              </a:ext>
            </a:extLst>
          </p:cNvPr>
          <p:cNvSpPr txBox="1">
            <a:spLocks/>
          </p:cNvSpPr>
          <p:nvPr/>
        </p:nvSpPr>
        <p:spPr>
          <a:xfrm>
            <a:off x="3898900" y="4932363"/>
            <a:ext cx="3557588" cy="441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x V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C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x V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09C0596-A347-A962-F09B-1021CDFB38A3}"/>
              </a:ext>
            </a:extLst>
          </p:cNvPr>
          <p:cNvSpPr txBox="1">
            <a:spLocks/>
          </p:cNvSpPr>
          <p:nvPr/>
        </p:nvSpPr>
        <p:spPr>
          <a:xfrm>
            <a:off x="1198563" y="5441950"/>
            <a:ext cx="3557587" cy="441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88,864 x 1 = 61,88 x V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59D1BE1-89F8-56FC-1BD1-6E43F7ACAF93}"/>
              </a:ext>
            </a:extLst>
          </p:cNvPr>
          <p:cNvSpPr txBox="1">
            <a:spLocks/>
          </p:cNvSpPr>
          <p:nvPr/>
        </p:nvSpPr>
        <p:spPr>
          <a:xfrm>
            <a:off x="1198563" y="5929313"/>
            <a:ext cx="3557587" cy="441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88,864/ 61,88</a:t>
            </a:r>
            <a:endParaRPr lang="sr-Latn-RS" sz="2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9BCC6A4-E36A-56E7-0967-684BC7EE1E45}"/>
              </a:ext>
            </a:extLst>
          </p:cNvPr>
          <p:cNvSpPr txBox="1">
            <a:spLocks/>
          </p:cNvSpPr>
          <p:nvPr/>
        </p:nvSpPr>
        <p:spPr>
          <a:xfrm>
            <a:off x="1198563" y="6465888"/>
            <a:ext cx="3557587" cy="442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1371 ml</a:t>
            </a:r>
            <a:endParaRPr lang="sr-Latn-RS" sz="2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3A18B2F-2EF9-F087-8FE7-C9543A8717A0}"/>
              </a:ext>
            </a:extLst>
          </p:cNvPr>
          <p:cNvSpPr txBox="1">
            <a:spLocks/>
          </p:cNvSpPr>
          <p:nvPr/>
        </p:nvSpPr>
        <p:spPr>
          <a:xfrm>
            <a:off x="5776913" y="5441950"/>
            <a:ext cx="5924550" cy="441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vode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1371 ml – 1000 ml = 371 ml vode</a:t>
            </a:r>
            <a:endParaRPr lang="sr-Latn-RS" sz="2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71E1FDA-8A47-955F-B7AD-04D6CE42EF99}"/>
              </a:ext>
            </a:extLst>
          </p:cNvPr>
          <p:cNvSpPr txBox="1">
            <a:spLocks/>
          </p:cNvSpPr>
          <p:nvPr/>
        </p:nvSpPr>
        <p:spPr>
          <a:xfrm>
            <a:off x="3559175" y="1606550"/>
            <a:ext cx="7669213" cy="12541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Napomena: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V/V koncentracije, moramo ih izraziti kao g/L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Gustina etil alkohola je 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ρ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 =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alibri" panose="020F0502020204030204" pitchFamily="34" charset="0"/>
              </a:rPr>
              <a:t>0,884 g/mL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2F9758C-5F59-AE1D-9791-66D8D50A72C8}"/>
              </a:ext>
            </a:extLst>
          </p:cNvPr>
          <p:cNvSpPr txBox="1">
            <a:spLocks/>
          </p:cNvSpPr>
          <p:nvPr/>
        </p:nvSpPr>
        <p:spPr>
          <a:xfrm>
            <a:off x="7040563" y="2832100"/>
            <a:ext cx="5913437" cy="5794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96%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→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alibri" panose="020F0502020204030204" pitchFamily="34" charset="0"/>
              </a:rPr>
              <a:t>96 mL alkohola u 100 mL vode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18A674A3-6B67-4033-0513-F55A0C013E68}"/>
              </a:ext>
            </a:extLst>
          </p:cNvPr>
          <p:cNvSpPr txBox="1">
            <a:spLocks/>
          </p:cNvSpPr>
          <p:nvPr/>
        </p:nvSpPr>
        <p:spPr>
          <a:xfrm>
            <a:off x="2725738" y="4549775"/>
            <a:ext cx="2147887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61,88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E8AD5C5-D040-A2BC-6DF5-021AD6FC922A}"/>
              </a:ext>
            </a:extLst>
          </p:cNvPr>
          <p:cNvSpPr txBox="1">
            <a:spLocks/>
          </p:cNvSpPr>
          <p:nvPr/>
        </p:nvSpPr>
        <p:spPr>
          <a:xfrm>
            <a:off x="6481763" y="4108450"/>
            <a:ext cx="2147887" cy="4429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0,884 x 96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FFEDA8C7-500A-08A1-DCAB-C9664B89AE95}"/>
              </a:ext>
            </a:extLst>
          </p:cNvPr>
          <p:cNvSpPr txBox="1">
            <a:spLocks/>
          </p:cNvSpPr>
          <p:nvPr/>
        </p:nvSpPr>
        <p:spPr>
          <a:xfrm>
            <a:off x="6481763" y="4541838"/>
            <a:ext cx="2147887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84,864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C3F659CD-B8BA-1A9D-B4B4-1A2A6C780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086F90A-1D67-29A8-DDB7-5838DF8C0D03}"/>
              </a:ext>
            </a:extLst>
          </p:cNvPr>
          <p:cNvSpPr txBox="1">
            <a:spLocks/>
          </p:cNvSpPr>
          <p:nvPr/>
        </p:nvSpPr>
        <p:spPr>
          <a:xfrm>
            <a:off x="347663" y="577850"/>
            <a:ext cx="11353800" cy="127952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Primer 7.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Koliko treba dodati rastvora heparina u epruvele zapremine 10 ml, da ne bi došlo do koagulacije uzorka. Preporučena količina heparina je 8 ij/mL. Na raspolaganju imamo ampulu od 5 ml (5000 ij/mL). </a:t>
            </a:r>
            <a:endParaRPr lang="sr-Latn-R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9E50A7-2F6E-3F8C-AAFD-1DC2FA16D051}"/>
              </a:ext>
            </a:extLst>
          </p:cNvPr>
          <p:cNvSpPr txBox="1">
            <a:spLocks/>
          </p:cNvSpPr>
          <p:nvPr/>
        </p:nvSpPr>
        <p:spPr>
          <a:xfrm>
            <a:off x="347663" y="2395538"/>
            <a:ext cx="3621087" cy="5778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ml x  5000 ij = V x 1000 ij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B9DD482-4983-BF90-8BC7-CBB1084CDE60}"/>
              </a:ext>
            </a:extLst>
          </p:cNvPr>
          <p:cNvSpPr txBox="1">
            <a:spLocks/>
          </p:cNvSpPr>
          <p:nvPr/>
        </p:nvSpPr>
        <p:spPr>
          <a:xfrm>
            <a:off x="2189163" y="1857375"/>
            <a:ext cx="3557587" cy="441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x V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C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x V</a:t>
            </a:r>
            <a:r>
              <a:rPr lang="sr-Latn-RS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8B45DFE-8C34-0D27-D12B-507AAF0F58D3}"/>
              </a:ext>
            </a:extLst>
          </p:cNvPr>
          <p:cNvSpPr txBox="1">
            <a:spLocks/>
          </p:cNvSpPr>
          <p:nvPr/>
        </p:nvSpPr>
        <p:spPr>
          <a:xfrm>
            <a:off x="501650" y="4473575"/>
            <a:ext cx="3557588" cy="442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mL 1000ij</a:t>
            </a:r>
            <a:endParaRPr lang="sr-Latn-RS" sz="2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5786AAD-43DE-516D-4606-2635FE7F8B56}"/>
              </a:ext>
            </a:extLst>
          </p:cNvPr>
          <p:cNvSpPr txBox="1">
            <a:spLocks/>
          </p:cNvSpPr>
          <p:nvPr/>
        </p:nvSpPr>
        <p:spPr>
          <a:xfrm>
            <a:off x="501650" y="5145088"/>
            <a:ext cx="3557588" cy="441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μ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→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ij</a:t>
            </a:r>
            <a:endParaRPr lang="sr-Latn-RS" sz="2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CDD9BAE-D181-A7BA-27C5-E460239CEDFA}"/>
              </a:ext>
            </a:extLst>
          </p:cNvPr>
          <p:cNvSpPr txBox="1">
            <a:spLocks/>
          </p:cNvSpPr>
          <p:nvPr/>
        </p:nvSpPr>
        <p:spPr>
          <a:xfrm>
            <a:off x="488950" y="3644900"/>
            <a:ext cx="3059113" cy="441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sr-Latn-R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vode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5 - 1  = 4 ml vode</a:t>
            </a:r>
            <a:endParaRPr lang="sr-Latn-RS" sz="2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42818E29-5B1E-9B43-79F6-476E45B6DFBF}"/>
              </a:ext>
            </a:extLst>
          </p:cNvPr>
          <p:cNvSpPr txBox="1">
            <a:spLocks/>
          </p:cNvSpPr>
          <p:nvPr/>
        </p:nvSpPr>
        <p:spPr>
          <a:xfrm>
            <a:off x="1903413" y="2932113"/>
            <a:ext cx="1352550" cy="5778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 = 5 mL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B37236F9-C0A1-2962-1802-BCF6C644357C}"/>
              </a:ext>
            </a:extLst>
          </p:cNvPr>
          <p:cNvSpPr txBox="1">
            <a:spLocks/>
          </p:cNvSpPr>
          <p:nvPr/>
        </p:nvSpPr>
        <p:spPr>
          <a:xfrm>
            <a:off x="488950" y="5770563"/>
            <a:ext cx="3557588" cy="441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80 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μ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→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80 ij</a:t>
            </a:r>
            <a:endParaRPr lang="sr-Latn-RS" sz="20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>
            <a:extLst>
              <a:ext uri="{FF2B5EF4-FFF2-40B4-BE49-F238E27FC236}">
                <a16:creationId xmlns:a16="http://schemas.microsoft.com/office/drawing/2014/main" id="{A0B09C29-2664-5CC9-D893-B73FEA14B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C847783-812A-C13E-8D04-5BD040FBB3A7}"/>
              </a:ext>
            </a:extLst>
          </p:cNvPr>
          <p:cNvSpPr txBox="1">
            <a:spLocks/>
          </p:cNvSpPr>
          <p:nvPr/>
        </p:nvSpPr>
        <p:spPr>
          <a:xfrm>
            <a:off x="347663" y="577850"/>
            <a:ext cx="5376862" cy="7016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Zadatak 1.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Napraviti fiziološki rastvor</a:t>
            </a:r>
            <a:endParaRPr lang="sr-Latn-R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CF89236-C573-E0C0-51AC-B4B9A43C5EF4}"/>
              </a:ext>
            </a:extLst>
          </p:cNvPr>
          <p:cNvGraphicFramePr>
            <a:graphicFrameLocks noGrp="1"/>
          </p:cNvGraphicFramePr>
          <p:nvPr/>
        </p:nvGraphicFramePr>
        <p:xfrm>
          <a:off x="1044575" y="1328738"/>
          <a:ext cx="8128000" cy="1004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Parna grupa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T="50223" marB="502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Neparna grupa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T="50223" marB="502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335 mL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T="50223" marB="502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485 mL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T="50223" marB="502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9CC2670F-BBDC-C250-743A-C101151F2C3F}"/>
              </a:ext>
            </a:extLst>
          </p:cNvPr>
          <p:cNvSpPr txBox="1">
            <a:spLocks/>
          </p:cNvSpPr>
          <p:nvPr/>
        </p:nvSpPr>
        <p:spPr>
          <a:xfrm>
            <a:off x="347663" y="2727325"/>
            <a:ext cx="10296525" cy="7016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Zadatak 2.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Napraviti 40 mmol/L rastvora  fruktoze. (Mr = 180,16)</a:t>
            </a:r>
            <a:endParaRPr lang="sr-Latn-R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9FC3B95-EFEB-C986-FA28-69A0DE117BF0}"/>
              </a:ext>
            </a:extLst>
          </p:cNvPr>
          <p:cNvGraphicFramePr>
            <a:graphicFrameLocks noGrp="1"/>
          </p:cNvGraphicFramePr>
          <p:nvPr/>
        </p:nvGraphicFramePr>
        <p:xfrm>
          <a:off x="1044575" y="3433763"/>
          <a:ext cx="8128000" cy="1004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Parna grupa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T="50223" marB="502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Neparna grupa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T="50223" marB="502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50 mL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T="50223" marB="502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150 mL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T="50223" marB="502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7D59962-AB72-73CB-4D1A-C6B22127626B}"/>
              </a:ext>
            </a:extLst>
          </p:cNvPr>
          <p:cNvSpPr txBox="1">
            <a:spLocks/>
          </p:cNvSpPr>
          <p:nvPr/>
        </p:nvSpPr>
        <p:spPr>
          <a:xfrm>
            <a:off x="347663" y="4792663"/>
            <a:ext cx="11503025" cy="115093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Zadatak 3.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Koliko treba dodati vode u</a:t>
            </a:r>
            <a:endParaRPr lang="sr-Latn-R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458D089-BFBB-ACE6-FB35-A334B8077A3E}"/>
              </a:ext>
            </a:extLst>
          </p:cNvPr>
          <p:cNvGraphicFramePr>
            <a:graphicFrameLocks noGrp="1"/>
          </p:cNvGraphicFramePr>
          <p:nvPr/>
        </p:nvGraphicFramePr>
        <p:xfrm>
          <a:off x="5321300" y="4937125"/>
          <a:ext cx="5094288" cy="100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7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Parna grupa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L="91441" marR="91441" marT="50303" marB="503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Neparna grupa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L="91441" marR="91441" marT="50303" marB="503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200 mL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L="91441" marR="91441" marT="50303" marB="503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300 mL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L="91441" marR="91441" marT="50303" marB="503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58D05155-BF42-682F-9B46-2A39A5AD38CD}"/>
              </a:ext>
            </a:extLst>
          </p:cNvPr>
          <p:cNvSpPr/>
          <p:nvPr/>
        </p:nvSpPr>
        <p:spPr>
          <a:xfrm>
            <a:off x="1751013" y="6099175"/>
            <a:ext cx="9861550" cy="5064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96% rastvora alkohola da bi se dobio 70% rastvor alkohola za dezinfekciju?)</a:t>
            </a:r>
            <a:endParaRPr lang="sr-Latn-R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>
            <a:extLst>
              <a:ext uri="{FF2B5EF4-FFF2-40B4-BE49-F238E27FC236}">
                <a16:creationId xmlns:a16="http://schemas.microsoft.com/office/drawing/2014/main" id="{CC83730A-BC59-B283-1659-6B69E5978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7F980BB-218E-10F6-5978-91BAA6EC1440}"/>
              </a:ext>
            </a:extLst>
          </p:cNvPr>
          <p:cNvSpPr txBox="1">
            <a:spLocks/>
          </p:cNvSpPr>
          <p:nvPr/>
        </p:nvSpPr>
        <p:spPr>
          <a:xfrm>
            <a:off x="347663" y="577850"/>
            <a:ext cx="11174412" cy="7016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Zadatak 4.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Koliko treba pripremiti rastvora heparina za   </a:t>
            </a:r>
            <a:endParaRPr lang="sr-Latn-R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5DF513-6D21-E95C-DC9D-84F4A274771E}"/>
              </a:ext>
            </a:extLst>
          </p:cNvPr>
          <p:cNvGraphicFramePr>
            <a:graphicFrameLocks noGrp="1"/>
          </p:cNvGraphicFramePr>
          <p:nvPr/>
        </p:nvGraphicFramePr>
        <p:xfrm>
          <a:off x="7416800" y="614363"/>
          <a:ext cx="4435475" cy="1004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Parna grupa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L="91432" marR="91432" marT="50223" marB="502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Neparna grupa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L="91432" marR="91432" marT="50223" marB="502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4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15</a:t>
                      </a:r>
                      <a:r>
                        <a:rPr lang="sr-Latn-RS" sz="2000" baseline="0" dirty="0">
                          <a:latin typeface="Comic Sans MS" panose="030F0702030302020204" pitchFamily="66" charset="0"/>
                        </a:rPr>
                        <a:t> uzoraka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L="91432" marR="91432" marT="50223" marB="502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000" dirty="0">
                          <a:latin typeface="Comic Sans MS" panose="030F0702030302020204" pitchFamily="66" charset="0"/>
                        </a:rPr>
                        <a:t>25</a:t>
                      </a:r>
                      <a:r>
                        <a:rPr lang="sr-Latn-RS" sz="2000" baseline="0" dirty="0">
                          <a:latin typeface="Comic Sans MS" panose="030F0702030302020204" pitchFamily="66" charset="0"/>
                        </a:rPr>
                        <a:t> uzoraka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 marL="91432" marR="91432" marT="50223" marB="502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Subtitle 2">
            <a:extLst>
              <a:ext uri="{FF2B5EF4-FFF2-40B4-BE49-F238E27FC236}">
                <a16:creationId xmlns:a16="http://schemas.microsoft.com/office/drawing/2014/main" id="{FD17A088-20B4-402F-3A75-945BB5B701F0}"/>
              </a:ext>
            </a:extLst>
          </p:cNvPr>
          <p:cNvSpPr txBox="1">
            <a:spLocks/>
          </p:cNvSpPr>
          <p:nvPr/>
        </p:nvSpPr>
        <p:spPr>
          <a:xfrm>
            <a:off x="1938338" y="1858963"/>
            <a:ext cx="9913937" cy="14144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*Po mL krvi treba dodati 8 ij, u epruvetama će biti maksimalno 4,5-5 mL uzorka, na raspolaganju je ampula heparina 5000 ij/mL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sr-Latn-R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>
            <a:extLst>
              <a:ext uri="{FF2B5EF4-FFF2-40B4-BE49-F238E27FC236}">
                <a16:creationId xmlns:a16="http://schemas.microsoft.com/office/drawing/2014/main" id="{3139CF05-5884-BD1E-A560-2B541C887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6C157BDA-F3CF-79A6-CD18-862F1E616459}"/>
              </a:ext>
            </a:extLst>
          </p:cNvPr>
          <p:cNvSpPr txBox="1">
            <a:spLocks/>
          </p:cNvSpPr>
          <p:nvPr/>
        </p:nvSpPr>
        <p:spPr>
          <a:xfrm>
            <a:off x="214313" y="249238"/>
            <a:ext cx="9144000" cy="6985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1. Masena koncentracija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F1A69A4-33E0-7F49-AC2F-81F844090C2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1" y="1088761"/>
            <a:ext cx="9144000" cy="699029"/>
          </a:xfrm>
          <a:prstGeom prst="rect">
            <a:avLst/>
          </a:prstGeom>
          <a:blipFill>
            <a:blip r:embed="rId3"/>
            <a:stretch>
              <a:fillRect l="-80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D7A4F9D-8CB2-6F30-22EC-E2CED8D6F2B7}"/>
              </a:ext>
            </a:extLst>
          </p:cNvPr>
          <p:cNvSpPr txBox="1">
            <a:spLocks/>
          </p:cNvSpPr>
          <p:nvPr/>
        </p:nvSpPr>
        <p:spPr>
          <a:xfrm>
            <a:off x="214313" y="2254250"/>
            <a:ext cx="9144000" cy="6985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2. Molarna koncentracija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F64D327-AC76-03AC-7B48-D7D49117AB9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1" y="3241676"/>
            <a:ext cx="9144000" cy="699029"/>
          </a:xfrm>
          <a:prstGeom prst="rect">
            <a:avLst/>
          </a:prstGeom>
          <a:blipFill>
            <a:blip r:embed="rId4"/>
            <a:stretch>
              <a:fillRect l="-80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8D79451-42D5-A5BF-0576-426EE027A1C4}"/>
              </a:ext>
            </a:extLst>
          </p:cNvPr>
          <p:cNvSpPr txBox="1">
            <a:spLocks/>
          </p:cNvSpPr>
          <p:nvPr/>
        </p:nvSpPr>
        <p:spPr>
          <a:xfrm>
            <a:off x="8150225" y="3424238"/>
            <a:ext cx="914400" cy="33496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mol/L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839E144-D15A-B3AD-1180-9B934A2C150B}"/>
              </a:ext>
            </a:extLst>
          </p:cNvPr>
          <p:cNvSpPr txBox="1">
            <a:spLocks/>
          </p:cNvSpPr>
          <p:nvPr/>
        </p:nvSpPr>
        <p:spPr>
          <a:xfrm>
            <a:off x="7354888" y="1270000"/>
            <a:ext cx="914400" cy="3365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g/L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C95755E-76BD-819A-9D66-52E0D06DC65D}"/>
              </a:ext>
            </a:extLst>
          </p:cNvPr>
          <p:cNvSpPr txBox="1">
            <a:spLocks/>
          </p:cNvSpPr>
          <p:nvPr/>
        </p:nvSpPr>
        <p:spPr>
          <a:xfrm>
            <a:off x="214313" y="4406900"/>
            <a:ext cx="9144000" cy="6985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3. Zapreminska koncentracija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6E2AC3E-2899-FE92-7E8F-16225BE36AC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1" y="5394591"/>
            <a:ext cx="9144000" cy="699029"/>
          </a:xfrm>
          <a:prstGeom prst="rect">
            <a:avLst/>
          </a:prstGeom>
          <a:blipFill>
            <a:blip r:embed="rId5"/>
            <a:stretch>
              <a:fillRect l="-80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46DA036-9012-D709-9C2B-06F94C2D2BCB}"/>
              </a:ext>
            </a:extLst>
          </p:cNvPr>
          <p:cNvSpPr txBox="1">
            <a:spLocks/>
          </p:cNvSpPr>
          <p:nvPr/>
        </p:nvSpPr>
        <p:spPr>
          <a:xfrm>
            <a:off x="8805863" y="5572125"/>
            <a:ext cx="914400" cy="334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%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>
            <a:extLst>
              <a:ext uri="{FF2B5EF4-FFF2-40B4-BE49-F238E27FC236}">
                <a16:creationId xmlns:a16="http://schemas.microsoft.com/office/drawing/2014/main" id="{00B3E8FC-4645-22A0-933F-C73EE8D60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A6D137B-E164-4B7C-E3E7-8001F3F40C3F}"/>
              </a:ext>
            </a:extLst>
          </p:cNvPr>
          <p:cNvSpPr txBox="1">
            <a:spLocks/>
          </p:cNvSpPr>
          <p:nvPr/>
        </p:nvSpPr>
        <p:spPr>
          <a:xfrm>
            <a:off x="134938" y="274638"/>
            <a:ext cx="9144000" cy="7000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4. Maseni udeo (maseni procentni sastav,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ω</a:t>
            </a: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547E7-983A-86E0-6D66-F836BE14FD0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7468" y="1149969"/>
            <a:ext cx="9144000" cy="699029"/>
          </a:xfrm>
          <a:prstGeom prst="rect">
            <a:avLst/>
          </a:prstGeom>
          <a:blipFill>
            <a:blip r:embed="rId3"/>
            <a:stretch>
              <a:fillRect l="-73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5AA94CB-04EF-EEF6-206C-8E716EE00F81}"/>
              </a:ext>
            </a:extLst>
          </p:cNvPr>
          <p:cNvSpPr txBox="1">
            <a:spLocks/>
          </p:cNvSpPr>
          <p:nvPr/>
        </p:nvSpPr>
        <p:spPr>
          <a:xfrm>
            <a:off x="6005513" y="1331913"/>
            <a:ext cx="3273425" cy="3825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% ili ppm, ppb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CE7D7FF-918F-5550-72A7-8B0E15725788}"/>
              </a:ext>
            </a:extLst>
          </p:cNvPr>
          <p:cNvSpPr txBox="1">
            <a:spLocks/>
          </p:cNvSpPr>
          <p:nvPr/>
        </p:nvSpPr>
        <p:spPr>
          <a:xfrm>
            <a:off x="630238" y="2998788"/>
            <a:ext cx="9144000" cy="6985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* Procentna koncentracija (g/V, V/V, g/g)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4CC98265-D3EC-E1FD-22B0-CA54D2EBE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AC961546-F4EA-C62B-481F-06AC8B95D082}"/>
              </a:ext>
            </a:extLst>
          </p:cNvPr>
          <p:cNvSpPr txBox="1">
            <a:spLocks/>
          </p:cNvSpPr>
          <p:nvPr/>
        </p:nvSpPr>
        <p:spPr>
          <a:xfrm>
            <a:off x="214313" y="249238"/>
            <a:ext cx="9144000" cy="6985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1. Masena koncentracija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D512C9E-C118-7C4C-B7DB-AD7452013E0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1" y="1088761"/>
            <a:ext cx="9144000" cy="699029"/>
          </a:xfrm>
          <a:prstGeom prst="rect">
            <a:avLst/>
          </a:prstGeom>
          <a:blipFill>
            <a:blip r:embed="rId3"/>
            <a:stretch>
              <a:fillRect l="-80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535F6DA-D9C7-F211-83CF-F48EFA8A173B}"/>
              </a:ext>
            </a:extLst>
          </p:cNvPr>
          <p:cNvSpPr txBox="1">
            <a:spLocks/>
          </p:cNvSpPr>
          <p:nvPr/>
        </p:nvSpPr>
        <p:spPr>
          <a:xfrm>
            <a:off x="7354888" y="1270000"/>
            <a:ext cx="914400" cy="3365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g/L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0829785-EC7D-0A5E-F457-488A83275E13}"/>
              </a:ext>
            </a:extLst>
          </p:cNvPr>
          <p:cNvSpPr txBox="1">
            <a:spLocks/>
          </p:cNvSpPr>
          <p:nvPr/>
        </p:nvSpPr>
        <p:spPr>
          <a:xfrm>
            <a:off x="938213" y="2435225"/>
            <a:ext cx="5405437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Npr. Fiziološki rastvor (0,9% rastvor NaCl)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3F1834A-BE8C-0B25-8AF8-12C102CCEB5A}"/>
              </a:ext>
            </a:extLst>
          </p:cNvPr>
          <p:cNvSpPr txBox="1">
            <a:spLocks/>
          </p:cNvSpPr>
          <p:nvPr/>
        </p:nvSpPr>
        <p:spPr>
          <a:xfrm>
            <a:off x="8001000" y="1270000"/>
            <a:ext cx="914400" cy="3365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(%)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1A1B62E-5409-B730-EB39-72621F0E8EA7}"/>
              </a:ext>
            </a:extLst>
          </p:cNvPr>
          <p:cNvSpPr txBox="1">
            <a:spLocks/>
          </p:cNvSpPr>
          <p:nvPr/>
        </p:nvSpPr>
        <p:spPr>
          <a:xfrm>
            <a:off x="938213" y="3240088"/>
            <a:ext cx="8782050" cy="442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 znači da ima 0,9 grama u 100 ml rastvora, tj. 9 grama u litri rastvora. 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>
            <a:extLst>
              <a:ext uri="{FF2B5EF4-FFF2-40B4-BE49-F238E27FC236}">
                <a16:creationId xmlns:a16="http://schemas.microsoft.com/office/drawing/2014/main" id="{6A0F8BFD-5318-80F4-2AEF-E420F23C0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2BF2FA4-3F85-270E-439F-BDFBD487999A}"/>
              </a:ext>
            </a:extLst>
          </p:cNvPr>
          <p:cNvSpPr txBox="1">
            <a:spLocks/>
          </p:cNvSpPr>
          <p:nvPr/>
        </p:nvSpPr>
        <p:spPr>
          <a:xfrm>
            <a:off x="1700213" y="1377950"/>
            <a:ext cx="4100512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Fiziološki rastvor je 0,9% NaCl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A42D88C-EB4B-8D95-070C-523E6928D2A3}"/>
              </a:ext>
            </a:extLst>
          </p:cNvPr>
          <p:cNvSpPr txBox="1">
            <a:spLocks/>
          </p:cNvSpPr>
          <p:nvPr/>
        </p:nvSpPr>
        <p:spPr>
          <a:xfrm>
            <a:off x="347663" y="577850"/>
            <a:ext cx="8782050" cy="4429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Primer 1. Napraviti 250 ml fiziološkog rastvora</a:t>
            </a:r>
            <a:endParaRPr lang="sr-Latn-R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E4B928B-1671-5CD6-5674-38AE9F6BE4D5}"/>
              </a:ext>
            </a:extLst>
          </p:cNvPr>
          <p:cNvSpPr txBox="1">
            <a:spLocks/>
          </p:cNvSpPr>
          <p:nvPr/>
        </p:nvSpPr>
        <p:spPr>
          <a:xfrm>
            <a:off x="1700213" y="1955800"/>
            <a:ext cx="4100512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0,9 g u 100ml rastvora 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67DAD0C-5236-98F4-2D71-66ACA50B5469}"/>
              </a:ext>
            </a:extLst>
          </p:cNvPr>
          <p:cNvSpPr txBox="1">
            <a:spLocks/>
          </p:cNvSpPr>
          <p:nvPr/>
        </p:nvSpPr>
        <p:spPr>
          <a:xfrm>
            <a:off x="1700213" y="2987675"/>
            <a:ext cx="4100512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0,9 g : 100ml rastvora = X : 250 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E77A762-7B89-E3E4-203D-8253C96F582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00477" y="3891157"/>
            <a:ext cx="5657586" cy="1538093"/>
          </a:xfrm>
          <a:prstGeom prst="rect">
            <a:avLst/>
          </a:prstGeom>
          <a:blipFill>
            <a:blip r:embed="rId3"/>
            <a:stretch>
              <a:fillRect l="-129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ED9C45-146A-CDA1-871B-72EB6BF1D920}"/>
              </a:ext>
            </a:extLst>
          </p:cNvPr>
          <p:cNvSpPr/>
          <p:nvPr/>
        </p:nvSpPr>
        <p:spPr>
          <a:xfrm>
            <a:off x="3449638" y="4100513"/>
            <a:ext cx="31400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2,25 g NaCl u 250 ml H</a:t>
            </a:r>
            <a:r>
              <a:rPr lang="sr-Latn-R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>
            <a:extLst>
              <a:ext uri="{FF2B5EF4-FFF2-40B4-BE49-F238E27FC236}">
                <a16:creationId xmlns:a16="http://schemas.microsoft.com/office/drawing/2014/main" id="{786115C7-230B-35C8-7029-433074926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878D74AE-47B5-F77E-5473-6CA5D757682C}"/>
              </a:ext>
            </a:extLst>
          </p:cNvPr>
          <p:cNvSpPr txBox="1">
            <a:spLocks/>
          </p:cNvSpPr>
          <p:nvPr/>
        </p:nvSpPr>
        <p:spPr>
          <a:xfrm>
            <a:off x="347663" y="577850"/>
            <a:ext cx="11353800" cy="13223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Primer 2.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Koliko je % rastvor šećera koji popijemo ukoliko pijemo šolju slatke kafe (250 ml) zašećerenu sa 1,5 kašičicom šećera?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4D6F1E-65E6-502E-1148-1EF52AA8B6CF}"/>
              </a:ext>
            </a:extLst>
          </p:cNvPr>
          <p:cNvGraphicFramePr>
            <a:graphicFrameLocks noGrp="1"/>
          </p:cNvGraphicFramePr>
          <p:nvPr/>
        </p:nvGraphicFramePr>
        <p:xfrm>
          <a:off x="347663" y="2684463"/>
          <a:ext cx="4784725" cy="1836737"/>
        </p:xfrm>
        <a:graphic>
          <a:graphicData uri="http://schemas.openxmlformats.org/drawingml/2006/table">
            <a:tbl>
              <a:tblPr/>
              <a:tblGrid>
                <a:gridCol w="2392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67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kristal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šećer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ravna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kašika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–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oko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12 g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kristal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šećer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puna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kašika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–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oko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25 g</a:t>
                      </a:r>
                    </a:p>
                  </a:txBody>
                  <a:tcPr marL="190486" marR="190486" marT="97688" marB="9768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kristal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šećer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ravna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kašičica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–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oko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4 g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kristal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šećer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puna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kašičica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–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oko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8 g</a:t>
                      </a:r>
                    </a:p>
                  </a:txBody>
                  <a:tcPr marL="190486" marR="190486" marT="97688" marB="9768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82A27D47-5801-EE99-44C0-1DB49BA30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" y="2159000"/>
            <a:ext cx="5270500" cy="368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Supena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kašika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           </a:t>
            </a:r>
            <a:r>
              <a:rPr lang="en-US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Kafena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kašika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BB8429-9233-B5D4-C40E-588F29916A77}"/>
              </a:ext>
            </a:extLst>
          </p:cNvPr>
          <p:cNvSpPr/>
          <p:nvPr/>
        </p:nvSpPr>
        <p:spPr>
          <a:xfrm>
            <a:off x="5659438" y="2598738"/>
            <a:ext cx="2189162" cy="9223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kašičica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→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8 g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1,5 kašičica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→ 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12 g</a:t>
            </a:r>
            <a:endParaRPr lang="sr-Latn-R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3D563A5-A3BC-77A5-337D-9E8172341EBF}"/>
              </a:ext>
            </a:extLst>
          </p:cNvPr>
          <p:cNvSpPr txBox="1">
            <a:spLocks/>
          </p:cNvSpPr>
          <p:nvPr/>
        </p:nvSpPr>
        <p:spPr>
          <a:xfrm>
            <a:off x="5659438" y="4033838"/>
            <a:ext cx="4098925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: 100 ml rastvora = 12 : 250 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5A16E44-89E6-04D8-8177-A985B330B908}"/>
              </a:ext>
            </a:extLst>
          </p:cNvPr>
          <p:cNvSpPr txBox="1">
            <a:spLocks/>
          </p:cNvSpPr>
          <p:nvPr/>
        </p:nvSpPr>
        <p:spPr>
          <a:xfrm>
            <a:off x="5659438" y="4767263"/>
            <a:ext cx="4098925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 = 12 * 100 / 250 = 4,8% 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7184" name="Picture 2" descr="http://www.lindeebrauer.com/blog/wp-content/uploads/2011/01/coffee.gif">
            <a:extLst>
              <a:ext uri="{FF2B5EF4-FFF2-40B4-BE49-F238E27FC236}">
                <a16:creationId xmlns:a16="http://schemas.microsoft.com/office/drawing/2014/main" id="{04A7514C-E1C7-72F9-06CD-EB026B44C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00" y="3316288"/>
            <a:ext cx="2646363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>
            <a:extLst>
              <a:ext uri="{FF2B5EF4-FFF2-40B4-BE49-F238E27FC236}">
                <a16:creationId xmlns:a16="http://schemas.microsoft.com/office/drawing/2014/main" id="{AE236F26-D359-CA94-4F72-ADF02BA11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">
            <a:extLst>
              <a:ext uri="{FF2B5EF4-FFF2-40B4-BE49-F238E27FC236}">
                <a16:creationId xmlns:a16="http://schemas.microsoft.com/office/drawing/2014/main" id="{A0F9549D-72A4-ACA4-A542-3D1A1247A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096AF43-73B7-5006-FAD9-040C104F534F}"/>
              </a:ext>
            </a:extLst>
          </p:cNvPr>
          <p:cNvSpPr txBox="1">
            <a:spLocks/>
          </p:cNvSpPr>
          <p:nvPr/>
        </p:nvSpPr>
        <p:spPr>
          <a:xfrm>
            <a:off x="214313" y="339725"/>
            <a:ext cx="9144000" cy="6985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2. Molarna koncentracija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5A3D4E2-6C4B-1596-19FB-499BAB5E5ED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6801" y="1212322"/>
            <a:ext cx="9144000" cy="699029"/>
          </a:xfrm>
          <a:prstGeom prst="rect">
            <a:avLst/>
          </a:prstGeom>
          <a:blipFill>
            <a:blip r:embed="rId3"/>
            <a:stretch>
              <a:fillRect l="-80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99350B-AE24-EED3-D79E-4BDC16AE58BE}"/>
              </a:ext>
            </a:extLst>
          </p:cNvPr>
          <p:cNvSpPr txBox="1">
            <a:spLocks/>
          </p:cNvSpPr>
          <p:nvPr/>
        </p:nvSpPr>
        <p:spPr>
          <a:xfrm>
            <a:off x="8078788" y="1377950"/>
            <a:ext cx="914400" cy="334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mol/L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ED3969F-C73C-889A-3C93-2A5ADB594314}"/>
              </a:ext>
            </a:extLst>
          </p:cNvPr>
          <p:cNvSpPr txBox="1">
            <a:spLocks/>
          </p:cNvSpPr>
          <p:nvPr/>
        </p:nvSpPr>
        <p:spPr>
          <a:xfrm>
            <a:off x="1066800" y="1911350"/>
            <a:ext cx="10391775" cy="10382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Mol je količina supstance koja sadrži Avogadrov br (6, 02*10</a:t>
            </a:r>
            <a:r>
              <a:rPr lang="sr-Latn-RS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23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). Molekulska masa izražena u gramima! 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D8575E5-5A23-EBF2-2E24-45711636CA69}"/>
              </a:ext>
            </a:extLst>
          </p:cNvPr>
          <p:cNvGraphicFramePr>
            <a:graphicFrameLocks noGrp="1"/>
          </p:cNvGraphicFramePr>
          <p:nvPr/>
        </p:nvGraphicFramePr>
        <p:xfrm>
          <a:off x="666750" y="3105150"/>
          <a:ext cx="10515600" cy="320040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Oznaka</a:t>
                      </a:r>
                      <a:endParaRPr lang="en-US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Comic Sans MS" panose="030F0702030302020204" pitchFamily="66" charset="0"/>
                        </a:rPr>
                        <a:t>Značenje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Iznos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merna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jedinica</a:t>
                      </a:r>
                      <a:endParaRPr lang="en-US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endParaRPr lang="en-US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količina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supstance</a:t>
                      </a:r>
                      <a:endParaRPr lang="en-US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? </a:t>
                      </a:r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mol</a:t>
                      </a:r>
                      <a:endParaRPr lang="en-US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endParaRPr lang="en-US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A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masa materije</a:t>
                      </a:r>
                      <a:endParaRPr lang="en-US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A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? 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A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endParaRPr lang="en-US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molarna masa materije</a:t>
                      </a:r>
                      <a:endParaRPr lang="en-US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US" baseline="-25000" dirty="0" err="1">
                          <a:effectLst/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ili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r>
                        <a:rPr lang="en-US" baseline="-25000" dirty="0" err="1">
                          <a:effectLst/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) gmol</a:t>
                      </a:r>
                      <a:r>
                        <a:rPr lang="en-US" baseline="30000" dirty="0">
                          <a:effectLst/>
                          <a:latin typeface="Comic Sans MS" panose="030F0702030302020204" pitchFamily="66" charset="0"/>
                        </a:rPr>
                        <a:t>−1</a:t>
                      </a:r>
                      <a:endParaRPr lang="en-US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endParaRPr lang="en-US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A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brojnost materije</a:t>
                      </a:r>
                      <a:endParaRPr lang="en-US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A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? (</a:t>
                      </a:r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nema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merne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dirty="0" err="1">
                          <a:effectLst/>
                          <a:latin typeface="Comic Sans MS" panose="030F0702030302020204" pitchFamily="66" charset="0"/>
                        </a:rPr>
                        <a:t>jedinice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A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mic Sans MS" panose="030F0702030302020204" pitchFamily="66" charset="0"/>
                        </a:rPr>
                        <a:t>L</a:t>
                      </a:r>
                      <a:endParaRPr lang="en-US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Avogadrov broj</a:t>
                      </a:r>
                      <a:endParaRPr lang="en-US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6,022•10</a:t>
                      </a:r>
                      <a:r>
                        <a:rPr lang="en-US" baseline="30000" dirty="0">
                          <a:effectLst/>
                          <a:latin typeface="Comic Sans MS" panose="030F0702030302020204" pitchFamily="66" charset="0"/>
                        </a:rPr>
                        <a:t>23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 mol</a:t>
                      </a:r>
                      <a:r>
                        <a:rPr lang="en-US" baseline="30000" dirty="0">
                          <a:effectLst/>
                          <a:latin typeface="Comic Sans MS" panose="030F0702030302020204" pitchFamily="66" charset="0"/>
                        </a:rPr>
                        <a:t>−1</a:t>
                      </a:r>
                      <a:endParaRPr lang="en-US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b="1" baseline="30000"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endParaRPr lang="en-US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A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zapremina</a:t>
                      </a:r>
                      <a:r>
                        <a:rPr lang="sr-Latn-RS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supstance pri standardnim uslovima</a:t>
                      </a:r>
                      <a:endParaRPr lang="en-US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A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? dm</a:t>
                      </a:r>
                      <a:r>
                        <a:rPr lang="en-US" baseline="30000" dirty="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en-US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AA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b="1" baseline="-25000"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endParaRPr lang="en-US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molarna zapremina supstance</a:t>
                      </a:r>
                      <a:endParaRPr lang="en-US" u="non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22,4 dm</a:t>
                      </a:r>
                      <a:r>
                        <a:rPr lang="en-US" baseline="30000" dirty="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US" dirty="0">
                          <a:effectLst/>
                          <a:latin typeface="Comic Sans MS" panose="030F0702030302020204" pitchFamily="66" charset="0"/>
                        </a:rPr>
                        <a:t> mol</a:t>
                      </a:r>
                      <a:r>
                        <a:rPr lang="en-US" baseline="30000" dirty="0">
                          <a:effectLst/>
                          <a:latin typeface="Comic Sans MS" panose="030F0702030302020204" pitchFamily="66" charset="0"/>
                        </a:rPr>
                        <a:t>−1</a:t>
                      </a:r>
                      <a:endParaRPr lang="en-US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>
            <a:extLst>
              <a:ext uri="{FF2B5EF4-FFF2-40B4-BE49-F238E27FC236}">
                <a16:creationId xmlns:a16="http://schemas.microsoft.com/office/drawing/2014/main" id="{5D58E608-B681-934C-A98E-16EF15E47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99E2AC8-6852-D57E-69CA-338E3B0F2413}"/>
              </a:ext>
            </a:extLst>
          </p:cNvPr>
          <p:cNvSpPr txBox="1">
            <a:spLocks/>
          </p:cNvSpPr>
          <p:nvPr/>
        </p:nvSpPr>
        <p:spPr>
          <a:xfrm>
            <a:off x="347663" y="577850"/>
            <a:ext cx="8782050" cy="4429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Primer 3.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Kolika je molarna koncentracija 0,9% rastvora NaCl?</a:t>
            </a: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sr-Latn-R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75604E4-9337-3FC5-E462-81500EA4E864}"/>
              </a:ext>
            </a:extLst>
          </p:cNvPr>
          <p:cNvSpPr txBox="1">
            <a:spLocks/>
          </p:cNvSpPr>
          <p:nvPr/>
        </p:nvSpPr>
        <p:spPr>
          <a:xfrm>
            <a:off x="347663" y="1598613"/>
            <a:ext cx="6138862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Pitanje je koliko ima molova u litri 0,9% rastvora?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C7CF90E-9D69-403C-F07A-A707B858BE9F}"/>
              </a:ext>
            </a:extLst>
          </p:cNvPr>
          <p:cNvSpPr txBox="1">
            <a:spLocks/>
          </p:cNvSpPr>
          <p:nvPr/>
        </p:nvSpPr>
        <p:spPr>
          <a:xfrm>
            <a:off x="347663" y="2176463"/>
            <a:ext cx="6138862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Pitanje je koliko ima molova u 9 grama NaCl?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1BC2524-87AE-4781-8C24-FE3FD52CE130}"/>
              </a:ext>
            </a:extLst>
          </p:cNvPr>
          <p:cNvSpPr txBox="1">
            <a:spLocks/>
          </p:cNvSpPr>
          <p:nvPr/>
        </p:nvSpPr>
        <p:spPr>
          <a:xfrm>
            <a:off x="347663" y="2754313"/>
            <a:ext cx="6138862" cy="442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Pitanje je kolika je molarna masa NaCl?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34C8340-29AA-F114-E857-C15A5C8FCFAB}"/>
              </a:ext>
            </a:extLst>
          </p:cNvPr>
          <p:cNvSpPr txBox="1">
            <a:spLocks/>
          </p:cNvSpPr>
          <p:nvPr/>
        </p:nvSpPr>
        <p:spPr>
          <a:xfrm>
            <a:off x="347663" y="3333750"/>
            <a:ext cx="6138862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Pitanje je kolika je molekulska masa NaCl?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3AB2EC6-DCEF-F272-A428-162322E001BB}"/>
              </a:ext>
            </a:extLst>
          </p:cNvPr>
          <p:cNvSpPr txBox="1">
            <a:spLocks/>
          </p:cNvSpPr>
          <p:nvPr/>
        </p:nvSpPr>
        <p:spPr>
          <a:xfrm>
            <a:off x="8258175" y="3333750"/>
            <a:ext cx="1743075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Mr = 58,442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7A5AEDE-8910-28A8-5A80-4C3A1E2FFF3F}"/>
              </a:ext>
            </a:extLst>
          </p:cNvPr>
          <p:cNvSpPr txBox="1">
            <a:spLocks/>
          </p:cNvSpPr>
          <p:nvPr/>
        </p:nvSpPr>
        <p:spPr>
          <a:xfrm>
            <a:off x="8258175" y="2754313"/>
            <a:ext cx="2671763" cy="442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 = 58,442 g/mol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2275B38-BB77-49EB-2217-9B94C3AFE604}"/>
              </a:ext>
            </a:extLst>
          </p:cNvPr>
          <p:cNvSpPr txBox="1">
            <a:spLocks/>
          </p:cNvSpPr>
          <p:nvPr/>
        </p:nvSpPr>
        <p:spPr>
          <a:xfrm>
            <a:off x="1100138" y="4352925"/>
            <a:ext cx="3271837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mol : 58,442 g = X : 9 g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B747B7B-5A11-2086-CA41-56366C0C44A9}"/>
              </a:ext>
            </a:extLst>
          </p:cNvPr>
          <p:cNvSpPr txBox="1">
            <a:spLocks/>
          </p:cNvSpPr>
          <p:nvPr/>
        </p:nvSpPr>
        <p:spPr>
          <a:xfrm>
            <a:off x="1100138" y="4932363"/>
            <a:ext cx="2586037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(1*9)/ 58,442 g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5C113351-9DF4-23AF-CC5B-B621D6D3ADC6}"/>
              </a:ext>
            </a:extLst>
          </p:cNvPr>
          <p:cNvSpPr txBox="1">
            <a:spLocks/>
          </p:cNvSpPr>
          <p:nvPr/>
        </p:nvSpPr>
        <p:spPr>
          <a:xfrm>
            <a:off x="8258175" y="2176463"/>
            <a:ext cx="2586038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0,154 mol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B5FB797-DD16-C578-9FA5-ECE0908ED2F7}"/>
              </a:ext>
            </a:extLst>
          </p:cNvPr>
          <p:cNvSpPr txBox="1">
            <a:spLocks/>
          </p:cNvSpPr>
          <p:nvPr/>
        </p:nvSpPr>
        <p:spPr>
          <a:xfrm>
            <a:off x="1100138" y="5521325"/>
            <a:ext cx="2586037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0,154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8A28391-56E4-6F59-07C3-CC3172227BB3}"/>
              </a:ext>
            </a:extLst>
          </p:cNvPr>
          <p:cNvSpPr txBox="1">
            <a:spLocks/>
          </p:cNvSpPr>
          <p:nvPr/>
        </p:nvSpPr>
        <p:spPr>
          <a:xfrm>
            <a:off x="8262938" y="1598613"/>
            <a:ext cx="2586037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0,154 mol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734232B-97B8-870B-ECC4-16F258846945}"/>
              </a:ext>
            </a:extLst>
          </p:cNvPr>
          <p:cNvSpPr txBox="1">
            <a:spLocks/>
          </p:cNvSpPr>
          <p:nvPr/>
        </p:nvSpPr>
        <p:spPr>
          <a:xfrm>
            <a:off x="9045575" y="608013"/>
            <a:ext cx="2586038" cy="442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0,154 mol/L</a:t>
            </a:r>
            <a:endParaRPr lang="sr-Latn-R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9A02EECE-F2AC-02AA-71F3-DEAEC4880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147FEA55-3FDD-33AB-F8B1-971709FD7277}"/>
              </a:ext>
            </a:extLst>
          </p:cNvPr>
          <p:cNvSpPr txBox="1">
            <a:spLocks/>
          </p:cNvSpPr>
          <p:nvPr/>
        </p:nvSpPr>
        <p:spPr>
          <a:xfrm>
            <a:off x="347663" y="577850"/>
            <a:ext cx="8782050" cy="4429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Primer 4. 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Napraviti 25 mL 30 mmol/L rastvora  fruktoze.</a:t>
            </a:r>
            <a:endParaRPr lang="sr-Latn-R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B5302EA-6624-EE89-F34D-645172CC9CF9}"/>
              </a:ext>
            </a:extLst>
          </p:cNvPr>
          <p:cNvSpPr txBox="1">
            <a:spLocks/>
          </p:cNvSpPr>
          <p:nvPr/>
        </p:nvSpPr>
        <p:spPr>
          <a:xfrm>
            <a:off x="347663" y="1598613"/>
            <a:ext cx="9505950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Pitanje je koliko mi treba grama fruktoze da bih napravila litar 30 mmol/L?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FD59DA4-C0C5-2835-6314-A1B657106F59}"/>
              </a:ext>
            </a:extLst>
          </p:cNvPr>
          <p:cNvSpPr txBox="1">
            <a:spLocks/>
          </p:cNvSpPr>
          <p:nvPr/>
        </p:nvSpPr>
        <p:spPr>
          <a:xfrm>
            <a:off x="347663" y="2176463"/>
            <a:ext cx="6138862" cy="44132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Pitanje je koliko ima grama u jednom molu fruktoze?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4AA437B-A30D-07D0-B80E-878BF786F20B}"/>
              </a:ext>
            </a:extLst>
          </p:cNvPr>
          <p:cNvSpPr txBox="1">
            <a:spLocks/>
          </p:cNvSpPr>
          <p:nvPr/>
        </p:nvSpPr>
        <p:spPr>
          <a:xfrm>
            <a:off x="347663" y="2754313"/>
            <a:ext cx="6138862" cy="442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Pitanje je kolika je molarna masa fruktoze?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36667AE-EE0C-BDF0-BF96-D4D8E92B426A}"/>
              </a:ext>
            </a:extLst>
          </p:cNvPr>
          <p:cNvSpPr txBox="1">
            <a:spLocks/>
          </p:cNvSpPr>
          <p:nvPr/>
        </p:nvSpPr>
        <p:spPr>
          <a:xfrm>
            <a:off x="347663" y="3333750"/>
            <a:ext cx="6138862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Pitanje je kolika je molekulska masa fruktoze?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96C8BE4-213A-B1B1-211D-4B4988BFE3C3}"/>
              </a:ext>
            </a:extLst>
          </p:cNvPr>
          <p:cNvSpPr txBox="1">
            <a:spLocks/>
          </p:cNvSpPr>
          <p:nvPr/>
        </p:nvSpPr>
        <p:spPr>
          <a:xfrm>
            <a:off x="9858375" y="3344863"/>
            <a:ext cx="1743075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Mr = 180,16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45893C8-465A-6638-B186-994AC652B0D7}"/>
              </a:ext>
            </a:extLst>
          </p:cNvPr>
          <p:cNvSpPr txBox="1">
            <a:spLocks/>
          </p:cNvSpPr>
          <p:nvPr/>
        </p:nvSpPr>
        <p:spPr>
          <a:xfrm>
            <a:off x="9858375" y="2767013"/>
            <a:ext cx="2671763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 = 180,16 g/mol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D7F0CBD-6E94-0B71-2E82-B934B6CCA5FB}"/>
              </a:ext>
            </a:extLst>
          </p:cNvPr>
          <p:cNvSpPr txBox="1">
            <a:spLocks/>
          </p:cNvSpPr>
          <p:nvPr/>
        </p:nvSpPr>
        <p:spPr>
          <a:xfrm>
            <a:off x="1100138" y="4352925"/>
            <a:ext cx="5943600" cy="5794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mol : 180,16 g = (30/1000) : X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9AF96E5-0225-F523-3296-672C609EA7FD}"/>
              </a:ext>
            </a:extLst>
          </p:cNvPr>
          <p:cNvSpPr txBox="1">
            <a:spLocks/>
          </p:cNvSpPr>
          <p:nvPr/>
        </p:nvSpPr>
        <p:spPr>
          <a:xfrm>
            <a:off x="1100138" y="4932363"/>
            <a:ext cx="3557587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180,16* (30/1000)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E9AC603-5B5F-4EBC-B87F-6DF4965335B6}"/>
              </a:ext>
            </a:extLst>
          </p:cNvPr>
          <p:cNvSpPr txBox="1">
            <a:spLocks/>
          </p:cNvSpPr>
          <p:nvPr/>
        </p:nvSpPr>
        <p:spPr>
          <a:xfrm>
            <a:off x="9725025" y="1598613"/>
            <a:ext cx="2586038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5,4348 mol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BBDBBF9-335B-9303-1721-43E5F8B0B137}"/>
              </a:ext>
            </a:extLst>
          </p:cNvPr>
          <p:cNvSpPr txBox="1">
            <a:spLocks/>
          </p:cNvSpPr>
          <p:nvPr/>
        </p:nvSpPr>
        <p:spPr>
          <a:xfrm>
            <a:off x="1100138" y="5521325"/>
            <a:ext cx="4071937" cy="114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5,4348 g treba odmeriti za litar 30mmol/L fruktoze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5050A93-737C-C7E6-0407-D2E18AD1EDAB}"/>
              </a:ext>
            </a:extLst>
          </p:cNvPr>
          <p:cNvSpPr txBox="1">
            <a:spLocks/>
          </p:cNvSpPr>
          <p:nvPr/>
        </p:nvSpPr>
        <p:spPr>
          <a:xfrm>
            <a:off x="9753600" y="1077913"/>
            <a:ext cx="2586038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0,13587 g</a:t>
            </a:r>
            <a:endParaRPr lang="sr-Latn-R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D3E21E32-CD45-3432-E6C5-9134CD200643}"/>
              </a:ext>
            </a:extLst>
          </p:cNvPr>
          <p:cNvSpPr txBox="1">
            <a:spLocks/>
          </p:cNvSpPr>
          <p:nvPr/>
        </p:nvSpPr>
        <p:spPr>
          <a:xfrm>
            <a:off x="9240838" y="552450"/>
            <a:ext cx="2773362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Mr fruktoze= 180,16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C3DEED3-ADF4-3423-12B5-288654B79741}"/>
              </a:ext>
            </a:extLst>
          </p:cNvPr>
          <p:cNvSpPr txBox="1">
            <a:spLocks/>
          </p:cNvSpPr>
          <p:nvPr/>
        </p:nvSpPr>
        <p:spPr>
          <a:xfrm>
            <a:off x="5438775" y="4327525"/>
            <a:ext cx="6753225" cy="54768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5.4348 g fruktoze </a:t>
            </a:r>
            <a:r>
              <a:rPr lang="sr-Latn-R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treba</a:t>
            </a: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za litar, onda za 25 ml treba...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9F003609-8E79-16C0-8DD3-85A2D2C33515}"/>
              </a:ext>
            </a:extLst>
          </p:cNvPr>
          <p:cNvSpPr txBox="1">
            <a:spLocks/>
          </p:cNvSpPr>
          <p:nvPr/>
        </p:nvSpPr>
        <p:spPr>
          <a:xfrm>
            <a:off x="5438775" y="4999038"/>
            <a:ext cx="5943600" cy="5778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L : 5,4348 g =  0,025 : X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237524C-3632-D494-9A5A-72F42E0C7F0A}"/>
              </a:ext>
            </a:extLst>
          </p:cNvPr>
          <p:cNvSpPr txBox="1">
            <a:spLocks/>
          </p:cNvSpPr>
          <p:nvPr/>
        </p:nvSpPr>
        <p:spPr>
          <a:xfrm>
            <a:off x="5438775" y="5635625"/>
            <a:ext cx="5943600" cy="5794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5,4348  * 0,025 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E41FA583-CA95-27BF-BA0D-52D8513776AF}"/>
              </a:ext>
            </a:extLst>
          </p:cNvPr>
          <p:cNvSpPr txBox="1">
            <a:spLocks/>
          </p:cNvSpPr>
          <p:nvPr/>
        </p:nvSpPr>
        <p:spPr>
          <a:xfrm>
            <a:off x="5438775" y="6184900"/>
            <a:ext cx="5943600" cy="5778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 = 0,13587 g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BC253ADF-B5EC-F061-E692-0A0F47E4CDCD}"/>
              </a:ext>
            </a:extLst>
          </p:cNvPr>
          <p:cNvSpPr txBox="1">
            <a:spLocks/>
          </p:cNvSpPr>
          <p:nvPr/>
        </p:nvSpPr>
        <p:spPr>
          <a:xfrm>
            <a:off x="347663" y="1076325"/>
            <a:ext cx="9505950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Pitanje je koliko mi treba grama fruktoze da bih napravila 25 ml 30 mmol/L?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A320759C-ED35-EA0D-C0B9-36299CA5083B}"/>
              </a:ext>
            </a:extLst>
          </p:cNvPr>
          <p:cNvSpPr txBox="1">
            <a:spLocks/>
          </p:cNvSpPr>
          <p:nvPr/>
        </p:nvSpPr>
        <p:spPr>
          <a:xfrm>
            <a:off x="9853613" y="2173288"/>
            <a:ext cx="2673350" cy="4413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 = 180,16 g/mol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981</Words>
  <Application>Microsoft Office PowerPoint</Application>
  <PresentationFormat>Široki ekran</PresentationFormat>
  <Paragraphs>154</Paragraphs>
  <Slides>14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Calibri</vt:lpstr>
      <vt:lpstr>Arial</vt:lpstr>
      <vt:lpstr>Calibri Light</vt:lpstr>
      <vt:lpstr>Comic Sans MS</vt:lpstr>
      <vt:lpstr>Office Theme</vt:lpstr>
      <vt:lpstr>Rastvori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Rastvori</dc:title>
  <dc:creator>Korisnik</dc:creator>
  <cp:lastModifiedBy>nnn</cp:lastModifiedBy>
  <cp:revision>42</cp:revision>
  <dcterms:created xsi:type="dcterms:W3CDTF">2022-03-13T08:55:33Z</dcterms:created>
  <dcterms:modified xsi:type="dcterms:W3CDTF">2022-06-11T07:25:28Z</dcterms:modified>
</cp:coreProperties>
</file>