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72"/>
    <a:srgbClr val="EA6716"/>
    <a:srgbClr val="F5D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1B21A-0873-57BD-1F6B-20100A1E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B1A9-579C-4185-A8CF-9F491C5D96A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E6DDB-68C4-8A36-9107-5B5F75AA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6BAAE-7918-CA79-1073-294324F6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F838-A2E0-4EF5-A1B9-BFB396CF8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28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90F93-515A-3105-DB46-7DB9CF72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D8ACC-9963-4135-A21D-6D77255011DD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BD18B-B778-E3EF-4BDA-A3A25983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AC9BA-C17F-AED7-BE04-AED8D6ED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ABD2D-DDE5-4832-9DFD-073223F26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39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B9B18-6225-071C-B8A9-FD150C3D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2B9D-C5D6-4FA0-9DEF-FF2FD42F2E4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FF3B4-B45C-67FE-FEF9-0C73E17A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29936-3917-8C67-DF99-AF3899E1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0DE4C-39B8-40EC-9B0D-859B1D398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95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210D8-E979-60B9-687E-797484C5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D3C7-5EF6-4A42-8A97-09EDCC8E1E5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0AE22-C2AD-270E-51E1-B03E4FA1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A116A-4EA7-CBE7-9AE8-A4F1A51F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F6141-44E0-4509-AF86-A0CB276C1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62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4B8A9-5D58-A044-EB38-EABC66BE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34A7-F90B-4FCA-AF36-E86B0CB3289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31767-472A-C847-66CE-3A66036C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108B-3495-9F3C-D640-7DAF1DB9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D3D4A-12A8-4238-8229-40958A0CC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3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B7BB89-6B54-60AC-F270-9E99191E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C411-042E-4515-865D-CCF90A508923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6BE17D-CB96-EE59-B4AC-3A197FBA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B2B066-80D0-59C6-207E-DAE70DED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76473-A710-46C1-BEC6-419727810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45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F70A9B4-7180-6C23-DD13-9C23D2263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1535-12EA-4C47-B1B6-BDBCCD001C9D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BBE870-F5AD-0A4F-DE79-243CA64D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0277C0-4073-07E0-1658-1683C37F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DA69-40A1-424D-8506-8FD76E810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4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EA2A72-95F7-F0D0-FECD-7D808E71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3E1D-A322-4F19-8F37-57EF767F8CD2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80C874-F542-8A38-926D-73D5B2F6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F14BBE-3E4D-4EDD-6E48-79B80159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D8656-3B5D-4DC4-BC91-3A48037AA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28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21B167-8F6C-C399-0D65-B7E63AB8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D79D-18FE-4F33-9A71-6CF44CE043FA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E2A4C5-0D2B-0688-FD65-D15B7543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B8687D-9D80-3690-A3F6-9BD4C7F8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72C12-3983-4A7A-BC8A-8CEA41C80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0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9CD35B-BF50-2DA7-DE99-832B6D67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6C5C-CFB5-4EFD-A6B1-43B3F043D383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28B735-0DA5-8978-77A6-5C98520B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E762B5-FAC7-4D99-A9EA-906F4DA4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C934F-0701-41CD-86E0-5CDBBA8AB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84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99FB62-9AFE-CEFC-DA62-C617921A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5070-944C-4DC3-A8EF-0B04DAC6CC2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36FCFF-ADBA-BE23-016E-2B086528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B2D5C1-B7F4-B87F-9245-25F1D8B4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0D6C4-4302-4F25-A985-485D399AF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44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041508-6ED0-C632-0F12-EF861D2604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C9E072D-B89D-463B-4C00-A3FFDF1CA1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06C47-844D-C85E-9CAF-B42723FC3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42A968-F0DD-4388-A9F6-246FE80AFE0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56DD3-D740-AECF-61CC-520F94216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6FC73-09BB-888D-1579-5CB05277D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7AD06C1-2043-43E2-9854-5CDF79BC12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18327-D843-006A-DCFC-9F2B65C103F5}"/>
              </a:ext>
            </a:extLst>
          </p:cNvPr>
          <p:cNvSpPr txBox="1"/>
          <p:nvPr/>
        </p:nvSpPr>
        <p:spPr>
          <a:xfrm>
            <a:off x="2286000" y="2590800"/>
            <a:ext cx="45974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Elektroliti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e pH scale - Free ZIMSEC &amp; Cambridge Revision Notes">
            <a:extLst>
              <a:ext uri="{FF2B5EF4-FFF2-40B4-BE49-F238E27FC236}">
                <a16:creationId xmlns:a16="http://schemas.microsoft.com/office/drawing/2014/main" id="{227A5250-F50D-09A1-D794-C4053DAFB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6502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1F1A66-D980-2928-D5F0-BD4AEB4BAB66}"/>
              </a:ext>
            </a:extLst>
          </p:cNvPr>
          <p:cNvSpPr txBox="1"/>
          <p:nvPr/>
        </p:nvSpPr>
        <p:spPr>
          <a:xfrm>
            <a:off x="241300" y="381000"/>
            <a:ext cx="63642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Skala po Sorensenu: fosfatni pufer (KH</a:t>
            </a:r>
            <a:r>
              <a:rPr lang="sr-Latn-R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</a:t>
            </a:r>
            <a:r>
              <a:rPr lang="sr-Latn-R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+Na</a:t>
            </a:r>
            <a:r>
              <a:rPr lang="sr-Latn-R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HPO</a:t>
            </a:r>
            <a:r>
              <a:rPr lang="sr-Latn-R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3C760-F633-3026-25C6-42A1EC64197A}"/>
              </a:ext>
            </a:extLst>
          </p:cNvPr>
          <p:cNvSpPr txBox="1"/>
          <p:nvPr/>
        </p:nvSpPr>
        <p:spPr>
          <a:xfrm>
            <a:off x="838200" y="6011863"/>
            <a:ext cx="2362200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Povećanje kiselosti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E3424-2C2C-E77B-B4D3-B5F27A326C33}"/>
              </a:ext>
            </a:extLst>
          </p:cNvPr>
          <p:cNvSpPr txBox="1"/>
          <p:nvPr/>
        </p:nvSpPr>
        <p:spPr>
          <a:xfrm>
            <a:off x="6096000" y="6003925"/>
            <a:ext cx="2667000" cy="4619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Povećanje baznosti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C6242-2FB6-22F4-1FEC-988569CF642D}"/>
              </a:ext>
            </a:extLst>
          </p:cNvPr>
          <p:cNvSpPr txBox="1"/>
          <p:nvPr/>
        </p:nvSpPr>
        <p:spPr>
          <a:xfrm>
            <a:off x="3387725" y="6003925"/>
            <a:ext cx="1981200" cy="4619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sr-Latn-R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Neutralno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>
            <a:extLst>
              <a:ext uri="{FF2B5EF4-FFF2-40B4-BE49-F238E27FC236}">
                <a16:creationId xmlns:a16="http://schemas.microsoft.com/office/drawing/2014/main" id="{EF5C55C3-ACDC-5A79-B8F1-99D79BB87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24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F2DF06-FA1A-9D69-2D34-1515AF57BBB7}"/>
              </a:ext>
            </a:extLst>
          </p:cNvPr>
          <p:cNvSpPr txBox="1"/>
          <p:nvPr/>
        </p:nvSpPr>
        <p:spPr>
          <a:xfrm>
            <a:off x="152400" y="228600"/>
            <a:ext cx="7923213" cy="6048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Radimo: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destilata + bromtimol plavo (indikator)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voda (česmenska) + bromtimol plavo (indikator)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destilata + HCl (2-3 kapi) + bromtimol plavo (indikator)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destilata + NaOH (2-3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kapi) + bromtimol plavo (indikator)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Na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KH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+ bromtimol plavo (indikator) 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→ pH=6,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81</a:t>
            </a:r>
            <a:endParaRPr lang="x-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/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Na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KH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 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HCl (2-3 kapi) + indikator</a:t>
            </a:r>
            <a:endParaRPr lang="x-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Na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KH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+ NaOH (2-3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kapi) + indikator</a:t>
            </a:r>
            <a:endParaRPr lang="x-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Na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KH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razblažiti destilatom + indikator</a:t>
            </a: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endParaRPr lang="x-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*  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Na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5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ml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KH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PO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razblažiti, podeliti na 2 (epruveta 9 i 10)</a:t>
            </a:r>
            <a:endParaRPr lang="x-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endParaRPr lang="x-none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9.   razblaženi pufer + HCl (2-3 kapi) + indikator</a:t>
            </a:r>
          </a:p>
          <a:p>
            <a:pPr marL="342900" indent="-342900" eaLnBrk="1" hangingPunct="1">
              <a:lnSpc>
                <a:spcPct val="150000"/>
              </a:lnSpc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10. 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razblaženi pufer + NaOH (2-3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kapi) + indikator</a:t>
            </a:r>
            <a:endParaRPr lang="x-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/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AutoNum type="arabicPeriod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297B2F-9489-214E-F3F5-E9F0CBAFE4CA}"/>
              </a:ext>
            </a:extLst>
          </p:cNvPr>
          <p:cNvSpPr txBox="1"/>
          <p:nvPr/>
        </p:nvSpPr>
        <p:spPr>
          <a:xfrm>
            <a:off x="0" y="762000"/>
            <a:ext cx="5135563" cy="17541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Pitanja sa prakti</a:t>
            </a:r>
            <a:r>
              <a:rPr lang="sr-Latn-C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čnog:</a:t>
            </a:r>
          </a:p>
          <a:p>
            <a:pPr eaLnBrk="1" hangingPunct="1">
              <a:lnSpc>
                <a:spcPct val="150000"/>
              </a:lnSpc>
            </a:pPr>
            <a:endParaRPr lang="sr-Latn-CS" altLang="sr-Latn-RS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sr-Latn-C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Određivanje pH elektrometrijski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sr-Latn-CS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Puferi i puferske smeše</a:t>
            </a:r>
            <a:endParaRPr lang="en-US" altLang="sr-Latn-RS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E0A3C4-BD5D-533C-32DA-95982E20AE3E}"/>
              </a:ext>
            </a:extLst>
          </p:cNvPr>
          <p:cNvSpPr txBox="1"/>
          <p:nvPr/>
        </p:nvSpPr>
        <p:spPr>
          <a:xfrm>
            <a:off x="152400" y="457200"/>
            <a:ext cx="8866188" cy="1292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Elektroliti</a:t>
            </a:r>
            <a:r>
              <a:rPr lang="x-none" dirty="0">
                <a:latin typeface="Comic Sans MS" pitchFamily="66" charset="0"/>
                <a:cs typeface="+mn-cs"/>
              </a:rPr>
              <a:t>: u vodenom rastvoru spontano disosuju na jone (naelektrisane čestice)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latin typeface="Comic Sans MS" pitchFamily="66" charset="0"/>
                <a:cs typeface="+mn-cs"/>
              </a:rPr>
              <a:t>                  Joni</a:t>
            </a:r>
            <a:r>
              <a:rPr lang="x-none" dirty="0">
                <a:latin typeface="Comic Sans MS" pitchFamily="66" charset="0"/>
                <a:cs typeface="Times New Roman"/>
              </a:rPr>
              <a:t> →</a:t>
            </a:r>
            <a:r>
              <a:rPr lang="x-none" dirty="0">
                <a:latin typeface="Comic Sans MS" pitchFamily="66" charset="0"/>
                <a:cs typeface="+mn-cs"/>
              </a:rPr>
              <a:t> iz jonskih kristalnih rešetki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latin typeface="Comic Sans MS" pitchFamily="66" charset="0"/>
                <a:cs typeface="+mn-cs"/>
              </a:rPr>
              <a:t>                          </a:t>
            </a:r>
            <a:r>
              <a:rPr lang="x-none" dirty="0">
                <a:latin typeface="Comic Sans MS" pitchFamily="66" charset="0"/>
                <a:cs typeface="Times New Roman"/>
              </a:rPr>
              <a:t>→</a:t>
            </a:r>
            <a:r>
              <a:rPr lang="x-none" dirty="0">
                <a:latin typeface="Comic Sans MS" pitchFamily="66" charset="0"/>
                <a:cs typeface="+mn-cs"/>
              </a:rPr>
              <a:t> polarizovanih kovalentnih veza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5088EC-36E2-DE9B-4EA0-90860C01A5F9}"/>
              </a:ext>
            </a:extLst>
          </p:cNvPr>
          <p:cNvSpPr txBox="1"/>
          <p:nvPr/>
        </p:nvSpPr>
        <p:spPr>
          <a:xfrm>
            <a:off x="762000" y="1905000"/>
            <a:ext cx="5953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jaki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4C156C-C30A-500E-554D-14DDBD97CA36}"/>
              </a:ext>
            </a:extLst>
          </p:cNvPr>
          <p:cNvSpPr txBox="1"/>
          <p:nvPr/>
        </p:nvSpPr>
        <p:spPr>
          <a:xfrm>
            <a:off x="762000" y="2590800"/>
            <a:ext cx="6873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slabi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4D51BD34-E32F-CE93-E69F-FED9E12A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905000"/>
            <a:ext cx="567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molekuli potpuno disosuju (jake baze, kiseline i soli)</a:t>
            </a:r>
          </a:p>
        </p:txBody>
      </p:sp>
      <p:sp>
        <p:nvSpPr>
          <p:cNvPr id="3078" name="TextBox 5">
            <a:extLst>
              <a:ext uri="{FF2B5EF4-FFF2-40B4-BE49-F238E27FC236}">
                <a16:creationId xmlns:a16="http://schemas.microsoft.com/office/drawing/2014/main" id="{40A0091C-4316-8ED6-D00E-147331579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90800"/>
            <a:ext cx="4932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nepotpuna disocijacija (slabe baze i kiseline)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CC721-EA1A-9FBC-4D80-787E7DF63CC2}"/>
              </a:ext>
            </a:extLst>
          </p:cNvPr>
          <p:cNvSpPr txBox="1"/>
          <p:nvPr/>
        </p:nvSpPr>
        <p:spPr>
          <a:xfrm>
            <a:off x="914400" y="3429000"/>
            <a:ext cx="1001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Kiseline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080" name="TextBox 7">
            <a:extLst>
              <a:ext uri="{FF2B5EF4-FFF2-40B4-BE49-F238E27FC236}">
                <a16:creationId xmlns:a16="http://schemas.microsoft.com/office/drawing/2014/main" id="{738FB83D-1B0C-64B6-36FF-F0C623AF0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62400"/>
            <a:ext cx="1563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HA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→ 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+ A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endParaRPr lang="en-US" altLang="en-US" sz="1800" baseline="30000">
              <a:latin typeface="Comic Sans MS" panose="030F0702030302020204" pitchFamily="66" charset="0"/>
            </a:endParaRPr>
          </a:p>
        </p:txBody>
      </p:sp>
      <p:sp>
        <p:nvSpPr>
          <p:cNvPr id="3081" name="TextBox 8">
            <a:extLst>
              <a:ext uri="{FF2B5EF4-FFF2-40B4-BE49-F238E27FC236}">
                <a16:creationId xmlns:a16="http://schemas.microsoft.com/office/drawing/2014/main" id="{C7CE61A1-558C-2828-1DC4-F7CBE6021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0"/>
            <a:ext cx="237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konstanta ravnoteže</a:t>
            </a:r>
            <a:endParaRPr lang="en-US" altLang="en-US" sz="1800" baseline="-25000">
              <a:latin typeface="Comic Sans MS" panose="030F0702030302020204" pitchFamily="66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AA9D90-CE3A-3278-5DFA-E30D13541DC0}"/>
              </a:ext>
            </a:extLst>
          </p:cNvPr>
          <p:cNvCxnSpPr/>
          <p:nvPr/>
        </p:nvCxnSpPr>
        <p:spPr>
          <a:xfrm>
            <a:off x="2057400" y="5486400"/>
            <a:ext cx="1143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TextBox 12">
            <a:extLst>
              <a:ext uri="{FF2B5EF4-FFF2-40B4-BE49-F238E27FC236}">
                <a16:creationId xmlns:a16="http://schemas.microsoft.com/office/drawing/2014/main" id="{330F275C-DB8C-2E0B-1807-4BE0F55EF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05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3084" name="TextBox 13">
            <a:extLst>
              <a:ext uri="{FF2B5EF4-FFF2-40B4-BE49-F238E27FC236}">
                <a16:creationId xmlns:a16="http://schemas.microsoft.com/office/drawing/2014/main" id="{B478EE8F-1F9B-FD5B-0965-6B9CDC2FF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05400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[A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3085" name="TextBox 14">
            <a:extLst>
              <a:ext uri="{FF2B5EF4-FFF2-40B4-BE49-F238E27FC236}">
                <a16:creationId xmlns:a16="http://schemas.microsoft.com/office/drawing/2014/main" id="{FE7F403E-D59E-DCFD-32AD-1D9320C4D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86400"/>
            <a:ext cx="703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[HA]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235B93-D28D-C1B3-9691-DDBBEED9A667}"/>
              </a:ext>
            </a:extLst>
          </p:cNvPr>
          <p:cNvSpPr txBox="1"/>
          <p:nvPr/>
        </p:nvSpPr>
        <p:spPr>
          <a:xfrm>
            <a:off x="4648200" y="3429000"/>
            <a:ext cx="7127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Baze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087" name="TextBox 16">
            <a:extLst>
              <a:ext uri="{FF2B5EF4-FFF2-40B4-BE49-F238E27FC236}">
                <a16:creationId xmlns:a16="http://schemas.microsoft.com/office/drawing/2014/main" id="{3ACF1289-4406-DE3A-586E-94AF6EF31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0"/>
            <a:ext cx="193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BOH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→ B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+ OH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endParaRPr lang="en-US" altLang="en-US" sz="1800" baseline="30000">
              <a:latin typeface="Comic Sans MS" panose="030F0702030302020204" pitchFamily="66" charset="0"/>
            </a:endParaRPr>
          </a:p>
        </p:txBody>
      </p:sp>
      <p:sp>
        <p:nvSpPr>
          <p:cNvPr id="3088" name="TextBox 17">
            <a:extLst>
              <a:ext uri="{FF2B5EF4-FFF2-40B4-BE49-F238E27FC236}">
                <a16:creationId xmlns:a16="http://schemas.microsoft.com/office/drawing/2014/main" id="{EA96D602-837C-F27F-046D-1BB68BB1B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57800"/>
            <a:ext cx="55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</a:t>
            </a:r>
            <a:r>
              <a:rPr lang="en-US" altLang="en-US" sz="1800" baseline="-25000">
                <a:latin typeface="Comic Sans MS" panose="030F0702030302020204" pitchFamily="66" charset="0"/>
              </a:rPr>
              <a:t>A</a:t>
            </a:r>
            <a:r>
              <a:rPr lang="en-US" altLang="en-US" sz="180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089" name="TextBox 18">
            <a:extLst>
              <a:ext uri="{FF2B5EF4-FFF2-40B4-BE49-F238E27FC236}">
                <a16:creationId xmlns:a16="http://schemas.microsoft.com/office/drawing/2014/main" id="{2A89DF19-4514-B199-6748-5896D9763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72000"/>
            <a:ext cx="237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konstanta ravnoteže</a:t>
            </a:r>
            <a:endParaRPr lang="en-US" altLang="en-US" sz="1800" baseline="-25000">
              <a:latin typeface="Comic Sans MS" panose="030F0702030302020204" pitchFamily="66" charset="0"/>
            </a:endParaRPr>
          </a:p>
        </p:txBody>
      </p:sp>
      <p:sp>
        <p:nvSpPr>
          <p:cNvPr id="3090" name="TextBox 19">
            <a:extLst>
              <a:ext uri="{FF2B5EF4-FFF2-40B4-BE49-F238E27FC236}">
                <a16:creationId xmlns:a16="http://schemas.microsoft.com/office/drawing/2014/main" id="{9AADE4F5-F3EC-E481-55F1-73D0DFBF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334000"/>
            <a:ext cx="55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</a:t>
            </a:r>
            <a:r>
              <a:rPr lang="en-US" altLang="en-US" sz="1800" baseline="-25000">
                <a:latin typeface="Comic Sans MS" panose="030F0702030302020204" pitchFamily="66" charset="0"/>
              </a:rPr>
              <a:t>B</a:t>
            </a:r>
            <a:r>
              <a:rPr lang="en-US" altLang="en-US" sz="180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091" name="TextBox 20">
            <a:extLst>
              <a:ext uri="{FF2B5EF4-FFF2-40B4-BE49-F238E27FC236}">
                <a16:creationId xmlns:a16="http://schemas.microsoft.com/office/drawing/2014/main" id="{66A83623-C442-DF67-38ED-4DD9867DA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62600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[BOH]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0F72C9-5D0D-4196-7B05-EE8776D5679E}"/>
              </a:ext>
            </a:extLst>
          </p:cNvPr>
          <p:cNvCxnSpPr/>
          <p:nvPr/>
        </p:nvCxnSpPr>
        <p:spPr>
          <a:xfrm>
            <a:off x="5867400" y="5562600"/>
            <a:ext cx="1143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TextBox 22">
            <a:extLst>
              <a:ext uri="{FF2B5EF4-FFF2-40B4-BE49-F238E27FC236}">
                <a16:creationId xmlns:a16="http://schemas.microsoft.com/office/drawing/2014/main" id="{EAE1DF74-E7E2-0FE5-6367-ABDD0698C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[OH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3094" name="TextBox 23">
            <a:extLst>
              <a:ext uri="{FF2B5EF4-FFF2-40B4-BE49-F238E27FC236}">
                <a16:creationId xmlns:a16="http://schemas.microsoft.com/office/drawing/2014/main" id="{FEA33D15-1847-6923-21E9-095BD1946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[B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077" grpId="0"/>
      <p:bldP spid="3078" grpId="0"/>
      <p:bldP spid="7" grpId="0"/>
      <p:bldP spid="3080" grpId="0"/>
      <p:bldP spid="3081" grpId="0"/>
      <p:bldP spid="3083" grpId="0"/>
      <p:bldP spid="3084" grpId="0"/>
      <p:bldP spid="3085" grpId="0"/>
      <p:bldP spid="16" grpId="0"/>
      <p:bldP spid="3087" grpId="0"/>
      <p:bldP spid="3088" grpId="0"/>
      <p:bldP spid="3089" grpId="0"/>
      <p:bldP spid="3090" grpId="0"/>
      <p:bldP spid="3091" grpId="0"/>
      <p:bldP spid="3093" grpId="0"/>
      <p:bldP spid="30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DDD9F-7351-BADA-398F-61B9EEF5A509}"/>
              </a:ext>
            </a:extLst>
          </p:cNvPr>
          <p:cNvSpPr txBox="1"/>
          <p:nvPr/>
        </p:nvSpPr>
        <p:spPr>
          <a:xfrm>
            <a:off x="838200" y="3733800"/>
            <a:ext cx="2493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Jonski proizvod vode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099" name="TextBox 3">
            <a:extLst>
              <a:ext uri="{FF2B5EF4-FFF2-40B4-BE49-F238E27FC236}">
                <a16:creationId xmlns:a16="http://schemas.microsoft.com/office/drawing/2014/main" id="{87575587-42F0-33A0-FD3E-382452490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95400"/>
            <a:ext cx="1951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</a:t>
            </a:r>
            <a:r>
              <a:rPr lang="en-US" altLang="en-US" sz="1800" baseline="-25000"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</a:rPr>
              <a:t>O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→ 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+ OH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endParaRPr lang="en-US" altLang="en-US" sz="1800" baseline="30000">
              <a:latin typeface="Comic Sans MS" panose="030F0702030302020204" pitchFamily="66" charset="0"/>
            </a:endParaRPr>
          </a:p>
        </p:txBody>
      </p:sp>
      <p:sp>
        <p:nvSpPr>
          <p:cNvPr id="4100" name="TextBox 4">
            <a:extLst>
              <a:ext uri="{FF2B5EF4-FFF2-40B4-BE49-F238E27FC236}">
                <a16:creationId xmlns:a16="http://schemas.microsoft.com/office/drawing/2014/main" id="{AE631C45-0AE1-B579-7AAD-9AA7E64A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743200"/>
            <a:ext cx="60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</a:t>
            </a:r>
            <a:r>
              <a:rPr lang="en-US" altLang="en-US" sz="1800" baseline="-25000">
                <a:latin typeface="Comic Sans MS" panose="030F0702030302020204" pitchFamily="66" charset="0"/>
              </a:rPr>
              <a:t>W</a:t>
            </a:r>
            <a:r>
              <a:rPr lang="en-US" altLang="en-US" sz="180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0B77C54A-804C-312E-A650-9F3FDD8D1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814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</a:t>
            </a:r>
            <a:r>
              <a:rPr lang="en-US" altLang="en-US" sz="1800">
                <a:latin typeface="Comic Sans MS" panose="030F0702030302020204" pitchFamily="66" charset="0"/>
              </a:rPr>
              <a:t>H</a:t>
            </a:r>
            <a:r>
              <a:rPr lang="en-US" altLang="en-US" sz="1800" baseline="-25000"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</a:rPr>
              <a:t>O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164214-6C9C-C8B0-518A-07CAF8AB0A21}"/>
              </a:ext>
            </a:extLst>
          </p:cNvPr>
          <p:cNvCxnSpPr/>
          <p:nvPr/>
        </p:nvCxnSpPr>
        <p:spPr>
          <a:xfrm>
            <a:off x="1600200" y="2971800"/>
            <a:ext cx="1143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7">
            <a:extLst>
              <a:ext uri="{FF2B5EF4-FFF2-40B4-BE49-F238E27FC236}">
                <a16:creationId xmlns:a16="http://schemas.microsoft.com/office/drawing/2014/main" id="{A09DFF7F-1C07-5491-4441-13DF1ED53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908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[OH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4104" name="TextBox 8">
            <a:extLst>
              <a:ext uri="{FF2B5EF4-FFF2-40B4-BE49-F238E27FC236}">
                <a16:creationId xmlns:a16="http://schemas.microsoft.com/office/drawing/2014/main" id="{ACA4283C-06EC-6BB2-9514-2282A721E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90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4105" name="TextBox 10">
            <a:extLst>
              <a:ext uri="{FF2B5EF4-FFF2-40B4-BE49-F238E27FC236}">
                <a16:creationId xmlns:a16="http://schemas.microsoft.com/office/drawing/2014/main" id="{C91107CC-7560-EDC9-1059-0056D6480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237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konstanta ravnoteže</a:t>
            </a:r>
            <a:endParaRPr lang="en-US" altLang="en-US" sz="1800" baseline="-2500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C9B429-2E5E-8109-9440-D829BCF4C3B0}"/>
              </a:ext>
            </a:extLst>
          </p:cNvPr>
          <p:cNvSpPr txBox="1"/>
          <p:nvPr/>
        </p:nvSpPr>
        <p:spPr>
          <a:xfrm>
            <a:off x="990600" y="762000"/>
            <a:ext cx="727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Voda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107" name="TextBox 13">
            <a:extLst>
              <a:ext uri="{FF2B5EF4-FFF2-40B4-BE49-F238E27FC236}">
                <a16:creationId xmlns:a16="http://schemas.microsoft.com/office/drawing/2014/main" id="{F3C5598C-7CA6-A6EC-BDC7-4E4FE980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43400"/>
            <a:ext cx="1058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[OH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  x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4108" name="TextBox 14">
            <a:extLst>
              <a:ext uri="{FF2B5EF4-FFF2-40B4-BE49-F238E27FC236}">
                <a16:creationId xmlns:a16="http://schemas.microsoft.com/office/drawing/2014/main" id="{5CCB75E3-4FE6-3900-AA5A-229B9D60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343400"/>
            <a:ext cx="492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[H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] = 10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-7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mol/L x 10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-7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mol/L =10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-14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 mol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/L</a:t>
            </a:r>
            <a:r>
              <a:rPr lang="en-US" altLang="en-US" sz="1800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endParaRPr lang="en-US" altLang="en-US" sz="1800" baseline="30000">
              <a:latin typeface="Comic Sans MS" panose="030F0702030302020204" pitchFamily="66" charset="0"/>
            </a:endParaRPr>
          </a:p>
        </p:txBody>
      </p:sp>
      <p:sp>
        <p:nvSpPr>
          <p:cNvPr id="4109" name="TextBox 16">
            <a:extLst>
              <a:ext uri="{FF2B5EF4-FFF2-40B4-BE49-F238E27FC236}">
                <a16:creationId xmlns:a16="http://schemas.microsoft.com/office/drawing/2014/main" id="{5551DF82-B9AF-A5AD-204B-7EF715D09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43400"/>
            <a:ext cx="69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K</a:t>
            </a:r>
            <a:r>
              <a:rPr lang="en-US" altLang="en-US" sz="1800" baseline="-25000">
                <a:latin typeface="Comic Sans MS" panose="030F0702030302020204" pitchFamily="66" charset="0"/>
              </a:rPr>
              <a:t>W  </a:t>
            </a:r>
            <a:r>
              <a:rPr lang="en-US" altLang="en-US" sz="1800">
                <a:latin typeface="Comic Sans MS" panose="030F0702030302020204" pitchFamily="66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9" grpId="0"/>
      <p:bldP spid="4100" grpId="0"/>
      <p:bldP spid="4101" grpId="0"/>
      <p:bldP spid="4103" grpId="0"/>
      <p:bldP spid="4104" grpId="0"/>
      <p:bldP spid="4105" grpId="0"/>
      <p:bldP spid="4107" grpId="0"/>
      <p:bldP spid="4108" grpId="0"/>
      <p:bldP spid="4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DB47DC-0A2B-3129-1DF3-2FCA4655B3EE}"/>
              </a:ext>
            </a:extLst>
          </p:cNvPr>
          <p:cNvSpPr txBox="1"/>
          <p:nvPr/>
        </p:nvSpPr>
        <p:spPr>
          <a:xfrm>
            <a:off x="304800" y="914400"/>
            <a:ext cx="80914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Elektrohemijska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reakcija</a:t>
            </a:r>
            <a:r>
              <a:rPr lang="x-none" dirty="0">
                <a:latin typeface="Comic Sans MS" pitchFamily="66" charset="0"/>
                <a:cs typeface="+mn-cs"/>
              </a:rPr>
              <a:t>: zavisi od odnosa koncentracija </a:t>
            </a:r>
            <a:r>
              <a:rPr lang="x-none" dirty="0">
                <a:latin typeface="Comic Sans MS" pitchFamily="66" charset="0"/>
                <a:cs typeface="Times New Roman"/>
              </a:rPr>
              <a:t>[H</a:t>
            </a:r>
            <a:r>
              <a:rPr lang="x-none" baseline="30000" dirty="0">
                <a:latin typeface="Comic Sans MS" pitchFamily="66" charset="0"/>
                <a:cs typeface="Times New Roman"/>
              </a:rPr>
              <a:t>+</a:t>
            </a:r>
            <a:r>
              <a:rPr lang="x-none" dirty="0">
                <a:latin typeface="Comic Sans MS" pitchFamily="66" charset="0"/>
                <a:cs typeface="Times New Roman"/>
              </a:rPr>
              <a:t>] i [OH</a:t>
            </a:r>
            <a:r>
              <a:rPr lang="x-none" baseline="30000" dirty="0">
                <a:latin typeface="Comic Sans MS" pitchFamily="66" charset="0"/>
                <a:cs typeface="Times New Roman"/>
              </a:rPr>
              <a:t>-</a:t>
            </a:r>
            <a:r>
              <a:rPr lang="x-none" dirty="0">
                <a:latin typeface="Comic Sans MS" pitchFamily="66" charset="0"/>
                <a:cs typeface="Times New Roman"/>
              </a:rPr>
              <a:t>] jona</a:t>
            </a:r>
            <a:endParaRPr lang="en-US" dirty="0">
              <a:latin typeface="Comic Sans MS" pitchFamily="66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B5819-F3CE-F409-A046-05048F6A61A2}"/>
              </a:ext>
            </a:extLst>
          </p:cNvPr>
          <p:cNvSpPr txBox="1"/>
          <p:nvPr/>
        </p:nvSpPr>
        <p:spPr>
          <a:xfrm>
            <a:off x="2590800" y="1981200"/>
            <a:ext cx="34464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pH = - log</a:t>
            </a: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[H</a:t>
            </a:r>
            <a:r>
              <a:rPr lang="x-none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+</a:t>
            </a: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]</a:t>
            </a:r>
            <a:r>
              <a:rPr lang="x-non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4855CB-E163-5205-3C06-314C1D7FE940}"/>
              </a:ext>
            </a:extLst>
          </p:cNvPr>
          <p:cNvSpPr txBox="1"/>
          <p:nvPr/>
        </p:nvSpPr>
        <p:spPr>
          <a:xfrm>
            <a:off x="1143000" y="3733800"/>
            <a:ext cx="42243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latin typeface="Comic Sans MS" pitchFamily="66" charset="0"/>
                <a:cs typeface="+mn-cs"/>
              </a:rPr>
              <a:t>pH = 0-7       </a:t>
            </a:r>
            <a:r>
              <a:rPr lang="x-none" dirty="0">
                <a:latin typeface="Comic Sans MS" pitchFamily="66" charset="0"/>
                <a:cs typeface="Times New Roman"/>
              </a:rPr>
              <a:t>→         rastvor je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kiseo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CD2B24-E57A-AE5F-E52C-34954D88DFF9}"/>
              </a:ext>
            </a:extLst>
          </p:cNvPr>
          <p:cNvSpPr txBox="1"/>
          <p:nvPr/>
        </p:nvSpPr>
        <p:spPr>
          <a:xfrm>
            <a:off x="1143000" y="4267200"/>
            <a:ext cx="4651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latin typeface="Comic Sans MS" pitchFamily="66" charset="0"/>
                <a:cs typeface="+mn-cs"/>
              </a:rPr>
              <a:t>pH = 7          </a:t>
            </a:r>
            <a:r>
              <a:rPr lang="x-none" dirty="0">
                <a:latin typeface="Comic Sans MS" pitchFamily="66" charset="0"/>
                <a:cs typeface="Times New Roman"/>
              </a:rPr>
              <a:t>→          rastvor je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neutralan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E6E8AC-53DE-606F-37C7-ECA769524C3A}"/>
              </a:ext>
            </a:extLst>
          </p:cNvPr>
          <p:cNvSpPr txBox="1"/>
          <p:nvPr/>
        </p:nvSpPr>
        <p:spPr>
          <a:xfrm>
            <a:off x="1143000" y="4800600"/>
            <a:ext cx="42576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dirty="0">
                <a:latin typeface="Comic Sans MS" pitchFamily="66" charset="0"/>
                <a:cs typeface="+mn-cs"/>
              </a:rPr>
              <a:t>pH = 7-14     </a:t>
            </a:r>
            <a:r>
              <a:rPr lang="x-none" dirty="0">
                <a:latin typeface="Comic Sans MS" pitchFamily="66" charset="0"/>
                <a:cs typeface="Times New Roman"/>
              </a:rPr>
              <a:t>→          rastvor je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bazan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C6E1B0-5341-F231-12E8-8E769FEEFC4C}"/>
              </a:ext>
            </a:extLst>
          </p:cNvPr>
          <p:cNvSpPr txBox="1"/>
          <p:nvPr/>
        </p:nvSpPr>
        <p:spPr>
          <a:xfrm>
            <a:off x="0" y="228600"/>
            <a:ext cx="4800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Odre</a:t>
            </a:r>
            <a:r>
              <a:rPr lang="sr-Latn-RS" altLang="sr-Latn-R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đivanje vrednosti pH	</a:t>
            </a:r>
            <a:endParaRPr lang="en-US" altLang="sr-Latn-RS" sz="24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CA3966-86CB-DCDA-47AA-C80E4A6D9944}"/>
              </a:ext>
            </a:extLst>
          </p:cNvPr>
          <p:cNvSpPr txBox="1"/>
          <p:nvPr/>
        </p:nvSpPr>
        <p:spPr>
          <a:xfrm>
            <a:off x="457200" y="914400"/>
            <a:ext cx="1774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kolorimetrijski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DB57EE-AF98-C2F6-35C8-7BC60B0DF2F1}"/>
              </a:ext>
            </a:extLst>
          </p:cNvPr>
          <p:cNvSpPr txBox="1"/>
          <p:nvPr/>
        </p:nvSpPr>
        <p:spPr>
          <a:xfrm>
            <a:off x="457200" y="3581400"/>
            <a:ext cx="19510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elektrometrijski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C12CF-68D6-F14C-4C5A-DD9F474C94C1}"/>
              </a:ext>
            </a:extLst>
          </p:cNvPr>
          <p:cNvSpPr txBox="1"/>
          <p:nvPr/>
        </p:nvSpPr>
        <p:spPr>
          <a:xfrm>
            <a:off x="2362200" y="914400"/>
            <a:ext cx="6696075" cy="16160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Comic Sans MS" panose="030F0702030302020204" pitchFamily="66" charset="0"/>
              </a:rPr>
              <a:t>upotreba</a:t>
            </a:r>
            <a:r>
              <a:rPr lang="sr-Latn-RS" altLang="sr-Latn-RS">
                <a:latin typeface="Comic Sans MS" panose="030F0702030302020204" pitchFamily="66" charset="0"/>
              </a:rPr>
              <a:t> indikatora koji vidljivo </a:t>
            </a:r>
            <a:r>
              <a:rPr lang="sr-Latn-R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menjaju boju</a:t>
            </a:r>
            <a:r>
              <a:rPr lang="sr-Latn-RS" altLang="sr-Latn-RS">
                <a:latin typeface="Comic Sans MS" panose="030F0702030302020204" pitchFamily="66" charset="0"/>
              </a:rPr>
              <a:t> u određenom 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>
                <a:latin typeface="Comic Sans MS" panose="030F0702030302020204" pitchFamily="66" charset="0"/>
              </a:rPr>
              <a:t>opsegu pH. Indikatori su slabe organske kiseline ili baze koje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>
                <a:latin typeface="Comic Sans MS" panose="030F0702030302020204" pitchFamily="66" charset="0"/>
              </a:rPr>
              <a:t>su različito obojene u jonskom (disosovanom) i molekulskom</a:t>
            </a:r>
          </a:p>
          <a:p>
            <a:pPr eaLnBrk="1" hangingPunct="1">
              <a:lnSpc>
                <a:spcPct val="150000"/>
              </a:lnSpc>
            </a:pPr>
            <a:r>
              <a:rPr lang="sr-Latn-RS" altLang="sr-Latn-RS">
                <a:latin typeface="Comic Sans MS" panose="030F0702030302020204" pitchFamily="66" charset="0"/>
              </a:rPr>
              <a:t>(nedisosovanom) obliku.</a:t>
            </a:r>
            <a:endParaRPr lang="en-US" altLang="sr-Latn-RS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5062A-6806-6BD6-2E47-6E1B7301C6C5}"/>
              </a:ext>
            </a:extLst>
          </p:cNvPr>
          <p:cNvSpPr txBox="1"/>
          <p:nvPr/>
        </p:nvSpPr>
        <p:spPr>
          <a:xfrm>
            <a:off x="1676400" y="2590800"/>
            <a:ext cx="5767388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mane</a:t>
            </a:r>
            <a:r>
              <a:rPr lang="x-none" dirty="0">
                <a:latin typeface="Comic Sans MS" pitchFamily="66" charset="0"/>
                <a:cs typeface="Arial" charset="0"/>
              </a:rPr>
              <a:t>: nepreciznost pri ekstremnim vrednostima pH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x-none" dirty="0">
                <a:latin typeface="Comic Sans MS" pitchFamily="66" charset="0"/>
                <a:cs typeface="Arial" charset="0"/>
              </a:rPr>
              <a:t>          uzorak ne sme biti zamućen, obojen, viskozan</a:t>
            </a:r>
            <a:endParaRPr lang="en-US" dirty="0">
              <a:latin typeface="Comic Sans MS" pitchFamily="66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DA1BC3-EEC4-A2AC-4BFD-A16A687EE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05200"/>
            <a:ext cx="645001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merenje elektrohemijskog potencijala rastvora koji potiče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od naelektrisanih vodonikovih (H</a:t>
            </a:r>
            <a:r>
              <a:rPr lang="en-US" altLang="en-US" sz="1800" baseline="30000">
                <a:latin typeface="Comic Sans MS" panose="030F0702030302020204" pitchFamily="66" charset="0"/>
              </a:rPr>
              <a:t>+</a:t>
            </a:r>
            <a:r>
              <a:rPr lang="en-US" altLang="en-US" sz="1800">
                <a:latin typeface="Comic Sans MS" panose="030F0702030302020204" pitchFamily="66" charset="0"/>
              </a:rPr>
              <a:t>) jona. Aparat se naziva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pH-metar.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73C43E-26A1-BB44-BAE6-9F9600FE5B70}"/>
              </a:ext>
            </a:extLst>
          </p:cNvPr>
          <p:cNvSpPr txBox="1"/>
          <p:nvPr/>
        </p:nvSpPr>
        <p:spPr>
          <a:xfrm>
            <a:off x="304800" y="304800"/>
            <a:ext cx="16462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pH-metar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id="{A2128697-3B4C-C0EA-FA9A-FE40FFDAD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38200"/>
            <a:ext cx="3592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potenciometar sa dve elektrode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9EFFB-1E5F-6097-D9B7-83A751C1D00A}"/>
              </a:ext>
            </a:extLst>
          </p:cNvPr>
          <p:cNvSpPr txBox="1"/>
          <p:nvPr/>
        </p:nvSpPr>
        <p:spPr>
          <a:xfrm>
            <a:off x="1447800" y="1447800"/>
            <a:ext cx="4510088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staklena elektroda</a:t>
            </a:r>
            <a:r>
              <a:rPr lang="x-none" dirty="0">
                <a:latin typeface="Comic Sans MS" pitchFamily="66" charset="0"/>
                <a:cs typeface="Arial" charset="0"/>
              </a:rPr>
              <a:t> – merna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x-none" dirty="0">
                <a:latin typeface="Comic Sans MS" pitchFamily="66" charset="0"/>
                <a:cs typeface="Arial" charset="0"/>
              </a:rPr>
              <a:t>	potencijal zavisi od pH rastvora</a:t>
            </a:r>
            <a:endParaRPr lang="en-US" dirty="0">
              <a:latin typeface="Comic Sans MS" pitchFamily="66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B69B0F-55C0-0763-916D-52338817676E}"/>
              </a:ext>
            </a:extLst>
          </p:cNvPr>
          <p:cNvSpPr txBox="1"/>
          <p:nvPr/>
        </p:nvSpPr>
        <p:spPr>
          <a:xfrm>
            <a:off x="1447800" y="2362200"/>
            <a:ext cx="3956050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referentna elektroda </a:t>
            </a:r>
            <a:r>
              <a:rPr lang="x-none" dirty="0">
                <a:latin typeface="Comic Sans MS" pitchFamily="66" charset="0"/>
                <a:cs typeface="Arial" charset="0"/>
              </a:rPr>
              <a:t>- kalomelova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x-none" dirty="0">
                <a:latin typeface="Comic Sans MS" pitchFamily="66" charset="0"/>
                <a:cs typeface="Arial" charset="0"/>
              </a:rPr>
              <a:t>	potencijal poznat</a:t>
            </a:r>
            <a:endParaRPr lang="en-US" dirty="0">
              <a:latin typeface="Comic Sans MS" pitchFamily="66" charset="0"/>
              <a:cs typeface="Arial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1DFEC01E-D1C1-92E1-BBAD-7FA24D59A8AF}"/>
              </a:ext>
            </a:extLst>
          </p:cNvPr>
          <p:cNvSpPr/>
          <p:nvPr/>
        </p:nvSpPr>
        <p:spPr>
          <a:xfrm>
            <a:off x="5791200" y="1524000"/>
            <a:ext cx="228600" cy="1524000"/>
          </a:xfrm>
          <a:prstGeom prst="rightBrac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44593D-191E-FFD5-C06B-51285604FCCC}"/>
              </a:ext>
            </a:extLst>
          </p:cNvPr>
          <p:cNvSpPr txBox="1"/>
          <p:nvPr/>
        </p:nvSpPr>
        <p:spPr>
          <a:xfrm>
            <a:off x="6019800" y="2057400"/>
            <a:ext cx="2652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kompozitna elektroda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7410" name="Picture 2" descr="Kafa instant Nescafe 2u1,10g,Nestle Adriatic Foods">
            <a:extLst>
              <a:ext uri="{FF2B5EF4-FFF2-40B4-BE49-F238E27FC236}">
                <a16:creationId xmlns:a16="http://schemas.microsoft.com/office/drawing/2014/main" id="{6F432125-6318-4ABC-9EDA-0077674A0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38400"/>
            <a:ext cx="1371600" cy="1371600"/>
          </a:xfrm>
          <a:prstGeom prst="rect">
            <a:avLst/>
          </a:prstGeom>
          <a:solidFill>
            <a:srgbClr val="F5DE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247AA1-040B-8520-8037-C43431641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76600"/>
            <a:ext cx="84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 u </a:t>
            </a: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pic>
        <p:nvPicPr>
          <p:cNvPr id="17412" name="Picture 4" descr="http://img.directindustry.com/images_di/kwref/kwref-m2/6/4/62046.jpg">
            <a:extLst>
              <a:ext uri="{FF2B5EF4-FFF2-40B4-BE49-F238E27FC236}">
                <a16:creationId xmlns:a16="http://schemas.microsoft.com/office/drawing/2014/main" id="{95BBD965-646A-B233-06F8-54D2CE205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28575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0761CAB-1A1C-CF65-96A6-9E459A4EF8E5}"/>
              </a:ext>
            </a:extLst>
          </p:cNvPr>
          <p:cNvSpPr txBox="1"/>
          <p:nvPr/>
        </p:nvSpPr>
        <p:spPr>
          <a:xfrm>
            <a:off x="762000" y="4267200"/>
            <a:ext cx="57562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RS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prednosti</a:t>
            </a:r>
            <a:r>
              <a:rPr lang="sr-Latn-RS" altLang="sr-Latn-RS">
                <a:latin typeface="Comic Sans MS" panose="030F0702030302020204" pitchFamily="66" charset="0"/>
              </a:rPr>
              <a:t>: velika preciznost, </a:t>
            </a:r>
          </a:p>
          <a:p>
            <a:pPr eaLnBrk="1" hangingPunct="1"/>
            <a:r>
              <a:rPr lang="sr-Latn-RS" altLang="sr-Latn-RS">
                <a:latin typeface="Comic Sans MS" panose="030F0702030302020204" pitchFamily="66" charset="0"/>
              </a:rPr>
              <a:t>	    uzorak može biti zamućen, obojen</a:t>
            </a:r>
          </a:p>
          <a:p>
            <a:pPr eaLnBrk="1" hangingPunct="1"/>
            <a:r>
              <a:rPr lang="sr-Latn-RS" altLang="sr-Latn-RS">
                <a:latin typeface="Comic Sans MS" panose="030F0702030302020204" pitchFamily="66" charset="0"/>
              </a:rPr>
              <a:t>	    određivanje u malim zapreminama uzorka</a:t>
            </a:r>
            <a:endParaRPr lang="en-US" altLang="sr-Latn-R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FF3A0-CFE7-459E-6F02-F3840E957F4A}"/>
              </a:ext>
            </a:extLst>
          </p:cNvPr>
          <p:cNvSpPr txBox="1"/>
          <p:nvPr/>
        </p:nvSpPr>
        <p:spPr>
          <a:xfrm>
            <a:off x="2895600" y="2514600"/>
            <a:ext cx="284638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x-none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Puferi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4054C4-D5E9-DF36-94D0-8E5DAB487271}"/>
              </a:ext>
            </a:extLst>
          </p:cNvPr>
          <p:cNvSpPr txBox="1"/>
          <p:nvPr/>
        </p:nvSpPr>
        <p:spPr>
          <a:xfrm>
            <a:off x="533400" y="762000"/>
            <a:ext cx="78660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Puferi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– smeše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slabih kiselina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i njihovih soli ili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slabih baza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i njihovih soli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1494A-60C8-0E37-A43C-B58264688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53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AH</a:t>
            </a:r>
            <a:endParaRPr lang="en-US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286977-7126-E02D-A673-6C709C82D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+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59527-C604-CF04-23A3-001DDBAD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050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C43B2-50BB-22B5-FDF9-00BFA5CC7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4BC2C-520E-9689-FB46-30D8F9C2C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B90C15-F7C6-EC82-86D2-897A073CD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←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DA8111-FFCD-E88D-A0F0-57B8A768C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F5666-ADA2-9A99-12E7-ED3904137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7244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980331-561F-67C4-6501-C5C8C66DF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231AD9-AF39-C98F-126D-480A84D36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146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D8AFE6-6F57-C6A5-5C4B-2FC465751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514600"/>
            <a:ext cx="40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+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0C08D7-46C2-3AAF-6C7E-F2CBE06C8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14600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3D3D07-9339-8F30-F91F-28AB36CD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1281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kiselina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F4ABCB-3AFB-B3EC-F64D-5765DA33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51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 slabe kiseline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EC863F-D00A-1035-559F-37C5CDB01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0980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+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70F674-4E78-B577-B29E-65FCA6E6C143}"/>
              </a:ext>
            </a:extLst>
          </p:cNvPr>
          <p:cNvSpPr/>
          <p:nvPr/>
        </p:nvSpPr>
        <p:spPr>
          <a:xfrm>
            <a:off x="1447800" y="2133600"/>
            <a:ext cx="457200" cy="457200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5B27DB2-B822-D269-487D-4289B82A96FC}"/>
              </a:ext>
            </a:extLst>
          </p:cNvPr>
          <p:cNvSpPr/>
          <p:nvPr/>
        </p:nvSpPr>
        <p:spPr>
          <a:xfrm>
            <a:off x="1219200" y="2514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7FC43E-F9D1-AB12-677B-9D76EEA35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0"/>
            <a:ext cx="620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OH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1D9BB24-8975-4AE3-4EB0-9D6DF0B8B54C}"/>
              </a:ext>
            </a:extLst>
          </p:cNvPr>
          <p:cNvSpPr/>
          <p:nvPr/>
        </p:nvSpPr>
        <p:spPr>
          <a:xfrm>
            <a:off x="2057400" y="2133600"/>
            <a:ext cx="4572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6BA38A-7BCF-6678-BC4A-DD0AFB3C3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53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AH</a:t>
            </a:r>
            <a:endParaRPr lang="en-US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6B3D16-3215-8843-73C0-78788DD85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352800"/>
            <a:ext cx="375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disosovano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jedinjenje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=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kiselina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5A4ECB2-972B-79E1-4D87-029E1118E551}"/>
              </a:ext>
            </a:extLst>
          </p:cNvPr>
          <p:cNvSpPr/>
          <p:nvPr/>
        </p:nvSpPr>
        <p:spPr>
          <a:xfrm>
            <a:off x="1219200" y="1828800"/>
            <a:ext cx="457200" cy="457200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69152A-CB17-EB04-251B-621E2600D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696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18390F-BD0C-9AFC-7B78-EE7E39286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76400"/>
            <a:ext cx="641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</a:t>
            </a:r>
            <a:r>
              <a:rPr lang="en-US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endParaRPr lang="en-US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ED91B9-BFB5-A132-55FE-64360203B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52600"/>
            <a:ext cx="3038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disosovano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jedinjenje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=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voda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69BADA-17A6-D0B2-9F9E-F5B213219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1049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slaba baza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0B5AD4-14F9-82D8-2CF8-F12D289EA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05400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 slabe baze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D1B2A3-AFEC-2A9C-4A6F-82764F54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BOH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75F750-DC10-0115-1968-F4DED09E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8E7807-BF74-0C81-ED24-4CFB3104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038600"/>
            <a:ext cx="40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+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18401E-2AEF-1D6C-B451-8BDA0186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8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ED81FD-0796-6795-8078-0B6922FAF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14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←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EE0B93-C393-937F-8E6A-072ED6D3A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38600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F7B71D-4570-22E1-D100-926AD4C73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620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OH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B0706D-07A7-DAAA-31BE-CF1FA3DC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724400"/>
            <a:ext cx="404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+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927075-C434-36EA-33A0-075C08A85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724400"/>
            <a:ext cx="41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AB2450-FC77-BEAE-20AC-563CABDE8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724400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593DA6-CF54-1C11-04A9-DF01714B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720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+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A5AC824-B9AA-B373-8C55-0D510DF40AB8}"/>
              </a:ext>
            </a:extLst>
          </p:cNvPr>
          <p:cNvSpPr/>
          <p:nvPr/>
        </p:nvSpPr>
        <p:spPr>
          <a:xfrm>
            <a:off x="2438400" y="4191000"/>
            <a:ext cx="457200" cy="457200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41136F5-EF3B-CAC1-1BAF-12B9895C960C}"/>
              </a:ext>
            </a:extLst>
          </p:cNvPr>
          <p:cNvSpPr/>
          <p:nvPr/>
        </p:nvSpPr>
        <p:spPr>
          <a:xfrm>
            <a:off x="1981200" y="3962400"/>
            <a:ext cx="4572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BC48085-9FAE-117F-1C81-DC59387D0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962400"/>
            <a:ext cx="641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</a:t>
            </a:r>
            <a:r>
              <a:rPr lang="en-US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endParaRPr lang="en-US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3F7780E-8D5C-D508-5BBA-8C56220B2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038600"/>
            <a:ext cx="3038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disosovano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jedinjenje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=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voda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9EF6BD0-8D60-6446-3A6F-65172F5FCA83}"/>
              </a:ext>
            </a:extLst>
          </p:cNvPr>
          <p:cNvSpPr/>
          <p:nvPr/>
        </p:nvSpPr>
        <p:spPr>
          <a:xfrm>
            <a:off x="1981200" y="4343400"/>
            <a:ext cx="4572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E0C1E2-9A3F-E26C-B825-DF6140752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419600"/>
            <a:ext cx="620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OH</a:t>
            </a:r>
            <a:r>
              <a:rPr 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7D2991F-79BD-A89B-3F65-7396DE7E6EEF}"/>
              </a:ext>
            </a:extLst>
          </p:cNvPr>
          <p:cNvSpPr/>
          <p:nvPr/>
        </p:nvSpPr>
        <p:spPr>
          <a:xfrm>
            <a:off x="1295400" y="4648200"/>
            <a:ext cx="457200" cy="45720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DA03F0-4279-14D8-D8F0-4EACEAF03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696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8A9E69F-8C53-2139-3707-4CD0255D8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BOH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A18175-E44E-6671-F240-15F02D5E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05400"/>
            <a:ext cx="3581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disosovano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jedinjenje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=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slaba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baza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AFFB771-A421-2955-427D-1658342AB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733800"/>
            <a:ext cx="696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→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B874749C-0DE9-5CA1-FD9E-31A949455404}"/>
              </a:ext>
            </a:extLst>
          </p:cNvPr>
          <p:cNvCxnSpPr/>
          <p:nvPr/>
        </p:nvCxnSpPr>
        <p:spPr>
          <a:xfrm>
            <a:off x="1676400" y="2819400"/>
            <a:ext cx="914400" cy="609600"/>
          </a:xfrm>
          <a:prstGeom prst="bentConnector3">
            <a:avLst>
              <a:gd name="adj1" fmla="val -238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6" grpId="0"/>
      <p:bldP spid="6" grpId="1"/>
      <p:bldP spid="20" grpId="0" animBg="1"/>
      <p:bldP spid="20" grpId="1" animBg="1"/>
      <p:bldP spid="22" grpId="0" animBg="1"/>
      <p:bldP spid="22" grpId="1" animBg="1"/>
      <p:bldP spid="7" grpId="0"/>
      <p:bldP spid="7" grpId="1"/>
      <p:bldP spid="23" grpId="0" animBg="1"/>
      <p:bldP spid="23" grpId="1" animBg="1"/>
      <p:bldP spid="25" grpId="0"/>
      <p:bldP spid="25" grpId="1"/>
      <p:bldP spid="26" grpId="0"/>
      <p:bldP spid="26" grpId="1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4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7" grpId="1"/>
      <p:bldP spid="48" grpId="0" animBg="1"/>
      <p:bldP spid="48" grpId="1" animBg="1"/>
      <p:bldP spid="52" grpId="0" animBg="1"/>
      <p:bldP spid="52" grpId="1" animBg="1"/>
      <p:bldP spid="53" grpId="0"/>
      <p:bldP spid="53" grpId="1"/>
      <p:bldP spid="54" grpId="0"/>
      <p:bldP spid="54" grpId="1"/>
      <p:bldP spid="55" grpId="0" animBg="1"/>
      <p:bldP spid="55" grpId="1" animBg="1"/>
      <p:bldP spid="57" grpId="0"/>
      <p:bldP spid="57" grpId="1"/>
      <p:bldP spid="58" grpId="0" animBg="1"/>
      <p:bldP spid="58" grpId="1" animBg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53E78-4B96-3F22-7420-5280A31DA475}"/>
              </a:ext>
            </a:extLst>
          </p:cNvPr>
          <p:cNvSpPr txBox="1"/>
          <p:nvPr/>
        </p:nvSpPr>
        <p:spPr>
          <a:xfrm>
            <a:off x="381000" y="762000"/>
            <a:ext cx="8528050" cy="2170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Puferski kapacitet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 raspon koncentracija H+ i OH- u kojima se pufer efikasno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                         opire promeni pH</a:t>
            </a:r>
          </a:p>
          <a:p>
            <a:pPr eaLnBrk="1" hangingPunct="1">
              <a:lnSpc>
                <a:spcPct val="150000"/>
              </a:lnSpc>
              <a:defRPr/>
            </a:pPr>
            <a:endParaRPr lang="x-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Razblaživanjem (dodatkom vode): pH se ne menja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                                             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smanjuje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se puferski kapacitet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596</Words>
  <Application>Microsoft Office PowerPoint</Application>
  <PresentationFormat>Projekcija na ekranu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Ceca</dc:creator>
  <cp:lastModifiedBy>nnn</cp:lastModifiedBy>
  <cp:revision>39</cp:revision>
  <dcterms:created xsi:type="dcterms:W3CDTF">2013-02-18T12:09:41Z</dcterms:created>
  <dcterms:modified xsi:type="dcterms:W3CDTF">2022-06-11T07:24:48Z</dcterms:modified>
</cp:coreProperties>
</file>