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EE"/>
    <a:srgbClr val="CC0000"/>
    <a:srgbClr val="EB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5082-5B37-8258-0CEC-10897ED5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9F93-87A1-4417-B8E3-2894EC22E6A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C481-819D-9722-1F74-6F5BC93E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F477-57E0-6DD1-3A11-7BAB9350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B38C2-E63C-4520-B3A4-568EFE92658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159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70E6D-B1D8-0181-B3C9-A383B4E9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BE6F-E5BA-4C50-921E-12A208C36AF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A8B41-7008-CB43-C391-67FBC7DE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2237-E069-5FF3-C6E0-37DFF081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1273C-1953-40A2-964F-FFFC03803F8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35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1FFA-37CC-7807-A0AF-B7F792E9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B1ED-24E1-446E-88E8-B3DE99C46BB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F5B-FFC8-DFC2-7335-D3411F7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FA0C-EAEF-F911-BB20-D744C674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A1FEA-EB67-4CF7-BC6A-F46907B95F8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1290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6A00-EA4B-52A0-3199-F0909C67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DBA3-0138-4F7F-938E-BB5A3F58777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6D759-3CAF-3F95-9F7D-BFD2FCFD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8C95-9D0C-BDF9-15EB-2E4BD757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F074B-9BE9-4A8C-A09F-A55203D8E7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116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9688-8739-71FC-161A-BF8C0961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DEB1-A13C-42AA-AA69-B1C6C396B8C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DBF50-E2D5-796E-4BB6-5E71B407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885D-0B0B-3580-96A9-4FE6969C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B58A-547C-44EA-A9A3-A01815E8D3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083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43BA0-438A-A59D-8E49-6245437E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4693-950D-438A-819B-F4D5E5BB73F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1DDC4B-2461-B6E5-A185-146980A6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260F8B-48BD-CCD1-43D8-3288C0B8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832D6-62F8-4440-B4BB-9E1791067E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306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DECE3B-289D-9D9B-1C5B-A17AAE64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9222-6D51-45F1-A7F3-39AD1B1ED87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305196-A658-26A1-450F-822A663E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87AB44-16EE-352E-4BFF-D531C3C4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6A1B4-8618-418F-8BB5-466E0FB3B8F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696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FD7AF8-D197-690C-5742-09F682C2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168F-D916-4D92-9FEB-D415255E74B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35D522-6A5F-EFF2-E878-7B9FD11B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E234F7-0155-8417-5AEB-C38938A4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C1F9-1783-433C-9661-F5476BB55BF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123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A614F3-B1D8-30FE-5062-3F13959E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0026-2A4D-4871-BF9E-D2AF221973E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C0E09-4C59-A98F-E2BD-2A08F342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CBD5D9-4635-4B32-FDFB-4B4FD718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4667-017D-4075-BBB6-B104FF7A7B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06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0B2A45-AD00-A19D-EFCD-80A8E635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63FA-C21B-499A-B292-F86F753A96F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AF3CA-E17C-45BF-37A2-954F871D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76E631-9655-A2FB-0BEB-7973BD36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0DD5-57CE-499E-A342-6F301162CFE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573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9DF999-536C-CB20-0532-1867A5BC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0FF8-EF99-43AE-AA35-99BF29B00D4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DAED69-9652-6F86-7757-1F7026B5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47560-2203-E0DC-D82A-022289FA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EBD7-5FB7-4712-808D-A705DB546C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70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1DE"/>
            </a:gs>
            <a:gs pos="50000">
              <a:srgbClr val="D7E4BD"/>
            </a:gs>
            <a:gs pos="100000">
              <a:srgbClr val="D7E4B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B74334-730C-F983-9CFB-6162EF33CF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A747A8-312F-85B1-5314-E45F263E9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5200-C251-CA79-864A-C20F57745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8C711-7AD5-4E5A-BB5C-16D57B481A2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D2ED-A825-1BAB-6CD5-05A042AFD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423B6-249B-0E9D-4427-D019C5E07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401188-4B5C-49AC-9547-E63EDFE1AFB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8EE"/>
            </a:gs>
            <a:gs pos="50000">
              <a:srgbClr val="D7E4BD"/>
            </a:gs>
            <a:gs pos="100000">
              <a:srgbClr val="D7E4B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6ED6-BF4B-35D3-5CA6-0795D3E7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924800" cy="1527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RASTVORI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F0DB9A-2D15-1FD7-2CD8-6858FDB33667}"/>
              </a:ext>
            </a:extLst>
          </p:cNvPr>
          <p:cNvSpPr txBox="1"/>
          <p:nvPr/>
        </p:nvSpPr>
        <p:spPr>
          <a:xfrm>
            <a:off x="685800" y="838200"/>
            <a:ext cx="7448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Definicija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fluidni sistemi u kojima se čestice slobodno kreću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2BE41-184C-9517-BA5D-8A9874AC493D}"/>
              </a:ext>
            </a:extLst>
          </p:cNvPr>
          <p:cNvSpPr txBox="1"/>
          <p:nvPr/>
        </p:nvSpPr>
        <p:spPr>
          <a:xfrm>
            <a:off x="152400" y="1600200"/>
            <a:ext cx="3144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rastvarač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(tečno stanje)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5E195-B72B-0BEF-8BF9-25B2BC6E0CFF}"/>
              </a:ext>
            </a:extLst>
          </p:cNvPr>
          <p:cNvSpPr txBox="1"/>
          <p:nvPr/>
        </p:nvSpPr>
        <p:spPr>
          <a:xfrm>
            <a:off x="152400" y="4038600"/>
            <a:ext cx="68976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rastvorena supstanca 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(tečno, gasovito ili čvrsto stanje)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77C7A-199F-94FC-035B-B9EFE923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D52B1-CA15-6358-BCD4-CD9ACDF3C2DF}"/>
              </a:ext>
            </a:extLst>
          </p:cNvPr>
          <p:cNvSpPr txBox="1"/>
          <p:nvPr/>
        </p:nvSpPr>
        <p:spPr>
          <a:xfrm>
            <a:off x="4191000" y="1676400"/>
            <a:ext cx="4230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polarni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(voda, metanol, etanol, acetat)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50E0D-7B07-80A2-3B7A-CF282B4BC722}"/>
              </a:ext>
            </a:extLst>
          </p:cNvPr>
          <p:cNvSpPr txBox="1"/>
          <p:nvPr/>
        </p:nvSpPr>
        <p:spPr>
          <a:xfrm>
            <a:off x="4191000" y="2514600"/>
            <a:ext cx="3241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nepolarni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(etar, hloroform...)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AF8248-8AC9-0CC4-EF08-2F372F8AC1D0}"/>
              </a:ext>
            </a:extLst>
          </p:cNvPr>
          <p:cNvCxnSpPr/>
          <p:nvPr/>
        </p:nvCxnSpPr>
        <p:spPr>
          <a:xfrm>
            <a:off x="3429000" y="1828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B2E4A3-4B2F-3A2A-C5CE-D5E4B58B1917}"/>
              </a:ext>
            </a:extLst>
          </p:cNvPr>
          <p:cNvCxnSpPr/>
          <p:nvPr/>
        </p:nvCxnSpPr>
        <p:spPr>
          <a:xfrm>
            <a:off x="3581400" y="2667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A0DB-8075-8321-1446-34BB31BC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159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Podela rastvora prema veličini čestica rastvorene supstance: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284F9-0854-DE05-C81F-79A6DDA5C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pravi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D0C23-9275-105E-12F5-8A0BA8A7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koloidni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294B2-70B4-104E-FC88-1665F8FC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266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suspenzije i emulzije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F4878-3282-A48D-4A2D-BC950D50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52600"/>
            <a:ext cx="80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&lt;1 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46FAC-B250-4934-CC2D-8F01AD36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62200"/>
            <a:ext cx="124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1-100 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5603D-1037-ADCD-4BC1-0A0EA28D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95600"/>
            <a:ext cx="111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&gt;100 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C9F90-CD86-BC7E-B970-7E31B80B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52600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kiseline, baze, soli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6DC8B-A174-EE1C-3767-FB1677258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62200"/>
            <a:ext cx="263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proteini, polisaharidi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FC32-D867-5E48-4A54-2FE85D96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944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Koloidni rastvori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7C900-67EC-E399-C475-6A35FB72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2713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micele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1-100 nm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     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naelektrisane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67F5F-E1E3-5706-7800-B87A8A930BC5}"/>
              </a:ext>
            </a:extLst>
          </p:cNvPr>
          <p:cNvSpPr txBox="1"/>
          <p:nvPr/>
        </p:nvSpPr>
        <p:spPr>
          <a:xfrm>
            <a:off x="5151757" y="274638"/>
            <a:ext cx="13099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hidrofobn</a:t>
            </a:r>
            <a:r>
              <a:rPr lang="sr-Latn-R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4B407-19BC-F8F0-EF3C-B7BB2B2C58A3}"/>
              </a:ext>
            </a:extLst>
          </p:cNvPr>
          <p:cNvSpPr txBox="1"/>
          <p:nvPr/>
        </p:nvSpPr>
        <p:spPr>
          <a:xfrm>
            <a:off x="1232969" y="4038600"/>
            <a:ext cx="1223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x-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idrofiln</a:t>
            </a:r>
            <a:r>
              <a:rPr lang="sr-Latn-R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E5CAE1-188D-EB54-30BC-53AC696C061E}"/>
              </a:ext>
            </a:extLst>
          </p:cNvPr>
          <p:cNvSpPr/>
          <p:nvPr/>
        </p:nvSpPr>
        <p:spPr>
          <a:xfrm>
            <a:off x="5273344" y="840337"/>
            <a:ext cx="1066800" cy="10668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75000"/>
                  <a:alpha val="99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4784D0-5079-2686-CBC9-1127514C0C9E}"/>
              </a:ext>
            </a:extLst>
          </p:cNvPr>
          <p:cNvCxnSpPr/>
          <p:nvPr/>
        </p:nvCxnSpPr>
        <p:spPr>
          <a:xfrm flipV="1">
            <a:off x="5540044" y="1068937"/>
            <a:ext cx="5334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BE6902-D0BE-F32F-500B-EF9A788A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438" y="840337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13E454-B667-F333-69F6-B514B06D6229}"/>
              </a:ext>
            </a:extLst>
          </p:cNvPr>
          <p:cNvSpPr txBox="1"/>
          <p:nvPr/>
        </p:nvSpPr>
        <p:spPr>
          <a:xfrm>
            <a:off x="5155869" y="2010708"/>
            <a:ext cx="1301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taloženje: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1DF535-DA34-6387-27BD-0F84640452F1}"/>
              </a:ext>
            </a:extLst>
          </p:cNvPr>
          <p:cNvSpPr txBox="1"/>
          <p:nvPr/>
        </p:nvSpPr>
        <p:spPr>
          <a:xfrm>
            <a:off x="5043950" y="2288036"/>
            <a:ext cx="1525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dešaržiranje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8D34D2-36F1-D320-4001-93AD29B3E5AE}"/>
              </a:ext>
            </a:extLst>
          </p:cNvPr>
          <p:cNvSpPr txBox="1"/>
          <p:nvPr/>
        </p:nvSpPr>
        <p:spPr>
          <a:xfrm>
            <a:off x="1028700" y="5057775"/>
            <a:ext cx="1631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dehidratacija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ABA364-3176-A79A-69F3-03CD7B25C799}"/>
              </a:ext>
            </a:extLst>
          </p:cNvPr>
          <p:cNvSpPr txBox="1"/>
          <p:nvPr/>
        </p:nvSpPr>
        <p:spPr>
          <a:xfrm>
            <a:off x="1066800" y="5372100"/>
            <a:ext cx="155575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dešaržiranje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9" name="TextBox 63">
            <a:extLst>
              <a:ext uri="{FF2B5EF4-FFF2-40B4-BE49-F238E27FC236}">
                <a16:creationId xmlns:a16="http://schemas.microsoft.com/office/drawing/2014/main" id="{3B06D4A7-1058-C5E8-FCDC-AFB26489C8DA}"/>
              </a:ext>
            </a:extLst>
          </p:cNvPr>
          <p:cNvSpPr txBox="1"/>
          <p:nvPr/>
        </p:nvSpPr>
        <p:spPr>
          <a:xfrm>
            <a:off x="1193800" y="4660106"/>
            <a:ext cx="1301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taloženje: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DFD98A1-EFAE-F612-D3B5-D1D268747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94" y="3181986"/>
            <a:ext cx="5575300" cy="334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64" grpId="0"/>
      <p:bldP spid="65" grpId="0"/>
      <p:bldP spid="66" grpId="0"/>
      <p:bldP spid="6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5ED86-A401-5BDD-D135-DB493C062AFB}"/>
              </a:ext>
            </a:extLst>
          </p:cNvPr>
          <p:cNvSpPr txBox="1"/>
          <p:nvPr/>
        </p:nvSpPr>
        <p:spPr>
          <a:xfrm>
            <a:off x="0" y="990600"/>
            <a:ext cx="8831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Difuzija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haotično, termičko kretanje čestica rastvarača i rastvorene supstance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CBA3B-BF19-5C8D-B504-74A956592F0D}"/>
              </a:ext>
            </a:extLst>
          </p:cNvPr>
          <p:cNvSpPr txBox="1"/>
          <p:nvPr/>
        </p:nvSpPr>
        <p:spPr>
          <a:xfrm>
            <a:off x="609600" y="1447800"/>
            <a:ext cx="2038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veličina čestica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temperatura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E8E88-BB93-ADAA-B90D-C1B01EF57FA1}"/>
              </a:ext>
            </a:extLst>
          </p:cNvPr>
          <p:cNvSpPr txBox="1"/>
          <p:nvPr/>
        </p:nvSpPr>
        <p:spPr>
          <a:xfrm>
            <a:off x="0" y="2438400"/>
            <a:ext cx="8402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Osmoza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kretanje čestica vode (rastvarača) kroz polupropustljivu membranu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F8300F05-225A-9BD8-271A-A79DE06BD0C8}"/>
              </a:ext>
            </a:extLst>
          </p:cNvPr>
          <p:cNvCxnSpPr/>
          <p:nvPr/>
        </p:nvCxnSpPr>
        <p:spPr>
          <a:xfrm rot="5400000">
            <a:off x="2591594" y="4723606"/>
            <a:ext cx="2590800" cy="1588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EC59D326-3EB2-2E61-9CC9-99FA6C49084C}"/>
              </a:ext>
            </a:extLst>
          </p:cNvPr>
          <p:cNvSpPr/>
          <p:nvPr/>
        </p:nvSpPr>
        <p:spPr>
          <a:xfrm>
            <a:off x="1752600" y="4114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26CD270-A0A7-2AC3-7AD3-3613FA8B2B21}"/>
              </a:ext>
            </a:extLst>
          </p:cNvPr>
          <p:cNvSpPr/>
          <p:nvPr/>
        </p:nvSpPr>
        <p:spPr>
          <a:xfrm>
            <a:off x="2438400" y="4953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87E7330B-C0BB-CF92-3CF8-92977EB32220}"/>
              </a:ext>
            </a:extLst>
          </p:cNvPr>
          <p:cNvSpPr/>
          <p:nvPr/>
        </p:nvSpPr>
        <p:spPr>
          <a:xfrm>
            <a:off x="2514600" y="4419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9AB7B8C9-B379-61B3-D215-129AB13E24AD}"/>
              </a:ext>
            </a:extLst>
          </p:cNvPr>
          <p:cNvSpPr/>
          <p:nvPr/>
        </p:nvSpPr>
        <p:spPr>
          <a:xfrm>
            <a:off x="1676400" y="5029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CA36E256-3BD5-1C74-6E1E-530265689C0C}"/>
              </a:ext>
            </a:extLst>
          </p:cNvPr>
          <p:cNvSpPr/>
          <p:nvPr/>
        </p:nvSpPr>
        <p:spPr>
          <a:xfrm>
            <a:off x="2514600" y="3505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E882C031-E3A4-50BC-CC33-96C43F0E263F}"/>
              </a:ext>
            </a:extLst>
          </p:cNvPr>
          <p:cNvSpPr/>
          <p:nvPr/>
        </p:nvSpPr>
        <p:spPr>
          <a:xfrm>
            <a:off x="2743200" y="5943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3307621D-C7DD-F70C-9D75-50A13F700525}"/>
              </a:ext>
            </a:extLst>
          </p:cNvPr>
          <p:cNvSpPr/>
          <p:nvPr/>
        </p:nvSpPr>
        <p:spPr>
          <a:xfrm>
            <a:off x="3352800" y="4343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049F57B9-1DFB-9A53-50E9-AA7BADD3890B}"/>
              </a:ext>
            </a:extLst>
          </p:cNvPr>
          <p:cNvSpPr/>
          <p:nvPr/>
        </p:nvSpPr>
        <p:spPr>
          <a:xfrm>
            <a:off x="3124200" y="3810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7FE90EEA-52C9-8B60-78AD-29F288A052FA}"/>
              </a:ext>
            </a:extLst>
          </p:cNvPr>
          <p:cNvSpPr/>
          <p:nvPr/>
        </p:nvSpPr>
        <p:spPr>
          <a:xfrm>
            <a:off x="5486400" y="3886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20A32CFE-7320-3D01-9B60-74E00922C941}"/>
              </a:ext>
            </a:extLst>
          </p:cNvPr>
          <p:cNvSpPr/>
          <p:nvPr/>
        </p:nvSpPr>
        <p:spPr>
          <a:xfrm>
            <a:off x="5105400" y="5029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60DFE6C1-004D-D438-AB62-5EDBD24CBE45}"/>
              </a:ext>
            </a:extLst>
          </p:cNvPr>
          <p:cNvSpPr/>
          <p:nvPr/>
        </p:nvSpPr>
        <p:spPr>
          <a:xfrm>
            <a:off x="4419600" y="4495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8AF5C7C8-A418-6600-4EAE-15995994CD0A}"/>
              </a:ext>
            </a:extLst>
          </p:cNvPr>
          <p:cNvSpPr/>
          <p:nvPr/>
        </p:nvSpPr>
        <p:spPr>
          <a:xfrm>
            <a:off x="4876800" y="4114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627DAE23-DE9B-C6E0-1684-E075EB5F55DB}"/>
              </a:ext>
            </a:extLst>
          </p:cNvPr>
          <p:cNvSpPr/>
          <p:nvPr/>
        </p:nvSpPr>
        <p:spPr>
          <a:xfrm>
            <a:off x="5943600" y="4953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C0AA4775-BEFF-4BC5-BA55-E768148ACFB7}"/>
              </a:ext>
            </a:extLst>
          </p:cNvPr>
          <p:cNvSpPr/>
          <p:nvPr/>
        </p:nvSpPr>
        <p:spPr>
          <a:xfrm>
            <a:off x="4648200" y="3733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28B3480E-0A0A-BFEA-57A9-F5AE62233D78}"/>
              </a:ext>
            </a:extLst>
          </p:cNvPr>
          <p:cNvSpPr/>
          <p:nvPr/>
        </p:nvSpPr>
        <p:spPr>
          <a:xfrm>
            <a:off x="5410200" y="4724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CB8B0919-FE83-FC80-6B5B-61781490E93D}"/>
              </a:ext>
            </a:extLst>
          </p:cNvPr>
          <p:cNvSpPr/>
          <p:nvPr/>
        </p:nvSpPr>
        <p:spPr>
          <a:xfrm>
            <a:off x="5410200" y="5867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1C76D1C2-9530-7E7E-183E-E40523302CDF}"/>
              </a:ext>
            </a:extLst>
          </p:cNvPr>
          <p:cNvSpPr/>
          <p:nvPr/>
        </p:nvSpPr>
        <p:spPr>
          <a:xfrm>
            <a:off x="6248400" y="4495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6E0EA2BD-B6C1-7F4B-CD76-FC2031174892}"/>
              </a:ext>
            </a:extLst>
          </p:cNvPr>
          <p:cNvSpPr/>
          <p:nvPr/>
        </p:nvSpPr>
        <p:spPr>
          <a:xfrm>
            <a:off x="2743200" y="5486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8F9BCD9A-4431-F8C2-4239-E2A269E1FB2F}"/>
              </a:ext>
            </a:extLst>
          </p:cNvPr>
          <p:cNvSpPr/>
          <p:nvPr/>
        </p:nvSpPr>
        <p:spPr>
          <a:xfrm>
            <a:off x="4495800" y="5334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6C74FE70-5DAF-175B-8274-B9AD279EAEAB}"/>
              </a:ext>
            </a:extLst>
          </p:cNvPr>
          <p:cNvSpPr/>
          <p:nvPr/>
        </p:nvSpPr>
        <p:spPr>
          <a:xfrm>
            <a:off x="5943600" y="5562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FCBAF35D-C0E3-496E-0D98-F54620AA27DE}"/>
              </a:ext>
            </a:extLst>
          </p:cNvPr>
          <p:cNvSpPr/>
          <p:nvPr/>
        </p:nvSpPr>
        <p:spPr>
          <a:xfrm>
            <a:off x="4953000" y="4419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623A992A-98F9-0F2B-3EA0-3867B2A6498F}"/>
              </a:ext>
            </a:extLst>
          </p:cNvPr>
          <p:cNvSpPr/>
          <p:nvPr/>
        </p:nvSpPr>
        <p:spPr>
          <a:xfrm>
            <a:off x="5029200" y="5562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49FD7348-80FB-8F89-933D-BF7AB8A7CC3F}"/>
              </a:ext>
            </a:extLst>
          </p:cNvPr>
          <p:cNvSpPr/>
          <p:nvPr/>
        </p:nvSpPr>
        <p:spPr>
          <a:xfrm>
            <a:off x="3352800" y="5715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6D09E671-68F8-8005-F1F3-0D71F5A968C5}"/>
              </a:ext>
            </a:extLst>
          </p:cNvPr>
          <p:cNvSpPr/>
          <p:nvPr/>
        </p:nvSpPr>
        <p:spPr>
          <a:xfrm>
            <a:off x="3429000" y="5029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BD64C5DE-8075-9B36-54D0-330A9C38546F}"/>
              </a:ext>
            </a:extLst>
          </p:cNvPr>
          <p:cNvSpPr/>
          <p:nvPr/>
        </p:nvSpPr>
        <p:spPr>
          <a:xfrm>
            <a:off x="1828800" y="5562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06B481-2F9C-3286-8422-9A20FAB44A8D}"/>
              </a:ext>
            </a:extLst>
          </p:cNvPr>
          <p:cNvSpPr/>
          <p:nvPr/>
        </p:nvSpPr>
        <p:spPr>
          <a:xfrm>
            <a:off x="1143000" y="4419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EA4A028-44AD-181D-3333-37709DF8E6FF}"/>
              </a:ext>
            </a:extLst>
          </p:cNvPr>
          <p:cNvSpPr/>
          <p:nvPr/>
        </p:nvSpPr>
        <p:spPr>
          <a:xfrm>
            <a:off x="1981200" y="5867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6F7F17-2570-A3CE-78A7-E4DCFA3B257A}"/>
              </a:ext>
            </a:extLst>
          </p:cNvPr>
          <p:cNvSpPr/>
          <p:nvPr/>
        </p:nvSpPr>
        <p:spPr>
          <a:xfrm>
            <a:off x="2971800" y="4191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42BCDFD-C25B-496A-C510-D26543C78A0A}"/>
              </a:ext>
            </a:extLst>
          </p:cNvPr>
          <p:cNvSpPr/>
          <p:nvPr/>
        </p:nvSpPr>
        <p:spPr>
          <a:xfrm>
            <a:off x="2895600" y="3429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43206A-24AF-1E0F-C0F6-78E92ACF610F}"/>
              </a:ext>
            </a:extLst>
          </p:cNvPr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AE3863-FCED-9421-5695-C0B1EDAFF96E}"/>
              </a:ext>
            </a:extLst>
          </p:cNvPr>
          <p:cNvSpPr/>
          <p:nvPr/>
        </p:nvSpPr>
        <p:spPr>
          <a:xfrm>
            <a:off x="3429000" y="4038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AF7DA1-C2F4-F6B7-D179-EAFA0E007AFE}"/>
              </a:ext>
            </a:extLst>
          </p:cNvPr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A8EF93-C93F-C21E-6181-F075A98BF03D}"/>
              </a:ext>
            </a:extLst>
          </p:cNvPr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1EB414-0347-0532-7035-5F150C5ED220}"/>
              </a:ext>
            </a:extLst>
          </p:cNvPr>
          <p:cNvSpPr/>
          <p:nvPr/>
        </p:nvSpPr>
        <p:spPr>
          <a:xfrm>
            <a:off x="1676400" y="4572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33BC599-1658-FFA8-25DF-E122E2CF3ADD}"/>
              </a:ext>
            </a:extLst>
          </p:cNvPr>
          <p:cNvSpPr/>
          <p:nvPr/>
        </p:nvSpPr>
        <p:spPr>
          <a:xfrm>
            <a:off x="2743200" y="4800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BC62B37-ED90-7559-6E7D-C432AFB674CF}"/>
              </a:ext>
            </a:extLst>
          </p:cNvPr>
          <p:cNvSpPr/>
          <p:nvPr/>
        </p:nvSpPr>
        <p:spPr>
          <a:xfrm>
            <a:off x="2819400" y="5105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7C08C0-2395-8DB4-CE83-67651E0ADC4B}"/>
              </a:ext>
            </a:extLst>
          </p:cNvPr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241E846-595A-BFDE-408E-0BE2C09C3561}"/>
              </a:ext>
            </a:extLst>
          </p:cNvPr>
          <p:cNvSpPr/>
          <p:nvPr/>
        </p:nvSpPr>
        <p:spPr>
          <a:xfrm>
            <a:off x="3429000" y="4800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363A535-6665-B244-58E8-770D137F0292}"/>
              </a:ext>
            </a:extLst>
          </p:cNvPr>
          <p:cNvSpPr/>
          <p:nvPr/>
        </p:nvSpPr>
        <p:spPr>
          <a:xfrm>
            <a:off x="1828800" y="3733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B08CFF7-5166-E9C0-10D8-2665D0C40690}"/>
              </a:ext>
            </a:extLst>
          </p:cNvPr>
          <p:cNvSpPr/>
          <p:nvPr/>
        </p:nvSpPr>
        <p:spPr>
          <a:xfrm>
            <a:off x="2057400" y="4724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576CDEA-F2E9-C4A5-6C81-11FEF24ACD9F}"/>
              </a:ext>
            </a:extLst>
          </p:cNvPr>
          <p:cNvSpPr/>
          <p:nvPr/>
        </p:nvSpPr>
        <p:spPr>
          <a:xfrm>
            <a:off x="3124200" y="5486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2FCB5A0-F544-7A16-88F6-96D84A6BE69E}"/>
              </a:ext>
            </a:extLst>
          </p:cNvPr>
          <p:cNvSpPr/>
          <p:nvPr/>
        </p:nvSpPr>
        <p:spPr>
          <a:xfrm>
            <a:off x="2590800" y="3810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A6DD64F-F9E9-D42C-F19E-470018D39FCF}"/>
              </a:ext>
            </a:extLst>
          </p:cNvPr>
          <p:cNvSpPr/>
          <p:nvPr/>
        </p:nvSpPr>
        <p:spPr>
          <a:xfrm>
            <a:off x="2514600" y="5257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FBD996C-E5FD-94A9-0B32-8B8A7EC855BB}"/>
              </a:ext>
            </a:extLst>
          </p:cNvPr>
          <p:cNvSpPr/>
          <p:nvPr/>
        </p:nvSpPr>
        <p:spPr>
          <a:xfrm>
            <a:off x="1447800" y="4800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6B01D2-12FA-05E0-FD36-EF30453E1B79}"/>
              </a:ext>
            </a:extLst>
          </p:cNvPr>
          <p:cNvSpPr/>
          <p:nvPr/>
        </p:nvSpPr>
        <p:spPr>
          <a:xfrm>
            <a:off x="3124200" y="4724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E03905-018D-78F2-806E-0748C4E093F2}"/>
              </a:ext>
            </a:extLst>
          </p:cNvPr>
          <p:cNvSpPr/>
          <p:nvPr/>
        </p:nvSpPr>
        <p:spPr>
          <a:xfrm>
            <a:off x="4953000" y="3581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5C4A767-8642-28E9-E65F-AE5936F5DD03}"/>
              </a:ext>
            </a:extLst>
          </p:cNvPr>
          <p:cNvSpPr/>
          <p:nvPr/>
        </p:nvSpPr>
        <p:spPr>
          <a:xfrm>
            <a:off x="5715000" y="4419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A696571-2B63-8B8B-87B9-5B2F2AEF1862}"/>
              </a:ext>
            </a:extLst>
          </p:cNvPr>
          <p:cNvSpPr/>
          <p:nvPr/>
        </p:nvSpPr>
        <p:spPr>
          <a:xfrm>
            <a:off x="4724400" y="3962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054FC64-51FC-9DE7-6D94-96D5BE0667DC}"/>
              </a:ext>
            </a:extLst>
          </p:cNvPr>
          <p:cNvSpPr/>
          <p:nvPr/>
        </p:nvSpPr>
        <p:spPr>
          <a:xfrm>
            <a:off x="4495800" y="4953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E22C89-2CB8-B241-1B02-409BD997552E}"/>
              </a:ext>
            </a:extLst>
          </p:cNvPr>
          <p:cNvSpPr/>
          <p:nvPr/>
        </p:nvSpPr>
        <p:spPr>
          <a:xfrm>
            <a:off x="6553200" y="4267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A809CC2-E3F7-F5E7-3F7F-9C4CD286ADC4}"/>
              </a:ext>
            </a:extLst>
          </p:cNvPr>
          <p:cNvSpPr/>
          <p:nvPr/>
        </p:nvSpPr>
        <p:spPr>
          <a:xfrm>
            <a:off x="5334000" y="5334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56B32CC-4481-920B-70E0-2E39891A9171}"/>
              </a:ext>
            </a:extLst>
          </p:cNvPr>
          <p:cNvSpPr/>
          <p:nvPr/>
        </p:nvSpPr>
        <p:spPr>
          <a:xfrm>
            <a:off x="6400800" y="5029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9A04D51-C9F6-DCC7-2FF0-121FF0A2970C}"/>
              </a:ext>
            </a:extLst>
          </p:cNvPr>
          <p:cNvSpPr/>
          <p:nvPr/>
        </p:nvSpPr>
        <p:spPr>
          <a:xfrm>
            <a:off x="4419600" y="5867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DE95323-7119-5A68-989B-074308614080}"/>
              </a:ext>
            </a:extLst>
          </p:cNvPr>
          <p:cNvSpPr/>
          <p:nvPr/>
        </p:nvSpPr>
        <p:spPr>
          <a:xfrm>
            <a:off x="6096000" y="5410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ardrop 64">
            <a:extLst>
              <a:ext uri="{FF2B5EF4-FFF2-40B4-BE49-F238E27FC236}">
                <a16:creationId xmlns:a16="http://schemas.microsoft.com/office/drawing/2014/main" id="{4DEC30D2-4F2E-59C1-2EB5-C76504B999B6}"/>
              </a:ext>
            </a:extLst>
          </p:cNvPr>
          <p:cNvSpPr/>
          <p:nvPr/>
        </p:nvSpPr>
        <p:spPr>
          <a:xfrm>
            <a:off x="5257800" y="3657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9FBE523E-F0B5-683C-7FD4-9C2D6D6EA5B3}"/>
              </a:ext>
            </a:extLst>
          </p:cNvPr>
          <p:cNvSpPr/>
          <p:nvPr/>
        </p:nvSpPr>
        <p:spPr>
          <a:xfrm>
            <a:off x="5715000" y="4191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338C1D42-5B2A-C822-5C6C-C815E7196EFF}"/>
              </a:ext>
            </a:extLst>
          </p:cNvPr>
          <p:cNvSpPr/>
          <p:nvPr/>
        </p:nvSpPr>
        <p:spPr>
          <a:xfrm>
            <a:off x="5410200" y="5105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CCE3B176-EEFF-6B1D-8E5E-E31EC4F3D655}"/>
              </a:ext>
            </a:extLst>
          </p:cNvPr>
          <p:cNvSpPr/>
          <p:nvPr/>
        </p:nvSpPr>
        <p:spPr>
          <a:xfrm>
            <a:off x="5791200" y="3657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286225BF-8255-D408-C1FE-81A9561D50D3}"/>
              </a:ext>
            </a:extLst>
          </p:cNvPr>
          <p:cNvSpPr/>
          <p:nvPr/>
        </p:nvSpPr>
        <p:spPr>
          <a:xfrm>
            <a:off x="5943600" y="4038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0" name="Teardrop 69">
            <a:extLst>
              <a:ext uri="{FF2B5EF4-FFF2-40B4-BE49-F238E27FC236}">
                <a16:creationId xmlns:a16="http://schemas.microsoft.com/office/drawing/2014/main" id="{0F863F66-F620-13A7-2AF8-5346FC269E6E}"/>
              </a:ext>
            </a:extLst>
          </p:cNvPr>
          <p:cNvSpPr/>
          <p:nvPr/>
        </p:nvSpPr>
        <p:spPr>
          <a:xfrm>
            <a:off x="4114800" y="5029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2B888BFF-DB94-FB52-C66A-56E11DDB1491}"/>
              </a:ext>
            </a:extLst>
          </p:cNvPr>
          <p:cNvSpPr/>
          <p:nvPr/>
        </p:nvSpPr>
        <p:spPr>
          <a:xfrm>
            <a:off x="5257800" y="4343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6A5A9B6-FA77-6DD4-B720-F842B8EC3A85}"/>
              </a:ext>
            </a:extLst>
          </p:cNvPr>
          <p:cNvSpPr/>
          <p:nvPr/>
        </p:nvSpPr>
        <p:spPr>
          <a:xfrm>
            <a:off x="4419600" y="4191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FCF27C82-1957-95C2-2E8D-19E1C5A123E1}"/>
              </a:ext>
            </a:extLst>
          </p:cNvPr>
          <p:cNvSpPr/>
          <p:nvPr/>
        </p:nvSpPr>
        <p:spPr>
          <a:xfrm>
            <a:off x="4724400" y="4800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id="{56872FCB-A99B-390A-4242-6A0085648170}"/>
              </a:ext>
            </a:extLst>
          </p:cNvPr>
          <p:cNvSpPr/>
          <p:nvPr/>
        </p:nvSpPr>
        <p:spPr>
          <a:xfrm>
            <a:off x="5715000" y="4724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id="{24EBA2F2-277A-2282-C11D-CC5642BECB89}"/>
              </a:ext>
            </a:extLst>
          </p:cNvPr>
          <p:cNvSpPr/>
          <p:nvPr/>
        </p:nvSpPr>
        <p:spPr>
          <a:xfrm>
            <a:off x="5715000" y="5334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id="{5F83FCDD-71B2-ECE3-F44F-554A8F0E231C}"/>
              </a:ext>
            </a:extLst>
          </p:cNvPr>
          <p:cNvSpPr/>
          <p:nvPr/>
        </p:nvSpPr>
        <p:spPr>
          <a:xfrm>
            <a:off x="5638800" y="5029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id="{9498118E-1575-A305-FB2A-376D07F0AC7F}"/>
              </a:ext>
            </a:extLst>
          </p:cNvPr>
          <p:cNvSpPr/>
          <p:nvPr/>
        </p:nvSpPr>
        <p:spPr>
          <a:xfrm>
            <a:off x="5029200" y="4724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id="{EF405E1C-F49D-D25F-7D2C-0CE79C19BA96}"/>
              </a:ext>
            </a:extLst>
          </p:cNvPr>
          <p:cNvSpPr/>
          <p:nvPr/>
        </p:nvSpPr>
        <p:spPr>
          <a:xfrm>
            <a:off x="5867400" y="5181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9" name="Teardrop 78">
            <a:extLst>
              <a:ext uri="{FF2B5EF4-FFF2-40B4-BE49-F238E27FC236}">
                <a16:creationId xmlns:a16="http://schemas.microsoft.com/office/drawing/2014/main" id="{11401A3E-3BF9-D46D-F8F3-6D4AF96627A3}"/>
              </a:ext>
            </a:extLst>
          </p:cNvPr>
          <p:cNvSpPr/>
          <p:nvPr/>
        </p:nvSpPr>
        <p:spPr>
          <a:xfrm>
            <a:off x="6019800" y="5334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0" name="Teardrop 79">
            <a:extLst>
              <a:ext uri="{FF2B5EF4-FFF2-40B4-BE49-F238E27FC236}">
                <a16:creationId xmlns:a16="http://schemas.microsoft.com/office/drawing/2014/main" id="{4B874DB5-2F25-82B6-B3E0-E31EE5EC55AB}"/>
              </a:ext>
            </a:extLst>
          </p:cNvPr>
          <p:cNvSpPr/>
          <p:nvPr/>
        </p:nvSpPr>
        <p:spPr>
          <a:xfrm>
            <a:off x="4648200" y="5562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1" name="Teardrop 80">
            <a:extLst>
              <a:ext uri="{FF2B5EF4-FFF2-40B4-BE49-F238E27FC236}">
                <a16:creationId xmlns:a16="http://schemas.microsoft.com/office/drawing/2014/main" id="{F5E9565E-5B4E-6B5F-CD0A-95540CB2C2B4}"/>
              </a:ext>
            </a:extLst>
          </p:cNvPr>
          <p:cNvSpPr/>
          <p:nvPr/>
        </p:nvSpPr>
        <p:spPr>
          <a:xfrm>
            <a:off x="4648200" y="4343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2" name="Teardrop 81">
            <a:extLst>
              <a:ext uri="{FF2B5EF4-FFF2-40B4-BE49-F238E27FC236}">
                <a16:creationId xmlns:a16="http://schemas.microsoft.com/office/drawing/2014/main" id="{F5A26037-72FC-308E-F072-1E9A3B050795}"/>
              </a:ext>
            </a:extLst>
          </p:cNvPr>
          <p:cNvSpPr/>
          <p:nvPr/>
        </p:nvSpPr>
        <p:spPr>
          <a:xfrm>
            <a:off x="4876800" y="5181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3" name="Teardrop 82">
            <a:extLst>
              <a:ext uri="{FF2B5EF4-FFF2-40B4-BE49-F238E27FC236}">
                <a16:creationId xmlns:a16="http://schemas.microsoft.com/office/drawing/2014/main" id="{DB1184BD-FDC6-136D-8252-D869C4D2D436}"/>
              </a:ext>
            </a:extLst>
          </p:cNvPr>
          <p:cNvSpPr/>
          <p:nvPr/>
        </p:nvSpPr>
        <p:spPr>
          <a:xfrm>
            <a:off x="4191000" y="4800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4" name="Teardrop 83">
            <a:extLst>
              <a:ext uri="{FF2B5EF4-FFF2-40B4-BE49-F238E27FC236}">
                <a16:creationId xmlns:a16="http://schemas.microsoft.com/office/drawing/2014/main" id="{02D1712C-D611-E5D4-066C-AD19C183958B}"/>
              </a:ext>
            </a:extLst>
          </p:cNvPr>
          <p:cNvSpPr/>
          <p:nvPr/>
        </p:nvSpPr>
        <p:spPr>
          <a:xfrm>
            <a:off x="5181600" y="4038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4E03A9C-8082-D27D-9C61-3DD47E2D868A}"/>
              </a:ext>
            </a:extLst>
          </p:cNvPr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9B33EEF-1998-BE55-510E-A3A5D4808A9B}"/>
              </a:ext>
            </a:extLst>
          </p:cNvPr>
          <p:cNvSpPr/>
          <p:nvPr/>
        </p:nvSpPr>
        <p:spPr>
          <a:xfrm>
            <a:off x="4191000" y="4267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2EC2CE9-4DAE-6113-3D24-538514FF425B}"/>
              </a:ext>
            </a:extLst>
          </p:cNvPr>
          <p:cNvSpPr/>
          <p:nvPr/>
        </p:nvSpPr>
        <p:spPr>
          <a:xfrm>
            <a:off x="4267200" y="5410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A435624-691D-907F-2886-05A9B6F3BCAC}"/>
              </a:ext>
            </a:extLst>
          </p:cNvPr>
          <p:cNvSpPr/>
          <p:nvPr/>
        </p:nvSpPr>
        <p:spPr>
          <a:xfrm>
            <a:off x="2057400" y="4419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2BE4E2-040D-C0D3-D08B-A139CB37A1AB}"/>
              </a:ext>
            </a:extLst>
          </p:cNvPr>
          <p:cNvSpPr/>
          <p:nvPr/>
        </p:nvSpPr>
        <p:spPr>
          <a:xfrm>
            <a:off x="3429000" y="3733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9777C42-279B-D6DA-B757-FB0671604B9B}"/>
              </a:ext>
            </a:extLst>
          </p:cNvPr>
          <p:cNvSpPr/>
          <p:nvPr/>
        </p:nvSpPr>
        <p:spPr>
          <a:xfrm>
            <a:off x="2895600" y="4495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AD653D-F823-D7E9-70A0-465C1E853FC4}"/>
              </a:ext>
            </a:extLst>
          </p:cNvPr>
          <p:cNvSpPr/>
          <p:nvPr/>
        </p:nvSpPr>
        <p:spPr>
          <a:xfrm>
            <a:off x="2667000" y="41148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44FDE33-58FD-EE39-CF24-86C9470E3ED5}"/>
              </a:ext>
            </a:extLst>
          </p:cNvPr>
          <p:cNvSpPr/>
          <p:nvPr/>
        </p:nvSpPr>
        <p:spPr>
          <a:xfrm>
            <a:off x="3581400" y="44196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392932B-0B4E-AA39-9873-BFA336654D2D}"/>
              </a:ext>
            </a:extLst>
          </p:cNvPr>
          <p:cNvSpPr/>
          <p:nvPr/>
        </p:nvSpPr>
        <p:spPr>
          <a:xfrm>
            <a:off x="3200400" y="51054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93B8F6-51E5-0013-40EA-6475A3224B3F}"/>
              </a:ext>
            </a:extLst>
          </p:cNvPr>
          <p:cNvSpPr txBox="1"/>
          <p:nvPr/>
        </p:nvSpPr>
        <p:spPr>
          <a:xfrm>
            <a:off x="457200" y="3200400"/>
            <a:ext cx="977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↑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conc.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7BC961-985E-18B3-82E7-B048C3CCCFDA}"/>
              </a:ext>
            </a:extLst>
          </p:cNvPr>
          <p:cNvSpPr txBox="1"/>
          <p:nvPr/>
        </p:nvSpPr>
        <p:spPr>
          <a:xfrm>
            <a:off x="6019800" y="3276600"/>
            <a:ext cx="977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↓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conc.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6" name="Left Arrow 95">
            <a:extLst>
              <a:ext uri="{FF2B5EF4-FFF2-40B4-BE49-F238E27FC236}">
                <a16:creationId xmlns:a16="http://schemas.microsoft.com/office/drawing/2014/main" id="{A7E27C34-DC00-3969-7D1F-20F67FA96DFA}"/>
              </a:ext>
            </a:extLst>
          </p:cNvPr>
          <p:cNvSpPr/>
          <p:nvPr/>
        </p:nvSpPr>
        <p:spPr>
          <a:xfrm>
            <a:off x="3505200" y="56388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Left Arrow 96">
            <a:extLst>
              <a:ext uri="{FF2B5EF4-FFF2-40B4-BE49-F238E27FC236}">
                <a16:creationId xmlns:a16="http://schemas.microsoft.com/office/drawing/2014/main" id="{60795406-5E8E-1221-9893-CE298092CBE7}"/>
              </a:ext>
            </a:extLst>
          </p:cNvPr>
          <p:cNvSpPr/>
          <p:nvPr/>
        </p:nvSpPr>
        <p:spPr>
          <a:xfrm>
            <a:off x="3505200" y="45720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Left Arrow 97">
            <a:extLst>
              <a:ext uri="{FF2B5EF4-FFF2-40B4-BE49-F238E27FC236}">
                <a16:creationId xmlns:a16="http://schemas.microsoft.com/office/drawing/2014/main" id="{F12D9573-EB9E-5FC1-6880-B379E8EBD4D3}"/>
              </a:ext>
            </a:extLst>
          </p:cNvPr>
          <p:cNvSpPr/>
          <p:nvPr/>
        </p:nvSpPr>
        <p:spPr>
          <a:xfrm>
            <a:off x="3505200" y="34290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555 L -0.2375 0.00555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5 L -0.27083 0.00555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555 L -0.2875 0.00555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0.02775 L -0.39584 0.02775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555 L -0.35417 -0.0055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0555 L -0.29583 -0.0055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4" grpId="0"/>
      <p:bldP spid="95" grpId="0"/>
      <p:bldP spid="96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14D7D-3ACB-B353-4861-D6B05B1796E9}"/>
              </a:ext>
            </a:extLst>
          </p:cNvPr>
          <p:cNvSpPr txBox="1"/>
          <p:nvPr/>
        </p:nvSpPr>
        <p:spPr>
          <a:xfrm>
            <a:off x="457200" y="685800"/>
            <a:ext cx="83248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Dijaliza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prolazak čestica pravih rastvora kroz dijalitičku membranu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pri čemu ne prolaze čestice koloidnih rastvora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D1866298-281E-7943-506B-E4B7FE5D08A9}"/>
              </a:ext>
            </a:extLst>
          </p:cNvPr>
          <p:cNvSpPr/>
          <p:nvPr/>
        </p:nvSpPr>
        <p:spPr>
          <a:xfrm>
            <a:off x="3733800" y="2209800"/>
            <a:ext cx="152400" cy="3810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CC5751A2-0583-8A31-3A22-684A73233CDA}"/>
              </a:ext>
            </a:extLst>
          </p:cNvPr>
          <p:cNvSpPr/>
          <p:nvPr/>
        </p:nvSpPr>
        <p:spPr>
          <a:xfrm>
            <a:off x="3733800" y="2971800"/>
            <a:ext cx="152400" cy="3810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476D2359-6506-934E-B432-FA51DB3798F8}"/>
              </a:ext>
            </a:extLst>
          </p:cNvPr>
          <p:cNvSpPr/>
          <p:nvPr/>
        </p:nvSpPr>
        <p:spPr>
          <a:xfrm>
            <a:off x="3733800" y="3657600"/>
            <a:ext cx="152400" cy="3810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82748A3E-8621-3F5D-AED0-34CA7E5907D3}"/>
              </a:ext>
            </a:extLst>
          </p:cNvPr>
          <p:cNvSpPr/>
          <p:nvPr/>
        </p:nvSpPr>
        <p:spPr>
          <a:xfrm>
            <a:off x="3733800" y="4343400"/>
            <a:ext cx="152400" cy="3810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7FE0CA85-2045-50EC-4E82-B866C10DD410}"/>
              </a:ext>
            </a:extLst>
          </p:cNvPr>
          <p:cNvSpPr/>
          <p:nvPr/>
        </p:nvSpPr>
        <p:spPr>
          <a:xfrm>
            <a:off x="3733800" y="4953000"/>
            <a:ext cx="152400" cy="3810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3252A-EF1F-2894-001D-716B332BBD06}"/>
              </a:ext>
            </a:extLst>
          </p:cNvPr>
          <p:cNvSpPr txBox="1"/>
          <p:nvPr/>
        </p:nvSpPr>
        <p:spPr>
          <a:xfrm>
            <a:off x="2667000" y="6248400"/>
            <a:ext cx="2438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dijalitička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membrana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6F2A1A-B199-A17A-4A35-A114FAB3C0B0}"/>
              </a:ext>
            </a:extLst>
          </p:cNvPr>
          <p:cNvSpPr/>
          <p:nvPr/>
        </p:nvSpPr>
        <p:spPr>
          <a:xfrm>
            <a:off x="5410200" y="35814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E11D7-8621-F946-A3AE-3949FB2980A6}"/>
              </a:ext>
            </a:extLst>
          </p:cNvPr>
          <p:cNvSpPr/>
          <p:nvPr/>
        </p:nvSpPr>
        <p:spPr>
          <a:xfrm>
            <a:off x="6477000" y="34290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1EF0D5-2C42-93D6-F4AB-418AD33AFD2B}"/>
              </a:ext>
            </a:extLst>
          </p:cNvPr>
          <p:cNvSpPr/>
          <p:nvPr/>
        </p:nvSpPr>
        <p:spPr>
          <a:xfrm>
            <a:off x="6629400" y="45720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FBD80A-EC36-32C0-3A34-F87CF67D21FE}"/>
              </a:ext>
            </a:extLst>
          </p:cNvPr>
          <p:cNvSpPr/>
          <p:nvPr/>
        </p:nvSpPr>
        <p:spPr>
          <a:xfrm>
            <a:off x="4953000" y="46482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3897EC-A382-CAAC-D891-A33207E9516F}"/>
              </a:ext>
            </a:extLst>
          </p:cNvPr>
          <p:cNvSpPr/>
          <p:nvPr/>
        </p:nvSpPr>
        <p:spPr>
          <a:xfrm>
            <a:off x="4419600" y="29718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403FAC-76AF-3A39-847B-802126E857AC}"/>
              </a:ext>
            </a:extLst>
          </p:cNvPr>
          <p:cNvSpPr/>
          <p:nvPr/>
        </p:nvSpPr>
        <p:spPr>
          <a:xfrm>
            <a:off x="6096000" y="2438400"/>
            <a:ext cx="533400" cy="533400"/>
          </a:xfrm>
          <a:prstGeom prst="ellipse">
            <a:avLst/>
          </a:prstGeom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D453B2-4813-B02F-E841-8D0A0F5AA075}"/>
              </a:ext>
            </a:extLst>
          </p:cNvPr>
          <p:cNvSpPr/>
          <p:nvPr/>
        </p:nvSpPr>
        <p:spPr>
          <a:xfrm>
            <a:off x="4267200" y="4038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0C1AD7-C57A-8988-6FBF-DD9356C93AD9}"/>
              </a:ext>
            </a:extLst>
          </p:cNvPr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B9C129-0A14-E8F0-FB76-DAD14011C893}"/>
              </a:ext>
            </a:extLst>
          </p:cNvPr>
          <p:cNvSpPr/>
          <p:nvPr/>
        </p:nvSpPr>
        <p:spPr>
          <a:xfrm>
            <a:off x="4572000" y="4343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DEEEDF-B86C-BF6E-E601-FAD883FBC637}"/>
              </a:ext>
            </a:extLst>
          </p:cNvPr>
          <p:cNvSpPr/>
          <p:nvPr/>
        </p:nvSpPr>
        <p:spPr>
          <a:xfrm>
            <a:off x="4724400" y="2438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9C4327-1AE6-9AA8-4503-1F23B7EE3F7D}"/>
              </a:ext>
            </a:extLst>
          </p:cNvPr>
          <p:cNvSpPr/>
          <p:nvPr/>
        </p:nvSpPr>
        <p:spPr>
          <a:xfrm>
            <a:off x="4038600" y="4953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8EE258-CE04-5FC0-9E93-D45965DCD821}"/>
              </a:ext>
            </a:extLst>
          </p:cNvPr>
          <p:cNvSpPr/>
          <p:nvPr/>
        </p:nvSpPr>
        <p:spPr>
          <a:xfrm>
            <a:off x="5638800" y="4191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5D655C-02D2-A186-869A-8A548E300407}"/>
              </a:ext>
            </a:extLst>
          </p:cNvPr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659D09-1BB7-D506-B9EB-4E5BBA0AF172}"/>
              </a:ext>
            </a:extLst>
          </p:cNvPr>
          <p:cNvSpPr/>
          <p:nvPr/>
        </p:nvSpPr>
        <p:spPr>
          <a:xfrm>
            <a:off x="5867400" y="5029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8DC64D-F3B1-B046-ED3B-C3FC9D1FFDDA}"/>
              </a:ext>
            </a:extLst>
          </p:cNvPr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EBC4C1-3F68-FBDE-6C13-FC431EC3B763}"/>
              </a:ext>
            </a:extLst>
          </p:cNvPr>
          <p:cNvSpPr/>
          <p:nvPr/>
        </p:nvSpPr>
        <p:spPr>
          <a:xfrm>
            <a:off x="6172200" y="4191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F86179-D5FA-3D2B-46B2-EC4779DBBCD0}"/>
              </a:ext>
            </a:extLst>
          </p:cNvPr>
          <p:cNvSpPr/>
          <p:nvPr/>
        </p:nvSpPr>
        <p:spPr>
          <a:xfrm>
            <a:off x="4800600" y="3733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D13ED4-D7DD-06DA-EB37-11EE4EBDB18D}"/>
              </a:ext>
            </a:extLst>
          </p:cNvPr>
          <p:cNvSpPr/>
          <p:nvPr/>
        </p:nvSpPr>
        <p:spPr>
          <a:xfrm>
            <a:off x="4191000" y="3505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2FD0D2-0C68-3F47-6166-519BD5245775}"/>
              </a:ext>
            </a:extLst>
          </p:cNvPr>
          <p:cNvSpPr/>
          <p:nvPr/>
        </p:nvSpPr>
        <p:spPr>
          <a:xfrm>
            <a:off x="6629400" y="3048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0A727D-9EF8-5A24-1AA5-D0C25DEA73F5}"/>
              </a:ext>
            </a:extLst>
          </p:cNvPr>
          <p:cNvSpPr/>
          <p:nvPr/>
        </p:nvSpPr>
        <p:spPr>
          <a:xfrm>
            <a:off x="4495800" y="5105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679DB8-4DB0-AB18-2749-FADCED8F9B9B}"/>
              </a:ext>
            </a:extLst>
          </p:cNvPr>
          <p:cNvSpPr/>
          <p:nvPr/>
        </p:nvSpPr>
        <p:spPr>
          <a:xfrm>
            <a:off x="5257800" y="2590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74DBE3-DB2C-906F-8B94-340C2433D2DE}"/>
              </a:ext>
            </a:extLst>
          </p:cNvPr>
          <p:cNvSpPr/>
          <p:nvPr/>
        </p:nvSpPr>
        <p:spPr>
          <a:xfrm>
            <a:off x="5943600" y="3505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D5FD0D-8E45-9678-A92F-D6A504E1DEF0}"/>
              </a:ext>
            </a:extLst>
          </p:cNvPr>
          <p:cNvSpPr/>
          <p:nvPr/>
        </p:nvSpPr>
        <p:spPr>
          <a:xfrm>
            <a:off x="5715000" y="4648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945F95-B79D-BBC9-AF82-08FDED6D669E}"/>
              </a:ext>
            </a:extLst>
          </p:cNvPr>
          <p:cNvSpPr/>
          <p:nvPr/>
        </p:nvSpPr>
        <p:spPr>
          <a:xfrm>
            <a:off x="4114800" y="2667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EB8139-D8A3-6BAC-4C1E-BDC63823756E}"/>
              </a:ext>
            </a:extLst>
          </p:cNvPr>
          <p:cNvSpPr/>
          <p:nvPr/>
        </p:nvSpPr>
        <p:spPr>
          <a:xfrm>
            <a:off x="4191000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EB9393"/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Up Arrow 34">
            <a:extLst>
              <a:ext uri="{FF2B5EF4-FFF2-40B4-BE49-F238E27FC236}">
                <a16:creationId xmlns:a16="http://schemas.microsoft.com/office/drawing/2014/main" id="{F6DF5546-55C7-407D-61CF-9718CFC7B057}"/>
              </a:ext>
            </a:extLst>
          </p:cNvPr>
          <p:cNvSpPr/>
          <p:nvPr/>
        </p:nvSpPr>
        <p:spPr>
          <a:xfrm>
            <a:off x="3733800" y="5562600"/>
            <a:ext cx="152400" cy="609600"/>
          </a:xfrm>
          <a:prstGeom prst="up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E0CE0368-0024-068F-D00D-21E5137E0FEC}"/>
              </a:ext>
            </a:extLst>
          </p:cNvPr>
          <p:cNvSpPr/>
          <p:nvPr/>
        </p:nvSpPr>
        <p:spPr>
          <a:xfrm>
            <a:off x="5486400" y="3352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E50A3C7A-510C-77D6-0072-C8CFFF052AD7}"/>
              </a:ext>
            </a:extLst>
          </p:cNvPr>
          <p:cNvSpPr/>
          <p:nvPr/>
        </p:nvSpPr>
        <p:spPr>
          <a:xfrm>
            <a:off x="5562600" y="2819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4280ED18-964D-0CE1-20A1-7D3D47D1C681}"/>
              </a:ext>
            </a:extLst>
          </p:cNvPr>
          <p:cNvSpPr/>
          <p:nvPr/>
        </p:nvSpPr>
        <p:spPr>
          <a:xfrm>
            <a:off x="4724400" y="2743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81438C75-E127-D241-E080-DD0AD7F846E5}"/>
              </a:ext>
            </a:extLst>
          </p:cNvPr>
          <p:cNvSpPr/>
          <p:nvPr/>
        </p:nvSpPr>
        <p:spPr>
          <a:xfrm>
            <a:off x="5029200" y="3429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1BC21C00-EF93-C94C-6DDE-4CBEFA658907}"/>
              </a:ext>
            </a:extLst>
          </p:cNvPr>
          <p:cNvSpPr/>
          <p:nvPr/>
        </p:nvSpPr>
        <p:spPr>
          <a:xfrm>
            <a:off x="4648200" y="4114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CDDE124E-FB9A-9554-70E0-6EB64F4388DC}"/>
              </a:ext>
            </a:extLst>
          </p:cNvPr>
          <p:cNvSpPr/>
          <p:nvPr/>
        </p:nvSpPr>
        <p:spPr>
          <a:xfrm>
            <a:off x="5105400" y="3962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3519D44B-BB53-16E6-37A3-D7DD10E69D63}"/>
              </a:ext>
            </a:extLst>
          </p:cNvPr>
          <p:cNvSpPr/>
          <p:nvPr/>
        </p:nvSpPr>
        <p:spPr>
          <a:xfrm>
            <a:off x="6019800" y="3200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Teardrop 42">
            <a:extLst>
              <a:ext uri="{FF2B5EF4-FFF2-40B4-BE49-F238E27FC236}">
                <a16:creationId xmlns:a16="http://schemas.microsoft.com/office/drawing/2014/main" id="{0A526733-3F6A-D9B7-3359-E36CFE3DADCD}"/>
              </a:ext>
            </a:extLst>
          </p:cNvPr>
          <p:cNvSpPr/>
          <p:nvPr/>
        </p:nvSpPr>
        <p:spPr>
          <a:xfrm>
            <a:off x="5943600" y="2895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4" name="Teardrop 43">
            <a:extLst>
              <a:ext uri="{FF2B5EF4-FFF2-40B4-BE49-F238E27FC236}">
                <a16:creationId xmlns:a16="http://schemas.microsoft.com/office/drawing/2014/main" id="{3436F1B2-D70A-BA8C-3C3F-027ECD28785B}"/>
              </a:ext>
            </a:extLst>
          </p:cNvPr>
          <p:cNvSpPr/>
          <p:nvPr/>
        </p:nvSpPr>
        <p:spPr>
          <a:xfrm>
            <a:off x="6096000" y="3962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5" name="Teardrop 44">
            <a:extLst>
              <a:ext uri="{FF2B5EF4-FFF2-40B4-BE49-F238E27FC236}">
                <a16:creationId xmlns:a16="http://schemas.microsoft.com/office/drawing/2014/main" id="{A0C8F8C7-8848-A8A8-5E88-DB4ED34BAD77}"/>
              </a:ext>
            </a:extLst>
          </p:cNvPr>
          <p:cNvSpPr/>
          <p:nvPr/>
        </p:nvSpPr>
        <p:spPr>
          <a:xfrm>
            <a:off x="6553200" y="4267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8AA6EA89-CD69-B019-FB5B-BA5D50F1C52D}"/>
              </a:ext>
            </a:extLst>
          </p:cNvPr>
          <p:cNvSpPr/>
          <p:nvPr/>
        </p:nvSpPr>
        <p:spPr>
          <a:xfrm>
            <a:off x="4114800" y="3810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3FD95A66-7DAA-9453-FA55-46A43CBBEF2D}"/>
              </a:ext>
            </a:extLst>
          </p:cNvPr>
          <p:cNvSpPr/>
          <p:nvPr/>
        </p:nvSpPr>
        <p:spPr>
          <a:xfrm>
            <a:off x="4114800" y="3276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id="{2B6DF96C-6FDE-50C2-1414-29528D89CBCB}"/>
              </a:ext>
            </a:extLst>
          </p:cNvPr>
          <p:cNvSpPr/>
          <p:nvPr/>
        </p:nvSpPr>
        <p:spPr>
          <a:xfrm>
            <a:off x="4191000" y="2438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B795F9FA-4AF3-B3CA-C127-41BE1F00D0D6}"/>
              </a:ext>
            </a:extLst>
          </p:cNvPr>
          <p:cNvSpPr/>
          <p:nvPr/>
        </p:nvSpPr>
        <p:spPr>
          <a:xfrm>
            <a:off x="5181600" y="2438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B62EC7C8-C33E-4382-A7D7-705C19096008}"/>
              </a:ext>
            </a:extLst>
          </p:cNvPr>
          <p:cNvSpPr/>
          <p:nvPr/>
        </p:nvSpPr>
        <p:spPr>
          <a:xfrm>
            <a:off x="5638800" y="4495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BB98D80F-BE78-0DC6-BC79-92297DC3FBFC}"/>
              </a:ext>
            </a:extLst>
          </p:cNvPr>
          <p:cNvSpPr/>
          <p:nvPr/>
        </p:nvSpPr>
        <p:spPr>
          <a:xfrm>
            <a:off x="5181600" y="42672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4FF6F0DB-A56A-9D6F-9CB8-55E89B442824}"/>
              </a:ext>
            </a:extLst>
          </p:cNvPr>
          <p:cNvSpPr/>
          <p:nvPr/>
        </p:nvSpPr>
        <p:spPr>
          <a:xfrm>
            <a:off x="4419600" y="4876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Teardrop 52">
            <a:extLst>
              <a:ext uri="{FF2B5EF4-FFF2-40B4-BE49-F238E27FC236}">
                <a16:creationId xmlns:a16="http://schemas.microsoft.com/office/drawing/2014/main" id="{5799C671-38F2-8E1C-E1F3-37D6CF4E272D}"/>
              </a:ext>
            </a:extLst>
          </p:cNvPr>
          <p:cNvSpPr/>
          <p:nvPr/>
        </p:nvSpPr>
        <p:spPr>
          <a:xfrm>
            <a:off x="4114800" y="4419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id="{E3E57FF5-D8C9-CEDE-43BB-895DBD749313}"/>
              </a:ext>
            </a:extLst>
          </p:cNvPr>
          <p:cNvSpPr/>
          <p:nvPr/>
        </p:nvSpPr>
        <p:spPr>
          <a:xfrm>
            <a:off x="4495800" y="3581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0C76350A-0350-82BB-D8E0-F5A7DE4E2295}"/>
              </a:ext>
            </a:extLst>
          </p:cNvPr>
          <p:cNvSpPr/>
          <p:nvPr/>
        </p:nvSpPr>
        <p:spPr>
          <a:xfrm>
            <a:off x="6858000" y="32766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id="{C3A1818A-D12F-9A7A-101C-67EF1A93F540}"/>
              </a:ext>
            </a:extLst>
          </p:cNvPr>
          <p:cNvSpPr/>
          <p:nvPr/>
        </p:nvSpPr>
        <p:spPr>
          <a:xfrm>
            <a:off x="6324600" y="38100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7" name="Teardrop 56">
            <a:extLst>
              <a:ext uri="{FF2B5EF4-FFF2-40B4-BE49-F238E27FC236}">
                <a16:creationId xmlns:a16="http://schemas.microsoft.com/office/drawing/2014/main" id="{5B5E327A-E8C8-23FC-E102-88AA28099252}"/>
              </a:ext>
            </a:extLst>
          </p:cNvPr>
          <p:cNvSpPr/>
          <p:nvPr/>
        </p:nvSpPr>
        <p:spPr>
          <a:xfrm>
            <a:off x="6096000" y="4724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A9A31F24-2319-20DF-0D0C-EB78B9A7D3D5}"/>
              </a:ext>
            </a:extLst>
          </p:cNvPr>
          <p:cNvSpPr/>
          <p:nvPr/>
        </p:nvSpPr>
        <p:spPr>
          <a:xfrm>
            <a:off x="4800600" y="5105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id="{11D5D22B-3DE7-EC76-29EB-2476486C3A75}"/>
              </a:ext>
            </a:extLst>
          </p:cNvPr>
          <p:cNvSpPr/>
          <p:nvPr/>
        </p:nvSpPr>
        <p:spPr>
          <a:xfrm>
            <a:off x="5029200" y="52578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0" name="Teardrop 59">
            <a:extLst>
              <a:ext uri="{FF2B5EF4-FFF2-40B4-BE49-F238E27FC236}">
                <a16:creationId xmlns:a16="http://schemas.microsoft.com/office/drawing/2014/main" id="{8D9D5056-9D7C-111A-273F-158D933F4334}"/>
              </a:ext>
            </a:extLst>
          </p:cNvPr>
          <p:cNvSpPr/>
          <p:nvPr/>
        </p:nvSpPr>
        <p:spPr>
          <a:xfrm>
            <a:off x="6858000" y="4343400"/>
            <a:ext cx="76200" cy="76200"/>
          </a:xfrm>
          <a:prstGeom prst="teardrop">
            <a:avLst/>
          </a:prstGeom>
          <a:gradFill flip="none" rotWithShape="1">
            <a:gsLst>
              <a:gs pos="14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DE37AD4-D5C0-AB28-AB72-3FE95CDABB66}"/>
              </a:ext>
            </a:extLst>
          </p:cNvPr>
          <p:cNvCxnSpPr/>
          <p:nvPr/>
        </p:nvCxnSpPr>
        <p:spPr>
          <a:xfrm rot="5400000">
            <a:off x="6972300" y="2781300"/>
            <a:ext cx="685800" cy="609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B4204F-2CB2-7C0E-9996-E5D06EDA044C}"/>
              </a:ext>
            </a:extLst>
          </p:cNvPr>
          <p:cNvCxnSpPr/>
          <p:nvPr/>
        </p:nvCxnSpPr>
        <p:spPr>
          <a:xfrm rot="10800000">
            <a:off x="6705600" y="2590800"/>
            <a:ext cx="914400" cy="15240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EEED23B-AA41-86A2-D3BF-8DCA21711F87}"/>
              </a:ext>
            </a:extLst>
          </p:cNvPr>
          <p:cNvSpPr txBox="1"/>
          <p:nvPr/>
        </p:nvSpPr>
        <p:spPr>
          <a:xfrm>
            <a:off x="7696200" y="2514600"/>
            <a:ext cx="7874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micele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305478A-E2EA-5339-DEDC-0134EE997500}"/>
              </a:ext>
            </a:extLst>
          </p:cNvPr>
          <p:cNvCxnSpPr/>
          <p:nvPr/>
        </p:nvCxnSpPr>
        <p:spPr>
          <a:xfrm rot="16200000" flipV="1">
            <a:off x="5905500" y="5372100"/>
            <a:ext cx="6858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CEA0311-7581-00F7-160A-FCDC88809EF7}"/>
              </a:ext>
            </a:extLst>
          </p:cNvPr>
          <p:cNvCxnSpPr/>
          <p:nvPr/>
        </p:nvCxnSpPr>
        <p:spPr>
          <a:xfrm rot="16200000" flipV="1">
            <a:off x="5676900" y="5143500"/>
            <a:ext cx="1447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DE5D930-C8F5-EF7F-FE0C-B7C4CB26D397}"/>
              </a:ext>
            </a:extLst>
          </p:cNvPr>
          <p:cNvSpPr txBox="1"/>
          <p:nvPr/>
        </p:nvSpPr>
        <p:spPr>
          <a:xfrm>
            <a:off x="5867400" y="6019800"/>
            <a:ext cx="24558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čestice pravog rastvora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526 -0.02567 -0.30521 -0.05134 -0.36614 -0.06152 " pathEditMode="relative" ptsTypes="aA">
                                      <p:cBhvr>
                                        <p:cTn id="2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757 -0.04695 -0.09497 -0.0939 -0.11389 -0.11263 " pathEditMode="relative" ptsTypes="aA">
                                      <p:cBhvr>
                                        <p:cTn id="2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8E-6 L -0.05591 0.05319 C -0.06771 0.06521 -0.08507 0.07192 -0.1033 0.07192 C -0.12414 0.07192 -0.1408 0.06521 -0.15261 0.05319 L -0.20834 3.358E-6 " pathEditMode="relative" rAng="0" ptsTypes="FffFF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36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4394E-6 L -0.08385 0.01619 C -0.10156 0.01966 -0.12778 0.02197 -0.15521 0.02197 C -0.18646 0.02197 -0.21146 0.01966 -0.22899 0.01619 L -0.3125 2.54394E-6 " pathEditMode="relative" rAng="0" ptsTypes="FffFF">
                                      <p:cBhvr>
                                        <p:cTn id="2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1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042E-8 L -0.25 5.55042E-8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058E-7 L -0.25 -7.77058E-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4.13506E-6 L -0.34167 -4.1350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222 L -0.35833 0.0222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765E-6 L -0.34167 3.3765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025E-6 L -0.25833 -0.0333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7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8575E-6 L -0.225 0.0888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44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9" grpId="0"/>
      <p:bldP spid="75" grpId="0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094BE43B-2217-009A-788A-1AF81697B2B0}"/>
              </a:ext>
            </a:extLst>
          </p:cNvPr>
          <p:cNvSpPr/>
          <p:nvPr/>
        </p:nvSpPr>
        <p:spPr>
          <a:xfrm>
            <a:off x="6096000" y="38100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F0CF5307-B6DD-7E05-557F-E1DD54FE0A5F}"/>
              </a:ext>
            </a:extLst>
          </p:cNvPr>
          <p:cNvSpPr/>
          <p:nvPr/>
        </p:nvSpPr>
        <p:spPr>
          <a:xfrm>
            <a:off x="6096000" y="42672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D8A8FEF-9A69-D86B-BC6A-FF6B9ED436A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657600"/>
            <a:ext cx="990600" cy="1676400"/>
            <a:chOff x="3505200" y="3048000"/>
            <a:chExt cx="1066800" cy="1905000"/>
          </a:xfrm>
        </p:grpSpPr>
        <p:grpSp>
          <p:nvGrpSpPr>
            <p:cNvPr id="8304" name="Group 1">
              <a:extLst>
                <a:ext uri="{FF2B5EF4-FFF2-40B4-BE49-F238E27FC236}">
                  <a16:creationId xmlns:a16="http://schemas.microsoft.com/office/drawing/2014/main" id="{3D6D713F-CECC-0496-F807-4FDFA7389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3048000"/>
              <a:ext cx="1066800" cy="1066800"/>
              <a:chOff x="3886200" y="3048000"/>
              <a:chExt cx="1066800" cy="1066800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693CEAC7-0ECE-0DC8-FC69-E751A005B51A}"/>
                  </a:ext>
                </a:extLst>
              </p:cNvPr>
              <p:cNvSpPr/>
              <p:nvPr/>
            </p:nvSpPr>
            <p:spPr>
              <a:xfrm rot="10800000">
                <a:off x="3886200" y="3200400"/>
                <a:ext cx="1060704" cy="9144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8405809-C784-A6CA-A3C6-B6E9B77FE05B}"/>
                  </a:ext>
                </a:extLst>
              </p:cNvPr>
              <p:cNvSpPr/>
              <p:nvPr/>
            </p:nvSpPr>
            <p:spPr>
              <a:xfrm>
                <a:off x="3886200" y="3048000"/>
                <a:ext cx="10668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4466AA8-F7F3-3708-EF9D-A207B241B7C3}"/>
                </a:ext>
              </a:extLst>
            </p:cNvPr>
            <p:cNvSpPr/>
            <p:nvPr/>
          </p:nvSpPr>
          <p:spPr>
            <a:xfrm>
              <a:off x="4023360" y="4038600"/>
              <a:ext cx="45719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2EB10C4-0142-8717-9AB1-4D8C57C28E6B}"/>
              </a:ext>
            </a:extLst>
          </p:cNvPr>
          <p:cNvSpPr txBox="1"/>
          <p:nvPr/>
        </p:nvSpPr>
        <p:spPr>
          <a:xfrm>
            <a:off x="457200" y="2438400"/>
            <a:ext cx="882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 levak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9E5B2-20C7-A990-7C26-5645079EC254}"/>
              </a:ext>
            </a:extLst>
          </p:cNvPr>
          <p:cNvSpPr txBox="1"/>
          <p:nvPr/>
        </p:nvSpPr>
        <p:spPr>
          <a:xfrm>
            <a:off x="2438400" y="2438400"/>
            <a:ext cx="993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II levak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6E2F0-42E3-4793-4006-690E54FBDD53}"/>
              </a:ext>
            </a:extLst>
          </p:cNvPr>
          <p:cNvSpPr txBox="1"/>
          <p:nvPr/>
        </p:nvSpPr>
        <p:spPr>
          <a:xfrm>
            <a:off x="6477000" y="2438400"/>
            <a:ext cx="11064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III levak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B1445-F747-027B-2F76-E84E7081B55C}"/>
              </a:ext>
            </a:extLst>
          </p:cNvPr>
          <p:cNvSpPr txBox="1"/>
          <p:nvPr/>
        </p:nvSpPr>
        <p:spPr>
          <a:xfrm>
            <a:off x="533400" y="2743200"/>
            <a:ext cx="8048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CuSO</a:t>
            </a:r>
            <a:r>
              <a:rPr lang="x-none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BD7C7-1154-3B9B-D10C-D295250BAF35}"/>
              </a:ext>
            </a:extLst>
          </p:cNvPr>
          <p:cNvSpPr txBox="1"/>
          <p:nvPr/>
        </p:nvSpPr>
        <p:spPr>
          <a:xfrm>
            <a:off x="2514600" y="2743200"/>
            <a:ext cx="8921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glukoza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A10D3-B110-E0A7-8F59-4A0FA2EBEC8D}"/>
              </a:ext>
            </a:extLst>
          </p:cNvPr>
          <p:cNvSpPr txBox="1"/>
          <p:nvPr/>
        </p:nvSpPr>
        <p:spPr>
          <a:xfrm>
            <a:off x="5791200" y="2743200"/>
            <a:ext cx="25511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NaCl         +         belance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E9842-DEDA-FBB1-05A2-6C6EB5F5547A}"/>
              </a:ext>
            </a:extLst>
          </p:cNvPr>
          <p:cNvSpPr txBox="1"/>
          <p:nvPr/>
        </p:nvSpPr>
        <p:spPr>
          <a:xfrm>
            <a:off x="3886200" y="4038600"/>
            <a:ext cx="1004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Felingova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A01FD-7754-ED73-21D7-7418B253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81600"/>
            <a:ext cx="1004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Felingova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proba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3" name="U-Turn Arrow 32">
            <a:extLst>
              <a:ext uri="{FF2B5EF4-FFF2-40B4-BE49-F238E27FC236}">
                <a16:creationId xmlns:a16="http://schemas.microsoft.com/office/drawing/2014/main" id="{FEA08860-95BD-5F42-01C4-0FF619D41ED3}"/>
              </a:ext>
            </a:extLst>
          </p:cNvPr>
          <p:cNvSpPr/>
          <p:nvPr/>
        </p:nvSpPr>
        <p:spPr>
          <a:xfrm>
            <a:off x="3124200" y="30480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U-Turn Arrow 33">
            <a:extLst>
              <a:ext uri="{FF2B5EF4-FFF2-40B4-BE49-F238E27FC236}">
                <a16:creationId xmlns:a16="http://schemas.microsoft.com/office/drawing/2014/main" id="{3EA4C0DD-17D2-7F4E-8CDD-3CC09C650E9A}"/>
              </a:ext>
            </a:extLst>
          </p:cNvPr>
          <p:cNvSpPr/>
          <p:nvPr/>
        </p:nvSpPr>
        <p:spPr>
          <a:xfrm rot="10800000" flipH="1">
            <a:off x="7010400" y="56388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8DC8CD4E-2F38-E1FA-E2F6-0F437290F47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733800"/>
            <a:ext cx="990600" cy="1752600"/>
            <a:chOff x="3505200" y="3048000"/>
            <a:chExt cx="1066800" cy="1905000"/>
          </a:xfrm>
        </p:grpSpPr>
        <p:grpSp>
          <p:nvGrpSpPr>
            <p:cNvPr id="8294" name="Group 1">
              <a:extLst>
                <a:ext uri="{FF2B5EF4-FFF2-40B4-BE49-F238E27FC236}">
                  <a16:creationId xmlns:a16="http://schemas.microsoft.com/office/drawing/2014/main" id="{550535C5-F4D1-1D8E-8840-AE6B3339F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3048000"/>
              <a:ext cx="1066800" cy="1066800"/>
              <a:chOff x="3886200" y="3048000"/>
              <a:chExt cx="1066800" cy="1066800"/>
            </a:xfrm>
          </p:grpSpPr>
          <p:sp>
            <p:nvSpPr>
              <p:cNvPr id="38" name="Isosceles Triangle 2">
                <a:extLst>
                  <a:ext uri="{FF2B5EF4-FFF2-40B4-BE49-F238E27FC236}">
                    <a16:creationId xmlns:a16="http://schemas.microsoft.com/office/drawing/2014/main" id="{64610316-E9E7-0CE6-C5C4-448A2AD5C47C}"/>
                  </a:ext>
                </a:extLst>
              </p:cNvPr>
              <p:cNvSpPr/>
              <p:nvPr/>
            </p:nvSpPr>
            <p:spPr>
              <a:xfrm rot="10800000">
                <a:off x="3886200" y="3200400"/>
                <a:ext cx="1060704" cy="9144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E83C392-5153-549E-A745-204C6B1411D4}"/>
                  </a:ext>
                </a:extLst>
              </p:cNvPr>
              <p:cNvSpPr/>
              <p:nvPr/>
            </p:nvSpPr>
            <p:spPr>
              <a:xfrm>
                <a:off x="3886200" y="3048000"/>
                <a:ext cx="10668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0C90347-B03E-8F57-4691-96C8CEDCC458}"/>
                </a:ext>
              </a:extLst>
            </p:cNvPr>
            <p:cNvSpPr/>
            <p:nvPr/>
          </p:nvSpPr>
          <p:spPr>
            <a:xfrm>
              <a:off x="4023360" y="4038600"/>
              <a:ext cx="45719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40" name="U-Turn Arrow 39">
            <a:extLst>
              <a:ext uri="{FF2B5EF4-FFF2-40B4-BE49-F238E27FC236}">
                <a16:creationId xmlns:a16="http://schemas.microsoft.com/office/drawing/2014/main" id="{08F33B81-1B8C-339D-97FF-84C26D6FDE6D}"/>
              </a:ext>
            </a:extLst>
          </p:cNvPr>
          <p:cNvSpPr/>
          <p:nvPr/>
        </p:nvSpPr>
        <p:spPr>
          <a:xfrm>
            <a:off x="7162800" y="31242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U-Turn Arrow 40">
            <a:extLst>
              <a:ext uri="{FF2B5EF4-FFF2-40B4-BE49-F238E27FC236}">
                <a16:creationId xmlns:a16="http://schemas.microsoft.com/office/drawing/2014/main" id="{DF16C8BC-DE4B-0B47-B754-CEFD4DD94A83}"/>
              </a:ext>
            </a:extLst>
          </p:cNvPr>
          <p:cNvSpPr/>
          <p:nvPr/>
        </p:nvSpPr>
        <p:spPr>
          <a:xfrm flipH="1">
            <a:off x="6019800" y="31242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U-Turn Arrow 41">
            <a:extLst>
              <a:ext uri="{FF2B5EF4-FFF2-40B4-BE49-F238E27FC236}">
                <a16:creationId xmlns:a16="http://schemas.microsoft.com/office/drawing/2014/main" id="{850E4973-D38C-C598-1AE2-F4C5AC74F20D}"/>
              </a:ext>
            </a:extLst>
          </p:cNvPr>
          <p:cNvSpPr/>
          <p:nvPr/>
        </p:nvSpPr>
        <p:spPr>
          <a:xfrm rot="10800000" flipH="1">
            <a:off x="2895600" y="54102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U-Turn Arrow 42">
            <a:extLst>
              <a:ext uri="{FF2B5EF4-FFF2-40B4-BE49-F238E27FC236}">
                <a16:creationId xmlns:a16="http://schemas.microsoft.com/office/drawing/2014/main" id="{2912FC0D-67B0-02ED-E601-16C470B93293}"/>
              </a:ext>
            </a:extLst>
          </p:cNvPr>
          <p:cNvSpPr/>
          <p:nvPr/>
        </p:nvSpPr>
        <p:spPr>
          <a:xfrm rot="10800000">
            <a:off x="6248400" y="5638800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225822-5BDB-7226-4989-A8237F61F7A0}"/>
              </a:ext>
            </a:extLst>
          </p:cNvPr>
          <p:cNvSpPr txBox="1"/>
          <p:nvPr/>
        </p:nvSpPr>
        <p:spPr>
          <a:xfrm>
            <a:off x="7635875" y="3581400"/>
            <a:ext cx="15081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 sulfosalicilna kis.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DA12F2-4FE2-E9FC-58AC-46428831083D}"/>
              </a:ext>
            </a:extLst>
          </p:cNvPr>
          <p:cNvSpPr txBox="1"/>
          <p:nvPr/>
        </p:nvSpPr>
        <p:spPr>
          <a:xfrm>
            <a:off x="7635875" y="4800600"/>
            <a:ext cx="15081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 sulfosalicilna kis.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D2D7F6-4D2A-11ED-15FB-813220C9F7B7}"/>
              </a:ext>
            </a:extLst>
          </p:cNvPr>
          <p:cNvSpPr txBox="1"/>
          <p:nvPr/>
        </p:nvSpPr>
        <p:spPr>
          <a:xfrm>
            <a:off x="5257800" y="3581400"/>
            <a:ext cx="8556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+AgNO</a:t>
            </a:r>
            <a:r>
              <a:rPr lang="x-none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92C122-F45B-59D6-7EB2-EA4D1FE6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76800"/>
            <a:ext cx="855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+AgNO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8AEC9-A167-1B56-6D20-6C770CE8ED07}"/>
              </a:ext>
            </a:extLst>
          </p:cNvPr>
          <p:cNvSpPr txBox="1"/>
          <p:nvPr/>
        </p:nvSpPr>
        <p:spPr>
          <a:xfrm>
            <a:off x="0" y="1981200"/>
            <a:ext cx="1381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Vežba 1-4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15" name="Group 56">
            <a:extLst>
              <a:ext uri="{FF2B5EF4-FFF2-40B4-BE49-F238E27FC236}">
                <a16:creationId xmlns:a16="http://schemas.microsoft.com/office/drawing/2014/main" id="{A7831870-077E-FEFE-EC96-93C86343F96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572000"/>
            <a:ext cx="300038" cy="311150"/>
            <a:chOff x="3611880" y="3429000"/>
            <a:chExt cx="300082" cy="31089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067397-4800-D44E-7ED8-7DD7CB0F371D}"/>
                </a:ext>
              </a:extLst>
            </p:cNvPr>
            <p:cNvSpPr/>
            <p:nvPr/>
          </p:nvSpPr>
          <p:spPr>
            <a:xfrm>
              <a:off x="36576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93" name="TextBox 17">
              <a:extLst>
                <a:ext uri="{FF2B5EF4-FFF2-40B4-BE49-F238E27FC236}">
                  <a16:creationId xmlns:a16="http://schemas.microsoft.com/office/drawing/2014/main" id="{57E5F0C3-554D-4E00-1858-E5B8C1B83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1880" y="3429000"/>
              <a:ext cx="30008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22FB20F3-7434-E0BD-F14D-5423673D534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300038" cy="311150"/>
            <a:chOff x="3611880" y="3429000"/>
            <a:chExt cx="300082" cy="31089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28A8E01-5727-F36E-6B34-13B4E63DD758}"/>
                </a:ext>
              </a:extLst>
            </p:cNvPr>
            <p:cNvSpPr/>
            <p:nvPr/>
          </p:nvSpPr>
          <p:spPr>
            <a:xfrm>
              <a:off x="36576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89" name="TextBox 59">
              <a:extLst>
                <a:ext uri="{FF2B5EF4-FFF2-40B4-BE49-F238E27FC236}">
                  <a16:creationId xmlns:a16="http://schemas.microsoft.com/office/drawing/2014/main" id="{D4FA14CB-9E98-DC8E-57E5-C6B2D28E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1880" y="3429000"/>
              <a:ext cx="30008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BEB0235B-343D-E09F-1502-4F9DECF3C1CD}"/>
              </a:ext>
            </a:extLst>
          </p:cNvPr>
          <p:cNvGrpSpPr/>
          <p:nvPr/>
        </p:nvGrpSpPr>
        <p:grpSpPr>
          <a:xfrm>
            <a:off x="8305800" y="5105400"/>
            <a:ext cx="280846" cy="369332"/>
            <a:chOff x="3733800" y="5486400"/>
            <a:chExt cx="280846" cy="369332"/>
          </a:xfrm>
          <a:solidFill>
            <a:schemeClr val="bg1">
              <a:lumMod val="95000"/>
              <a:alpha val="32000"/>
            </a:schemeClr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E87A0D1-5996-782D-9C79-D850E1264E61}"/>
                </a:ext>
              </a:extLst>
            </p:cNvPr>
            <p:cNvSpPr/>
            <p:nvPr/>
          </p:nvSpPr>
          <p:spPr>
            <a:xfrm>
              <a:off x="3779520" y="5562600"/>
              <a:ext cx="228600" cy="2286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F152A8-6B73-642F-18AE-7DE35F13EE2C}"/>
                </a:ext>
              </a:extLst>
            </p:cNvPr>
            <p:cNvSpPr txBox="1"/>
            <p:nvPr/>
          </p:nvSpPr>
          <p:spPr>
            <a:xfrm>
              <a:off x="3733800" y="5486400"/>
              <a:ext cx="28084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dirty="0">
                  <a:latin typeface="Comic Sans MS" pitchFamily="66" charset="0"/>
                  <a:cs typeface="+mn-cs"/>
                </a:rPr>
                <a:t>-</a:t>
              </a:r>
              <a:endParaRPr lang="en-US" dirty="0"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0" name="Group 66">
            <a:extLst>
              <a:ext uri="{FF2B5EF4-FFF2-40B4-BE49-F238E27FC236}">
                <a16:creationId xmlns:a16="http://schemas.microsoft.com/office/drawing/2014/main" id="{0498AD79-66D1-E2DF-A17A-D7ECCFE2885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105400"/>
            <a:ext cx="300038" cy="311150"/>
            <a:chOff x="3733800" y="5486400"/>
            <a:chExt cx="300082" cy="31089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FD73267-8729-FE40-FD62-81F7C0A310D4}"/>
                </a:ext>
              </a:extLst>
            </p:cNvPr>
            <p:cNvSpPr/>
            <p:nvPr/>
          </p:nvSpPr>
          <p:spPr>
            <a:xfrm>
              <a:off x="3779520" y="55626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85" name="TextBox 68">
              <a:extLst>
                <a:ext uri="{FF2B5EF4-FFF2-40B4-BE49-F238E27FC236}">
                  <a16:creationId xmlns:a16="http://schemas.microsoft.com/office/drawing/2014/main" id="{1FA37E89-889E-2B74-F0DE-8532B735B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5486400"/>
              <a:ext cx="30008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E1A1D7EC-2AB5-5F6C-7D0A-1E6626FB65B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10000"/>
            <a:ext cx="300038" cy="311150"/>
            <a:chOff x="3733800" y="5486400"/>
            <a:chExt cx="300082" cy="31089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C34DA3-8AA1-DEE7-058A-3C78673629CE}"/>
                </a:ext>
              </a:extLst>
            </p:cNvPr>
            <p:cNvSpPr/>
            <p:nvPr/>
          </p:nvSpPr>
          <p:spPr>
            <a:xfrm>
              <a:off x="3779520" y="55626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81" name="TextBox 71">
              <a:extLst>
                <a:ext uri="{FF2B5EF4-FFF2-40B4-BE49-F238E27FC236}">
                  <a16:creationId xmlns:a16="http://schemas.microsoft.com/office/drawing/2014/main" id="{EA9862CD-885A-E1CD-F225-EF770665D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5486400"/>
              <a:ext cx="30008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22" name="Group 72">
            <a:extLst>
              <a:ext uri="{FF2B5EF4-FFF2-40B4-BE49-F238E27FC236}">
                <a16:creationId xmlns:a16="http://schemas.microsoft.com/office/drawing/2014/main" id="{389AF3D1-D442-D95D-B37D-E71C4CBA4235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3810000"/>
            <a:ext cx="300038" cy="311150"/>
            <a:chOff x="3733800" y="5486400"/>
            <a:chExt cx="300082" cy="31089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91205D5-C4FF-5704-9181-6ED5B02A73D4}"/>
                </a:ext>
              </a:extLst>
            </p:cNvPr>
            <p:cNvSpPr/>
            <p:nvPr/>
          </p:nvSpPr>
          <p:spPr>
            <a:xfrm>
              <a:off x="3779520" y="55626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77" name="TextBox 74">
              <a:extLst>
                <a:ext uri="{FF2B5EF4-FFF2-40B4-BE49-F238E27FC236}">
                  <a16:creationId xmlns:a16="http://schemas.microsoft.com/office/drawing/2014/main" id="{49DFE21C-C5D0-0512-0B12-163F9236A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5486400"/>
              <a:ext cx="30008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11C1EEC-B0ED-B45B-52B9-F89695DAFD2B}"/>
              </a:ext>
            </a:extLst>
          </p:cNvPr>
          <p:cNvSpPr/>
          <p:nvPr/>
        </p:nvSpPr>
        <p:spPr>
          <a:xfrm>
            <a:off x="3657600" y="37338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82767C-06A9-C31A-47A0-24D8E63438E9}"/>
              </a:ext>
            </a:extLst>
          </p:cNvPr>
          <p:cNvSpPr/>
          <p:nvPr/>
        </p:nvSpPr>
        <p:spPr>
          <a:xfrm>
            <a:off x="3657600" y="41910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0A7B2C5F-5837-5221-7569-9E8E2EE4742E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447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Radimo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3A9240-9BE7-485F-C2C2-0B835E4ADEA4}"/>
              </a:ext>
            </a:extLst>
          </p:cNvPr>
          <p:cNvSpPr txBox="1"/>
          <p:nvPr/>
        </p:nvSpPr>
        <p:spPr>
          <a:xfrm>
            <a:off x="0" y="762000"/>
            <a:ext cx="5543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</a:t>
            </a: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žba 1-1</a:t>
            </a: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napraviti rastvor feri hidroksida - Fe(OH)</a:t>
            </a:r>
            <a:r>
              <a:rPr lang="x-none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E93E44-7493-28A8-1E2F-FED6448A4856}"/>
              </a:ext>
            </a:extLst>
          </p:cNvPr>
          <p:cNvSpPr txBox="1"/>
          <p:nvPr/>
        </p:nvSpPr>
        <p:spPr>
          <a:xfrm>
            <a:off x="0" y="1143000"/>
            <a:ext cx="9264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Vežba 1-2</a:t>
            </a: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razlike u taloženju hidrofilnih (belance-proteini) i hidrofobnih rastvora (Fe(OH)</a:t>
            </a:r>
            <a:r>
              <a:rPr lang="x-none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))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1E1C89-E215-ABB6-B133-691EB3CEE783}"/>
              </a:ext>
            </a:extLst>
          </p:cNvPr>
          <p:cNvSpPr txBox="1"/>
          <p:nvPr/>
        </p:nvSpPr>
        <p:spPr>
          <a:xfrm>
            <a:off x="0" y="1524000"/>
            <a:ext cx="43957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Vežba 1-3 </a:t>
            </a: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(dem)</a:t>
            </a:r>
            <a:r>
              <a:rPr lang="x-non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prikaz difuzije u želatinu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231CEBE-5BD0-D372-0FE0-428FBD84711D}"/>
              </a:ext>
            </a:extLst>
          </p:cNvPr>
          <p:cNvSpPr/>
          <p:nvPr/>
        </p:nvSpPr>
        <p:spPr>
          <a:xfrm>
            <a:off x="3429000" y="47244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7C9538F-0B7E-3DA1-6059-45E2693F2369}"/>
              </a:ext>
            </a:extLst>
          </p:cNvPr>
          <p:cNvSpPr/>
          <p:nvPr/>
        </p:nvSpPr>
        <p:spPr>
          <a:xfrm>
            <a:off x="3429000" y="51816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1CD5A1D-6E76-8B39-4980-6D63B545128B}"/>
              </a:ext>
            </a:extLst>
          </p:cNvPr>
          <p:cNvSpPr/>
          <p:nvPr/>
        </p:nvSpPr>
        <p:spPr>
          <a:xfrm>
            <a:off x="7696200" y="38100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F70A765-DC5A-F2E7-75F4-F0C195256285}"/>
              </a:ext>
            </a:extLst>
          </p:cNvPr>
          <p:cNvSpPr/>
          <p:nvPr/>
        </p:nvSpPr>
        <p:spPr>
          <a:xfrm>
            <a:off x="7696200" y="42672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3786C0E-052E-F144-04C6-C4FC6B6E932F}"/>
              </a:ext>
            </a:extLst>
          </p:cNvPr>
          <p:cNvSpPr/>
          <p:nvPr/>
        </p:nvSpPr>
        <p:spPr>
          <a:xfrm>
            <a:off x="6248400" y="48768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5A15623-27E8-4B5A-E45F-940C981286EB}"/>
              </a:ext>
            </a:extLst>
          </p:cNvPr>
          <p:cNvSpPr/>
          <p:nvPr/>
        </p:nvSpPr>
        <p:spPr>
          <a:xfrm>
            <a:off x="6248400" y="53340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8C7A958-7C3F-6D5D-6DEE-DA9FCE4F841B}"/>
              </a:ext>
            </a:extLst>
          </p:cNvPr>
          <p:cNvSpPr/>
          <p:nvPr/>
        </p:nvSpPr>
        <p:spPr>
          <a:xfrm>
            <a:off x="7620000" y="4876800"/>
            <a:ext cx="118872" cy="838200"/>
          </a:xfrm>
          <a:prstGeom prst="roundRect">
            <a:avLst>
              <a:gd name="adj" fmla="val 2979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555332F-40B1-38A4-5AB7-E87348E34DE0}"/>
              </a:ext>
            </a:extLst>
          </p:cNvPr>
          <p:cNvSpPr/>
          <p:nvPr/>
        </p:nvSpPr>
        <p:spPr>
          <a:xfrm>
            <a:off x="7620000" y="5334000"/>
            <a:ext cx="118872" cy="386862"/>
          </a:xfrm>
          <a:prstGeom prst="roundRect">
            <a:avLst>
              <a:gd name="adj" fmla="val 2979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645D29-3610-8A94-25A6-10B5CE72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29200"/>
            <a:ext cx="855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+AgNO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44" grpId="0"/>
      <p:bldP spid="45" grpId="0"/>
      <p:bldP spid="46" grpId="0"/>
      <p:bldP spid="47" grpId="0"/>
      <p:bldP spid="50" grpId="0"/>
      <p:bldP spid="61" grpId="0"/>
      <p:bldP spid="62" grpId="0"/>
      <p:bldP spid="64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27714-537F-A52E-5E5D-82D536F388F0}"/>
              </a:ext>
            </a:extLst>
          </p:cNvPr>
          <p:cNvSpPr txBox="1"/>
          <p:nvPr/>
        </p:nvSpPr>
        <p:spPr>
          <a:xfrm>
            <a:off x="93663" y="228600"/>
            <a:ext cx="4100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Vežba 1-5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Tamanov ogled (osmoza)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25" name="Rectangle 1">
            <a:extLst>
              <a:ext uri="{FF2B5EF4-FFF2-40B4-BE49-F238E27FC236}">
                <a16:creationId xmlns:a16="http://schemas.microsoft.com/office/drawing/2014/main" id="{11863DAB-A9B1-5CDC-1DE4-622D131E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6170613"/>
            <a:ext cx="533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Osobine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hidrofilnih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hidrofobnih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koloidnih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rastvora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0449CD3-E1D9-4422-8C51-A2542222A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581025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Osobine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rastvora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difuzija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dijaliza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047125-87EF-84A9-62B4-758E30A2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6508750"/>
            <a:ext cx="4287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Osobine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rastvora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osmoza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Tamanov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ogled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F5EAA-D1B0-26D9-916A-534D679DB73D}"/>
              </a:ext>
            </a:extLst>
          </p:cNvPr>
          <p:cNvSpPr txBox="1"/>
          <p:nvPr/>
        </p:nvSpPr>
        <p:spPr>
          <a:xfrm>
            <a:off x="123825" y="5418138"/>
            <a:ext cx="24209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Pitanja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PRAKTIČNI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86AB7B-E90C-073E-9066-C87587A3782D}"/>
              </a:ext>
            </a:extLst>
          </p:cNvPr>
          <p:cNvSpPr/>
          <p:nvPr/>
        </p:nvSpPr>
        <p:spPr>
          <a:xfrm>
            <a:off x="1524000" y="1397004"/>
            <a:ext cx="685800" cy="368299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D5978B-1819-6228-6B6C-F5F773B8873A}"/>
              </a:ext>
            </a:extLst>
          </p:cNvPr>
          <p:cNvSpPr/>
          <p:nvPr/>
        </p:nvSpPr>
        <p:spPr>
          <a:xfrm>
            <a:off x="1524000" y="1651000"/>
            <a:ext cx="685800" cy="3429000"/>
          </a:xfrm>
          <a:prstGeom prst="roundRect">
            <a:avLst>
              <a:gd name="adj" fmla="val 6722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6DEF3146-A5DA-758B-E159-FF81CC733F5F}"/>
              </a:ext>
            </a:extLst>
          </p:cNvPr>
          <p:cNvSpPr/>
          <p:nvPr/>
        </p:nvSpPr>
        <p:spPr>
          <a:xfrm rot="16549843">
            <a:off x="1714500" y="1717227"/>
            <a:ext cx="304800" cy="304800"/>
          </a:xfrm>
          <a:prstGeom prst="teardrop">
            <a:avLst/>
          </a:prstGeom>
          <a:gradFill flip="none" rotWithShape="1">
            <a:gsLst>
              <a:gs pos="1400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3786C6-1917-E71F-CBFD-3E73A394F069}"/>
              </a:ext>
            </a:extLst>
          </p:cNvPr>
          <p:cNvSpPr/>
          <p:nvPr/>
        </p:nvSpPr>
        <p:spPr>
          <a:xfrm>
            <a:off x="4234839" y="1397004"/>
            <a:ext cx="685800" cy="368299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A76043A-F43C-E914-B317-ADAD82DC0B74}"/>
              </a:ext>
            </a:extLst>
          </p:cNvPr>
          <p:cNvSpPr/>
          <p:nvPr/>
        </p:nvSpPr>
        <p:spPr>
          <a:xfrm>
            <a:off x="4234839" y="1651000"/>
            <a:ext cx="685800" cy="3429000"/>
          </a:xfrm>
          <a:prstGeom prst="roundRect">
            <a:avLst>
              <a:gd name="adj" fmla="val 6722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49EE2F9-BB70-0A21-4A2C-BFE87B82988A}"/>
              </a:ext>
            </a:extLst>
          </p:cNvPr>
          <p:cNvSpPr/>
          <p:nvPr/>
        </p:nvSpPr>
        <p:spPr>
          <a:xfrm rot="16549843">
            <a:off x="4324369" y="1747554"/>
            <a:ext cx="506740" cy="460899"/>
          </a:xfrm>
          <a:prstGeom prst="teardrop">
            <a:avLst/>
          </a:prstGeom>
          <a:gradFill flip="none" rotWithShape="1">
            <a:gsLst>
              <a:gs pos="14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lin ang="7200000" scaled="0"/>
            <a:tileRect/>
          </a:gra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9F0210-BB58-FD7B-BC8C-129859139C41}"/>
              </a:ext>
            </a:extLst>
          </p:cNvPr>
          <p:cNvCxnSpPr/>
          <p:nvPr/>
        </p:nvCxnSpPr>
        <p:spPr>
          <a:xfrm flipH="1" flipV="1">
            <a:off x="1947863" y="1810936"/>
            <a:ext cx="266700" cy="254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183288-D647-90AE-CAF7-0159F0B2A1AF}"/>
              </a:ext>
            </a:extLst>
          </p:cNvPr>
          <p:cNvCxnSpPr/>
          <p:nvPr/>
        </p:nvCxnSpPr>
        <p:spPr>
          <a:xfrm flipH="1" flipV="1">
            <a:off x="1965325" y="1906186"/>
            <a:ext cx="173038" cy="7778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F1EAB7-DA8A-2DF7-030A-288BA8036A38}"/>
              </a:ext>
            </a:extLst>
          </p:cNvPr>
          <p:cNvCxnSpPr/>
          <p:nvPr/>
        </p:nvCxnSpPr>
        <p:spPr>
          <a:xfrm flipH="1" flipV="1">
            <a:off x="1895475" y="1956986"/>
            <a:ext cx="138113" cy="23812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DB8E1D-0C6A-156A-D38E-55C779BDFF20}"/>
              </a:ext>
            </a:extLst>
          </p:cNvPr>
          <p:cNvCxnSpPr/>
          <p:nvPr/>
        </p:nvCxnSpPr>
        <p:spPr>
          <a:xfrm>
            <a:off x="1528763" y="1768073"/>
            <a:ext cx="219075" cy="1587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4B69CA-0B63-44AA-A90E-5F8EFE72106F}"/>
              </a:ext>
            </a:extLst>
          </p:cNvPr>
          <p:cNvCxnSpPr/>
          <p:nvPr/>
        </p:nvCxnSpPr>
        <p:spPr>
          <a:xfrm flipV="1">
            <a:off x="1604963" y="1890311"/>
            <a:ext cx="152400" cy="1524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783C51-317F-BC98-6A1F-D97261431A3E}"/>
              </a:ext>
            </a:extLst>
          </p:cNvPr>
          <p:cNvCxnSpPr/>
          <p:nvPr/>
        </p:nvCxnSpPr>
        <p:spPr>
          <a:xfrm flipV="1">
            <a:off x="1757363" y="1956986"/>
            <a:ext cx="76200" cy="23812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7A88DE-F0DC-2949-DFFA-9724CA01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4179486"/>
            <a:ext cx="727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CuSO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endParaRPr 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B8CC48-CF68-D9A1-B65A-577054210C0F}"/>
              </a:ext>
            </a:extLst>
          </p:cNvPr>
          <p:cNvSpPr/>
          <p:nvPr/>
        </p:nvSpPr>
        <p:spPr>
          <a:xfrm>
            <a:off x="2241550" y="1637898"/>
            <a:ext cx="1165225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[Fe(CN)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35" name="U-Turn Arrow 34">
            <a:extLst>
              <a:ext uri="{FF2B5EF4-FFF2-40B4-BE49-F238E27FC236}">
                <a16:creationId xmlns:a16="http://schemas.microsoft.com/office/drawing/2014/main" id="{FB63EB63-8F8B-9F1C-1599-0397B51CE5C2}"/>
              </a:ext>
            </a:extLst>
          </p:cNvPr>
          <p:cNvSpPr/>
          <p:nvPr/>
        </p:nvSpPr>
        <p:spPr>
          <a:xfrm flipH="1">
            <a:off x="1795126" y="768589"/>
            <a:ext cx="685800" cy="762000"/>
          </a:xfrm>
          <a:prstGeom prst="uturnArrow">
            <a:avLst>
              <a:gd name="adj1" fmla="val 8974"/>
              <a:gd name="adj2" fmla="val 15385"/>
              <a:gd name="adj3" fmla="val 12180"/>
              <a:gd name="adj4" fmla="val 37059"/>
              <a:gd name="adj5" fmla="val 7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832C31-7ED9-60E5-8DBA-47667E971D8F}"/>
              </a:ext>
            </a:extLst>
          </p:cNvPr>
          <p:cNvSpPr/>
          <p:nvPr/>
        </p:nvSpPr>
        <p:spPr>
          <a:xfrm>
            <a:off x="2392363" y="2763436"/>
            <a:ext cx="16367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[Fe(CN)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</a:t>
            </a:r>
            <a:endParaRPr lang="sr-Latn-R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semipermeabilna</a:t>
            </a:r>
          </a:p>
          <a:p>
            <a:pPr algn="ctr"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membrana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28410D68-D0DB-06AB-D50B-74767C2704E1}"/>
              </a:ext>
            </a:extLst>
          </p:cNvPr>
          <p:cNvCxnSpPr>
            <a:endCxn id="9" idx="4"/>
          </p:cNvCxnSpPr>
          <p:nvPr/>
        </p:nvCxnSpPr>
        <p:spPr>
          <a:xfrm rot="16200000" flipV="1">
            <a:off x="1681162" y="2190349"/>
            <a:ext cx="904875" cy="5651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0525A6B3-6662-310A-E660-E8D386CACAC6}"/>
              </a:ext>
            </a:extLst>
          </p:cNvPr>
          <p:cNvSpPr/>
          <p:nvPr/>
        </p:nvSpPr>
        <p:spPr>
          <a:xfrm>
            <a:off x="7086600" y="1397004"/>
            <a:ext cx="685800" cy="368299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45309D6A-4E25-849C-601F-12BFA3924769}"/>
              </a:ext>
            </a:extLst>
          </p:cNvPr>
          <p:cNvSpPr/>
          <p:nvPr/>
        </p:nvSpPr>
        <p:spPr>
          <a:xfrm>
            <a:off x="7086600" y="1651000"/>
            <a:ext cx="685800" cy="3429000"/>
          </a:xfrm>
          <a:prstGeom prst="roundRect">
            <a:avLst>
              <a:gd name="adj" fmla="val 6722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Prava linija spajanja sa strelicom 4">
            <a:extLst>
              <a:ext uri="{FF2B5EF4-FFF2-40B4-BE49-F238E27FC236}">
                <a16:creationId xmlns:a16="http://schemas.microsoft.com/office/drawing/2014/main" id="{F94C6E73-AC8F-5FAB-693A-D0CBBBAC22F2}"/>
              </a:ext>
            </a:extLst>
          </p:cNvPr>
          <p:cNvCxnSpPr/>
          <p:nvPr/>
        </p:nvCxnSpPr>
        <p:spPr>
          <a:xfrm>
            <a:off x="5225439" y="3174598"/>
            <a:ext cx="163256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453F4336-87E8-99FE-C2AC-36967B1277AD}"/>
              </a:ext>
            </a:extLst>
          </p:cNvPr>
          <p:cNvSpPr txBox="1"/>
          <p:nvPr/>
        </p:nvSpPr>
        <p:spPr>
          <a:xfrm>
            <a:off x="5611953" y="2826374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3-4 min.</a:t>
            </a:r>
          </a:p>
        </p:txBody>
      </p:sp>
      <p:sp>
        <p:nvSpPr>
          <p:cNvPr id="14" name="Oblačić 13">
            <a:extLst>
              <a:ext uri="{FF2B5EF4-FFF2-40B4-BE49-F238E27FC236}">
                <a16:creationId xmlns:a16="http://schemas.microsoft.com/office/drawing/2014/main" id="{6AC8F7DA-2D89-C12E-1DDE-2C05DE0C754E}"/>
              </a:ext>
            </a:extLst>
          </p:cNvPr>
          <p:cNvSpPr/>
          <p:nvPr/>
        </p:nvSpPr>
        <p:spPr>
          <a:xfrm>
            <a:off x="7162799" y="3365500"/>
            <a:ext cx="533402" cy="666137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6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reenpackonline.org/serbia/serbian/illustrations/02-01.png">
            <a:extLst>
              <a:ext uri="{FF2B5EF4-FFF2-40B4-BE49-F238E27FC236}">
                <a16:creationId xmlns:a16="http://schemas.microsoft.com/office/drawing/2014/main" id="{3EE819A5-AB54-4368-E999-6A4027CD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97663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281</Words>
  <Application>Microsoft Office PowerPoint</Application>
  <PresentationFormat>Projekcija na ekranu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Office Theme</vt:lpstr>
      <vt:lpstr>RASTVORI</vt:lpstr>
      <vt:lpstr>PowerPoint prezentacija</vt:lpstr>
      <vt:lpstr>Podela rastvora prema veličini čestica rastvorene supstance: </vt:lpstr>
      <vt:lpstr>Koloidni rastvori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RASTVORI</dc:title>
  <dc:creator>win7</dc:creator>
  <cp:lastModifiedBy>nnn</cp:lastModifiedBy>
  <cp:revision>74</cp:revision>
  <dcterms:created xsi:type="dcterms:W3CDTF">2013-02-17T14:08:02Z</dcterms:created>
  <dcterms:modified xsi:type="dcterms:W3CDTF">2022-06-11T06:21:35Z</dcterms:modified>
</cp:coreProperties>
</file>