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7" r:id="rId11"/>
    <p:sldId id="268" r:id="rId12"/>
    <p:sldId id="266" r:id="rId13"/>
    <p:sldId id="269" r:id="rId14"/>
    <p:sldId id="264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747"/>
    <a:srgbClr val="698335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04F2B-4DF9-DBBD-EF5F-A14BB39B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DDF62-98A0-4A9D-B221-134C1B29AE73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65B99-807B-FAB7-0814-05161841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CF667-5448-2CF6-9224-9B2ABFC3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4F879-5BDD-45D5-A514-1F2B0AD176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88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D0802-8411-C4D5-2F96-A7826FB8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96B0-BECE-478D-8B54-8712186CE36C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3090A-CBA9-BEDF-BBBD-54115BD9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C0D90-FF93-4D9C-CA60-F67F8661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392D0-2130-4885-B707-38B3DB83C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40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76F51-A6CB-F624-8385-9DBD2F04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3FA06-5FEB-4B07-8AA6-2404BFD7B74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C3528-45D4-A1C0-2B91-6B6ECE33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F6AA8-A523-618F-51C2-D2180905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90959-5D7C-481A-9998-2E4B03D78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02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B276C-328F-2EF0-3E9E-AB191FC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D8F4-0E87-45C6-8218-60428A99C1F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703F4-A54E-9EC0-641B-FE5BDAF3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144F7-F139-16D6-6392-50F0013A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8A592-FFDC-46A5-ACAD-0580B53B2F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80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0550E-BB6E-95B3-4E34-AB1F367D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F917-C28B-495A-A5A9-C8400AD8A132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FA2D8-61D2-1DC4-EA2F-E294E3EF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6713B-8A3F-C9C5-B6A0-028998A3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73AB1-C4D4-4E0E-B12E-53808096FD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D705E3-6799-6AE1-63AB-DF8C6BD8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3BEA2-8B4E-48A7-B935-C1D8DD1A2346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CC1458-78BE-E31E-80F5-D41A3D01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E18FDC-5493-DBF9-D6BA-673822F8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DD912-0D83-4AE4-92DC-D702F6915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1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AB8B89-4A98-D54D-9F7C-E251FC16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8602-7358-4780-9445-E08BC7F5F668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691D24-7581-C3A0-9AB6-95B32EAD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DBF47E-ECE5-C175-BE34-68E446AA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7079F-6DCE-42BC-B81B-26FDC6CB1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59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555DB72-426D-69C5-FFB9-67174659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5166-1940-45A6-8EB5-17D373BD7751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370C48-B27B-4111-B837-B6C07C87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B608C4-6037-FF5A-F943-F8A585B1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67DDA-07EE-4C9D-973F-47FD72BE3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14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9C65B4-F452-996F-7501-56D1CCA3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8125-C5FF-43EE-8C26-8B8617FCB214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FC6918-E2F6-F466-E8BC-04AF44EC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EE13C3-2D22-4119-EC1F-AB8C3CE4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F1F49-420F-4C57-9F76-9E5A28447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23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FD359E-540D-02CA-9326-03FD84A3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7572F-1509-4FDD-AE35-5B46ED59A082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B9F2AE-3872-1D33-0ACE-A31559E5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14B9F8-C54B-FC77-0200-CFF6D8F9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FF4B1-6280-4D06-8EEC-63C84F7D7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54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5BFB35-6972-7615-6EE4-BE689547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9AE1-77BB-4453-9A2D-2375FB8EF62A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749D16-09AB-6B4A-E1C2-DEC35AF9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57FA88-1159-FF49-E474-C4F77FB2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24C9D-DE44-41F4-8BAB-A93DDB732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35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E3E8D39-D7BC-F91A-5894-6A959B3FD1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4552DE-BECD-2001-9E38-81A7AC90E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FC153-FA7B-EAF5-4CD6-52BB3E0A2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A6E690-05E1-4D8A-B6CB-3C4D9055D65A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6EDB2-C5D0-55A5-D115-5A0876A5A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B2F2A-9782-F99D-F09A-40ED824D4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09F69A1-5A5F-4FD5-AFDE-BFCA262F63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2083C3-2178-B109-8B8C-E184D5133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Specifičnosti metabolizma preživara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Picture 4" descr="Krava.png">
            <a:extLst>
              <a:ext uri="{FF2B5EF4-FFF2-40B4-BE49-F238E27FC236}">
                <a16:creationId xmlns:a16="http://schemas.microsoft.com/office/drawing/2014/main" id="{2C29D37C-CBE2-C17C-E5BD-8620E943D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3063875"/>
            <a:ext cx="3173412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Goat.png">
            <a:extLst>
              <a:ext uri="{FF2B5EF4-FFF2-40B4-BE49-F238E27FC236}">
                <a16:creationId xmlns:a16="http://schemas.microsoft.com/office/drawing/2014/main" id="{3BAC15D9-6B5B-1274-5967-C047B134B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4196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Ovca.png">
            <a:extLst>
              <a:ext uri="{FF2B5EF4-FFF2-40B4-BE49-F238E27FC236}">
                <a16:creationId xmlns:a16="http://schemas.microsoft.com/office/drawing/2014/main" id="{08DEF539-9A7C-BEE4-569F-EA0CAA3EF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35400"/>
            <a:ext cx="3175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B4D1ACC-3676-593B-45E2-2D522C0FAD80}"/>
              </a:ext>
            </a:extLst>
          </p:cNvPr>
          <p:cNvSpPr/>
          <p:nvPr/>
        </p:nvSpPr>
        <p:spPr bwMode="auto">
          <a:xfrm>
            <a:off x="3947318" y="131882"/>
            <a:ext cx="1372740" cy="1738787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A743F-F3B9-1D13-3612-4FCDFAA1E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52400"/>
            <a:ext cx="947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Acetat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10D7D91-A12A-35D1-5A35-B5CACF285A7F}"/>
              </a:ext>
            </a:extLst>
          </p:cNvPr>
          <p:cNvCxnSpPr/>
          <p:nvPr/>
        </p:nvCxnSpPr>
        <p:spPr>
          <a:xfrm rot="5400000">
            <a:off x="4190207" y="1040606"/>
            <a:ext cx="990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9D72B8E1-AA13-E638-EA83-024BF1C17717}"/>
              </a:ext>
            </a:extLst>
          </p:cNvPr>
          <p:cNvSpPr/>
          <p:nvPr/>
        </p:nvSpPr>
        <p:spPr bwMode="auto">
          <a:xfrm rot="60000">
            <a:off x="5949950" y="2374900"/>
            <a:ext cx="1417638" cy="806450"/>
          </a:xfrm>
          <a:prstGeom prst="arc">
            <a:avLst>
              <a:gd name="adj1" fmla="val 2147644"/>
              <a:gd name="adj2" fmla="val 9938898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E74E7CE6-1F25-752C-A90E-E26B85E0316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"/>
            <a:ext cx="3657600" cy="2362200"/>
            <a:chOff x="152400" y="152400"/>
            <a:chExt cx="3657600" cy="2362200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42CAFD0-6C52-4C14-911F-C2608A52B3C1}"/>
                </a:ext>
              </a:extLst>
            </p:cNvPr>
            <p:cNvSpPr/>
            <p:nvPr/>
          </p:nvSpPr>
          <p:spPr bwMode="auto">
            <a:xfrm>
              <a:off x="152400" y="152400"/>
              <a:ext cx="3657600" cy="23622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F17DF17-7220-C3BE-C6C1-6FE9107E220D}"/>
                </a:ext>
              </a:extLst>
            </p:cNvPr>
            <p:cNvSpPr txBox="1"/>
            <p:nvPr/>
          </p:nvSpPr>
          <p:spPr bwMode="auto">
            <a:xfrm>
              <a:off x="228600" y="246063"/>
              <a:ext cx="3487738" cy="2170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Reakcija se odvija u citoplazmi masnog tkiva i jetre i nastali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cetil KoA  se odmah usmerava u sintezu dugolančanih masnih kiselina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 u </a:t>
              </a:r>
              <a:endParaRPr lang="en-US" baseline="-25000" dirty="0">
                <a:latin typeface="+mn-lt"/>
                <a:cs typeface="+mn-cs"/>
              </a:endParaRPr>
            </a:p>
          </p:txBody>
        </p:sp>
      </p:grpSp>
      <p:grpSp>
        <p:nvGrpSpPr>
          <p:cNvPr id="5" name="Group 39">
            <a:extLst>
              <a:ext uri="{FF2B5EF4-FFF2-40B4-BE49-F238E27FC236}">
                <a16:creationId xmlns:a16="http://schemas.microsoft.com/office/drawing/2014/main" id="{829CC2C8-0C74-BD86-EDD1-A13BC5FE7370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495800"/>
            <a:ext cx="3505200" cy="2362200"/>
            <a:chOff x="5638800" y="4495800"/>
            <a:chExt cx="3505200" cy="2362200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55D00677-97D2-C6B4-EC4B-65ADEC823178}"/>
                </a:ext>
              </a:extLst>
            </p:cNvPr>
            <p:cNvSpPr/>
            <p:nvPr/>
          </p:nvSpPr>
          <p:spPr bwMode="auto">
            <a:xfrm>
              <a:off x="5638800" y="4495800"/>
              <a:ext cx="3505200" cy="23622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BC0BE3-BBE8-5D73-19D8-756FE926EDE8}"/>
                </a:ext>
              </a:extLst>
            </p:cNvPr>
            <p:cNvSpPr txBox="1"/>
            <p:nvPr/>
          </p:nvSpPr>
          <p:spPr bwMode="auto">
            <a:xfrm>
              <a:off x="5656263" y="4549775"/>
              <a:ext cx="3487737" cy="2308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*</a:t>
              </a:r>
              <a:r>
                <a:rPr lang="en-US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Kod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 </a:t>
              </a:r>
              <a:r>
                <a:rPr lang="en-US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nepre</a:t>
              </a: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živara, acetil KoA potiče uglavnom od piruvata. Acetil KoA preko citrata izlazi iz mitohondrija i razlaže se pomoću citrat lijaze. Kod preživara je aktivnost ovog enzima jako niska!!!</a:t>
              </a:r>
              <a:endParaRPr lang="en-US" sz="1600" baseline="-25000" dirty="0">
                <a:latin typeface="+mn-lt"/>
                <a:cs typeface="+mn-cs"/>
              </a:endParaRPr>
            </a:p>
          </p:txBody>
        </p:sp>
      </p:grpSp>
      <p:grpSp>
        <p:nvGrpSpPr>
          <p:cNvPr id="11274" name="Group 34">
            <a:extLst>
              <a:ext uri="{FF2B5EF4-FFF2-40B4-BE49-F238E27FC236}">
                <a16:creationId xmlns:a16="http://schemas.microsoft.com/office/drawing/2014/main" id="{665DCB4C-0900-8534-FB04-A3A7940C321B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0"/>
            <a:ext cx="5026025" cy="3460750"/>
            <a:chOff x="990600" y="731772"/>
            <a:chExt cx="5864761" cy="4833674"/>
          </a:xfrm>
        </p:grpSpPr>
        <p:grpSp>
          <p:nvGrpSpPr>
            <p:cNvPr id="11275" name="Group 34">
              <a:extLst>
                <a:ext uri="{FF2B5EF4-FFF2-40B4-BE49-F238E27FC236}">
                  <a16:creationId xmlns:a16="http://schemas.microsoft.com/office/drawing/2014/main" id="{D53BCC14-DCAF-0553-8A71-8012AAC71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21" y="731772"/>
              <a:ext cx="5636140" cy="4833674"/>
              <a:chOff x="1219221" y="731772"/>
              <a:chExt cx="5636140" cy="4833674"/>
            </a:xfrm>
          </p:grpSpPr>
          <p:sp>
            <p:nvSpPr>
              <p:cNvPr id="15" name="Arc 2">
                <a:extLst>
                  <a:ext uri="{FF2B5EF4-FFF2-40B4-BE49-F238E27FC236}">
                    <a16:creationId xmlns:a16="http://schemas.microsoft.com/office/drawing/2014/main" id="{C87EAC8C-CE80-95A1-7E98-D357BF8CB239}"/>
                  </a:ext>
                </a:extLst>
              </p:cNvPr>
              <p:cNvSpPr/>
              <p:nvPr/>
            </p:nvSpPr>
            <p:spPr>
              <a:xfrm>
                <a:off x="1420362" y="1629772"/>
                <a:ext cx="4825554" cy="3813724"/>
              </a:xfrm>
              <a:prstGeom prst="arc">
                <a:avLst>
                  <a:gd name="adj1" fmla="val 17173969"/>
                  <a:gd name="adj2" fmla="val 19280304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B7EA6B-6816-D139-9A68-69EC48339BE1}"/>
                  </a:ext>
                </a:extLst>
              </p:cNvPr>
              <p:cNvSpPr txBox="1"/>
              <p:nvPr/>
            </p:nvSpPr>
            <p:spPr>
              <a:xfrm>
                <a:off x="3835917" y="731772"/>
                <a:ext cx="1079961" cy="3082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A</a:t>
                </a:r>
                <a:r>
                  <a:rPr lang="x-none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cetil KoA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CBCE00-9CA1-1323-7AAF-5FEEF6B8A4D0}"/>
                  </a:ext>
                </a:extLst>
              </p:cNvPr>
              <p:cNvSpPr txBox="1"/>
              <p:nvPr/>
            </p:nvSpPr>
            <p:spPr>
              <a:xfrm>
                <a:off x="2946755" y="1476779"/>
                <a:ext cx="1194811" cy="3082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Oksalacetat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97D639-431D-1AE4-18BA-DD5F678BEA46}"/>
                  </a:ext>
                </a:extLst>
              </p:cNvPr>
              <p:cNvSpPr txBox="1"/>
              <p:nvPr/>
            </p:nvSpPr>
            <p:spPr>
              <a:xfrm>
                <a:off x="5182627" y="2057706"/>
                <a:ext cx="689100" cy="3082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Citrat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3EE69D74-5ACC-D225-CFD6-808315BC340F}"/>
                  </a:ext>
                </a:extLst>
              </p:cNvPr>
              <p:cNvSpPr/>
              <p:nvPr/>
            </p:nvSpPr>
            <p:spPr>
              <a:xfrm rot="60000">
                <a:off x="4260122" y="918024"/>
                <a:ext cx="457547" cy="804874"/>
              </a:xfrm>
              <a:prstGeom prst="arc">
                <a:avLst>
                  <a:gd name="adj1" fmla="val 2147644"/>
                  <a:gd name="adj2" fmla="val 11769717"/>
                </a:avLst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78AC2D-102B-FE57-93B5-D340BA86C8C0}"/>
                  </a:ext>
                </a:extLst>
              </p:cNvPr>
              <p:cNvSpPr txBox="1"/>
              <p:nvPr/>
            </p:nvSpPr>
            <p:spPr>
              <a:xfrm>
                <a:off x="4495378" y="1219574"/>
                <a:ext cx="857671" cy="3082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HS-</a:t>
                </a:r>
                <a:r>
                  <a:rPr lang="x-none" sz="1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6820795A-7975-7A88-DED7-D13477109EBE}"/>
                  </a:ext>
                </a:extLst>
              </p:cNvPr>
              <p:cNvSpPr/>
              <p:nvPr/>
            </p:nvSpPr>
            <p:spPr>
              <a:xfrm>
                <a:off x="1374052" y="1629772"/>
                <a:ext cx="4825553" cy="3813724"/>
              </a:xfrm>
              <a:prstGeom prst="arc">
                <a:avLst>
                  <a:gd name="adj1" fmla="val 20152437"/>
                  <a:gd name="adj2" fmla="val 21333197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C776A8-C2AC-C6DD-14AA-95498FD3EE0C}"/>
                  </a:ext>
                </a:extLst>
              </p:cNvPr>
              <p:cNvSpPr txBox="1"/>
              <p:nvPr/>
            </p:nvSpPr>
            <p:spPr>
              <a:xfrm>
                <a:off x="5716123" y="3352599"/>
                <a:ext cx="1139238" cy="3082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Izocitratat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BC3C00E5-E8DD-6CD7-9EA0-9CB653950D15}"/>
                  </a:ext>
                </a:extLst>
              </p:cNvPr>
              <p:cNvSpPr/>
              <p:nvPr/>
            </p:nvSpPr>
            <p:spPr>
              <a:xfrm>
                <a:off x="1370347" y="1600946"/>
                <a:ext cx="4825553" cy="3811508"/>
              </a:xfrm>
              <a:prstGeom prst="arc">
                <a:avLst>
                  <a:gd name="adj1" fmla="val 383304"/>
                  <a:gd name="adj2" fmla="val 1780761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9135FC-E8D7-2C9E-C8B8-3CB06DCE33CD}"/>
                  </a:ext>
                </a:extLst>
              </p:cNvPr>
              <p:cNvSpPr txBox="1"/>
              <p:nvPr/>
            </p:nvSpPr>
            <p:spPr>
              <a:xfrm>
                <a:off x="5028875" y="4647491"/>
                <a:ext cx="1407839" cy="3082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α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ketoglutarat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14909902-D97C-54DB-C7A9-DF0AE3A2E877}"/>
                  </a:ext>
                </a:extLst>
              </p:cNvPr>
              <p:cNvSpPr/>
              <p:nvPr/>
            </p:nvSpPr>
            <p:spPr>
              <a:xfrm>
                <a:off x="1370347" y="1600946"/>
                <a:ext cx="4825553" cy="3811508"/>
              </a:xfrm>
              <a:prstGeom prst="arc">
                <a:avLst>
                  <a:gd name="adj1" fmla="val 2464248"/>
                  <a:gd name="adj2" fmla="val 4329367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7BF86C-1F00-61F2-AC4E-4622B4F8D613}"/>
                  </a:ext>
                </a:extLst>
              </p:cNvPr>
              <p:cNvSpPr txBox="1"/>
              <p:nvPr/>
            </p:nvSpPr>
            <p:spPr>
              <a:xfrm>
                <a:off x="2894888" y="5257245"/>
                <a:ext cx="1224450" cy="30820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Sukcinil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</a:t>
                </a: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94497320-527A-8037-BAF8-77B7CF8B1E82}"/>
                  </a:ext>
                </a:extLst>
              </p:cNvPr>
              <p:cNvSpPr/>
              <p:nvPr/>
            </p:nvSpPr>
            <p:spPr>
              <a:xfrm>
                <a:off x="1374052" y="1629772"/>
                <a:ext cx="4825553" cy="3813724"/>
              </a:xfrm>
              <a:prstGeom prst="arc">
                <a:avLst>
                  <a:gd name="adj1" fmla="val 7155809"/>
                  <a:gd name="adj2" fmla="val 910371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16442B-179A-05BE-43AA-8DAC29F1442A}"/>
                  </a:ext>
                </a:extLst>
              </p:cNvPr>
              <p:cNvSpPr txBox="1"/>
              <p:nvPr/>
            </p:nvSpPr>
            <p:spPr>
              <a:xfrm>
                <a:off x="1218449" y="4343725"/>
                <a:ext cx="913242" cy="30820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Sukcinat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1B93ED94-10AF-1CD1-D445-E3F04C4975D3}"/>
                  </a:ext>
                </a:extLst>
              </p:cNvPr>
              <p:cNvSpPr/>
              <p:nvPr/>
            </p:nvSpPr>
            <p:spPr>
              <a:xfrm>
                <a:off x="1374052" y="1629772"/>
                <a:ext cx="4825553" cy="3813724"/>
              </a:xfrm>
              <a:prstGeom prst="arc">
                <a:avLst>
                  <a:gd name="adj1" fmla="val 9631167"/>
                  <a:gd name="adj2" fmla="val 10719322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2A579A9E-59F8-E106-96FD-D610E465C8B0}"/>
                  </a:ext>
                </a:extLst>
              </p:cNvPr>
              <p:cNvSpPr/>
              <p:nvPr/>
            </p:nvSpPr>
            <p:spPr>
              <a:xfrm>
                <a:off x="1374052" y="1629772"/>
                <a:ext cx="4825553" cy="3813724"/>
              </a:xfrm>
              <a:prstGeom prst="arc">
                <a:avLst>
                  <a:gd name="adj1" fmla="val 12491254"/>
                  <a:gd name="adj2" fmla="val 14281508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B014F8-096C-ABC2-C898-48B4260D51AB}"/>
                  </a:ext>
                </a:extLst>
              </p:cNvPr>
              <p:cNvSpPr txBox="1"/>
              <p:nvPr/>
            </p:nvSpPr>
            <p:spPr>
              <a:xfrm>
                <a:off x="1524097" y="2286087"/>
                <a:ext cx="659461" cy="30820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Malat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1167DB55-E9F2-9E38-010C-BEF8124E12B2}"/>
                  </a:ext>
                </a:extLst>
              </p:cNvPr>
              <p:cNvSpPr/>
              <p:nvPr/>
            </p:nvSpPr>
            <p:spPr>
              <a:xfrm>
                <a:off x="1374052" y="1629772"/>
                <a:ext cx="4825553" cy="3813724"/>
              </a:xfrm>
              <a:prstGeom prst="arc">
                <a:avLst>
                  <a:gd name="adj1" fmla="val 11166722"/>
                  <a:gd name="adj2" fmla="val 11977358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E4256A-BE86-91C8-C800-28E19456B27A}"/>
                </a:ext>
              </a:extLst>
            </p:cNvPr>
            <p:cNvSpPr txBox="1"/>
            <p:nvPr/>
          </p:nvSpPr>
          <p:spPr>
            <a:xfrm>
              <a:off x="990600" y="3199607"/>
              <a:ext cx="881752" cy="3082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Fumarat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DC9677-3061-4520-726C-9FC6DE4D9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0"/>
            <a:ext cx="998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Butirat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670E256-AB53-ED11-525B-1FEDEA023E0C}"/>
              </a:ext>
            </a:extLst>
          </p:cNvPr>
          <p:cNvCxnSpPr/>
          <p:nvPr/>
        </p:nvCxnSpPr>
        <p:spPr>
          <a:xfrm flipH="1">
            <a:off x="4092575" y="369888"/>
            <a:ext cx="1588" cy="735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2" name="Group 34">
            <a:extLst>
              <a:ext uri="{FF2B5EF4-FFF2-40B4-BE49-F238E27FC236}">
                <a16:creationId xmlns:a16="http://schemas.microsoft.com/office/drawing/2014/main" id="{F48270BC-E191-7D22-7A0E-7D86EE3B32DF}"/>
              </a:ext>
            </a:extLst>
          </p:cNvPr>
          <p:cNvGrpSpPr>
            <a:grpSpLocks/>
          </p:cNvGrpSpPr>
          <p:nvPr/>
        </p:nvGrpSpPr>
        <p:grpSpPr bwMode="auto">
          <a:xfrm>
            <a:off x="1581150" y="2630488"/>
            <a:ext cx="4152900" cy="3871912"/>
            <a:chOff x="990600" y="347081"/>
            <a:chExt cx="5864761" cy="5218365"/>
          </a:xfrm>
        </p:grpSpPr>
        <p:grpSp>
          <p:nvGrpSpPr>
            <p:cNvPr id="12299" name="Group 34">
              <a:extLst>
                <a:ext uri="{FF2B5EF4-FFF2-40B4-BE49-F238E27FC236}">
                  <a16:creationId xmlns:a16="http://schemas.microsoft.com/office/drawing/2014/main" id="{04F0C8F4-8A5D-5A40-FC8D-7347BDB0CF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12" y="347081"/>
              <a:ext cx="5636149" cy="5218365"/>
              <a:chOff x="1219212" y="347081"/>
              <a:chExt cx="5636149" cy="5218365"/>
            </a:xfrm>
          </p:grpSpPr>
          <p:sp>
            <p:nvSpPr>
              <p:cNvPr id="7" name="Arc 2">
                <a:extLst>
                  <a:ext uri="{FF2B5EF4-FFF2-40B4-BE49-F238E27FC236}">
                    <a16:creationId xmlns:a16="http://schemas.microsoft.com/office/drawing/2014/main" id="{179CAD08-E1BF-B520-4E1F-3D1B73ABF110}"/>
                  </a:ext>
                </a:extLst>
              </p:cNvPr>
              <p:cNvSpPr/>
              <p:nvPr/>
            </p:nvSpPr>
            <p:spPr>
              <a:xfrm>
                <a:off x="1421041" y="1630812"/>
                <a:ext cx="4824529" cy="3812680"/>
              </a:xfrm>
              <a:prstGeom prst="arc">
                <a:avLst>
                  <a:gd name="adj1" fmla="val 16243271"/>
                  <a:gd name="adj2" fmla="val 18861898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3D0550-6D0D-C43A-6445-86263821BF4D}"/>
                  </a:ext>
                </a:extLst>
              </p:cNvPr>
              <p:cNvSpPr txBox="1"/>
              <p:nvPr/>
            </p:nvSpPr>
            <p:spPr>
              <a:xfrm>
                <a:off x="3685341" y="347081"/>
                <a:ext cx="1706072" cy="4557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A</a:t>
                </a:r>
                <a:r>
                  <a:rPr lang="x-none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cetil KoA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8A5AF4-37B9-BF48-4469-87399FE21368}"/>
                  </a:ext>
                </a:extLst>
              </p:cNvPr>
              <p:cNvSpPr txBox="1"/>
              <p:nvPr/>
            </p:nvSpPr>
            <p:spPr>
              <a:xfrm>
                <a:off x="2813250" y="1523834"/>
                <a:ext cx="1197165" cy="308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Oksalacetat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1C953D-7290-A885-A302-13B3F431DF53}"/>
                  </a:ext>
                </a:extLst>
              </p:cNvPr>
              <p:cNvSpPr txBox="1"/>
              <p:nvPr/>
            </p:nvSpPr>
            <p:spPr>
              <a:xfrm>
                <a:off x="5182918" y="2056582"/>
                <a:ext cx="688258" cy="308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Citrat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9179B5A6-9B0E-ECF9-D611-70D14E288BEB}"/>
                  </a:ext>
                </a:extLst>
              </p:cNvPr>
              <p:cNvSpPr/>
              <p:nvPr/>
            </p:nvSpPr>
            <p:spPr>
              <a:xfrm rot="60000">
                <a:off x="4261505" y="918341"/>
                <a:ext cx="457344" cy="806612"/>
              </a:xfrm>
              <a:prstGeom prst="arc">
                <a:avLst>
                  <a:gd name="adj1" fmla="val 2147644"/>
                  <a:gd name="adj2" fmla="val 13302224"/>
                </a:avLst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248432-1FD3-A4DA-11E3-1E8446D4FD2B}"/>
                  </a:ext>
                </a:extLst>
              </p:cNvPr>
              <p:cNvSpPr txBox="1"/>
              <p:nvPr/>
            </p:nvSpPr>
            <p:spPr>
              <a:xfrm>
                <a:off x="4496902" y="1220018"/>
                <a:ext cx="856399" cy="30595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HS-</a:t>
                </a:r>
                <a:r>
                  <a:rPr lang="x-none" sz="1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B663389F-F270-4A22-C1E5-78C475178AFF}"/>
                  </a:ext>
                </a:extLst>
              </p:cNvPr>
              <p:cNvSpPr/>
              <p:nvPr/>
            </p:nvSpPr>
            <p:spPr>
              <a:xfrm>
                <a:off x="1373962" y="1630812"/>
                <a:ext cx="4824529" cy="3812680"/>
              </a:xfrm>
              <a:prstGeom prst="arc">
                <a:avLst>
                  <a:gd name="adj1" fmla="val 19735053"/>
                  <a:gd name="adj2" fmla="val 2119048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BFE2CA-E8E8-9E5E-D971-11E44729FE69}"/>
                  </a:ext>
                </a:extLst>
              </p:cNvPr>
              <p:cNvSpPr txBox="1"/>
              <p:nvPr/>
            </p:nvSpPr>
            <p:spPr>
              <a:xfrm>
                <a:off x="5714244" y="3353150"/>
                <a:ext cx="1141117" cy="308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Izocitratat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5AE8EA23-F835-B225-99F7-9FF871BA181C}"/>
                  </a:ext>
                </a:extLst>
              </p:cNvPr>
              <p:cNvSpPr/>
              <p:nvPr/>
            </p:nvSpPr>
            <p:spPr>
              <a:xfrm>
                <a:off x="1371719" y="1600858"/>
                <a:ext cx="4824529" cy="3812680"/>
              </a:xfrm>
              <a:prstGeom prst="arc">
                <a:avLst>
                  <a:gd name="adj1" fmla="val 165733"/>
                  <a:gd name="adj2" fmla="val 1780761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67803C-A597-6EC7-2FD8-827601997150}"/>
                  </a:ext>
                </a:extLst>
              </p:cNvPr>
              <p:cNvSpPr txBox="1"/>
              <p:nvPr/>
            </p:nvSpPr>
            <p:spPr>
              <a:xfrm>
                <a:off x="5030470" y="4647579"/>
                <a:ext cx="1405660" cy="308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α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ketoglutarat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D4842F10-8486-73DA-E8B8-A1694E448A2C}"/>
                  </a:ext>
                </a:extLst>
              </p:cNvPr>
              <p:cNvSpPr/>
              <p:nvPr/>
            </p:nvSpPr>
            <p:spPr>
              <a:xfrm>
                <a:off x="1371719" y="1600858"/>
                <a:ext cx="4824529" cy="3812680"/>
              </a:xfrm>
              <a:prstGeom prst="arc">
                <a:avLst>
                  <a:gd name="adj1" fmla="val 2464248"/>
                  <a:gd name="adj2" fmla="val 4979799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87A492-A0B3-9ED5-2797-E0F4A7D7CBA7}"/>
                  </a:ext>
                </a:extLst>
              </p:cNvPr>
              <p:cNvSpPr txBox="1"/>
              <p:nvPr/>
            </p:nvSpPr>
            <p:spPr>
              <a:xfrm>
                <a:off x="2896199" y="5257351"/>
                <a:ext cx="1224067" cy="308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Sukcinil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</a:t>
                </a: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FAA101B6-E3FB-FF9D-CAB3-90B01897A483}"/>
                  </a:ext>
                </a:extLst>
              </p:cNvPr>
              <p:cNvSpPr/>
              <p:nvPr/>
            </p:nvSpPr>
            <p:spPr>
              <a:xfrm>
                <a:off x="1373962" y="1630812"/>
                <a:ext cx="4824529" cy="3812680"/>
              </a:xfrm>
              <a:prstGeom prst="arc">
                <a:avLst>
                  <a:gd name="adj1" fmla="val 7155809"/>
                  <a:gd name="adj2" fmla="val 910371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C6C71C-4298-E2CF-D314-84054D2D425D}"/>
                  </a:ext>
                </a:extLst>
              </p:cNvPr>
              <p:cNvSpPr txBox="1"/>
              <p:nvPr/>
            </p:nvSpPr>
            <p:spPr>
              <a:xfrm>
                <a:off x="1219271" y="4343763"/>
                <a:ext cx="912446" cy="308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Sukcinat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6CB43A9E-622A-9438-8CB9-91E461669FA1}"/>
                  </a:ext>
                </a:extLst>
              </p:cNvPr>
              <p:cNvSpPr/>
              <p:nvPr/>
            </p:nvSpPr>
            <p:spPr>
              <a:xfrm>
                <a:off x="1373962" y="1630812"/>
                <a:ext cx="4824529" cy="3812680"/>
              </a:xfrm>
              <a:prstGeom prst="arc">
                <a:avLst>
                  <a:gd name="adj1" fmla="val 9631167"/>
                  <a:gd name="adj2" fmla="val 1095009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E054D424-8245-EAE3-B3F3-9817E62EFB3C}"/>
                  </a:ext>
                </a:extLst>
              </p:cNvPr>
              <p:cNvSpPr/>
              <p:nvPr/>
            </p:nvSpPr>
            <p:spPr>
              <a:xfrm>
                <a:off x="1373962" y="1630812"/>
                <a:ext cx="4824529" cy="3812680"/>
              </a:xfrm>
              <a:prstGeom prst="arc">
                <a:avLst>
                  <a:gd name="adj1" fmla="val 12813309"/>
                  <a:gd name="adj2" fmla="val 14631172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0F8D03-ADF9-C8B0-A2BE-076A2EC6B5E6}"/>
                  </a:ext>
                </a:extLst>
              </p:cNvPr>
              <p:cNvSpPr txBox="1"/>
              <p:nvPr/>
            </p:nvSpPr>
            <p:spPr>
              <a:xfrm>
                <a:off x="1524167" y="2285514"/>
                <a:ext cx="661356" cy="3080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Malat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7F3FE0DC-B9D2-61B8-7FC4-5CFED587AC9A}"/>
                  </a:ext>
                </a:extLst>
              </p:cNvPr>
              <p:cNvSpPr/>
              <p:nvPr/>
            </p:nvSpPr>
            <p:spPr>
              <a:xfrm>
                <a:off x="1373962" y="1630812"/>
                <a:ext cx="4824529" cy="3812680"/>
              </a:xfrm>
              <a:prstGeom prst="arc">
                <a:avLst>
                  <a:gd name="adj1" fmla="val 11293842"/>
                  <a:gd name="adj2" fmla="val 1228195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0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F87183-1771-FD80-4740-5756DAD9F3A0}"/>
                </a:ext>
              </a:extLst>
            </p:cNvPr>
            <p:cNvSpPr txBox="1"/>
            <p:nvPr/>
          </p:nvSpPr>
          <p:spPr>
            <a:xfrm>
              <a:off x="990600" y="3201242"/>
              <a:ext cx="881060" cy="3059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Fumarat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4DADE1A-E97B-8F42-3721-DBF5ED22A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1136650"/>
            <a:ext cx="1430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Butiril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B61F156-E5B3-6B65-CA2A-3013DA2B7136}"/>
              </a:ext>
            </a:extLst>
          </p:cNvPr>
          <p:cNvCxnSpPr/>
          <p:nvPr/>
        </p:nvCxnSpPr>
        <p:spPr>
          <a:xfrm flipH="1">
            <a:off x="4057650" y="1676400"/>
            <a:ext cx="1588" cy="735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BA573D3-4068-CFA6-6623-3DD0B1FEDC4A}"/>
              </a:ext>
            </a:extLst>
          </p:cNvPr>
          <p:cNvSpPr/>
          <p:nvPr/>
        </p:nvSpPr>
        <p:spPr bwMode="auto">
          <a:xfrm>
            <a:off x="4225869" y="1834339"/>
            <a:ext cx="1372740" cy="419244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4B989-A390-B6A5-BE25-282EE0488AFB}"/>
              </a:ext>
            </a:extLst>
          </p:cNvPr>
          <p:cNvSpPr txBox="1"/>
          <p:nvPr/>
        </p:nvSpPr>
        <p:spPr bwMode="auto">
          <a:xfrm>
            <a:off x="4278313" y="1874838"/>
            <a:ext cx="13208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β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oksidacija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raininganddevelopmentguru.com.au/wp-content/uploads/2012/08/cow-eating-cash-and-fat.gif">
            <a:extLst>
              <a:ext uri="{FF2B5EF4-FFF2-40B4-BE49-F238E27FC236}">
                <a16:creationId xmlns:a16="http://schemas.microsoft.com/office/drawing/2014/main" id="{67890758-C0EE-CEB4-1C48-29E1B2159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27717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D26650-C66D-5B6D-24E4-66B3CA9A81AC}"/>
              </a:ext>
            </a:extLst>
          </p:cNvPr>
          <p:cNvSpPr txBox="1"/>
          <p:nvPr/>
        </p:nvSpPr>
        <p:spPr bwMode="auto">
          <a:xfrm>
            <a:off x="0" y="29718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pred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želucima se UH razlažu do nižih masnih kiselina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AEBDD-1027-1692-B8BE-EA1BEFBA41C1}"/>
              </a:ext>
            </a:extLst>
          </p:cNvPr>
          <p:cNvSpPr txBox="1"/>
          <p:nvPr/>
        </p:nvSpPr>
        <p:spPr bwMode="auto">
          <a:xfrm>
            <a:off x="0" y="34290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ranoj laktaciji se sintetiše 1 200g laktoze dnevno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3FDD1-3528-6263-82F1-A9F21BE3A6FF}"/>
              </a:ext>
            </a:extLst>
          </p:cNvPr>
          <p:cNvSpPr txBox="1"/>
          <p:nvPr/>
        </p:nvSpPr>
        <p:spPr bwMode="auto">
          <a:xfrm>
            <a:off x="0" y="38862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Potrebna glukoza za sintezu laktoze nastaje glukoneogenezom (iz oksalacetata)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03A028-2173-D630-2B74-EEA62CE74706}"/>
              </a:ext>
            </a:extLst>
          </p:cNvPr>
          <p:cNvSpPr txBox="1"/>
          <p:nvPr/>
        </p:nvSpPr>
        <p:spPr bwMode="auto">
          <a:xfrm>
            <a:off x="0" y="43434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Oksalacetat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↓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3FEF7-F739-15B5-1EEA-F707CDCE2213}"/>
              </a:ext>
            </a:extLst>
          </p:cNvPr>
          <p:cNvSpPr txBox="1"/>
          <p:nvPr/>
        </p:nvSpPr>
        <p:spPr bwMode="auto">
          <a:xfrm>
            <a:off x="0" y="48006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CLK usporava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6D20A-2335-AAC8-93FC-7A3DF9719E79}"/>
              </a:ext>
            </a:extLst>
          </p:cNvPr>
          <p:cNvSpPr txBox="1"/>
          <p:nvPr/>
        </p:nvSpPr>
        <p:spPr bwMode="auto">
          <a:xfrm>
            <a:off x="0" y="52578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Preusmeravanje Acetil KoA u sintezu acetonskih tela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1CA63-FCDC-4153-1D4E-3A2996519C27}"/>
              </a:ext>
            </a:extLst>
          </p:cNvPr>
          <p:cNvSpPr txBox="1"/>
          <p:nvPr/>
        </p:nvSpPr>
        <p:spPr bwMode="auto">
          <a:xfrm>
            <a:off x="0" y="57150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Acetoacetat,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β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hidroksibutirat i aceton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↑</a:t>
            </a:r>
            <a:endParaRPr lang="en-US" baseline="-250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86C56D-E3FB-4C52-D2B9-2E4D9E892C28}"/>
              </a:ext>
            </a:extLst>
          </p:cNvPr>
          <p:cNvSpPr txBox="1">
            <a:spLocks/>
          </p:cNvSpPr>
          <p:nvPr/>
        </p:nvSpPr>
        <p:spPr>
          <a:xfrm>
            <a:off x="49213" y="131763"/>
            <a:ext cx="3836987" cy="5334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Metabolizam masti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D9CEC-7CD2-EFBC-F814-AA7BC6BEDDF7}"/>
              </a:ext>
            </a:extLst>
          </p:cNvPr>
          <p:cNvSpPr txBox="1"/>
          <p:nvPr/>
        </p:nvSpPr>
        <p:spPr bwMode="auto">
          <a:xfrm>
            <a:off x="685800" y="838200"/>
            <a:ext cx="7620000" cy="66786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Enzimsko razlaganje triglicerida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Saturacija nezasićenih MK  (linolna 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</a:rPr>
              <a:t>→stearinska)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</a:rPr>
              <a:t>Protozoe ’čuvaju’ nezasićene MK ugrađujući ih u svoje trigliceride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</a:rPr>
              <a:t>Srednje i više MK se resorbuju u tankim crevima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</a:rPr>
              <a:t>Niže MK se resorbuju u buragu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</a:rPr>
              <a:t>Sirćetna kiselina 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→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</a:rPr>
              <a:t>Acetil KoA 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→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</a:rPr>
              <a:t>Sinteza MK ili u CLK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</a:rPr>
              <a:t>Masti mleka su delimično iz krvi, a delimično se sintetišu u mlečnoj žlezdi. 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</a:rPr>
              <a:t>NADPH potreban za sintezu je iz pentozofosfatnog puta ili reakcije koju katalizuje izocitrat dehidrogenaza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</a:rPr>
              <a:t>Tiolaza nije vezana za kompleks sintaze MK, pa se mogu sintetisati i MK sa kraćim lancima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r-Latn-RS" altLang="sr-Latn-RS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ea typeface="Microsoft YaHei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sr-Latn-R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161E32-D8E9-8E17-98EF-F36D341B352D}"/>
              </a:ext>
            </a:extLst>
          </p:cNvPr>
          <p:cNvSpPr txBox="1">
            <a:spLocks/>
          </p:cNvSpPr>
          <p:nvPr/>
        </p:nvSpPr>
        <p:spPr>
          <a:xfrm>
            <a:off x="49213" y="131763"/>
            <a:ext cx="3836987" cy="5334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Metabolizam proteina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C2420-4B4E-0972-275D-C6DC8E4EA620}"/>
              </a:ext>
            </a:extLst>
          </p:cNvPr>
          <p:cNvSpPr txBox="1"/>
          <p:nvPr/>
        </p:nvSpPr>
        <p:spPr bwMode="auto">
          <a:xfrm>
            <a:off x="685800" y="838200"/>
            <a:ext cx="7620000" cy="281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Za preživare ne postoje esencijalne AK jer mikroflora buraga sintetiše svih 20 AK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</a:rPr>
              <a:t>Mikroorganizmi buraga imaju enzim </a:t>
            </a:r>
            <a:r>
              <a:rPr lang="sr-Latn-RS" altLang="sr-Latn-R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</a:rPr>
              <a:t>ureazu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</a:rPr>
              <a:t> koja razlaže ureju i koristi oslobođeni amonijak za ugradnju u AK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r-Latn-RS" altLang="sr-Latn-RS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ea typeface="Microsoft YaHei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sr-Latn-R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FC5D-D7E0-FD7C-5C96-7A3A4A7A2001}"/>
              </a:ext>
            </a:extLst>
          </p:cNvPr>
          <p:cNvSpPr txBox="1">
            <a:spLocks/>
          </p:cNvSpPr>
          <p:nvPr/>
        </p:nvSpPr>
        <p:spPr>
          <a:xfrm>
            <a:off x="49213" y="131763"/>
            <a:ext cx="3836987" cy="5334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POJKILOTERMI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1A2BCE-7006-1A27-08FF-14795E72CB53}"/>
              </a:ext>
            </a:extLst>
          </p:cNvPr>
          <p:cNvSpPr txBox="1"/>
          <p:nvPr/>
        </p:nvSpPr>
        <p:spPr bwMode="auto">
          <a:xfrm>
            <a:off x="685800" y="838200"/>
            <a:ext cx="7620000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Životinje čija temperatura zavisi od spoljašnje sredine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crosoft YaHei"/>
                <a:cs typeface="+mn-cs"/>
              </a:rPr>
              <a:t>Ribe, gmizavci...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crosoft YaHei"/>
                <a:cs typeface="+mn-cs"/>
              </a:rPr>
              <a:t>Ptice i sisari su homeotermi (imaju mehanizme za održavanje stalne temperature</a:t>
            </a:r>
            <a:endParaRPr lang="en-US" dirty="0">
              <a:latin typeface="Comic Sans MS" pitchFamily="66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CB10A-8621-490C-849A-13DCDDE1A342}"/>
              </a:ext>
            </a:extLst>
          </p:cNvPr>
          <p:cNvSpPr txBox="1"/>
          <p:nvPr/>
        </p:nvSpPr>
        <p:spPr bwMode="auto">
          <a:xfrm>
            <a:off x="703263" y="3733800"/>
            <a:ext cx="7620000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Ribe: hitinaza (enzim koji razlaže hitin račića kojima se hrane)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Problem je visoka konc. proteina ukoliko žive u ograničenom prostoru (bazeni, akvarijumi) zbog velike količine amonijaka</a:t>
            </a:r>
          </a:p>
          <a:p>
            <a:pPr marL="1200150" lvl="2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Amonotelične vrste (izlučuju višak N kao amonijak)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3D6AD10D-430A-287C-2398-3F1E4C64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3832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">
            <a:extLst>
              <a:ext uri="{FF2B5EF4-FFF2-40B4-BE49-F238E27FC236}">
                <a16:creationId xmlns:a16="http://schemas.microsoft.com/office/drawing/2014/main" id="{F9DB7A23-EA88-A734-F5AE-76836C1BA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41148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0457FAF-529E-7CEC-9180-8821389EC8CE}"/>
              </a:ext>
            </a:extLst>
          </p:cNvPr>
          <p:cNvSpPr/>
          <p:nvPr/>
        </p:nvSpPr>
        <p:spPr>
          <a:xfrm>
            <a:off x="0" y="3848100"/>
            <a:ext cx="1600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3" name="Picture 3">
            <a:extLst>
              <a:ext uri="{FF2B5EF4-FFF2-40B4-BE49-F238E27FC236}">
                <a16:creationId xmlns:a16="http://schemas.microsoft.com/office/drawing/2014/main" id="{49E09788-2E04-4B7A-015E-FF3AB14AC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28600"/>
            <a:ext cx="3040062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>
            <a:extLst>
              <a:ext uri="{FF2B5EF4-FFF2-40B4-BE49-F238E27FC236}">
                <a16:creationId xmlns:a16="http://schemas.microsoft.com/office/drawing/2014/main" id="{0F9B61F6-5708-DE8D-7EA5-B88318B97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43400"/>
            <a:ext cx="2805113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>
            <a:extLst>
              <a:ext uri="{FF2B5EF4-FFF2-40B4-BE49-F238E27FC236}">
                <a16:creationId xmlns:a16="http://schemas.microsoft.com/office/drawing/2014/main" id="{4A9DF6B8-D541-1973-2858-97BB94B5E4B8}"/>
              </a:ext>
            </a:extLst>
          </p:cNvPr>
          <p:cNvSpPr/>
          <p:nvPr/>
        </p:nvSpPr>
        <p:spPr>
          <a:xfrm>
            <a:off x="457200" y="381000"/>
            <a:ext cx="7924800" cy="3279648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ADA3A-4D8A-441A-5380-A0D016D4A7B2}"/>
              </a:ext>
            </a:extLst>
          </p:cNvPr>
          <p:cNvSpPr txBox="1">
            <a:spLocks/>
          </p:cNvSpPr>
          <p:nvPr/>
        </p:nvSpPr>
        <p:spPr>
          <a:xfrm>
            <a:off x="685800" y="13716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Lep vikend i SREĆNO na ispitu!!!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8438" name="Picture 4" descr="Krava.png">
            <a:extLst>
              <a:ext uri="{FF2B5EF4-FFF2-40B4-BE49-F238E27FC236}">
                <a16:creationId xmlns:a16="http://schemas.microsoft.com/office/drawing/2014/main" id="{211C7EFF-9A41-AF79-6B21-C5CC0A4DC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3063875"/>
            <a:ext cx="3173412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 descr="Goat.png">
            <a:extLst>
              <a:ext uri="{FF2B5EF4-FFF2-40B4-BE49-F238E27FC236}">
                <a16:creationId xmlns:a16="http://schemas.microsoft.com/office/drawing/2014/main" id="{A2C2422A-6F8A-1D28-CFD2-6CBE46B4D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4196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" descr="Ovca.png">
            <a:extLst>
              <a:ext uri="{FF2B5EF4-FFF2-40B4-BE49-F238E27FC236}">
                <a16:creationId xmlns:a16="http://schemas.microsoft.com/office/drawing/2014/main" id="{F87E1ADE-4948-697D-52B5-03517FAC0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35400"/>
            <a:ext cx="3175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le.png">
            <a:extLst>
              <a:ext uri="{FF2B5EF4-FFF2-40B4-BE49-F238E27FC236}">
                <a16:creationId xmlns:a16="http://schemas.microsoft.com/office/drawing/2014/main" id="{ACD8A5BB-5D3F-093C-2FFC-8E63480C7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6888"/>
            <a:ext cx="228600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urag.png">
            <a:extLst>
              <a:ext uri="{FF2B5EF4-FFF2-40B4-BE49-F238E27FC236}">
                <a16:creationId xmlns:a16="http://schemas.microsoft.com/office/drawing/2014/main" id="{8CA96871-CC6F-B77C-9583-8305FE554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476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B69B71-F4A1-9D2A-6FD6-5C9238FA0777}"/>
              </a:ext>
            </a:extLst>
          </p:cNvPr>
          <p:cNvSpPr txBox="1">
            <a:spLocks/>
          </p:cNvSpPr>
          <p:nvPr/>
        </p:nvSpPr>
        <p:spPr>
          <a:xfrm>
            <a:off x="381000" y="457200"/>
            <a:ext cx="5791200" cy="3048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Burag -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anaerobna fermentaciona komora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Kod mladih preživara je nerazvijen (vare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mleko kao i monogastrične životinje).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Mikroflora naseljava želudac u starosti 6-13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nedelja, kada on poprima karakteristike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poligastričnog tipa.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EDB851-5CA8-323A-A639-07503CEE5FAE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1752600" cy="5334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Bakterije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BEBF43-790C-2F9A-606A-A4092F8A7A7B}"/>
              </a:ext>
            </a:extLst>
          </p:cNvPr>
          <p:cNvSpPr/>
          <p:nvPr/>
        </p:nvSpPr>
        <p:spPr>
          <a:xfrm>
            <a:off x="457200" y="685800"/>
            <a:ext cx="80740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63 vrste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anaerobnih i fakultativno anaerobnih sporogenih i nesporogenih bakterija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D68584-BA1E-1F52-1BDC-7F496DADF5BD}"/>
              </a:ext>
            </a:extLst>
          </p:cNvPr>
          <p:cNvSpPr/>
          <p:nvPr/>
        </p:nvSpPr>
        <p:spPr>
          <a:xfrm>
            <a:off x="685800" y="1066800"/>
            <a:ext cx="48704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15-18 milijardi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bakterija po mL sadržaja buraga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273F7C-4BF6-507F-CFA2-993C7108ED59}"/>
              </a:ext>
            </a:extLst>
          </p:cNvPr>
          <p:cNvSpPr/>
          <p:nvPr/>
        </p:nvSpPr>
        <p:spPr>
          <a:xfrm>
            <a:off x="990600" y="1447800"/>
            <a:ext cx="176688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Uloge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bakterija: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B80A4B-77E6-8C20-1A79-E92A74CD27CA}"/>
              </a:ext>
            </a:extLst>
          </p:cNvPr>
          <p:cNvSpPr/>
          <p:nvPr/>
        </p:nvSpPr>
        <p:spPr>
          <a:xfrm>
            <a:off x="1371600" y="1676400"/>
            <a:ext cx="7239000" cy="217011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enzimska razgradnja polisaharida do monosaharida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razgradnja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monosaharida do nižih masnih kiselina (sirćetna, propionska, buterna)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vezivanje oslobođenog H</a:t>
            </a:r>
            <a:r>
              <a:rPr lang="sr-Latn-RS" altLang="sr-Latn-R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za CO</a:t>
            </a:r>
            <a:r>
              <a:rPr lang="sr-Latn-RS" altLang="sr-Latn-R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pri čemu nastaje metan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sinteza esencijalnih aminokiselina</a:t>
            </a:r>
            <a:endParaRPr lang="en-US" altLang="sr-Latn-R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20204D48-83BA-1A92-2C6F-99527270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8782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1670F48E-DDB3-6D59-28DB-005D43D5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58404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3BC9128-C96E-65FC-4FFA-F22A6E00F5AC}"/>
              </a:ext>
            </a:extLst>
          </p:cNvPr>
          <p:cNvSpPr txBox="1">
            <a:spLocks/>
          </p:cNvSpPr>
          <p:nvPr/>
        </p:nvSpPr>
        <p:spPr>
          <a:xfrm>
            <a:off x="4191000" y="609600"/>
            <a:ext cx="3429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Glavne bakterije buraga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79297-7EE6-6B82-10B7-5ACDCACE3AFA}"/>
              </a:ext>
            </a:extLst>
          </p:cNvPr>
          <p:cNvSpPr txBox="1"/>
          <p:nvPr/>
        </p:nvSpPr>
        <p:spPr>
          <a:xfrm>
            <a:off x="3810000" y="1071563"/>
            <a:ext cx="1676400" cy="277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sz="1200" dirty="0">
                <a:latin typeface="Comic Sans MS" panose="030F0702030302020204" pitchFamily="66" charset="0"/>
              </a:rPr>
              <a:t>Razlaganje celuloze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201A3-1813-B224-CBC6-8C6A16167472}"/>
              </a:ext>
            </a:extLst>
          </p:cNvPr>
          <p:cNvSpPr txBox="1"/>
          <p:nvPr/>
        </p:nvSpPr>
        <p:spPr>
          <a:xfrm>
            <a:off x="3810000" y="1984375"/>
            <a:ext cx="2667000" cy="277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sz="1200" dirty="0">
                <a:latin typeface="Comic Sans MS" panose="030F0702030302020204" pitchFamily="66" charset="0"/>
              </a:rPr>
              <a:t>Razlaganje hemiceluloze i pektina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B34D1-567A-A9F8-B3A9-0CAD4B5434A0}"/>
              </a:ext>
            </a:extLst>
          </p:cNvPr>
          <p:cNvSpPr txBox="1"/>
          <p:nvPr/>
        </p:nvSpPr>
        <p:spPr>
          <a:xfrm>
            <a:off x="3840163" y="2628900"/>
            <a:ext cx="1493837" cy="276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RS" sz="1200" dirty="0">
                <a:latin typeface="Comic Sans MS" panose="030F0702030302020204" pitchFamily="66" charset="0"/>
              </a:rPr>
              <a:t>Razlaganje skroba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B56CE-BC90-25B9-8329-FAE7ACF51B23}"/>
              </a:ext>
            </a:extLst>
          </p:cNvPr>
          <p:cNvSpPr txBox="1"/>
          <p:nvPr/>
        </p:nvSpPr>
        <p:spPr>
          <a:xfrm>
            <a:off x="3810000" y="3273425"/>
            <a:ext cx="2362200" cy="276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RS" sz="1200" dirty="0">
                <a:latin typeface="Comic Sans MS" panose="030F0702030302020204" pitchFamily="66" charset="0"/>
              </a:rPr>
              <a:t>Korišćenje organiskih kiselina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67D5A95A-A0E5-03B2-0C89-C400829A5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92538"/>
            <a:ext cx="36576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CC0CEE5-9A88-92DD-23BB-23EDE3300583}"/>
              </a:ext>
            </a:extLst>
          </p:cNvPr>
          <p:cNvSpPr txBox="1">
            <a:spLocks/>
          </p:cNvSpPr>
          <p:nvPr/>
        </p:nvSpPr>
        <p:spPr>
          <a:xfrm>
            <a:off x="609600" y="609600"/>
            <a:ext cx="1752600" cy="5334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Protozoe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D67952-6E42-7A06-6AFC-C45B5609A8F1}"/>
              </a:ext>
            </a:extLst>
          </p:cNvPr>
          <p:cNvSpPr/>
          <p:nvPr/>
        </p:nvSpPr>
        <p:spPr>
          <a:xfrm>
            <a:off x="1143000" y="990600"/>
            <a:ext cx="64547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Najviše cilijata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(izotrihe, oligotrihe i holotrihe), striktni anaerobi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5BC041-08D7-CE5D-55FB-4A1BB4B324E9}"/>
              </a:ext>
            </a:extLst>
          </p:cNvPr>
          <p:cNvSpPr/>
          <p:nvPr/>
        </p:nvSpPr>
        <p:spPr>
          <a:xfrm>
            <a:off x="1143000" y="1371600"/>
            <a:ext cx="17176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Uloge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protozoa: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0FB9EB-2913-ABA6-C229-92378BD8199C}"/>
              </a:ext>
            </a:extLst>
          </p:cNvPr>
          <p:cNvSpPr/>
          <p:nvPr/>
        </p:nvSpPr>
        <p:spPr>
          <a:xfrm>
            <a:off x="1752600" y="1676400"/>
            <a:ext cx="5715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razgradnja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monosaharida do nižih masnih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    kiselina (sirćetna, mlečna, buterna), 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i CO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fagocitoza bakterija (izvor azota)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‘zaštita’ esencijalnih masnih kiselina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ag.png">
            <a:extLst>
              <a:ext uri="{FF2B5EF4-FFF2-40B4-BE49-F238E27FC236}">
                <a16:creationId xmlns:a16="http://schemas.microsoft.com/office/drawing/2014/main" id="{111A7252-7D33-B6C7-88D0-1B246FAAA5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"/>
          </a:blip>
          <a:stretch>
            <a:fillRect/>
          </a:stretch>
        </p:blipFill>
        <p:spPr>
          <a:xfrm>
            <a:off x="-342900" y="0"/>
            <a:ext cx="9677400" cy="701040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4452D7B-AAFA-DF4A-549D-9D0B6ACEC24F}"/>
              </a:ext>
            </a:extLst>
          </p:cNvPr>
          <p:cNvSpPr/>
          <p:nvPr/>
        </p:nvSpPr>
        <p:spPr>
          <a:xfrm>
            <a:off x="1676400" y="2971800"/>
            <a:ext cx="990600" cy="457200"/>
          </a:xfrm>
          <a:prstGeom prst="roundRect">
            <a:avLst>
              <a:gd name="adj" fmla="val 19048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FA640F3-5D54-E699-3693-098E328DB92C}"/>
              </a:ext>
            </a:extLst>
          </p:cNvPr>
          <p:cNvSpPr/>
          <p:nvPr/>
        </p:nvSpPr>
        <p:spPr>
          <a:xfrm>
            <a:off x="1676400" y="1676400"/>
            <a:ext cx="990600" cy="457200"/>
          </a:xfrm>
          <a:prstGeom prst="roundRect">
            <a:avLst>
              <a:gd name="adj" fmla="val 19048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5C3B54-3881-33CA-11AB-093FD841FAAE}"/>
              </a:ext>
            </a:extLst>
          </p:cNvPr>
          <p:cNvSpPr/>
          <p:nvPr/>
        </p:nvSpPr>
        <p:spPr>
          <a:xfrm>
            <a:off x="1676400" y="1676400"/>
            <a:ext cx="99060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Celobioza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18FAA-C5CC-1B9F-F9EF-8339B5AAAA75}"/>
              </a:ext>
            </a:extLst>
          </p:cNvPr>
          <p:cNvSpPr/>
          <p:nvPr/>
        </p:nvSpPr>
        <p:spPr>
          <a:xfrm>
            <a:off x="1676400" y="2971800"/>
            <a:ext cx="91440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Maltoza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CE1E7AF-27E6-5DB9-F8AE-0FAC29E6B09F}"/>
              </a:ext>
            </a:extLst>
          </p:cNvPr>
          <p:cNvSpPr/>
          <p:nvPr/>
        </p:nvSpPr>
        <p:spPr>
          <a:xfrm>
            <a:off x="3429000" y="4114800"/>
            <a:ext cx="1143000" cy="457200"/>
          </a:xfrm>
          <a:prstGeom prst="roundRect">
            <a:avLst>
              <a:gd name="adj" fmla="val 19048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E33021-521E-A01B-8A8B-8454D0DE9D91}"/>
              </a:ext>
            </a:extLst>
          </p:cNvPr>
          <p:cNvSpPr/>
          <p:nvPr/>
        </p:nvSpPr>
        <p:spPr>
          <a:xfrm>
            <a:off x="3581400" y="4114800"/>
            <a:ext cx="842963" cy="415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Pentoze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C5EB711-5F39-5F68-5577-03F0EE4CDACB}"/>
              </a:ext>
            </a:extLst>
          </p:cNvPr>
          <p:cNvSpPr/>
          <p:nvPr/>
        </p:nvSpPr>
        <p:spPr bwMode="auto">
          <a:xfrm>
            <a:off x="3505200" y="2514600"/>
            <a:ext cx="990600" cy="457200"/>
          </a:xfrm>
          <a:prstGeom prst="roundRect">
            <a:avLst>
              <a:gd name="adj" fmla="val 1904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72B6D3-5892-2337-5B4C-76BB3B6C60B5}"/>
              </a:ext>
            </a:extLst>
          </p:cNvPr>
          <p:cNvSpPr/>
          <p:nvPr/>
        </p:nvSpPr>
        <p:spPr bwMode="auto">
          <a:xfrm>
            <a:off x="3505200" y="2514600"/>
            <a:ext cx="930275" cy="422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Glukoza</a:t>
            </a: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607F927-AAD4-114E-455D-C04363246D18}"/>
              </a:ext>
            </a:extLst>
          </p:cNvPr>
          <p:cNvSpPr/>
          <p:nvPr/>
        </p:nvSpPr>
        <p:spPr bwMode="auto">
          <a:xfrm>
            <a:off x="5029200" y="2514600"/>
            <a:ext cx="990600" cy="457200"/>
          </a:xfrm>
          <a:prstGeom prst="roundRect">
            <a:avLst>
              <a:gd name="adj" fmla="val 1904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413530-F30F-593D-1FAC-6353872BD869}"/>
              </a:ext>
            </a:extLst>
          </p:cNvPr>
          <p:cNvSpPr/>
          <p:nvPr/>
        </p:nvSpPr>
        <p:spPr bwMode="auto">
          <a:xfrm>
            <a:off x="5105400" y="2514600"/>
            <a:ext cx="866775" cy="422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Piruvat</a:t>
            </a: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4D8AB4D-2B1C-C9D6-2222-F9D115A905D6}"/>
              </a:ext>
            </a:extLst>
          </p:cNvPr>
          <p:cNvSpPr/>
          <p:nvPr/>
        </p:nvSpPr>
        <p:spPr bwMode="auto">
          <a:xfrm>
            <a:off x="6096000" y="1219200"/>
            <a:ext cx="990600" cy="457200"/>
          </a:xfrm>
          <a:prstGeom prst="roundRect">
            <a:avLst>
              <a:gd name="adj" fmla="val 1904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61CB23-84C3-6F66-CDFF-8DF7E4573EDE}"/>
              </a:ext>
            </a:extLst>
          </p:cNvPr>
          <p:cNvSpPr/>
          <p:nvPr/>
        </p:nvSpPr>
        <p:spPr bwMode="auto">
          <a:xfrm>
            <a:off x="6172200" y="1219200"/>
            <a:ext cx="847725" cy="381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Formiat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1C53A6D-3494-212E-0C8C-AF6042539986}"/>
              </a:ext>
            </a:extLst>
          </p:cNvPr>
          <p:cNvSpPr/>
          <p:nvPr/>
        </p:nvSpPr>
        <p:spPr bwMode="auto">
          <a:xfrm>
            <a:off x="7162800" y="762000"/>
            <a:ext cx="548130" cy="457200"/>
          </a:xfrm>
          <a:prstGeom prst="roundRect">
            <a:avLst>
              <a:gd name="adj" fmla="val 19048"/>
            </a:avLst>
          </a:prstGeom>
          <a:solidFill>
            <a:srgbClr val="F6882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AF3ECE-E447-7457-8688-021BCC1F438B}"/>
              </a:ext>
            </a:extLst>
          </p:cNvPr>
          <p:cNvSpPr/>
          <p:nvPr/>
        </p:nvSpPr>
        <p:spPr bwMode="auto">
          <a:xfrm>
            <a:off x="7162800" y="762000"/>
            <a:ext cx="609600" cy="379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CO</a:t>
            </a:r>
            <a:r>
              <a:rPr lang="sr-Latn-R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400" baseline="-25000" dirty="0">
              <a:latin typeface="+mn-lt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B523211-64EA-6CEA-19B8-4528337CE760}"/>
              </a:ext>
            </a:extLst>
          </p:cNvPr>
          <p:cNvSpPr/>
          <p:nvPr/>
        </p:nvSpPr>
        <p:spPr bwMode="auto">
          <a:xfrm>
            <a:off x="7162800" y="1676400"/>
            <a:ext cx="457200" cy="457200"/>
          </a:xfrm>
          <a:prstGeom prst="roundRect">
            <a:avLst>
              <a:gd name="adj" fmla="val 1904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DC4083-AD77-4A1E-5CB9-2AC8B485E53A}"/>
              </a:ext>
            </a:extLst>
          </p:cNvPr>
          <p:cNvSpPr/>
          <p:nvPr/>
        </p:nvSpPr>
        <p:spPr bwMode="auto">
          <a:xfrm>
            <a:off x="7162800" y="1676400"/>
            <a:ext cx="396875" cy="379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400" baseline="-25000" dirty="0">
              <a:latin typeface="+mn-lt"/>
              <a:cs typeface="+mn-cs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11ACF9E-A9D2-53E5-8C18-24627042BEBD}"/>
              </a:ext>
            </a:extLst>
          </p:cNvPr>
          <p:cNvSpPr/>
          <p:nvPr/>
        </p:nvSpPr>
        <p:spPr bwMode="auto">
          <a:xfrm>
            <a:off x="7924800" y="1219200"/>
            <a:ext cx="534073" cy="457200"/>
          </a:xfrm>
          <a:prstGeom prst="roundRect">
            <a:avLst>
              <a:gd name="adj" fmla="val 19048"/>
            </a:avLst>
          </a:prstGeom>
          <a:solidFill>
            <a:srgbClr val="F6882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81E04F-22A6-A567-708E-750DD2E6DBB3}"/>
              </a:ext>
            </a:extLst>
          </p:cNvPr>
          <p:cNvSpPr/>
          <p:nvPr/>
        </p:nvSpPr>
        <p:spPr bwMode="auto">
          <a:xfrm>
            <a:off x="7924800" y="1219200"/>
            <a:ext cx="552450" cy="420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CH</a:t>
            </a:r>
            <a:r>
              <a:rPr lang="sr-Latn-RS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</a:t>
            </a:r>
            <a:endParaRPr lang="en-US" sz="1600" b="1" baseline="-25000" dirty="0">
              <a:latin typeface="+mn-lt"/>
              <a:cs typeface="+mn-cs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169DFE7-06A7-4EB6-E390-6EE6E0A8825C}"/>
              </a:ext>
            </a:extLst>
          </p:cNvPr>
          <p:cNvSpPr/>
          <p:nvPr/>
        </p:nvSpPr>
        <p:spPr bwMode="auto">
          <a:xfrm>
            <a:off x="6324600" y="3505200"/>
            <a:ext cx="990600" cy="457200"/>
          </a:xfrm>
          <a:prstGeom prst="roundRect">
            <a:avLst>
              <a:gd name="adj" fmla="val 1904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660996-16DA-7F67-6642-315DE7CAF92F}"/>
              </a:ext>
            </a:extLst>
          </p:cNvPr>
          <p:cNvSpPr/>
          <p:nvPr/>
        </p:nvSpPr>
        <p:spPr bwMode="auto">
          <a:xfrm>
            <a:off x="6477000" y="3505200"/>
            <a:ext cx="733425" cy="381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Laktat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94A5D06-3C43-B424-0B33-4D24336726DE}"/>
              </a:ext>
            </a:extLst>
          </p:cNvPr>
          <p:cNvSpPr/>
          <p:nvPr/>
        </p:nvSpPr>
        <p:spPr bwMode="auto">
          <a:xfrm>
            <a:off x="7696200" y="2514600"/>
            <a:ext cx="990600" cy="457495"/>
          </a:xfrm>
          <a:prstGeom prst="roundRect">
            <a:avLst>
              <a:gd name="adj" fmla="val 19048"/>
            </a:avLst>
          </a:prstGeom>
          <a:solidFill>
            <a:srgbClr val="F6882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868D85E-EBDC-4DE1-2A3E-D5811F32B26C}"/>
              </a:ext>
            </a:extLst>
          </p:cNvPr>
          <p:cNvSpPr/>
          <p:nvPr/>
        </p:nvSpPr>
        <p:spPr bwMode="auto">
          <a:xfrm>
            <a:off x="7696200" y="2514600"/>
            <a:ext cx="8620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Acetat</a:t>
            </a: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CC88AD1-BAD9-9548-C05A-18DB4A47C410}"/>
              </a:ext>
            </a:extLst>
          </p:cNvPr>
          <p:cNvSpPr/>
          <p:nvPr/>
        </p:nvSpPr>
        <p:spPr bwMode="auto">
          <a:xfrm>
            <a:off x="7696200" y="3505200"/>
            <a:ext cx="1143000" cy="457495"/>
          </a:xfrm>
          <a:prstGeom prst="roundRect">
            <a:avLst>
              <a:gd name="adj" fmla="val 19048"/>
            </a:avLst>
          </a:prstGeom>
          <a:solidFill>
            <a:srgbClr val="F6882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A1DA28C-E533-E4C9-C07A-6119674DCB24}"/>
              </a:ext>
            </a:extLst>
          </p:cNvPr>
          <p:cNvSpPr/>
          <p:nvPr/>
        </p:nvSpPr>
        <p:spPr bwMode="auto">
          <a:xfrm>
            <a:off x="7696200" y="3505200"/>
            <a:ext cx="10922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Propionat</a:t>
            </a: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79C2A46-3914-6C1E-AFC9-823D1B989DD1}"/>
              </a:ext>
            </a:extLst>
          </p:cNvPr>
          <p:cNvSpPr/>
          <p:nvPr/>
        </p:nvSpPr>
        <p:spPr bwMode="auto">
          <a:xfrm>
            <a:off x="7772400" y="4572000"/>
            <a:ext cx="990600" cy="457495"/>
          </a:xfrm>
          <a:prstGeom prst="roundRect">
            <a:avLst>
              <a:gd name="adj" fmla="val 19048"/>
            </a:avLst>
          </a:prstGeom>
          <a:solidFill>
            <a:srgbClr val="F6882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126BE91-9F60-3B16-2C9F-6A0953B474F1}"/>
              </a:ext>
            </a:extLst>
          </p:cNvPr>
          <p:cNvSpPr/>
          <p:nvPr/>
        </p:nvSpPr>
        <p:spPr bwMode="auto">
          <a:xfrm>
            <a:off x="7848600" y="4572000"/>
            <a:ext cx="885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Butirat</a:t>
            </a:r>
            <a:endParaRPr lang="en-US" sz="1600" b="1" dirty="0">
              <a:latin typeface="+mn-lt"/>
              <a:cs typeface="+mn-cs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0031374-43A8-7185-4042-1C54F53D9182}"/>
              </a:ext>
            </a:extLst>
          </p:cNvPr>
          <p:cNvCxnSpPr/>
          <p:nvPr/>
        </p:nvCxnSpPr>
        <p:spPr>
          <a:xfrm flipV="1">
            <a:off x="6781800" y="990600"/>
            <a:ext cx="381000" cy="228600"/>
          </a:xfrm>
          <a:prstGeom prst="straightConnector1">
            <a:avLst/>
          </a:prstGeom>
          <a:ln w="19050"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93C3737-88DA-DDD6-BF08-80FB914DF3A8}"/>
              </a:ext>
            </a:extLst>
          </p:cNvPr>
          <p:cNvCxnSpPr/>
          <p:nvPr/>
        </p:nvCxnSpPr>
        <p:spPr>
          <a:xfrm rot="5400000" flipH="1" flipV="1">
            <a:off x="7620000" y="1600200"/>
            <a:ext cx="304800" cy="304800"/>
          </a:xfrm>
          <a:prstGeom prst="straightConnector1">
            <a:avLst/>
          </a:prstGeom>
          <a:ln w="19050"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A6C0B48-2169-6190-F470-82737BC2291A}"/>
              </a:ext>
            </a:extLst>
          </p:cNvPr>
          <p:cNvCxnSpPr/>
          <p:nvPr/>
        </p:nvCxnSpPr>
        <p:spPr>
          <a:xfrm rot="16200000" flipH="1">
            <a:off x="7696200" y="990600"/>
            <a:ext cx="228600" cy="2286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8081635-97BF-6ACE-8569-040EB2836D9B}"/>
              </a:ext>
            </a:extLst>
          </p:cNvPr>
          <p:cNvCxnSpPr>
            <a:endCxn id="40" idx="1"/>
          </p:cNvCxnSpPr>
          <p:nvPr/>
        </p:nvCxnSpPr>
        <p:spPr>
          <a:xfrm>
            <a:off x="6019800" y="2743200"/>
            <a:ext cx="1676400" cy="2233"/>
          </a:xfrm>
          <a:prstGeom prst="straightConnector1">
            <a:avLst/>
          </a:prstGeom>
          <a:ln w="19050"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EC7C05A-DA59-BDE6-0BBA-69F374B63921}"/>
              </a:ext>
            </a:extLst>
          </p:cNvPr>
          <p:cNvCxnSpPr/>
          <p:nvPr/>
        </p:nvCxnSpPr>
        <p:spPr>
          <a:xfrm>
            <a:off x="7315200" y="3733800"/>
            <a:ext cx="381000" cy="2233"/>
          </a:xfrm>
          <a:prstGeom prst="straightConnector1">
            <a:avLst/>
          </a:prstGeom>
          <a:ln w="19050"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6210071-D5B9-541B-14D0-4095A7706D6A}"/>
              </a:ext>
            </a:extLst>
          </p:cNvPr>
          <p:cNvCxnSpPr/>
          <p:nvPr/>
        </p:nvCxnSpPr>
        <p:spPr>
          <a:xfrm>
            <a:off x="5715000" y="4800600"/>
            <a:ext cx="2057400" cy="2233"/>
          </a:xfrm>
          <a:prstGeom prst="straightConnector1">
            <a:avLst/>
          </a:prstGeom>
          <a:ln w="19050"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>
            <a:extLst>
              <a:ext uri="{FF2B5EF4-FFF2-40B4-BE49-F238E27FC236}">
                <a16:creationId xmlns:a16="http://schemas.microsoft.com/office/drawing/2014/main" id="{65EC0C3D-A834-280F-697A-CAEFEAA729A2}"/>
              </a:ext>
            </a:extLst>
          </p:cNvPr>
          <p:cNvSpPr/>
          <p:nvPr/>
        </p:nvSpPr>
        <p:spPr>
          <a:xfrm>
            <a:off x="5486400" y="4343400"/>
            <a:ext cx="533400" cy="457200"/>
          </a:xfrm>
          <a:prstGeom prst="arc">
            <a:avLst>
              <a:gd name="adj1" fmla="val 5711655"/>
              <a:gd name="adj2" fmla="val 10949370"/>
            </a:avLst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3C78799-5122-0A02-BB1B-77EE214251D1}"/>
              </a:ext>
            </a:extLst>
          </p:cNvPr>
          <p:cNvCxnSpPr/>
          <p:nvPr/>
        </p:nvCxnSpPr>
        <p:spPr>
          <a:xfrm rot="5400000">
            <a:off x="4684713" y="3771900"/>
            <a:ext cx="1601788" cy="1587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93F2D77-F721-456B-919A-44121103094C}"/>
              </a:ext>
            </a:extLst>
          </p:cNvPr>
          <p:cNvCxnSpPr>
            <a:endCxn id="73" idx="2"/>
          </p:cNvCxnSpPr>
          <p:nvPr/>
        </p:nvCxnSpPr>
        <p:spPr>
          <a:xfrm rot="5400000">
            <a:off x="5378450" y="3232150"/>
            <a:ext cx="522288" cy="1588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rc 72">
            <a:extLst>
              <a:ext uri="{FF2B5EF4-FFF2-40B4-BE49-F238E27FC236}">
                <a16:creationId xmlns:a16="http://schemas.microsoft.com/office/drawing/2014/main" id="{C3A0A3F4-6E58-D90F-6421-D680E20CC88E}"/>
              </a:ext>
            </a:extLst>
          </p:cNvPr>
          <p:cNvSpPr/>
          <p:nvPr/>
        </p:nvSpPr>
        <p:spPr>
          <a:xfrm>
            <a:off x="5638800" y="3276600"/>
            <a:ext cx="533400" cy="457200"/>
          </a:xfrm>
          <a:prstGeom prst="arc">
            <a:avLst>
              <a:gd name="adj1" fmla="val 5711655"/>
              <a:gd name="adj2" fmla="val 10949370"/>
            </a:avLst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D701024-1DE8-A351-8930-8327174F4FA5}"/>
              </a:ext>
            </a:extLst>
          </p:cNvPr>
          <p:cNvCxnSpPr>
            <a:stCxn id="73" idx="0"/>
          </p:cNvCxnSpPr>
          <p:nvPr/>
        </p:nvCxnSpPr>
        <p:spPr>
          <a:xfrm>
            <a:off x="5884863" y="3733800"/>
            <a:ext cx="439737" cy="1588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DA57303-89BA-C3CD-C47B-9B89804F1E13}"/>
              </a:ext>
            </a:extLst>
          </p:cNvPr>
          <p:cNvCxnSpPr>
            <a:stCxn id="81" idx="0"/>
          </p:cNvCxnSpPr>
          <p:nvPr/>
        </p:nvCxnSpPr>
        <p:spPr>
          <a:xfrm rot="5400000">
            <a:off x="5055394" y="2069306"/>
            <a:ext cx="865188" cy="3175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A0ACEFC-9CD9-C078-1C26-78E8512AF0CA}"/>
              </a:ext>
            </a:extLst>
          </p:cNvPr>
          <p:cNvCxnSpPr/>
          <p:nvPr/>
        </p:nvCxnSpPr>
        <p:spPr>
          <a:xfrm>
            <a:off x="5715000" y="1447800"/>
            <a:ext cx="439738" cy="1588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Arc 80">
            <a:extLst>
              <a:ext uri="{FF2B5EF4-FFF2-40B4-BE49-F238E27FC236}">
                <a16:creationId xmlns:a16="http://schemas.microsoft.com/office/drawing/2014/main" id="{CDBA2244-3C51-CAE1-26DE-E9D20ECCB261}"/>
              </a:ext>
            </a:extLst>
          </p:cNvPr>
          <p:cNvSpPr/>
          <p:nvPr/>
        </p:nvSpPr>
        <p:spPr>
          <a:xfrm>
            <a:off x="5486400" y="1447800"/>
            <a:ext cx="533400" cy="457200"/>
          </a:xfrm>
          <a:prstGeom prst="arc">
            <a:avLst>
              <a:gd name="adj1" fmla="val 11297138"/>
              <a:gd name="adj2" fmla="val 15757298"/>
            </a:avLst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110A511-D734-4892-AD6D-FABFBCE5CBCA}"/>
              </a:ext>
            </a:extLst>
          </p:cNvPr>
          <p:cNvCxnSpPr/>
          <p:nvPr/>
        </p:nvCxnSpPr>
        <p:spPr>
          <a:xfrm>
            <a:off x="6781800" y="1676400"/>
            <a:ext cx="381000" cy="304800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90D43F8-A473-CCFC-15B6-9278FF7FA400}"/>
              </a:ext>
            </a:extLst>
          </p:cNvPr>
          <p:cNvCxnSpPr/>
          <p:nvPr/>
        </p:nvCxnSpPr>
        <p:spPr>
          <a:xfrm>
            <a:off x="4495800" y="2743200"/>
            <a:ext cx="533400" cy="1588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253413A-FE4C-A77A-FA6F-0405BFEB0F91}"/>
              </a:ext>
            </a:extLst>
          </p:cNvPr>
          <p:cNvCxnSpPr>
            <a:stCxn id="97" idx="2"/>
            <a:endCxn id="19" idx="0"/>
          </p:cNvCxnSpPr>
          <p:nvPr/>
        </p:nvCxnSpPr>
        <p:spPr>
          <a:xfrm rot="16200000" flipH="1">
            <a:off x="3792538" y="2336800"/>
            <a:ext cx="344487" cy="11113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C132163-55A4-B026-3130-A6C5B371469E}"/>
              </a:ext>
            </a:extLst>
          </p:cNvPr>
          <p:cNvCxnSpPr>
            <a:endCxn id="97" idx="0"/>
          </p:cNvCxnSpPr>
          <p:nvPr/>
        </p:nvCxnSpPr>
        <p:spPr>
          <a:xfrm>
            <a:off x="2667000" y="1905000"/>
            <a:ext cx="1043371" cy="346"/>
          </a:xfrm>
          <a:prstGeom prst="straightConnector1">
            <a:avLst/>
          </a:prstGeom>
          <a:ln w="19050"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Arc 96">
            <a:extLst>
              <a:ext uri="{FF2B5EF4-FFF2-40B4-BE49-F238E27FC236}">
                <a16:creationId xmlns:a16="http://schemas.microsoft.com/office/drawing/2014/main" id="{C68FF981-DB74-94BF-8FEE-354AC7C0722D}"/>
              </a:ext>
            </a:extLst>
          </p:cNvPr>
          <p:cNvSpPr/>
          <p:nvPr/>
        </p:nvSpPr>
        <p:spPr>
          <a:xfrm>
            <a:off x="3429000" y="1905000"/>
            <a:ext cx="533400" cy="457200"/>
          </a:xfrm>
          <a:prstGeom prst="arc">
            <a:avLst>
              <a:gd name="adj1" fmla="val 16420659"/>
              <a:gd name="adj2" fmla="val 465916"/>
            </a:avLst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Arc 102">
            <a:extLst>
              <a:ext uri="{FF2B5EF4-FFF2-40B4-BE49-F238E27FC236}">
                <a16:creationId xmlns:a16="http://schemas.microsoft.com/office/drawing/2014/main" id="{E9DC3B46-312F-DCAB-0679-6CC96EB5E583}"/>
              </a:ext>
            </a:extLst>
          </p:cNvPr>
          <p:cNvSpPr/>
          <p:nvPr/>
        </p:nvSpPr>
        <p:spPr>
          <a:xfrm>
            <a:off x="3429000" y="2743200"/>
            <a:ext cx="533400" cy="457200"/>
          </a:xfrm>
          <a:prstGeom prst="arc">
            <a:avLst>
              <a:gd name="adj1" fmla="val 4147"/>
              <a:gd name="adj2" fmla="val 5486015"/>
            </a:avLst>
          </a:prstGeom>
          <a:ln w="19050">
            <a:solidFill>
              <a:schemeClr val="accent3">
                <a:lumMod val="40000"/>
                <a:lumOff val="6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5DAF846-1C4F-C43A-AE59-E4EA62CD33B2}"/>
              </a:ext>
            </a:extLst>
          </p:cNvPr>
          <p:cNvCxnSpPr/>
          <p:nvPr/>
        </p:nvCxnSpPr>
        <p:spPr>
          <a:xfrm>
            <a:off x="2667000" y="3200400"/>
            <a:ext cx="1043371" cy="346"/>
          </a:xfrm>
          <a:prstGeom prst="straightConnector1">
            <a:avLst/>
          </a:prstGeom>
          <a:ln w="19050"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76FB479-26A2-EB5E-52D3-4166F80E06EE}"/>
              </a:ext>
            </a:extLst>
          </p:cNvPr>
          <p:cNvCxnSpPr/>
          <p:nvPr/>
        </p:nvCxnSpPr>
        <p:spPr>
          <a:xfrm rot="5400000" flipH="1" flipV="1">
            <a:off x="3505994" y="3504406"/>
            <a:ext cx="1066800" cy="1588"/>
          </a:xfrm>
          <a:prstGeom prst="straightConnector1">
            <a:avLst/>
          </a:prstGeom>
          <a:ln w="19050"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C7F9650F-83E7-2C6F-A43F-CCCC45FE02C1}"/>
              </a:ext>
            </a:extLst>
          </p:cNvPr>
          <p:cNvCxnSpPr/>
          <p:nvPr/>
        </p:nvCxnSpPr>
        <p:spPr>
          <a:xfrm>
            <a:off x="1524000" y="3798094"/>
            <a:ext cx="1906588" cy="0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E7BA7738-2780-60F3-E5E3-421E93B56F4C}"/>
              </a:ext>
            </a:extLst>
          </p:cNvPr>
          <p:cNvSpPr/>
          <p:nvPr/>
        </p:nvSpPr>
        <p:spPr>
          <a:xfrm>
            <a:off x="48491" y="1676330"/>
            <a:ext cx="990600" cy="457200"/>
          </a:xfrm>
          <a:prstGeom prst="roundRect">
            <a:avLst>
              <a:gd name="adj" fmla="val 19048"/>
            </a:avLst>
          </a:prstGeom>
          <a:solidFill>
            <a:srgbClr val="6983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85501BA-DFAE-522F-500F-5849F15817D6}"/>
              </a:ext>
            </a:extLst>
          </p:cNvPr>
          <p:cNvSpPr/>
          <p:nvPr/>
        </p:nvSpPr>
        <p:spPr>
          <a:xfrm>
            <a:off x="44450" y="1676400"/>
            <a:ext cx="990600" cy="422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Cel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uloza</a:t>
            </a: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B251E9F8-0F09-3796-C704-2325487CB919}"/>
              </a:ext>
            </a:extLst>
          </p:cNvPr>
          <p:cNvSpPr/>
          <p:nvPr/>
        </p:nvSpPr>
        <p:spPr>
          <a:xfrm>
            <a:off x="48491" y="3004344"/>
            <a:ext cx="990600" cy="457200"/>
          </a:xfrm>
          <a:prstGeom prst="roundRect">
            <a:avLst>
              <a:gd name="adj" fmla="val 19048"/>
            </a:avLst>
          </a:prstGeom>
          <a:solidFill>
            <a:srgbClr val="6983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B677E7E-427A-C795-4E76-FEB78F558128}"/>
              </a:ext>
            </a:extLst>
          </p:cNvPr>
          <p:cNvSpPr/>
          <p:nvPr/>
        </p:nvSpPr>
        <p:spPr>
          <a:xfrm>
            <a:off x="120650" y="3005138"/>
            <a:ext cx="8350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Skrob</a:t>
            </a: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282452C9-6186-96A1-AC9A-D511F4FDC143}"/>
              </a:ext>
            </a:extLst>
          </p:cNvPr>
          <p:cNvSpPr/>
          <p:nvPr/>
        </p:nvSpPr>
        <p:spPr>
          <a:xfrm>
            <a:off x="48490" y="4076631"/>
            <a:ext cx="1475509" cy="457200"/>
          </a:xfrm>
          <a:prstGeom prst="roundRect">
            <a:avLst>
              <a:gd name="adj" fmla="val 19048"/>
            </a:avLst>
          </a:prstGeom>
          <a:solidFill>
            <a:srgbClr val="6983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591C136-5925-8FFD-FA91-3E7BFD326511}"/>
              </a:ext>
            </a:extLst>
          </p:cNvPr>
          <p:cNvSpPr/>
          <p:nvPr/>
        </p:nvSpPr>
        <p:spPr>
          <a:xfrm>
            <a:off x="49213" y="4092575"/>
            <a:ext cx="147478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Hemic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el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uloza</a:t>
            </a:r>
            <a:endParaRPr lang="en-US" sz="1600" b="1" dirty="0">
              <a:latin typeface="+mn-lt"/>
              <a:cs typeface="+mn-cs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04DB3E6-AAAF-DB8D-3809-7CD1A3956780}"/>
              </a:ext>
            </a:extLst>
          </p:cNvPr>
          <p:cNvCxnSpPr/>
          <p:nvPr/>
        </p:nvCxnSpPr>
        <p:spPr>
          <a:xfrm>
            <a:off x="1035050" y="2645569"/>
            <a:ext cx="609600" cy="0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7B346D1-AAF7-1CC0-7E04-681CE4E2ACD0}"/>
              </a:ext>
            </a:extLst>
          </p:cNvPr>
          <p:cNvCxnSpPr/>
          <p:nvPr/>
        </p:nvCxnSpPr>
        <p:spPr>
          <a:xfrm>
            <a:off x="1066800" y="1340644"/>
            <a:ext cx="609600" cy="0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48370F12-582B-AF09-1CFB-818415EEF7FF}"/>
              </a:ext>
            </a:extLst>
          </p:cNvPr>
          <p:cNvSpPr txBox="1">
            <a:spLocks/>
          </p:cNvSpPr>
          <p:nvPr/>
        </p:nvSpPr>
        <p:spPr>
          <a:xfrm>
            <a:off x="49213" y="131763"/>
            <a:ext cx="3836987" cy="5334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Metabolizam ugljenih hidrata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9" grpId="0"/>
      <p:bldP spid="22" grpId="0"/>
      <p:bldP spid="25" grpId="0"/>
      <p:bldP spid="27" grpId="0"/>
      <p:bldP spid="29" grpId="0"/>
      <p:bldP spid="34" grpId="0"/>
      <p:bldP spid="37" grpId="0"/>
      <p:bldP spid="40" grpId="0"/>
      <p:bldP spid="43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rag.png">
            <a:extLst>
              <a:ext uri="{FF2B5EF4-FFF2-40B4-BE49-F238E27FC236}">
                <a16:creationId xmlns:a16="http://schemas.microsoft.com/office/drawing/2014/main" id="{C94358E2-BDB4-EF7C-C37C-483F9D6B29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"/>
          </a:blip>
          <a:stretch>
            <a:fillRect/>
          </a:stretch>
        </p:blipFill>
        <p:spPr>
          <a:xfrm>
            <a:off x="-304800" y="27709"/>
            <a:ext cx="9677400" cy="701040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B2E49E5-1465-A830-C49F-8B75DBDD6EDC}"/>
              </a:ext>
            </a:extLst>
          </p:cNvPr>
          <p:cNvSpPr/>
          <p:nvPr/>
        </p:nvSpPr>
        <p:spPr bwMode="auto">
          <a:xfrm>
            <a:off x="475204" y="685800"/>
            <a:ext cx="8287795" cy="5715000"/>
          </a:xfrm>
          <a:prstGeom prst="roundRect">
            <a:avLst/>
          </a:prstGeom>
          <a:solidFill>
            <a:srgbClr val="F79747">
              <a:alpha val="6078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62705-4615-388B-A728-A15E07D85829}"/>
              </a:ext>
            </a:extLst>
          </p:cNvPr>
          <p:cNvSpPr txBox="1"/>
          <p:nvPr/>
        </p:nvSpPr>
        <p:spPr bwMode="auto">
          <a:xfrm>
            <a:off x="1006475" y="2230438"/>
            <a:ext cx="1219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Piruvat</a:t>
            </a:r>
          </a:p>
        </p:txBody>
      </p:sp>
      <p:grpSp>
        <p:nvGrpSpPr>
          <p:cNvPr id="8199" name="Group 87">
            <a:extLst>
              <a:ext uri="{FF2B5EF4-FFF2-40B4-BE49-F238E27FC236}">
                <a16:creationId xmlns:a16="http://schemas.microsoft.com/office/drawing/2014/main" id="{AA4FE978-7A16-83AE-8CED-E67D01289AA3}"/>
              </a:ext>
            </a:extLst>
          </p:cNvPr>
          <p:cNvGrpSpPr>
            <a:grpSpLocks/>
          </p:cNvGrpSpPr>
          <p:nvPr/>
        </p:nvGrpSpPr>
        <p:grpSpPr bwMode="auto">
          <a:xfrm>
            <a:off x="1022350" y="1617663"/>
            <a:ext cx="1236663" cy="688975"/>
            <a:chOff x="3505200" y="1981200"/>
            <a:chExt cx="1235836" cy="688777"/>
          </a:xfrm>
        </p:grpSpPr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17053513-951A-0B8A-5C6C-B3CBCC733130}"/>
                </a:ext>
              </a:extLst>
            </p:cNvPr>
            <p:cNvSpPr txBox="1"/>
            <p:nvPr/>
          </p:nvSpPr>
          <p:spPr bwMode="auto">
            <a:xfrm>
              <a:off x="4038243" y="1981200"/>
              <a:ext cx="702793" cy="3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grpSp>
          <p:nvGrpSpPr>
            <p:cNvPr id="8248" name="Group 81">
              <a:extLst>
                <a:ext uri="{FF2B5EF4-FFF2-40B4-BE49-F238E27FC236}">
                  <a16:creationId xmlns:a16="http://schemas.microsoft.com/office/drawing/2014/main" id="{0B148ECB-96D1-1F83-C170-390AF157B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5200" y="1981200"/>
              <a:ext cx="708334" cy="688777"/>
              <a:chOff x="1295400" y="457200"/>
              <a:chExt cx="708334" cy="688777"/>
            </a:xfrm>
          </p:grpSpPr>
          <p:grpSp>
            <p:nvGrpSpPr>
              <p:cNvPr id="8249" name="Group 15">
                <a:extLst>
                  <a:ext uri="{FF2B5EF4-FFF2-40B4-BE49-F238E27FC236}">
                    <a16:creationId xmlns:a16="http://schemas.microsoft.com/office/drawing/2014/main" id="{7F5E272F-E510-5492-D3ED-055C2F371C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5400" y="457200"/>
                <a:ext cx="708334" cy="688777"/>
                <a:chOff x="2209800" y="1981200"/>
                <a:chExt cx="708334" cy="688777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3C03F5C-2D6A-D382-AFBE-316E99125E3B}"/>
                    </a:ext>
                  </a:extLst>
                </p:cNvPr>
                <p:cNvSpPr txBox="1"/>
                <p:nvPr/>
              </p:nvSpPr>
              <p:spPr bwMode="auto">
                <a:xfrm>
                  <a:off x="2209800" y="1981200"/>
                  <a:ext cx="685341" cy="30788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6358851-7CCA-0ECC-8F12-C72C7BB88BBA}"/>
                    </a:ext>
                  </a:extLst>
                </p:cNvPr>
                <p:cNvSpPr txBox="1"/>
                <p:nvPr/>
              </p:nvSpPr>
              <p:spPr bwMode="auto">
                <a:xfrm>
                  <a:off x="2590545" y="2362091"/>
                  <a:ext cx="326806" cy="30788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O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6A4955-71B5-097C-2213-1709B0164587}"/>
                  </a:ext>
                </a:extLst>
              </p:cNvPr>
              <p:cNvSpPr txBox="1"/>
              <p:nvPr/>
            </p:nvSpPr>
            <p:spPr bwMode="auto">
              <a:xfrm rot="16200000">
                <a:off x="1691957" y="669923"/>
                <a:ext cx="276146" cy="30776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41B720-FFBA-CB63-6233-E0A95A98DDD1}"/>
              </a:ext>
            </a:extLst>
          </p:cNvPr>
          <p:cNvCxnSpPr/>
          <p:nvPr/>
        </p:nvCxnSpPr>
        <p:spPr>
          <a:xfrm>
            <a:off x="2151063" y="2197100"/>
            <a:ext cx="3640137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1" name="Group 27">
            <a:extLst>
              <a:ext uri="{FF2B5EF4-FFF2-40B4-BE49-F238E27FC236}">
                <a16:creationId xmlns:a16="http://schemas.microsoft.com/office/drawing/2014/main" id="{B4C73F8D-E82C-B6F4-84CC-E60A01BFA993}"/>
              </a:ext>
            </a:extLst>
          </p:cNvPr>
          <p:cNvGrpSpPr>
            <a:grpSpLocks/>
          </p:cNvGrpSpPr>
          <p:nvPr/>
        </p:nvGrpSpPr>
        <p:grpSpPr bwMode="auto">
          <a:xfrm>
            <a:off x="6018213" y="1735138"/>
            <a:ext cx="1644650" cy="615950"/>
            <a:chOff x="1469637" y="1447800"/>
            <a:chExt cx="1645558" cy="615751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0596292E-E7AA-BD7D-6850-C40039BF8C3C}"/>
                </a:ext>
              </a:extLst>
            </p:cNvPr>
            <p:cNvSpPr txBox="1"/>
            <p:nvPr/>
          </p:nvSpPr>
          <p:spPr bwMode="auto">
            <a:xfrm>
              <a:off x="1542702" y="1447800"/>
              <a:ext cx="1572493" cy="307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3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en-GB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 + CO</a:t>
              </a:r>
              <a:r>
                <a:rPr lang="en-GB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BE4327-6ED3-5778-3A0B-A9AA90AAE26E}"/>
                </a:ext>
              </a:extLst>
            </p:cNvPr>
            <p:cNvSpPr txBox="1"/>
            <p:nvPr/>
          </p:nvSpPr>
          <p:spPr bwMode="auto">
            <a:xfrm>
              <a:off x="1469637" y="1755676"/>
              <a:ext cx="1219873" cy="3078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Acetat</a:t>
              </a:r>
              <a:endPara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8202" name="Group 28">
            <a:extLst>
              <a:ext uri="{FF2B5EF4-FFF2-40B4-BE49-F238E27FC236}">
                <a16:creationId xmlns:a16="http://schemas.microsoft.com/office/drawing/2014/main" id="{1EED6858-988B-38BD-F15B-397BE33221C4}"/>
              </a:ext>
            </a:extLst>
          </p:cNvPr>
          <p:cNvGrpSpPr>
            <a:grpSpLocks/>
          </p:cNvGrpSpPr>
          <p:nvPr/>
        </p:nvGrpSpPr>
        <p:grpSpPr bwMode="auto">
          <a:xfrm>
            <a:off x="6045200" y="2914650"/>
            <a:ext cx="1468438" cy="600075"/>
            <a:chOff x="4403248" y="403034"/>
            <a:chExt cx="1468672" cy="600409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96C9BA5C-8F2E-EAD4-E738-940A9D9BCD14}"/>
                </a:ext>
              </a:extLst>
            </p:cNvPr>
            <p:cNvSpPr txBox="1"/>
            <p:nvPr/>
          </p:nvSpPr>
          <p:spPr bwMode="auto">
            <a:xfrm>
              <a:off x="4403248" y="403034"/>
              <a:ext cx="1468672" cy="3081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3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CH</a:t>
              </a:r>
              <a:r>
                <a:rPr lang="en-GB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-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en-GB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 </a:t>
              </a:r>
              <a:endPara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82021B-CF4E-C272-B88F-158B21324D20}"/>
                </a:ext>
              </a:extLst>
            </p:cNvPr>
            <p:cNvSpPr txBox="1"/>
            <p:nvPr/>
          </p:nvSpPr>
          <p:spPr bwMode="auto">
            <a:xfrm>
              <a:off x="4528681" y="695297"/>
              <a:ext cx="1217806" cy="3081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Propionat</a:t>
              </a:r>
              <a:endPara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8203" name="Group 29">
            <a:extLst>
              <a:ext uri="{FF2B5EF4-FFF2-40B4-BE49-F238E27FC236}">
                <a16:creationId xmlns:a16="http://schemas.microsoft.com/office/drawing/2014/main" id="{49E749D9-C779-DE9E-F40B-EF220CD1B6EF}"/>
              </a:ext>
            </a:extLst>
          </p:cNvPr>
          <p:cNvGrpSpPr>
            <a:grpSpLocks/>
          </p:cNvGrpSpPr>
          <p:nvPr/>
        </p:nvGrpSpPr>
        <p:grpSpPr bwMode="auto">
          <a:xfrm>
            <a:off x="6105525" y="4586288"/>
            <a:ext cx="2470150" cy="763587"/>
            <a:chOff x="1203325" y="2743200"/>
            <a:chExt cx="2470548" cy="764400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5A453B03-B1BD-50EE-E28C-434C1CE8F6B2}"/>
                </a:ext>
              </a:extLst>
            </p:cNvPr>
            <p:cNvSpPr txBox="1"/>
            <p:nvPr/>
          </p:nvSpPr>
          <p:spPr bwMode="auto">
            <a:xfrm>
              <a:off x="1203325" y="2743200"/>
              <a:ext cx="2470548" cy="308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3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CH</a:t>
              </a:r>
              <a:r>
                <a:rPr lang="en-GB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-CH</a:t>
              </a:r>
              <a:r>
                <a:rPr lang="en-GB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  <a:r>
                <a:rPr lang="en-GB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-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en-GB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 </a:t>
              </a:r>
              <a:r>
                <a:rPr lang="en-GB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+ 2CO</a:t>
              </a:r>
              <a:r>
                <a:rPr lang="en-GB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en-GB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 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91B0DB-AB59-1F7C-E7F1-922054D08EB7}"/>
                </a:ext>
              </a:extLst>
            </p:cNvPr>
            <p:cNvSpPr txBox="1"/>
            <p:nvPr/>
          </p:nvSpPr>
          <p:spPr bwMode="auto">
            <a:xfrm>
              <a:off x="1543105" y="3199297"/>
              <a:ext cx="1217809" cy="3083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Butirat</a:t>
              </a:r>
              <a:endPara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7E4AB7-8ECB-31BD-C859-E1EF153F2553}"/>
              </a:ext>
            </a:extLst>
          </p:cNvPr>
          <p:cNvCxnSpPr/>
          <p:nvPr/>
        </p:nvCxnSpPr>
        <p:spPr>
          <a:xfrm>
            <a:off x="2151063" y="3403600"/>
            <a:ext cx="3640137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9234B1-27D8-1E10-2EAD-23AAC7B00387}"/>
              </a:ext>
            </a:extLst>
          </p:cNvPr>
          <p:cNvCxnSpPr/>
          <p:nvPr/>
        </p:nvCxnSpPr>
        <p:spPr>
          <a:xfrm>
            <a:off x="2151063" y="4740275"/>
            <a:ext cx="3640137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2080DBF-0D83-5090-CE82-9B15769EBE86}"/>
              </a:ext>
            </a:extLst>
          </p:cNvPr>
          <p:cNvSpPr txBox="1"/>
          <p:nvPr/>
        </p:nvSpPr>
        <p:spPr bwMode="auto">
          <a:xfrm>
            <a:off x="989013" y="3413125"/>
            <a:ext cx="1219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Piruvat</a:t>
            </a:r>
          </a:p>
        </p:txBody>
      </p:sp>
      <p:grpSp>
        <p:nvGrpSpPr>
          <p:cNvPr id="8207" name="Group 87">
            <a:extLst>
              <a:ext uri="{FF2B5EF4-FFF2-40B4-BE49-F238E27FC236}">
                <a16:creationId xmlns:a16="http://schemas.microsoft.com/office/drawing/2014/main" id="{BF64CCF7-C454-B70D-6D86-2DF0456EAB81}"/>
              </a:ext>
            </a:extLst>
          </p:cNvPr>
          <p:cNvGrpSpPr>
            <a:grpSpLocks/>
          </p:cNvGrpSpPr>
          <p:nvPr/>
        </p:nvGrpSpPr>
        <p:grpSpPr bwMode="auto">
          <a:xfrm>
            <a:off x="989013" y="2784475"/>
            <a:ext cx="1236662" cy="687388"/>
            <a:chOff x="3505200" y="1981200"/>
            <a:chExt cx="1235836" cy="688777"/>
          </a:xfrm>
        </p:grpSpPr>
        <p:sp>
          <p:nvSpPr>
            <p:cNvPr id="35" name="TextBox 3">
              <a:extLst>
                <a:ext uri="{FF2B5EF4-FFF2-40B4-BE49-F238E27FC236}">
                  <a16:creationId xmlns:a16="http://schemas.microsoft.com/office/drawing/2014/main" id="{D6114156-0238-714D-C49C-0A265978AA2F}"/>
                </a:ext>
              </a:extLst>
            </p:cNvPr>
            <p:cNvSpPr txBox="1"/>
            <p:nvPr/>
          </p:nvSpPr>
          <p:spPr bwMode="auto">
            <a:xfrm>
              <a:off x="4038244" y="1981200"/>
              <a:ext cx="702792" cy="3085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grpSp>
          <p:nvGrpSpPr>
            <p:cNvPr id="8236" name="Group 81">
              <a:extLst>
                <a:ext uri="{FF2B5EF4-FFF2-40B4-BE49-F238E27FC236}">
                  <a16:creationId xmlns:a16="http://schemas.microsoft.com/office/drawing/2014/main" id="{58B171AD-5AD7-FF4E-CFFA-BB07CE95A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5200" y="1981200"/>
              <a:ext cx="708334" cy="688777"/>
              <a:chOff x="1295400" y="457200"/>
              <a:chExt cx="708334" cy="688777"/>
            </a:xfrm>
          </p:grpSpPr>
          <p:grpSp>
            <p:nvGrpSpPr>
              <p:cNvPr id="8237" name="Group 15">
                <a:extLst>
                  <a:ext uri="{FF2B5EF4-FFF2-40B4-BE49-F238E27FC236}">
                    <a16:creationId xmlns:a16="http://schemas.microsoft.com/office/drawing/2014/main" id="{CA1981FC-EAB5-DE8A-8FEA-395D95D314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5400" y="457200"/>
                <a:ext cx="708334" cy="688777"/>
                <a:chOff x="2209800" y="1981200"/>
                <a:chExt cx="708334" cy="688777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60E6C96-8DE1-89B0-47ED-426CFC281927}"/>
                    </a:ext>
                  </a:extLst>
                </p:cNvPr>
                <p:cNvSpPr txBox="1"/>
                <p:nvPr/>
              </p:nvSpPr>
              <p:spPr bwMode="auto">
                <a:xfrm>
                  <a:off x="2209800" y="1981200"/>
                  <a:ext cx="685342" cy="30859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58ECEA1-B5AF-F112-5024-40E78733A8BC}"/>
                    </a:ext>
                  </a:extLst>
                </p:cNvPr>
                <p:cNvSpPr txBox="1"/>
                <p:nvPr/>
              </p:nvSpPr>
              <p:spPr bwMode="auto">
                <a:xfrm>
                  <a:off x="2590546" y="2362970"/>
                  <a:ext cx="326807" cy="30700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O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9B60BE7-57FB-BF70-02D3-3A4CE96CF4CC}"/>
                  </a:ext>
                </a:extLst>
              </p:cNvPr>
              <p:cNvSpPr txBox="1"/>
              <p:nvPr/>
            </p:nvSpPr>
            <p:spPr bwMode="auto">
              <a:xfrm rot="16200000">
                <a:off x="1692435" y="669973"/>
                <a:ext cx="275193" cy="30776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CF6DE22-5DDE-38A9-A6A0-BEFA3155DE20}"/>
              </a:ext>
            </a:extLst>
          </p:cNvPr>
          <p:cNvSpPr txBox="1"/>
          <p:nvPr/>
        </p:nvSpPr>
        <p:spPr bwMode="auto">
          <a:xfrm>
            <a:off x="933450" y="4838700"/>
            <a:ext cx="1219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Piruvat</a:t>
            </a:r>
          </a:p>
        </p:txBody>
      </p:sp>
      <p:grpSp>
        <p:nvGrpSpPr>
          <p:cNvPr id="8209" name="Group 87">
            <a:extLst>
              <a:ext uri="{FF2B5EF4-FFF2-40B4-BE49-F238E27FC236}">
                <a16:creationId xmlns:a16="http://schemas.microsoft.com/office/drawing/2014/main" id="{D87167D1-73E5-05CF-A4BD-E69B34A87DC1}"/>
              </a:ext>
            </a:extLst>
          </p:cNvPr>
          <p:cNvGrpSpPr>
            <a:grpSpLocks/>
          </p:cNvGrpSpPr>
          <p:nvPr/>
        </p:nvGrpSpPr>
        <p:grpSpPr bwMode="auto">
          <a:xfrm>
            <a:off x="915988" y="4241800"/>
            <a:ext cx="1236662" cy="688975"/>
            <a:chOff x="3505200" y="1981200"/>
            <a:chExt cx="1235836" cy="688777"/>
          </a:xfrm>
        </p:grpSpPr>
        <p:sp>
          <p:nvSpPr>
            <p:cNvPr id="43" name="TextBox 3">
              <a:extLst>
                <a:ext uri="{FF2B5EF4-FFF2-40B4-BE49-F238E27FC236}">
                  <a16:creationId xmlns:a16="http://schemas.microsoft.com/office/drawing/2014/main" id="{5A913FCD-91DC-7A32-78E6-8F1C9EA536B0}"/>
                </a:ext>
              </a:extLst>
            </p:cNvPr>
            <p:cNvSpPr txBox="1"/>
            <p:nvPr/>
          </p:nvSpPr>
          <p:spPr bwMode="auto">
            <a:xfrm>
              <a:off x="4038244" y="1981200"/>
              <a:ext cx="702792" cy="3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grpSp>
          <p:nvGrpSpPr>
            <p:cNvPr id="8230" name="Group 81">
              <a:extLst>
                <a:ext uri="{FF2B5EF4-FFF2-40B4-BE49-F238E27FC236}">
                  <a16:creationId xmlns:a16="http://schemas.microsoft.com/office/drawing/2014/main" id="{3D8B8673-E962-FBE7-78C9-36E9CDF74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5200" y="1981200"/>
              <a:ext cx="708334" cy="688777"/>
              <a:chOff x="1295400" y="457200"/>
              <a:chExt cx="708334" cy="688777"/>
            </a:xfrm>
          </p:grpSpPr>
          <p:grpSp>
            <p:nvGrpSpPr>
              <p:cNvPr id="8231" name="Group 15">
                <a:extLst>
                  <a:ext uri="{FF2B5EF4-FFF2-40B4-BE49-F238E27FC236}">
                    <a16:creationId xmlns:a16="http://schemas.microsoft.com/office/drawing/2014/main" id="{0F104522-7E5E-9BF4-91FB-B82F847DC7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5400" y="457200"/>
                <a:ext cx="708334" cy="688777"/>
                <a:chOff x="2209800" y="1981200"/>
                <a:chExt cx="708334" cy="688777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F525E03-C023-E6A4-048C-A7ACFE38A19F}"/>
                    </a:ext>
                  </a:extLst>
                </p:cNvPr>
                <p:cNvSpPr txBox="1"/>
                <p:nvPr/>
              </p:nvSpPr>
              <p:spPr bwMode="auto">
                <a:xfrm>
                  <a:off x="2209800" y="1981200"/>
                  <a:ext cx="685342" cy="30788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F7110D6-8A15-C0F9-3DA5-F158161A798B}"/>
                    </a:ext>
                  </a:extLst>
                </p:cNvPr>
                <p:cNvSpPr txBox="1"/>
                <p:nvPr/>
              </p:nvSpPr>
              <p:spPr bwMode="auto">
                <a:xfrm>
                  <a:off x="2590546" y="2362091"/>
                  <a:ext cx="326807" cy="30788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O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37931BC-CEFF-A5A2-2844-6E2B1B6D1F56}"/>
                  </a:ext>
                </a:extLst>
              </p:cNvPr>
              <p:cNvSpPr txBox="1"/>
              <p:nvPr/>
            </p:nvSpPr>
            <p:spPr bwMode="auto">
              <a:xfrm rot="16200000">
                <a:off x="1691958" y="669922"/>
                <a:ext cx="276146" cy="30776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52" name="Arc 51">
            <a:extLst>
              <a:ext uri="{FF2B5EF4-FFF2-40B4-BE49-F238E27FC236}">
                <a16:creationId xmlns:a16="http://schemas.microsoft.com/office/drawing/2014/main" id="{588C07F3-E901-6735-DE0B-0864CF31D1B7}"/>
              </a:ext>
            </a:extLst>
          </p:cNvPr>
          <p:cNvSpPr/>
          <p:nvPr/>
        </p:nvSpPr>
        <p:spPr>
          <a:xfrm>
            <a:off x="2828925" y="992188"/>
            <a:ext cx="2286000" cy="1196975"/>
          </a:xfrm>
          <a:prstGeom prst="arc">
            <a:avLst>
              <a:gd name="adj1" fmla="val 84446"/>
              <a:gd name="adj2" fmla="val 10740403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FB7397-7321-DCA3-D018-A5949DA53A43}"/>
              </a:ext>
            </a:extLst>
          </p:cNvPr>
          <p:cNvSpPr txBox="1"/>
          <p:nvPr/>
        </p:nvSpPr>
        <p:spPr>
          <a:xfrm>
            <a:off x="4724400" y="1371600"/>
            <a:ext cx="892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NAD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H+H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  <a:endParaRPr lang="en-US" sz="1200" dirty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8F2DA8-F855-596F-2E23-29E23FF28D35}"/>
              </a:ext>
            </a:extLst>
          </p:cNvPr>
          <p:cNvSpPr txBox="1"/>
          <p:nvPr/>
        </p:nvSpPr>
        <p:spPr>
          <a:xfrm>
            <a:off x="2514600" y="1371600"/>
            <a:ext cx="5810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NAD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3F0B7D-6293-5357-D0DC-A959DF42DD31}"/>
              </a:ext>
            </a:extLst>
          </p:cNvPr>
          <p:cNvSpPr txBox="1"/>
          <p:nvPr/>
        </p:nvSpPr>
        <p:spPr>
          <a:xfrm>
            <a:off x="3124200" y="1524000"/>
            <a:ext cx="7191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ADP+P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4DE0FA-D26B-7732-49EA-68B09E2A4D41}"/>
              </a:ext>
            </a:extLst>
          </p:cNvPr>
          <p:cNvSpPr txBox="1"/>
          <p:nvPr/>
        </p:nvSpPr>
        <p:spPr>
          <a:xfrm>
            <a:off x="4114800" y="1524000"/>
            <a:ext cx="5826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ATP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6D1FFC5B-85C0-D01C-FA92-AA856358E285}"/>
              </a:ext>
            </a:extLst>
          </p:cNvPr>
          <p:cNvSpPr/>
          <p:nvPr/>
        </p:nvSpPr>
        <p:spPr>
          <a:xfrm>
            <a:off x="3505200" y="1371600"/>
            <a:ext cx="914400" cy="817563"/>
          </a:xfrm>
          <a:prstGeom prst="arc">
            <a:avLst>
              <a:gd name="adj1" fmla="val 84446"/>
              <a:gd name="adj2" fmla="val 10740403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54F03E7C-84D3-C0ED-E888-C692E9942328}"/>
              </a:ext>
            </a:extLst>
          </p:cNvPr>
          <p:cNvSpPr/>
          <p:nvPr/>
        </p:nvSpPr>
        <p:spPr>
          <a:xfrm>
            <a:off x="2743200" y="2209800"/>
            <a:ext cx="2286000" cy="1196975"/>
          </a:xfrm>
          <a:prstGeom prst="arc">
            <a:avLst>
              <a:gd name="adj1" fmla="val 84446"/>
              <a:gd name="adj2" fmla="val 10740403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300B806-5085-E512-31AF-962973DEF0AA}"/>
              </a:ext>
            </a:extLst>
          </p:cNvPr>
          <p:cNvSpPr txBox="1"/>
          <p:nvPr/>
        </p:nvSpPr>
        <p:spPr>
          <a:xfrm>
            <a:off x="2133600" y="2590800"/>
            <a:ext cx="10810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2NAD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H+2H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  <a:endParaRPr lang="en-US" sz="1200" dirty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4E8022-72BD-5242-B701-040E45C35617}"/>
              </a:ext>
            </a:extLst>
          </p:cNvPr>
          <p:cNvSpPr txBox="1"/>
          <p:nvPr/>
        </p:nvSpPr>
        <p:spPr>
          <a:xfrm>
            <a:off x="4724400" y="2590800"/>
            <a:ext cx="6746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2NAD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B5D306-4906-86D1-775F-D3DD5033AE9D}"/>
              </a:ext>
            </a:extLst>
          </p:cNvPr>
          <p:cNvSpPr txBox="1"/>
          <p:nvPr/>
        </p:nvSpPr>
        <p:spPr>
          <a:xfrm>
            <a:off x="3038475" y="2741613"/>
            <a:ext cx="7191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ADP+P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8C2577-B9AA-2C91-14E3-FBBFF009DEDB}"/>
              </a:ext>
            </a:extLst>
          </p:cNvPr>
          <p:cNvSpPr txBox="1"/>
          <p:nvPr/>
        </p:nvSpPr>
        <p:spPr>
          <a:xfrm>
            <a:off x="4029075" y="2741613"/>
            <a:ext cx="58261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ATP</a:t>
            </a:r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CB249738-A63B-1B55-EFE1-9DB0A3426501}"/>
              </a:ext>
            </a:extLst>
          </p:cNvPr>
          <p:cNvSpPr/>
          <p:nvPr/>
        </p:nvSpPr>
        <p:spPr>
          <a:xfrm>
            <a:off x="3419475" y="2589213"/>
            <a:ext cx="914400" cy="817562"/>
          </a:xfrm>
          <a:prstGeom prst="arc">
            <a:avLst>
              <a:gd name="adj1" fmla="val 84446"/>
              <a:gd name="adj2" fmla="val 10740403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FF15CF2-99E6-3700-9E64-1C4C07B53945}"/>
              </a:ext>
            </a:extLst>
          </p:cNvPr>
          <p:cNvSpPr txBox="1"/>
          <p:nvPr/>
        </p:nvSpPr>
        <p:spPr>
          <a:xfrm>
            <a:off x="2971800" y="4038600"/>
            <a:ext cx="10239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2ADP+2P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A4942FC-DEBA-20B0-7238-D2854170F255}"/>
              </a:ext>
            </a:extLst>
          </p:cNvPr>
          <p:cNvSpPr txBox="1"/>
          <p:nvPr/>
        </p:nvSpPr>
        <p:spPr>
          <a:xfrm>
            <a:off x="4114800" y="4038600"/>
            <a:ext cx="914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2ATP</a:t>
            </a: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A64A4295-8DAF-E01F-3CAA-ED2BD1FCB3A6}"/>
              </a:ext>
            </a:extLst>
          </p:cNvPr>
          <p:cNvSpPr/>
          <p:nvPr/>
        </p:nvSpPr>
        <p:spPr>
          <a:xfrm>
            <a:off x="3505200" y="3886200"/>
            <a:ext cx="914400" cy="838200"/>
          </a:xfrm>
          <a:prstGeom prst="arc">
            <a:avLst>
              <a:gd name="adj1" fmla="val 84446"/>
              <a:gd name="adj2" fmla="val 10740403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7E8092-681D-C4F1-7962-721005832993}"/>
              </a:ext>
            </a:extLst>
          </p:cNvPr>
          <p:cNvSpPr txBox="1"/>
          <p:nvPr/>
        </p:nvSpPr>
        <p:spPr>
          <a:xfrm>
            <a:off x="558800" y="4246563"/>
            <a:ext cx="500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x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A6017E9-62AD-0AA2-1BE6-B5CA93AEA524}"/>
              </a:ext>
            </a:extLst>
          </p:cNvPr>
          <p:cNvSpPr/>
          <p:nvPr/>
        </p:nvSpPr>
        <p:spPr>
          <a:xfrm>
            <a:off x="2133600" y="5715000"/>
            <a:ext cx="1127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GB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+CO</a:t>
            </a:r>
            <a:r>
              <a:rPr lang="en-GB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D13BAF8-4653-3F2A-38B3-EE2EA6678A49}"/>
              </a:ext>
            </a:extLst>
          </p:cNvPr>
          <p:cNvCxnSpPr/>
          <p:nvPr/>
        </p:nvCxnSpPr>
        <p:spPr>
          <a:xfrm>
            <a:off x="3276600" y="5867400"/>
            <a:ext cx="1066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7E4FF295-B0C6-7C1E-6091-E8CBF27C4F18}"/>
              </a:ext>
            </a:extLst>
          </p:cNvPr>
          <p:cNvSpPr/>
          <p:nvPr/>
        </p:nvSpPr>
        <p:spPr>
          <a:xfrm>
            <a:off x="4419600" y="5715000"/>
            <a:ext cx="13747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GB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+ 2H</a:t>
            </a:r>
            <a:r>
              <a:rPr lang="en-GB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9F70B3-F53C-046E-A977-58B86CB2597B}"/>
              </a:ext>
            </a:extLst>
          </p:cNvPr>
          <p:cNvSpPr/>
          <p:nvPr/>
        </p:nvSpPr>
        <p:spPr>
          <a:xfrm>
            <a:off x="26988" y="0"/>
            <a:ext cx="9117012" cy="7094538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Gluko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za  u buragu podleže  procesu glikolize, te se jako malo resorbuje u crevima.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Glukoza u krvi je pretežno poreklom iz procesa glukoneogeneze, pa je glikemija  znatno niža nego kod ostalih životinja (2.2-3.3 mmol/L)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Krajnji proizvod razlaganja </a:t>
            </a:r>
            <a:r>
              <a:rPr lang="sr-Latn-RS" altLang="sr-Latn-R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glukoze 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u buragu jesu niže masne kiseline: 	   	</a:t>
            </a:r>
            <a:r>
              <a:rPr lang="sr-Latn-RS" altLang="sr-Latn-R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sirćetna</a:t>
            </a:r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</a:pPr>
            <a:r>
              <a:rPr lang="sr-Latn-RS" altLang="sr-Latn-R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   propionska </a:t>
            </a:r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</a:pPr>
            <a:r>
              <a:rPr lang="sr-Latn-RS" altLang="sr-Latn-R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	 buterna</a:t>
            </a:r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U toku sirćetnog vrenja oslobađaju se </a:t>
            </a:r>
            <a:r>
              <a:rPr lang="en-U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GB" altLang="sr-Latn-R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GB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+CO</a:t>
            </a:r>
            <a:r>
              <a:rPr lang="en-GB" altLang="sr-Latn-R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sr-Latn-RS" altLang="sr-Latn-R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koje metanogene bakterije prevode u metan (500L x milijardu krava 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→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</a:rPr>
              <a:t>14% ukupnog metana proizvedu krave)</a:t>
            </a:r>
            <a:endParaRPr lang="en-US" altLang="sr-Latn-RS" baseline="-2500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U toku buternog vrenja nastaju  </a:t>
            </a:r>
            <a:r>
              <a:rPr lang="en-GB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CO</a:t>
            </a:r>
            <a:r>
              <a:rPr lang="en-GB" altLang="sr-Latn-R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sr-Latn-RS" altLang="sr-Latn-R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i metan</a:t>
            </a:r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U toku stvaranja propionata, troši se vodonik i smanjuje stepen stvaranja metana</a:t>
            </a:r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 Niže masne kiseline se resorbuju u buragu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r-Latn-RS" altLang="sr-Latn-RS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sr-Latn-R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D65556-9666-AABE-954F-79C997A7F99F}"/>
              </a:ext>
            </a:extLst>
          </p:cNvPr>
          <p:cNvSpPr/>
          <p:nvPr/>
        </p:nvSpPr>
        <p:spPr>
          <a:xfrm>
            <a:off x="304800" y="228600"/>
            <a:ext cx="868680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r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esorbovanih nižih masnih kiselina, jedino je PROPIONAT glukogena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C2577A-3DFA-A06C-29C8-217560A6D52E}"/>
              </a:ext>
            </a:extLst>
          </p:cNvPr>
          <p:cNvSpPr/>
          <p:nvPr/>
        </p:nvSpPr>
        <p:spPr>
          <a:xfrm>
            <a:off x="5029200" y="4876800"/>
            <a:ext cx="990600" cy="533400"/>
          </a:xfrm>
          <a:prstGeom prst="rect">
            <a:avLst/>
          </a:prstGeom>
          <a:solidFill>
            <a:srgbClr val="F8ECE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17FEC-9B92-EDA9-643D-2B245868E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1208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Propionat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BF56B8-2B7A-21CE-1CB4-99293AD976F7}"/>
              </a:ext>
            </a:extLst>
          </p:cNvPr>
          <p:cNvCxnSpPr/>
          <p:nvPr/>
        </p:nvCxnSpPr>
        <p:spPr>
          <a:xfrm rot="5400000">
            <a:off x="1867694" y="1942306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954A054-20D7-3D2E-8FA0-3D87B442F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438400"/>
            <a:ext cx="162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Propionil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AA1047B7-AA3D-18CF-89B1-EC4BAB8432DF}"/>
              </a:ext>
            </a:extLst>
          </p:cNvPr>
          <p:cNvSpPr/>
          <p:nvPr/>
        </p:nvSpPr>
        <p:spPr>
          <a:xfrm>
            <a:off x="2362200" y="1752600"/>
            <a:ext cx="609600" cy="457200"/>
          </a:xfrm>
          <a:prstGeom prst="arc">
            <a:avLst>
              <a:gd name="adj1" fmla="val 5346869"/>
              <a:gd name="adj2" fmla="val 16142876"/>
            </a:avLst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235F6-6216-C602-8F7A-A81EE7E46C7E}"/>
              </a:ext>
            </a:extLst>
          </p:cNvPr>
          <p:cNvSpPr txBox="1"/>
          <p:nvPr/>
        </p:nvSpPr>
        <p:spPr>
          <a:xfrm>
            <a:off x="2590800" y="1600200"/>
            <a:ext cx="530915" cy="307777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ATP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E5022-F7CA-67BD-09A4-74689D7C476A}"/>
              </a:ext>
            </a:extLst>
          </p:cNvPr>
          <p:cNvSpPr txBox="1"/>
          <p:nvPr/>
        </p:nvSpPr>
        <p:spPr>
          <a:xfrm>
            <a:off x="2590800" y="2057400"/>
            <a:ext cx="942887" cy="307777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 PiP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7E661B58-E389-ECBE-E6F3-3221AAF98518}"/>
              </a:ext>
            </a:extLst>
          </p:cNvPr>
          <p:cNvSpPr/>
          <p:nvPr/>
        </p:nvSpPr>
        <p:spPr>
          <a:xfrm>
            <a:off x="2362200" y="1524000"/>
            <a:ext cx="1371600" cy="685800"/>
          </a:xfrm>
          <a:prstGeom prst="arc">
            <a:avLst>
              <a:gd name="adj1" fmla="val 10538499"/>
              <a:gd name="adj2" fmla="val 15867138"/>
            </a:avLst>
          </a:prstGeom>
          <a:ln w="15875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B090D5-F35F-A13D-7445-699627E6B34E}"/>
              </a:ext>
            </a:extLst>
          </p:cNvPr>
          <p:cNvSpPr txBox="1"/>
          <p:nvPr/>
        </p:nvSpPr>
        <p:spPr>
          <a:xfrm>
            <a:off x="2971800" y="1371600"/>
            <a:ext cx="835485" cy="307777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HS KoA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8BB8D7-3DAC-F999-FCF1-5297FD2C0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1438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sr-Latn-C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Propionil KoA</a:t>
            </a:r>
          </a:p>
          <a:p>
            <a:pPr algn="r" eaLnBrk="1" hangingPunct="1">
              <a:defRPr/>
            </a:pPr>
            <a:r>
              <a:rPr lang="sr-Latn-C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sintetaza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8AB261-3F07-6616-C3D4-2F7436D0F3C2}"/>
              </a:ext>
            </a:extLst>
          </p:cNvPr>
          <p:cNvCxnSpPr/>
          <p:nvPr/>
        </p:nvCxnSpPr>
        <p:spPr>
          <a:xfrm rot="5400000">
            <a:off x="1790701" y="3467100"/>
            <a:ext cx="1143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919752B5-2376-4AFE-3AB1-7116F29ABE66}"/>
              </a:ext>
            </a:extLst>
          </p:cNvPr>
          <p:cNvSpPr/>
          <p:nvPr/>
        </p:nvSpPr>
        <p:spPr>
          <a:xfrm>
            <a:off x="2362200" y="3200400"/>
            <a:ext cx="685800" cy="609600"/>
          </a:xfrm>
          <a:prstGeom prst="arc">
            <a:avLst>
              <a:gd name="adj1" fmla="val 5229931"/>
              <a:gd name="adj2" fmla="val 16140913"/>
            </a:avLst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292D62-9E37-F99D-0476-9BE4F1DFE714}"/>
              </a:ext>
            </a:extLst>
          </p:cNvPr>
          <p:cNvSpPr txBox="1"/>
          <p:nvPr/>
        </p:nvSpPr>
        <p:spPr>
          <a:xfrm>
            <a:off x="2667000" y="3048000"/>
            <a:ext cx="530915" cy="307777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ATP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44C0E9-D08F-62ED-59A7-023337B18171}"/>
              </a:ext>
            </a:extLst>
          </p:cNvPr>
          <p:cNvSpPr txBox="1"/>
          <p:nvPr/>
        </p:nvSpPr>
        <p:spPr>
          <a:xfrm>
            <a:off x="2667000" y="3657600"/>
            <a:ext cx="873957" cy="307777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+ Pi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C8EBD67-2004-7A25-9494-EAB997E913E5}"/>
              </a:ext>
            </a:extLst>
          </p:cNvPr>
          <p:cNvSpPr/>
          <p:nvPr/>
        </p:nvSpPr>
        <p:spPr>
          <a:xfrm>
            <a:off x="2362200" y="2971800"/>
            <a:ext cx="1143000" cy="1066800"/>
          </a:xfrm>
          <a:prstGeom prst="arc">
            <a:avLst>
              <a:gd name="adj1" fmla="val 10908083"/>
              <a:gd name="adj2" fmla="val 16448462"/>
            </a:avLst>
          </a:prstGeom>
          <a:ln w="15875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6F48D6-0B6A-E4CB-C7EE-0A3D51ED554A}"/>
              </a:ext>
            </a:extLst>
          </p:cNvPr>
          <p:cNvSpPr txBox="1"/>
          <p:nvPr/>
        </p:nvSpPr>
        <p:spPr bwMode="auto">
          <a:xfrm>
            <a:off x="2971800" y="2819400"/>
            <a:ext cx="696024" cy="307777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HCO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3</a:t>
            </a:r>
            <a:r>
              <a:rPr lang="sr-Latn-C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A3EEAE-9874-6AEB-610F-4B9221DEF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200400"/>
            <a:ext cx="1438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sr-Latn-C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Propionil KoA</a:t>
            </a:r>
          </a:p>
          <a:p>
            <a:pPr algn="ctr" eaLnBrk="1" hangingPunct="1">
              <a:defRPr/>
            </a:pPr>
            <a:r>
              <a:rPr lang="sr-Latn-C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karboksilaza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479CE3-929A-1562-90FC-B544737F2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38600"/>
            <a:ext cx="2265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D metilmalonil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301FCA0-957E-A750-28B4-9979F8AE5011}"/>
              </a:ext>
            </a:extLst>
          </p:cNvPr>
          <p:cNvCxnSpPr/>
          <p:nvPr/>
        </p:nvCxnSpPr>
        <p:spPr>
          <a:xfrm rot="5400000">
            <a:off x="2058194" y="4799806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92AB3A7-1653-4E7B-B057-3BEA81CDC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2265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L metilmalonil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330E64-4CB8-4537-D45A-4CFA7D6D9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72000"/>
            <a:ext cx="111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sr-Latn-C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Racemaza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F6E814-6D1C-75DF-947E-36590DF83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172200"/>
            <a:ext cx="155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Sukcinil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258CA23-20D0-FC79-3FAD-50F46E6455A0}"/>
              </a:ext>
            </a:extLst>
          </p:cNvPr>
          <p:cNvCxnSpPr/>
          <p:nvPr/>
        </p:nvCxnSpPr>
        <p:spPr>
          <a:xfrm rot="5400000">
            <a:off x="2058194" y="5866606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>
            <a:extLst>
              <a:ext uri="{FF2B5EF4-FFF2-40B4-BE49-F238E27FC236}">
                <a16:creationId xmlns:a16="http://schemas.microsoft.com/office/drawing/2014/main" id="{EE57F0EE-D3F9-1F56-EEE1-697049320678}"/>
              </a:ext>
            </a:extLst>
          </p:cNvPr>
          <p:cNvSpPr/>
          <p:nvPr/>
        </p:nvSpPr>
        <p:spPr>
          <a:xfrm>
            <a:off x="4038600" y="3581400"/>
            <a:ext cx="3276600" cy="3048000"/>
          </a:xfrm>
          <a:prstGeom prst="arc">
            <a:avLst>
              <a:gd name="adj1" fmla="val 9695657"/>
              <a:gd name="adj2" fmla="val 11584862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8B23E8-E5AB-6865-7545-4F48F69F7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638800"/>
            <a:ext cx="1249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Sukcinil KoA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BFF16ADB-1745-E353-C72C-284AFBF0603A}"/>
              </a:ext>
            </a:extLst>
          </p:cNvPr>
          <p:cNvSpPr/>
          <p:nvPr/>
        </p:nvSpPr>
        <p:spPr>
          <a:xfrm>
            <a:off x="4038600" y="3581400"/>
            <a:ext cx="3276600" cy="3048000"/>
          </a:xfrm>
          <a:prstGeom prst="arc">
            <a:avLst>
              <a:gd name="adj1" fmla="val 12179324"/>
              <a:gd name="adj2" fmla="val 14039983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3E208E-A4BB-F673-9F5A-A2A0166F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95800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Sukcinat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6E530E-DEC3-5618-2058-BF239D0C7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05200"/>
            <a:ext cx="896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Fumarat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A135112D-B80B-61B4-778D-3E171F7D9869}"/>
              </a:ext>
            </a:extLst>
          </p:cNvPr>
          <p:cNvSpPr/>
          <p:nvPr/>
        </p:nvSpPr>
        <p:spPr>
          <a:xfrm>
            <a:off x="4038600" y="3581400"/>
            <a:ext cx="3276600" cy="3048000"/>
          </a:xfrm>
          <a:prstGeom prst="arc">
            <a:avLst>
              <a:gd name="adj1" fmla="val 15673371"/>
              <a:gd name="adj2" fmla="val 17909079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5E4CE9-60D9-FFA0-A4D4-7ECFD80E5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733800"/>
            <a:ext cx="676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Malat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80AB7C3D-3126-7C0A-BE2A-26485367447E}"/>
              </a:ext>
            </a:extLst>
          </p:cNvPr>
          <p:cNvSpPr/>
          <p:nvPr/>
        </p:nvSpPr>
        <p:spPr>
          <a:xfrm>
            <a:off x="4038600" y="3581400"/>
            <a:ext cx="3276600" cy="3048000"/>
          </a:xfrm>
          <a:prstGeom prst="arc">
            <a:avLst>
              <a:gd name="adj1" fmla="val 18981506"/>
              <a:gd name="adj2" fmla="val 20957254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812BF1-5DE4-C9C8-A35F-FBC08C60C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76800"/>
            <a:ext cx="1223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Oksalacetat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8C94DF68-C3D2-365D-F03A-5782FF94FB9E}"/>
              </a:ext>
            </a:extLst>
          </p:cNvPr>
          <p:cNvSpPr/>
          <p:nvPr/>
        </p:nvSpPr>
        <p:spPr>
          <a:xfrm>
            <a:off x="4038600" y="3581400"/>
            <a:ext cx="3276600" cy="3048000"/>
          </a:xfrm>
          <a:prstGeom prst="arc">
            <a:avLst>
              <a:gd name="adj1" fmla="val 239938"/>
              <a:gd name="adj2" fmla="val 2093573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D324A997-31B0-600F-CD43-23186AAD8B7E}"/>
              </a:ext>
            </a:extLst>
          </p:cNvPr>
          <p:cNvSpPr/>
          <p:nvPr/>
        </p:nvSpPr>
        <p:spPr>
          <a:xfrm>
            <a:off x="4038600" y="3581400"/>
            <a:ext cx="3276600" cy="3048000"/>
          </a:xfrm>
          <a:prstGeom prst="arc">
            <a:avLst>
              <a:gd name="adj1" fmla="val 2297334"/>
              <a:gd name="adj2" fmla="val 4195573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FDC6155C-15E0-6514-D693-882912EF7615}"/>
              </a:ext>
            </a:extLst>
          </p:cNvPr>
          <p:cNvSpPr/>
          <p:nvPr/>
        </p:nvSpPr>
        <p:spPr>
          <a:xfrm>
            <a:off x="4038600" y="3581400"/>
            <a:ext cx="3276600" cy="3048000"/>
          </a:xfrm>
          <a:prstGeom prst="arc">
            <a:avLst>
              <a:gd name="adj1" fmla="val 4401151"/>
              <a:gd name="adj2" fmla="val 6446545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FB6BDC5B-5EE5-AFD4-C83F-DDFA088420CF}"/>
              </a:ext>
            </a:extLst>
          </p:cNvPr>
          <p:cNvSpPr/>
          <p:nvPr/>
        </p:nvSpPr>
        <p:spPr>
          <a:xfrm>
            <a:off x="4038600" y="3581400"/>
            <a:ext cx="3276600" cy="3048000"/>
          </a:xfrm>
          <a:prstGeom prst="arc">
            <a:avLst>
              <a:gd name="adj1" fmla="val 6788812"/>
              <a:gd name="adj2" fmla="val 8852428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106DFDD-E993-DCA2-DF0E-EB366DA5F2B4}"/>
              </a:ext>
            </a:extLst>
          </p:cNvPr>
          <p:cNvCxnSpPr/>
          <p:nvPr/>
        </p:nvCxnSpPr>
        <p:spPr>
          <a:xfrm>
            <a:off x="3125788" y="6400800"/>
            <a:ext cx="760412" cy="158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87D7732-E92B-08C5-A586-3F89700304E6}"/>
              </a:ext>
            </a:extLst>
          </p:cNvPr>
          <p:cNvCxnSpPr/>
          <p:nvPr/>
        </p:nvCxnSpPr>
        <p:spPr>
          <a:xfrm rot="16200000" flipV="1">
            <a:off x="3658394" y="61714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2CA513B-A1CD-4016-1919-D11F278DA7DA}"/>
              </a:ext>
            </a:extLst>
          </p:cNvPr>
          <p:cNvSpPr txBox="1"/>
          <p:nvPr/>
        </p:nvSpPr>
        <p:spPr>
          <a:xfrm>
            <a:off x="5029200" y="4876800"/>
            <a:ext cx="990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CLK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C5D12A2-D2AF-369D-EBDA-87733E7F59B0}"/>
              </a:ext>
            </a:extLst>
          </p:cNvPr>
          <p:cNvCxnSpPr/>
          <p:nvPr/>
        </p:nvCxnSpPr>
        <p:spPr>
          <a:xfrm rot="5400000">
            <a:off x="6973094" y="5752306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22B659E-629D-4572-1E12-3BB03F91913E}"/>
              </a:ext>
            </a:extLst>
          </p:cNvPr>
          <p:cNvSpPr txBox="1"/>
          <p:nvPr/>
        </p:nvSpPr>
        <p:spPr>
          <a:xfrm>
            <a:off x="6675438" y="6396038"/>
            <a:ext cx="20843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Glukoneogeneza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88C3BD-8074-2047-FD09-B7A6D314081F}"/>
              </a:ext>
            </a:extLst>
          </p:cNvPr>
          <p:cNvSpPr txBox="1"/>
          <p:nvPr/>
        </p:nvSpPr>
        <p:spPr>
          <a:xfrm>
            <a:off x="4419600" y="4191000"/>
            <a:ext cx="2515432" cy="707886"/>
          </a:xfrm>
          <a:prstGeom prst="rect">
            <a:avLst/>
          </a:prstGeom>
          <a:solidFill>
            <a:srgbClr val="F8E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CS" altLang="sr-Latn-R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Glukoneogeneza iz </a:t>
            </a:r>
          </a:p>
          <a:p>
            <a:pPr algn="ctr" eaLnBrk="1" hangingPunct="1"/>
            <a:r>
              <a:rPr lang="sr-Latn-CS" altLang="sr-Latn-R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međupriozvoda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780F95-D2B4-A636-A598-C655E3260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562600"/>
            <a:ext cx="1398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sr-Latn-C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Metilmalonil </a:t>
            </a:r>
          </a:p>
          <a:p>
            <a:pPr algn="r" eaLnBrk="1" hangingPunct="1">
              <a:defRPr/>
            </a:pPr>
            <a:r>
              <a:rPr lang="sr-Latn-C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KoA mutaza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9" grpId="0"/>
      <p:bldP spid="20" grpId="0"/>
      <p:bldP spid="22" grpId="0"/>
      <p:bldP spid="23" grpId="0"/>
      <p:bldP spid="24" grpId="0"/>
      <p:bldP spid="27" grpId="0"/>
      <p:bldP spid="29" grpId="0"/>
      <p:bldP spid="30" grpId="0"/>
      <p:bldP spid="32" grpId="0"/>
      <p:bldP spid="34" grpId="0"/>
      <p:bldP spid="41" grpId="0"/>
      <p:bldP spid="43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778</Words>
  <Application>Microsoft Office PowerPoint</Application>
  <PresentationFormat>Projekcija na ekranu (4:3)</PresentationFormat>
  <Paragraphs>185</Paragraphs>
  <Slides>17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Microsoft YaHei</vt:lpstr>
      <vt:lpstr>Wingdings</vt:lpstr>
      <vt:lpstr>Times New Roman</vt:lpstr>
      <vt:lpstr>Office Theme</vt:lpstr>
      <vt:lpstr>Specifičnosti metabolizma preživara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Specifičnosti metabolizma preživara</dc:title>
  <dc:creator>Ceca</dc:creator>
  <cp:lastModifiedBy>nnn</cp:lastModifiedBy>
  <cp:revision>28</cp:revision>
  <dcterms:created xsi:type="dcterms:W3CDTF">2016-05-25T10:04:37Z</dcterms:created>
  <dcterms:modified xsi:type="dcterms:W3CDTF">2022-06-11T07:43:40Z</dcterms:modified>
</cp:coreProperties>
</file>