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5" r:id="rId5"/>
    <p:sldId id="266" r:id="rId6"/>
    <p:sldId id="257" r:id="rId7"/>
    <p:sldId id="267" r:id="rId8"/>
    <p:sldId id="268" r:id="rId9"/>
    <p:sldId id="259" r:id="rId10"/>
    <p:sldId id="269" r:id="rId11"/>
    <p:sldId id="260" r:id="rId12"/>
    <p:sldId id="270" r:id="rId13"/>
    <p:sldId id="261" r:id="rId14"/>
    <p:sldId id="262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A6DA-CDEE-4A2F-8111-F98CD33DE443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0371F-287B-44DD-97E2-63894F5CE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52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A6DA-CDEE-4A2F-8111-F98CD33DE443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0371F-287B-44DD-97E2-63894F5CE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29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A6DA-CDEE-4A2F-8111-F98CD33DE443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0371F-287B-44DD-97E2-63894F5CE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99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A6DA-CDEE-4A2F-8111-F98CD33DE443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0371F-287B-44DD-97E2-63894F5CE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43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A6DA-CDEE-4A2F-8111-F98CD33DE443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0371F-287B-44DD-97E2-63894F5CE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03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A6DA-CDEE-4A2F-8111-F98CD33DE443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0371F-287B-44DD-97E2-63894F5CE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64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A6DA-CDEE-4A2F-8111-F98CD33DE443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0371F-287B-44DD-97E2-63894F5CE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3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A6DA-CDEE-4A2F-8111-F98CD33DE443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0371F-287B-44DD-97E2-63894F5CE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6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A6DA-CDEE-4A2F-8111-F98CD33DE443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0371F-287B-44DD-97E2-63894F5CE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A6DA-CDEE-4A2F-8111-F98CD33DE443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0371F-287B-44DD-97E2-63894F5CE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667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A6DA-CDEE-4A2F-8111-F98CD33DE443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0371F-287B-44DD-97E2-63894F5CE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46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BA6DA-CDEE-4A2F-8111-F98CD33DE443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0371F-287B-44DD-97E2-63894F5CE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0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sz="4400" dirty="0" smtClean="0"/>
              <a:t>Specifičnosti metabolizma u tkivima</a:t>
            </a:r>
            <a:br>
              <a:rPr lang="sr-Latn-RS" sz="4400" dirty="0" smtClean="0"/>
            </a:br>
            <a:r>
              <a:rPr lang="sr-Latn-RS" sz="3600" i="1" dirty="0" smtClean="0"/>
              <a:t>Metabolički profil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22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MASNO TKIVO</a:t>
            </a:r>
            <a:endParaRPr lang="en-US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 smtClean="0"/>
              <a:t>Trigliceridi u masnom tkivu mogu da se sintetišu iz:</a:t>
            </a:r>
          </a:p>
          <a:p>
            <a:pPr marL="0" indent="0">
              <a:buNone/>
            </a:pPr>
            <a:r>
              <a:rPr lang="sr-Latn-RS" dirty="0" smtClean="0"/>
              <a:t>Glicerol 3 fosfata + 2acilKoA </a:t>
            </a:r>
          </a:p>
          <a:p>
            <a:pPr marL="0" indent="0">
              <a:buNone/>
            </a:pPr>
            <a:r>
              <a:rPr lang="sr-Latn-RS" dirty="0" smtClean="0"/>
              <a:t>Monoglicerid+2acil KoA</a:t>
            </a:r>
          </a:p>
          <a:p>
            <a:pPr marL="0" indent="0">
              <a:buNone/>
            </a:pPr>
            <a:r>
              <a:rPr lang="sr-Latn-RS" dirty="0" smtClean="0"/>
              <a:t>Dihidroksiaceton fosfat+acilKoA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 smtClean="0"/>
              <a:t>Masti važne za dobijanje toplote tokom hipotermije- beta oksidacija i dekuplovanje oksidativne fosforilacije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1886" y="256035"/>
            <a:ext cx="2495550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035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BUBREZI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Bubrezi</a:t>
            </a:r>
            <a:r>
              <a:rPr lang="en-US" dirty="0"/>
              <a:t> </a:t>
            </a:r>
            <a:r>
              <a:rPr lang="en-US" dirty="0" err="1"/>
              <a:t>filtriraju</a:t>
            </a:r>
            <a:r>
              <a:rPr lang="en-US" dirty="0"/>
              <a:t> </a:t>
            </a:r>
            <a:r>
              <a:rPr lang="en-US" dirty="0" err="1"/>
              <a:t>krvnu</a:t>
            </a:r>
            <a:r>
              <a:rPr lang="en-US" dirty="0"/>
              <a:t> </a:t>
            </a:r>
            <a:r>
              <a:rPr lang="en-US" dirty="0" err="1"/>
              <a:t>plazmu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resorb</a:t>
            </a:r>
            <a:r>
              <a:rPr lang="sr-Latn-RS" dirty="0" smtClean="0"/>
              <a:t>uj</a:t>
            </a:r>
            <a:r>
              <a:rPr lang="en-US" dirty="0" smtClean="0"/>
              <a:t>u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 smtClean="0"/>
              <a:t>plazme</a:t>
            </a:r>
            <a:r>
              <a:rPr lang="en-US" dirty="0" smtClean="0"/>
              <a:t> </a:t>
            </a:r>
            <a:r>
              <a:rPr lang="en-US" dirty="0" err="1"/>
              <a:t>prvenstveno</a:t>
            </a:r>
            <a:r>
              <a:rPr lang="en-US" dirty="0"/>
              <a:t> </a:t>
            </a:r>
            <a:r>
              <a:rPr lang="en-US" dirty="0" err="1"/>
              <a:t>vodu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glukozu</a:t>
            </a:r>
            <a:r>
              <a:rPr lang="en-US" dirty="0"/>
              <a:t>. </a:t>
            </a:r>
          </a:p>
          <a:p>
            <a:r>
              <a:rPr lang="en-US" dirty="0" err="1"/>
              <a:t>Resorpciju</a:t>
            </a:r>
            <a:r>
              <a:rPr lang="en-US" dirty="0"/>
              <a:t> </a:t>
            </a:r>
            <a:r>
              <a:rPr lang="en-US" dirty="0" err="1"/>
              <a:t>glukoze</a:t>
            </a:r>
            <a:r>
              <a:rPr lang="en-US" dirty="0"/>
              <a:t> </a:t>
            </a:r>
            <a:r>
              <a:rPr lang="en-US" dirty="0" err="1"/>
              <a:t>provodi</a:t>
            </a:r>
            <a:r>
              <a:rPr lang="en-US" dirty="0"/>
              <a:t> </a:t>
            </a:r>
            <a:r>
              <a:rPr lang="en-US" dirty="0" err="1" smtClean="0"/>
              <a:t>natri-glukoza</a:t>
            </a:r>
            <a:r>
              <a:rPr lang="en-US" dirty="0" smtClean="0"/>
              <a:t> </a:t>
            </a:r>
            <a:r>
              <a:rPr lang="en-US" dirty="0" err="1"/>
              <a:t>kotransporter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čiji</a:t>
            </a:r>
            <a:r>
              <a:rPr lang="en-US" dirty="0"/>
              <a:t> je rad </a:t>
            </a:r>
            <a:r>
              <a:rPr lang="en-US" dirty="0" err="1"/>
              <a:t>potreban</a:t>
            </a:r>
            <a:r>
              <a:rPr lang="en-US" dirty="0"/>
              <a:t> </a:t>
            </a:r>
            <a:r>
              <a:rPr lang="en-US" dirty="0" err="1"/>
              <a:t>gradijent</a:t>
            </a:r>
            <a:r>
              <a:rPr lang="en-US" dirty="0"/>
              <a:t> Na+/K+. </a:t>
            </a:r>
          </a:p>
          <a:p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gladovanju</a:t>
            </a:r>
            <a:r>
              <a:rPr lang="en-US" dirty="0"/>
              <a:t>, u </a:t>
            </a:r>
            <a:r>
              <a:rPr lang="en-US" dirty="0" err="1"/>
              <a:t>bubrezima</a:t>
            </a:r>
            <a:r>
              <a:rPr lang="en-US" dirty="0"/>
              <a:t> se </a:t>
            </a:r>
            <a:r>
              <a:rPr lang="en-US" dirty="0" err="1"/>
              <a:t>intenzivno</a:t>
            </a:r>
            <a:r>
              <a:rPr lang="en-US" dirty="0"/>
              <a:t> </a:t>
            </a:r>
            <a:r>
              <a:rPr lang="en-US" dirty="0" err="1"/>
              <a:t>odvija</a:t>
            </a:r>
            <a:r>
              <a:rPr lang="en-US" dirty="0"/>
              <a:t> </a:t>
            </a:r>
            <a:r>
              <a:rPr lang="en-US" dirty="0" err="1"/>
              <a:t>glukoneogeneza</a:t>
            </a:r>
            <a:r>
              <a:rPr lang="en-US" dirty="0"/>
              <a:t>, a </a:t>
            </a:r>
            <a:r>
              <a:rPr lang="en-US" dirty="0" err="1"/>
              <a:t>produkt</a:t>
            </a:r>
            <a:r>
              <a:rPr lang="en-US" dirty="0"/>
              <a:t> </a:t>
            </a:r>
            <a:r>
              <a:rPr lang="en-US" dirty="0" err="1"/>
              <a:t>glukoneogeneze</a:t>
            </a:r>
            <a:r>
              <a:rPr lang="en-US" dirty="0"/>
              <a:t> (</a:t>
            </a:r>
            <a:r>
              <a:rPr lang="en-US" dirty="0" err="1"/>
              <a:t>glukoza</a:t>
            </a:r>
            <a:r>
              <a:rPr lang="en-US" dirty="0"/>
              <a:t>) </a:t>
            </a:r>
            <a:r>
              <a:rPr lang="en-US" dirty="0" err="1"/>
              <a:t>troši</a:t>
            </a:r>
            <a:r>
              <a:rPr lang="en-US" dirty="0"/>
              <a:t> se </a:t>
            </a:r>
            <a:r>
              <a:rPr lang="sr-Latn-RS" dirty="0" smtClean="0"/>
              <a:t>prvenstveno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dobi</a:t>
            </a:r>
            <a:r>
              <a:rPr lang="sr-Latn-RS" dirty="0" smtClean="0"/>
              <a:t>j</a:t>
            </a:r>
            <a:r>
              <a:rPr lang="en-US" dirty="0" err="1" smtClean="0"/>
              <a:t>anje</a:t>
            </a:r>
            <a:r>
              <a:rPr lang="en-US" dirty="0" smtClean="0"/>
              <a:t> </a:t>
            </a:r>
            <a:r>
              <a:rPr lang="en-US" dirty="0" err="1"/>
              <a:t>energije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održavanje</a:t>
            </a:r>
            <a:r>
              <a:rPr lang="en-US" dirty="0"/>
              <a:t> Na+/K+ </a:t>
            </a:r>
            <a:r>
              <a:rPr lang="en-US" dirty="0" err="1"/>
              <a:t>gradijenta</a:t>
            </a:r>
            <a:r>
              <a:rPr lang="en-US" dirty="0"/>
              <a:t>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675" y="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636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BUBREZI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 smtClean="0"/>
              <a:t>Izvori E mogu biti MK, laktat, glutamat, glukoza, citrat, glicerol i ketonska tela.</a:t>
            </a:r>
          </a:p>
          <a:p>
            <a:pPr marL="0" indent="0">
              <a:buNone/>
            </a:pPr>
            <a:r>
              <a:rPr lang="sr-Latn-RS" dirty="0" smtClean="0"/>
              <a:t>Najznačajniji su MK i laktat</a:t>
            </a:r>
          </a:p>
          <a:p>
            <a:pPr marL="0" indent="0">
              <a:buNone/>
            </a:pPr>
            <a:r>
              <a:rPr lang="sr-Latn-RS" dirty="0" smtClean="0"/>
              <a:t>Ukoliko ima dovoljno MK laktat se kanalaše u smeru glukoneogeneze</a:t>
            </a:r>
          </a:p>
          <a:p>
            <a:pPr marL="0" indent="0">
              <a:buNone/>
            </a:pPr>
            <a:r>
              <a:rPr lang="sr-Latn-RS" b="1" dirty="0" smtClean="0"/>
              <a:t>KORA BUBREGA- </a:t>
            </a:r>
            <a:r>
              <a:rPr lang="sr-Latn-RS" dirty="0" smtClean="0"/>
              <a:t>aerobni katabolizam CLK i resp lanac su aktivni i koriste se svi navedeni molekuli za E. U </a:t>
            </a:r>
            <a:r>
              <a:rPr lang="sr-Latn-RS" b="1" dirty="0" smtClean="0"/>
              <a:t>SRŽI</a:t>
            </a:r>
            <a:r>
              <a:rPr lang="sr-Latn-RS" dirty="0" smtClean="0"/>
              <a:t> bubrega </a:t>
            </a:r>
            <a:r>
              <a:rPr lang="sr-Latn-RS" dirty="0" smtClean="0"/>
              <a:t>prvenstveno se odvija glikoliza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0948" y="0"/>
            <a:ext cx="2676525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626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JETRA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Metaboličk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aktivnost</a:t>
            </a:r>
            <a:r>
              <a:rPr lang="en-US" dirty="0" smtClean="0"/>
              <a:t> jet</a:t>
            </a:r>
            <a:r>
              <a:rPr lang="sr-Latn-RS" dirty="0" smtClean="0"/>
              <a:t>re</a:t>
            </a:r>
            <a:r>
              <a:rPr lang="en-US" dirty="0" smtClean="0"/>
              <a:t> </a:t>
            </a:r>
            <a:r>
              <a:rPr lang="en-US" dirty="0" err="1" smtClean="0"/>
              <a:t>ključ</a:t>
            </a:r>
            <a:r>
              <a:rPr lang="sr-Latn-RS" dirty="0" smtClean="0"/>
              <a:t>na je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stvaranje</a:t>
            </a:r>
            <a:r>
              <a:rPr lang="en-US" dirty="0"/>
              <a:t> </a:t>
            </a:r>
            <a:r>
              <a:rPr lang="en-US" dirty="0" err="1"/>
              <a:t>goriva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ostali</a:t>
            </a:r>
            <a:r>
              <a:rPr lang="en-US" dirty="0"/>
              <a:t> </a:t>
            </a:r>
            <a:r>
              <a:rPr lang="en-US" dirty="0" err="1"/>
              <a:t>organi</a:t>
            </a:r>
            <a:r>
              <a:rPr lang="en-US" dirty="0"/>
              <a:t>: </a:t>
            </a:r>
            <a:r>
              <a:rPr lang="en-US" dirty="0" err="1"/>
              <a:t>mozak</a:t>
            </a:r>
            <a:r>
              <a:rPr lang="en-US" dirty="0"/>
              <a:t>, </a:t>
            </a:r>
            <a:r>
              <a:rPr lang="en-US" dirty="0" err="1"/>
              <a:t>mišići</a:t>
            </a:r>
            <a:r>
              <a:rPr lang="en-US" dirty="0"/>
              <a:t> </a:t>
            </a:r>
            <a:r>
              <a:rPr lang="en-US" dirty="0" err="1"/>
              <a:t>itd</a:t>
            </a:r>
            <a:r>
              <a:rPr lang="en-US" dirty="0"/>
              <a:t>. </a:t>
            </a:r>
          </a:p>
          <a:p>
            <a:r>
              <a:rPr lang="en-US" dirty="0" err="1"/>
              <a:t>Mnogi</a:t>
            </a:r>
            <a:r>
              <a:rPr lang="en-US" dirty="0"/>
              <a:t> </a:t>
            </a:r>
            <a:r>
              <a:rPr lang="en-US" dirty="0" err="1"/>
              <a:t>metaboliti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 smtClean="0"/>
              <a:t>apsorb</a:t>
            </a:r>
            <a:r>
              <a:rPr lang="sr-Latn-RS" dirty="0" smtClean="0"/>
              <a:t>uju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cr</a:t>
            </a:r>
            <a:r>
              <a:rPr lang="sr-Latn-RS" dirty="0" smtClean="0"/>
              <a:t>evima</a:t>
            </a:r>
            <a:r>
              <a:rPr lang="en-US" dirty="0" smtClean="0"/>
              <a:t> </a:t>
            </a:r>
            <a:r>
              <a:rPr lang="en-US" dirty="0" err="1"/>
              <a:t>krvotokom</a:t>
            </a:r>
            <a:r>
              <a:rPr lang="en-US" dirty="0"/>
              <a:t> </a:t>
            </a:r>
            <a:r>
              <a:rPr lang="en-US" dirty="0" err="1"/>
              <a:t>dolaze</a:t>
            </a:r>
            <a:r>
              <a:rPr lang="en-US" dirty="0"/>
              <a:t> u </a:t>
            </a:r>
            <a:r>
              <a:rPr lang="en-US" dirty="0" err="1" smtClean="0"/>
              <a:t>jetr</a:t>
            </a:r>
            <a:r>
              <a:rPr lang="sr-Latn-RS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gde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metaboliziraju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krvotokom</a:t>
            </a:r>
            <a:r>
              <a:rPr lang="en-US" dirty="0"/>
              <a:t> </a:t>
            </a:r>
            <a:r>
              <a:rPr lang="en-US" dirty="0" err="1"/>
              <a:t>odlaze</a:t>
            </a:r>
            <a:r>
              <a:rPr lang="en-US" dirty="0"/>
              <a:t> u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organe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se </a:t>
            </a:r>
            <a:r>
              <a:rPr lang="en-US" dirty="0" err="1"/>
              <a:t>izlučuju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žuči</a:t>
            </a:r>
            <a:r>
              <a:rPr lang="en-US" dirty="0"/>
              <a:t>. </a:t>
            </a:r>
          </a:p>
          <a:p>
            <a:r>
              <a:rPr lang="en-US" dirty="0"/>
              <a:t>U </a:t>
            </a:r>
            <a:r>
              <a:rPr lang="en-US" dirty="0" err="1" smtClean="0"/>
              <a:t>jetr</a:t>
            </a:r>
            <a:r>
              <a:rPr lang="sr-Latn-RS" dirty="0" smtClean="0"/>
              <a:t>u</a:t>
            </a:r>
            <a:r>
              <a:rPr lang="en-US" dirty="0" smtClean="0"/>
              <a:t> </a:t>
            </a:r>
            <a:r>
              <a:rPr lang="en-US" dirty="0" err="1"/>
              <a:t>dolazi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2/3 </a:t>
            </a:r>
            <a:r>
              <a:rPr lang="en-US" dirty="0" err="1"/>
              <a:t>glukoze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krvi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monosaharidi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 smtClean="0"/>
              <a:t>apsorb</a:t>
            </a:r>
            <a:r>
              <a:rPr lang="sr-Latn-RS" dirty="0" smtClean="0"/>
              <a:t>uju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crevima</a:t>
            </a:r>
            <a:r>
              <a:rPr lang="en-US" dirty="0"/>
              <a:t>. </a:t>
            </a:r>
            <a:r>
              <a:rPr lang="en-US" dirty="0" err="1"/>
              <a:t>Većina</a:t>
            </a:r>
            <a:r>
              <a:rPr lang="en-US" dirty="0"/>
              <a:t> glukoza-6-fosfata u </a:t>
            </a:r>
            <a:r>
              <a:rPr lang="en-US" dirty="0" err="1" smtClean="0"/>
              <a:t>jetri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pretvara</a:t>
            </a:r>
            <a:r>
              <a:rPr lang="en-US" dirty="0"/>
              <a:t> u </a:t>
            </a:r>
            <a:r>
              <a:rPr lang="en-US" dirty="0" err="1"/>
              <a:t>glikogen</a:t>
            </a:r>
            <a:r>
              <a:rPr lang="en-US" dirty="0"/>
              <a:t>, </a:t>
            </a:r>
            <a:r>
              <a:rPr lang="en-US" dirty="0" smtClean="0"/>
              <a:t>d</a:t>
            </a:r>
            <a:r>
              <a:rPr lang="sr-Latn-RS" dirty="0" smtClean="0"/>
              <a:t>e</a:t>
            </a:r>
            <a:r>
              <a:rPr lang="en-US" dirty="0" smtClean="0"/>
              <a:t>o </a:t>
            </a:r>
            <a:r>
              <a:rPr lang="en-US" dirty="0"/>
              <a:t>u </a:t>
            </a:r>
            <a:r>
              <a:rPr lang="en-US" dirty="0" err="1"/>
              <a:t>acetil</a:t>
            </a:r>
            <a:r>
              <a:rPr lang="en-US" dirty="0"/>
              <a:t>-CoA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preteča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sintezu</a:t>
            </a:r>
            <a:r>
              <a:rPr lang="en-US" dirty="0"/>
              <a:t> </a:t>
            </a:r>
            <a:r>
              <a:rPr lang="en-US" dirty="0" err="1"/>
              <a:t>masnih</a:t>
            </a:r>
            <a:r>
              <a:rPr lang="en-US" dirty="0"/>
              <a:t> </a:t>
            </a:r>
            <a:r>
              <a:rPr lang="en-US" dirty="0" err="1"/>
              <a:t>kiselina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RS" dirty="0" err="1" smtClean="0"/>
              <a:t>h</a:t>
            </a:r>
            <a:r>
              <a:rPr lang="en-US" dirty="0" err="1" smtClean="0"/>
              <a:t>olesterola</a:t>
            </a:r>
            <a:r>
              <a:rPr lang="en-US" dirty="0"/>
              <a:t>, a </a:t>
            </a:r>
            <a:r>
              <a:rPr lang="en-US" dirty="0" smtClean="0"/>
              <a:t>d</a:t>
            </a:r>
            <a:r>
              <a:rPr lang="sr-Latn-RS" dirty="0" smtClean="0"/>
              <a:t>e</a:t>
            </a:r>
            <a:r>
              <a:rPr lang="en-US" dirty="0" smtClean="0"/>
              <a:t>o </a:t>
            </a:r>
            <a:r>
              <a:rPr lang="en-US" dirty="0"/>
              <a:t>glukoza-6-fosfata </a:t>
            </a:r>
            <a:r>
              <a:rPr lang="en-US" dirty="0" err="1"/>
              <a:t>koristi</a:t>
            </a:r>
            <a:r>
              <a:rPr lang="en-US" dirty="0"/>
              <a:t> se </a:t>
            </a:r>
            <a:r>
              <a:rPr lang="en-US" dirty="0" err="1"/>
              <a:t>putom</a:t>
            </a:r>
            <a:r>
              <a:rPr lang="en-US" dirty="0"/>
              <a:t> </a:t>
            </a:r>
            <a:r>
              <a:rPr lang="en-US" dirty="0" err="1"/>
              <a:t>pentoza</a:t>
            </a:r>
            <a:r>
              <a:rPr lang="en-US" dirty="0"/>
              <a:t> </a:t>
            </a:r>
            <a:r>
              <a:rPr lang="en-US" dirty="0" err="1"/>
              <a:t>fosfata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sintezu</a:t>
            </a:r>
            <a:r>
              <a:rPr lang="en-US" dirty="0"/>
              <a:t> NADPH.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7303" y="220752"/>
            <a:ext cx="245745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911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JETRA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Jetra</a:t>
            </a:r>
            <a:r>
              <a:rPr lang="en-US" dirty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/>
              <a:t>središnju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u </a:t>
            </a:r>
            <a:r>
              <a:rPr lang="en-US" dirty="0" err="1"/>
              <a:t>regulaciji</a:t>
            </a:r>
            <a:r>
              <a:rPr lang="en-US" dirty="0"/>
              <a:t> </a:t>
            </a:r>
            <a:r>
              <a:rPr lang="en-US" dirty="0" err="1"/>
              <a:t>metabolizma</a:t>
            </a:r>
            <a:r>
              <a:rPr lang="en-US" dirty="0"/>
              <a:t> </a:t>
            </a:r>
            <a:r>
              <a:rPr lang="en-US" dirty="0" err="1"/>
              <a:t>masti</a:t>
            </a:r>
            <a:r>
              <a:rPr lang="en-US" dirty="0"/>
              <a:t>.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puno</a:t>
            </a:r>
            <a:r>
              <a:rPr lang="en-US" dirty="0"/>
              <a:t> </a:t>
            </a:r>
            <a:r>
              <a:rPr lang="sr-Latn-RS" dirty="0" smtClean="0"/>
              <a:t>energetski bogatih metabolita</a:t>
            </a:r>
            <a:r>
              <a:rPr lang="en-US" dirty="0" smtClean="0"/>
              <a:t>, </a:t>
            </a:r>
            <a:r>
              <a:rPr lang="en-US" dirty="0" err="1"/>
              <a:t>jetra</a:t>
            </a:r>
            <a:r>
              <a:rPr lang="en-US" dirty="0"/>
              <a:t> </a:t>
            </a:r>
            <a:r>
              <a:rPr lang="en-US" dirty="0" err="1" smtClean="0"/>
              <a:t>sinteti</a:t>
            </a:r>
            <a:r>
              <a:rPr lang="sr-Latn-RS" dirty="0" smtClean="0"/>
              <a:t>še</a:t>
            </a:r>
            <a:r>
              <a:rPr lang="en-US" dirty="0" smtClean="0"/>
              <a:t> </a:t>
            </a:r>
            <a:r>
              <a:rPr lang="en-US" dirty="0" err="1"/>
              <a:t>masne</a:t>
            </a:r>
            <a:r>
              <a:rPr lang="en-US" dirty="0"/>
              <a:t> </a:t>
            </a:r>
            <a:r>
              <a:rPr lang="en-US" dirty="0" err="1"/>
              <a:t>kiseline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izlučuju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VLDL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transport</a:t>
            </a:r>
            <a:r>
              <a:rPr lang="sr-Latn-RS" dirty="0" smtClean="0"/>
              <a:t>uju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adipocita</a:t>
            </a:r>
            <a:r>
              <a:rPr lang="en-US" dirty="0"/>
              <a:t>. U </a:t>
            </a:r>
            <a:r>
              <a:rPr lang="en-US" dirty="0" err="1"/>
              <a:t>adipoznom</a:t>
            </a:r>
            <a:r>
              <a:rPr lang="en-US" dirty="0"/>
              <a:t> </a:t>
            </a:r>
            <a:r>
              <a:rPr lang="en-US" dirty="0" err="1"/>
              <a:t>tkivu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VLDL </a:t>
            </a:r>
            <a:r>
              <a:rPr lang="en-US" dirty="0" err="1"/>
              <a:t>ponovno</a:t>
            </a:r>
            <a:r>
              <a:rPr lang="en-US" dirty="0"/>
              <a:t> se </a:t>
            </a:r>
            <a:r>
              <a:rPr lang="en-US" dirty="0" err="1" smtClean="0"/>
              <a:t>sinteti</a:t>
            </a:r>
            <a:r>
              <a:rPr lang="sr-Latn-RS" dirty="0" smtClean="0"/>
              <a:t>šu</a:t>
            </a:r>
            <a:r>
              <a:rPr lang="en-US" dirty="0" smtClean="0"/>
              <a:t> </a:t>
            </a:r>
            <a:r>
              <a:rPr lang="en-US" dirty="0" err="1"/>
              <a:t>triacilgliceroli</a:t>
            </a:r>
            <a:r>
              <a:rPr lang="en-US" dirty="0"/>
              <a:t>. </a:t>
            </a:r>
          </a:p>
          <a:p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gladovanju</a:t>
            </a:r>
            <a:r>
              <a:rPr lang="en-US" dirty="0"/>
              <a:t>, </a:t>
            </a:r>
            <a:r>
              <a:rPr lang="en-US" dirty="0" err="1"/>
              <a:t>jetra</a:t>
            </a:r>
            <a:r>
              <a:rPr lang="en-US" dirty="0"/>
              <a:t> </a:t>
            </a:r>
            <a:r>
              <a:rPr lang="en-US" dirty="0" err="1"/>
              <a:t>pretvara</a:t>
            </a:r>
            <a:r>
              <a:rPr lang="en-US" dirty="0"/>
              <a:t> </a:t>
            </a:r>
            <a:r>
              <a:rPr lang="en-US" dirty="0" err="1"/>
              <a:t>masne</a:t>
            </a:r>
            <a:r>
              <a:rPr lang="en-US" dirty="0"/>
              <a:t> </a:t>
            </a:r>
            <a:r>
              <a:rPr lang="en-US" dirty="0" err="1"/>
              <a:t>kiseline</a:t>
            </a:r>
            <a:r>
              <a:rPr lang="en-US" dirty="0"/>
              <a:t> u </a:t>
            </a:r>
            <a:r>
              <a:rPr lang="en-US" dirty="0" err="1"/>
              <a:t>ketonska</a:t>
            </a:r>
            <a:r>
              <a:rPr lang="en-US" dirty="0"/>
              <a:t> </a:t>
            </a:r>
            <a:r>
              <a:rPr lang="en-US" dirty="0" err="1"/>
              <a:t>tijela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mišići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mozak</a:t>
            </a:r>
            <a:r>
              <a:rPr lang="en-US" dirty="0"/>
              <a:t> u </a:t>
            </a:r>
            <a:r>
              <a:rPr lang="en-US" dirty="0" err="1"/>
              <a:t>gladovanju</a:t>
            </a:r>
            <a:r>
              <a:rPr lang="en-US" dirty="0"/>
              <a:t>. </a:t>
            </a:r>
          </a:p>
          <a:p>
            <a:r>
              <a:rPr lang="en-US" dirty="0"/>
              <a:t>Kao </a:t>
            </a:r>
            <a:r>
              <a:rPr lang="en-US" dirty="0" err="1"/>
              <a:t>izvor</a:t>
            </a:r>
            <a:r>
              <a:rPr lang="en-US" dirty="0"/>
              <a:t> </a:t>
            </a:r>
            <a:r>
              <a:rPr lang="en-US" dirty="0" err="1"/>
              <a:t>vlastite</a:t>
            </a:r>
            <a:r>
              <a:rPr lang="en-US" dirty="0"/>
              <a:t> </a:t>
            </a:r>
            <a:r>
              <a:rPr lang="en-US" dirty="0" err="1"/>
              <a:t>energije</a:t>
            </a:r>
            <a:r>
              <a:rPr lang="en-US" dirty="0"/>
              <a:t> </a:t>
            </a:r>
            <a:r>
              <a:rPr lang="en-US" dirty="0" err="1"/>
              <a:t>jetra</a:t>
            </a:r>
            <a:r>
              <a:rPr lang="en-US" dirty="0"/>
              <a:t> </a:t>
            </a:r>
            <a:r>
              <a:rPr lang="en-US" dirty="0" err="1" smtClean="0"/>
              <a:t>korist</a:t>
            </a:r>
            <a:r>
              <a:rPr lang="sr-Latn-RS" dirty="0" smtClean="0"/>
              <a:t>i</a:t>
            </a:r>
            <a:r>
              <a:rPr lang="en-US" dirty="0" smtClean="0"/>
              <a:t> a</a:t>
            </a:r>
            <a:r>
              <a:rPr lang="sr-Latn-RS" dirty="0" smtClean="0"/>
              <a:t>lfa</a:t>
            </a:r>
            <a:r>
              <a:rPr lang="en-US" dirty="0" smtClean="0"/>
              <a:t>-</a:t>
            </a:r>
            <a:r>
              <a:rPr lang="en-US" dirty="0" err="1" smtClean="0"/>
              <a:t>ketokiseline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glukoneogeneze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sinteze</a:t>
            </a:r>
            <a:r>
              <a:rPr lang="en-US" dirty="0"/>
              <a:t> </a:t>
            </a:r>
            <a:r>
              <a:rPr lang="en-US" dirty="0" err="1"/>
              <a:t>masnih</a:t>
            </a:r>
            <a:r>
              <a:rPr lang="en-US" dirty="0"/>
              <a:t> </a:t>
            </a:r>
            <a:r>
              <a:rPr lang="en-US" dirty="0" err="1"/>
              <a:t>kiselina</a:t>
            </a:r>
            <a:r>
              <a:rPr lang="en-US" dirty="0"/>
              <a:t>)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9853" y="365125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087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r-Latn-RS" dirty="0" smtClean="0"/>
              <a:t>Jetra ima značajnu funkciju u održavanju glikemije</a:t>
            </a:r>
          </a:p>
          <a:p>
            <a:pPr marL="0" indent="0">
              <a:buNone/>
            </a:pPr>
            <a:r>
              <a:rPr lang="sr-Latn-RS" dirty="0" smtClean="0"/>
              <a:t>Glukoza-glikogen-glukoza</a:t>
            </a:r>
          </a:p>
          <a:p>
            <a:pPr marL="0" indent="0">
              <a:buNone/>
            </a:pPr>
            <a:r>
              <a:rPr lang="sr-Latn-RS" dirty="0" smtClean="0"/>
              <a:t>Hepatociti nemaju ograničenja u preuzimanju glukoze iz krvi</a:t>
            </a:r>
          </a:p>
          <a:p>
            <a:pPr marL="0" indent="0">
              <a:buNone/>
            </a:pPr>
            <a:r>
              <a:rPr lang="sr-Latn-RS" dirty="0" smtClean="0"/>
              <a:t>Rezistentna na insulin</a:t>
            </a:r>
          </a:p>
          <a:p>
            <a:pPr marL="0" indent="0">
              <a:buNone/>
            </a:pPr>
            <a:r>
              <a:rPr lang="sr-Latn-RS" u="sng" dirty="0" smtClean="0"/>
              <a:t>Glukozo 6 fosfat koji nastaje u jetri je raskrsnica metaboličkih puteva UH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Defosforiliše (Glukozo 6 fosfataza)</a:t>
            </a:r>
            <a:r>
              <a:rPr lang="sr-Latn-RS" dirty="0"/>
              <a:t> i uđe u sistemski krvotok</a:t>
            </a:r>
            <a:endParaRPr lang="sr-Latn-RS" dirty="0" smtClean="0"/>
          </a:p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Sinteza glikogena 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Razlaže do piruvata-acetil Koa- MK-holesterol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Uđe u pentozofosfatni put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0378" y="365125"/>
            <a:ext cx="207645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4386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RS" u="sng" dirty="0" smtClean="0"/>
              <a:t>SUDBINA MK u jetri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Beta oksidacija- acetilKoA- ketonska tela</a:t>
            </a:r>
          </a:p>
          <a:p>
            <a:pPr marL="0" indent="0">
              <a:buNone/>
            </a:pPr>
            <a:r>
              <a:rPr lang="sr-Latn-RS" dirty="0" smtClean="0"/>
              <a:t>Jetra NE MOŽE da koristi ketonska tela za E (nema ketoacil-KoA transferazu)</a:t>
            </a:r>
          </a:p>
          <a:p>
            <a:pPr marL="0" indent="0">
              <a:buNone/>
            </a:pPr>
            <a:r>
              <a:rPr lang="sr-Latn-RS" dirty="0" smtClean="0"/>
              <a:t>Sinteza MK iz acetilKoA koji potiče iz glukoze</a:t>
            </a:r>
          </a:p>
          <a:p>
            <a:pPr marL="0" indent="0">
              <a:buNone/>
            </a:pPr>
            <a:r>
              <a:rPr lang="sr-Latn-RS" u="sng" dirty="0" smtClean="0"/>
              <a:t>METABOLIZAM PROTEINA u jetri</a:t>
            </a:r>
          </a:p>
          <a:p>
            <a:pPr marL="0" indent="0">
              <a:buNone/>
            </a:pPr>
            <a:r>
              <a:rPr lang="sr-Latn-RS" dirty="0" smtClean="0"/>
              <a:t>Sinteza proteina (npr albumini, globulini)</a:t>
            </a:r>
          </a:p>
          <a:p>
            <a:pPr marL="0" indent="0">
              <a:buNone/>
            </a:pPr>
            <a:r>
              <a:rPr lang="sr-Latn-RS" dirty="0" smtClean="0"/>
              <a:t>Sinteza uree</a:t>
            </a:r>
          </a:p>
          <a:p>
            <a:pPr marL="0" indent="0">
              <a:buNone/>
            </a:pPr>
            <a:r>
              <a:rPr lang="sr-Latn-RS" dirty="0" smtClean="0"/>
              <a:t>Glukoneogeneza iz AK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7303" y="220752"/>
            <a:ext cx="245745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5496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Plućno tkivo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 smtClean="0"/>
              <a:t>E dobija iz glukoze i MK</a:t>
            </a:r>
          </a:p>
          <a:p>
            <a:pPr marL="0" indent="0">
              <a:buNone/>
            </a:pPr>
            <a:r>
              <a:rPr lang="sr-Latn-RS" dirty="0" smtClean="0"/>
              <a:t>Sinteza MK za surfaktant pluća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 smtClean="0"/>
              <a:t>Vezivno tkivo, očno sočivo, rožnjača, leukociti, trombociti, eritrociti....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2041" y="567073"/>
            <a:ext cx="2428875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343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782" y="2279560"/>
            <a:ext cx="3750435" cy="3709115"/>
          </a:xfrm>
        </p:spPr>
      </p:pic>
    </p:spTree>
    <p:extLst>
      <p:ext uri="{BB962C8B-B14F-4D97-AF65-F5344CB8AC3E}">
        <p14:creationId xmlns:p14="http://schemas.microsoft.com/office/powerpoint/2010/main" val="2866274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</a:t>
            </a:r>
            <a:r>
              <a:rPr lang="sr-Latn-R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ŠIĆI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Mogu</a:t>
            </a:r>
            <a:r>
              <a:rPr lang="sr-Latn-RS" dirty="0"/>
              <a:t>ć</a:t>
            </a:r>
            <a:r>
              <a:rPr lang="sr-Latn-RS" dirty="0" smtClean="0"/>
              <a:t>a E goriva u </a:t>
            </a:r>
            <a:r>
              <a:rPr lang="en-US" dirty="0" smtClean="0"/>
              <a:t> </a:t>
            </a:r>
            <a:r>
              <a:rPr lang="en-US" dirty="0" err="1" smtClean="0"/>
              <a:t>mišić</a:t>
            </a:r>
            <a:r>
              <a:rPr lang="sr-Latn-RS" dirty="0" smtClean="0"/>
              <a:t>ima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masne</a:t>
            </a:r>
            <a:r>
              <a:rPr lang="en-US" dirty="0"/>
              <a:t> </a:t>
            </a:r>
            <a:r>
              <a:rPr lang="en-US" dirty="0" err="1"/>
              <a:t>kiseline</a:t>
            </a:r>
            <a:r>
              <a:rPr lang="en-US" dirty="0"/>
              <a:t>, </a:t>
            </a:r>
            <a:r>
              <a:rPr lang="en-US" dirty="0" err="1"/>
              <a:t>glukoza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ketonska</a:t>
            </a:r>
            <a:r>
              <a:rPr lang="en-US" dirty="0"/>
              <a:t> </a:t>
            </a:r>
            <a:r>
              <a:rPr lang="en-US" dirty="0" err="1" smtClean="0"/>
              <a:t>tela</a:t>
            </a:r>
            <a:r>
              <a:rPr lang="en-US" dirty="0"/>
              <a:t>. </a:t>
            </a:r>
            <a:r>
              <a:rPr lang="en-US" dirty="0" err="1" smtClean="0"/>
              <a:t>Metabolizam</a:t>
            </a:r>
            <a:r>
              <a:rPr lang="en-US" dirty="0" smtClean="0"/>
              <a:t> </a:t>
            </a:r>
            <a:r>
              <a:rPr lang="en-US" dirty="0" err="1"/>
              <a:t>masnih</a:t>
            </a:r>
            <a:r>
              <a:rPr lang="en-US" dirty="0"/>
              <a:t> </a:t>
            </a:r>
            <a:r>
              <a:rPr lang="en-US" dirty="0" err="1"/>
              <a:t>kiselina</a:t>
            </a:r>
            <a:r>
              <a:rPr lang="en-US" dirty="0"/>
              <a:t> </a:t>
            </a:r>
            <a:r>
              <a:rPr lang="en-US" dirty="0" err="1"/>
              <a:t>pokriva</a:t>
            </a:r>
            <a:r>
              <a:rPr lang="en-US" dirty="0"/>
              <a:t> 85 % </a:t>
            </a:r>
            <a:r>
              <a:rPr lang="en-US" dirty="0" err="1"/>
              <a:t>energetskih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 </a:t>
            </a:r>
            <a:r>
              <a:rPr lang="en-US" dirty="0" err="1"/>
              <a:t>mišića</a:t>
            </a:r>
            <a:r>
              <a:rPr lang="en-US" dirty="0"/>
              <a:t>. </a:t>
            </a:r>
          </a:p>
          <a:p>
            <a:r>
              <a:rPr lang="en-US" dirty="0" err="1"/>
              <a:t>Za</a:t>
            </a:r>
            <a:r>
              <a:rPr lang="en-US" dirty="0"/>
              <a:t> “</a:t>
            </a:r>
            <a:r>
              <a:rPr lang="en-US" dirty="0" err="1"/>
              <a:t>eksplozivne</a:t>
            </a:r>
            <a:r>
              <a:rPr lang="en-US" dirty="0"/>
              <a:t>”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/>
              <a:t>mišići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glukozu</a:t>
            </a:r>
            <a:r>
              <a:rPr lang="en-US" dirty="0"/>
              <a:t> (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glikogena</a:t>
            </a:r>
            <a:r>
              <a:rPr lang="en-US" dirty="0"/>
              <a:t>). </a:t>
            </a:r>
            <a:r>
              <a:rPr lang="en-US" dirty="0" err="1"/>
              <a:t>Mišići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zalihe</a:t>
            </a:r>
            <a:r>
              <a:rPr lang="en-US" dirty="0"/>
              <a:t> </a:t>
            </a:r>
            <a:r>
              <a:rPr lang="en-US" dirty="0" err="1"/>
              <a:t>glikogena</a:t>
            </a:r>
            <a:r>
              <a:rPr lang="en-US" dirty="0"/>
              <a:t> </a:t>
            </a:r>
            <a:r>
              <a:rPr lang="sr-Latn-RS" dirty="0" smtClean="0"/>
              <a:t>(1-2% mase)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/>
              <a:t>U </a:t>
            </a:r>
            <a:r>
              <a:rPr lang="en-US" dirty="0" err="1"/>
              <a:t>aktivnim</a:t>
            </a:r>
            <a:r>
              <a:rPr lang="en-US" dirty="0"/>
              <a:t> </a:t>
            </a:r>
            <a:r>
              <a:rPr lang="en-US" dirty="0" err="1"/>
              <a:t>mišićima</a:t>
            </a:r>
            <a:r>
              <a:rPr lang="en-US" dirty="0"/>
              <a:t> </a:t>
            </a:r>
            <a:r>
              <a:rPr lang="en-US" dirty="0" err="1"/>
              <a:t>brzina</a:t>
            </a:r>
            <a:r>
              <a:rPr lang="en-US" dirty="0"/>
              <a:t> </a:t>
            </a:r>
            <a:r>
              <a:rPr lang="en-US" dirty="0" err="1"/>
              <a:t>glikolize</a:t>
            </a:r>
            <a:r>
              <a:rPr lang="en-US" dirty="0"/>
              <a:t> je </a:t>
            </a:r>
            <a:r>
              <a:rPr lang="en-US" dirty="0" err="1"/>
              <a:t>daleko</a:t>
            </a:r>
            <a:r>
              <a:rPr lang="en-US" dirty="0"/>
              <a:t> </a:t>
            </a:r>
            <a:r>
              <a:rPr lang="en-US" dirty="0" err="1"/>
              <a:t>veća</a:t>
            </a:r>
            <a:r>
              <a:rPr lang="en-US" dirty="0"/>
              <a:t> od </a:t>
            </a:r>
            <a:r>
              <a:rPr lang="en-US" dirty="0" err="1"/>
              <a:t>brzine</a:t>
            </a:r>
            <a:r>
              <a:rPr lang="en-US" dirty="0"/>
              <a:t> </a:t>
            </a:r>
            <a:r>
              <a:rPr lang="sr-Latn-RS" dirty="0" smtClean="0"/>
              <a:t>CLK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većina</a:t>
            </a:r>
            <a:r>
              <a:rPr lang="en-US" dirty="0"/>
              <a:t> </a:t>
            </a:r>
            <a:r>
              <a:rPr lang="en-US" dirty="0" err="1"/>
              <a:t>piruvata</a:t>
            </a:r>
            <a:r>
              <a:rPr lang="en-US" dirty="0"/>
              <a:t> se </a:t>
            </a:r>
            <a:r>
              <a:rPr lang="en-US" dirty="0" err="1" smtClean="0"/>
              <a:t>redu</a:t>
            </a:r>
            <a:r>
              <a:rPr lang="sr-Latn-RS" dirty="0" smtClean="0"/>
              <a:t>kuje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laktat</a:t>
            </a:r>
            <a:r>
              <a:rPr lang="en-US" dirty="0"/>
              <a:t>. </a:t>
            </a:r>
            <a:r>
              <a:rPr lang="en-US" dirty="0" err="1"/>
              <a:t>Dodatno</a:t>
            </a:r>
            <a:r>
              <a:rPr lang="en-US" dirty="0"/>
              <a:t>, u </a:t>
            </a:r>
            <a:r>
              <a:rPr lang="en-US" dirty="0" err="1"/>
              <a:t>aktivnim</a:t>
            </a:r>
            <a:r>
              <a:rPr lang="en-US" dirty="0"/>
              <a:t> </a:t>
            </a:r>
            <a:r>
              <a:rPr lang="en-US" dirty="0" err="1"/>
              <a:t>skeletnim</a:t>
            </a:r>
            <a:r>
              <a:rPr lang="en-US" dirty="0"/>
              <a:t> </a:t>
            </a:r>
            <a:r>
              <a:rPr lang="en-US" dirty="0" err="1"/>
              <a:t>mišićima</a:t>
            </a:r>
            <a:r>
              <a:rPr lang="en-US" dirty="0"/>
              <a:t> </a:t>
            </a:r>
            <a:r>
              <a:rPr lang="en-US" dirty="0" err="1"/>
              <a:t>nastaje</a:t>
            </a:r>
            <a:r>
              <a:rPr lang="en-US" dirty="0"/>
              <a:t> </a:t>
            </a:r>
            <a:r>
              <a:rPr lang="en-US" dirty="0" err="1"/>
              <a:t>velika</a:t>
            </a:r>
            <a:r>
              <a:rPr lang="en-US" dirty="0"/>
              <a:t> </a:t>
            </a:r>
            <a:r>
              <a:rPr lang="en-US" dirty="0" err="1"/>
              <a:t>količina</a:t>
            </a:r>
            <a:r>
              <a:rPr lang="en-US" dirty="0"/>
              <a:t> </a:t>
            </a:r>
            <a:r>
              <a:rPr lang="en-US" dirty="0" err="1"/>
              <a:t>alanina</a:t>
            </a:r>
            <a:r>
              <a:rPr lang="en-US" dirty="0"/>
              <a:t> </a:t>
            </a:r>
            <a:r>
              <a:rPr lang="en-US" dirty="0" err="1"/>
              <a:t>transaminacijom</a:t>
            </a:r>
            <a:r>
              <a:rPr lang="en-US" dirty="0"/>
              <a:t> </a:t>
            </a:r>
            <a:r>
              <a:rPr lang="en-US" dirty="0" err="1"/>
              <a:t>piruvata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567" y="365125"/>
            <a:ext cx="2638425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01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MIŠIĆI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 smtClean="0"/>
              <a:t>E obezbeđuje ATP</a:t>
            </a:r>
          </a:p>
          <a:p>
            <a:pPr marL="0" indent="0">
              <a:buNone/>
            </a:pPr>
            <a:r>
              <a:rPr lang="sr-Latn-RS" dirty="0" smtClean="0"/>
              <a:t>Kreatin fosfat</a:t>
            </a:r>
          </a:p>
          <a:p>
            <a:pPr marL="0" indent="0">
              <a:buNone/>
            </a:pPr>
            <a:r>
              <a:rPr lang="sr-Latn-RS" dirty="0" smtClean="0"/>
              <a:t>Glukoza- u mirovanju nakon obroka</a:t>
            </a:r>
          </a:p>
          <a:p>
            <a:pPr marL="0" indent="0">
              <a:buNone/>
            </a:pPr>
            <a:r>
              <a:rPr lang="sr-Latn-RS" dirty="0" smtClean="0"/>
              <a:t>Glikoliza anaerobna/aerobna</a:t>
            </a:r>
          </a:p>
          <a:p>
            <a:pPr marL="0" indent="0">
              <a:buNone/>
            </a:pPr>
            <a:r>
              <a:rPr lang="sr-Latn-RS" dirty="0" smtClean="0"/>
              <a:t>Tokom gladovanja E iz MK</a:t>
            </a:r>
          </a:p>
          <a:p>
            <a:pPr marL="0" indent="0">
              <a:buNone/>
            </a:pPr>
            <a:r>
              <a:rPr lang="sr-Latn-RS" dirty="0" smtClean="0"/>
              <a:t>Kasniji stadijumi gladovanja- ketonska tela</a:t>
            </a:r>
          </a:p>
          <a:p>
            <a:pPr marL="0" indent="0">
              <a:buNone/>
            </a:pPr>
            <a:r>
              <a:rPr lang="sr-Latn-RS" dirty="0" smtClean="0"/>
              <a:t>Zamor mišića nastaje kao posledica pada pH u mišićima sa pH7 na pH6,4 (ne kao posledica nastanka laktata!)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051" y="478128"/>
            <a:ext cx="3703749" cy="2265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244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b="1" dirty="0"/>
              <a:t>Metabolička razlika između crvenih i belih mišićnih vlakana</a:t>
            </a:r>
            <a:endParaRPr lang="en-US" sz="3200" b="1" dirty="0"/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Bela mišićna vlakna</a:t>
            </a:r>
          </a:p>
        </p:txBody>
      </p:sp>
      <p:sp>
        <p:nvSpPr>
          <p:cNvPr id="1126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Bogata glikogenom</a:t>
            </a:r>
          </a:p>
          <a:p>
            <a:pPr eaLnBrk="1" hangingPunct="1"/>
            <a:r>
              <a:rPr lang="en-US" altLang="en-US" smtClean="0"/>
              <a:t>Slabiji kapilarni krvotok</a:t>
            </a:r>
          </a:p>
          <a:p>
            <a:pPr eaLnBrk="1" hangingPunct="1"/>
            <a:r>
              <a:rPr lang="en-US" altLang="en-US" smtClean="0"/>
              <a:t>Manje mitohondrija</a:t>
            </a:r>
          </a:p>
        </p:txBody>
      </p:sp>
      <p:sp>
        <p:nvSpPr>
          <p:cNvPr id="11269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Crvena mišićna vlakna</a:t>
            </a:r>
          </a:p>
        </p:txBody>
      </p:sp>
      <p:sp>
        <p:nvSpPr>
          <p:cNvPr id="11270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Siromašnija u glikogenu</a:t>
            </a:r>
          </a:p>
          <a:p>
            <a:pPr eaLnBrk="1" hangingPunct="1"/>
            <a:r>
              <a:rPr lang="en-US" altLang="en-US" smtClean="0"/>
              <a:t>Bogat kapilarni krvotok</a:t>
            </a:r>
          </a:p>
          <a:p>
            <a:pPr eaLnBrk="1" hangingPunct="1"/>
            <a:r>
              <a:rPr lang="en-US" altLang="en-US" smtClean="0"/>
              <a:t>Mitohondrije su brojne i sa izraženim naborima</a:t>
            </a:r>
          </a:p>
        </p:txBody>
      </p:sp>
      <p:pic>
        <p:nvPicPr>
          <p:cNvPr id="11271" name="Picture 2" descr="C:\Users\Public\Pictures\Sample Pictures\horse anatomy stud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0" y="4584878"/>
            <a:ext cx="2890860" cy="2273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226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SRČANI MIŠIĆ</a:t>
            </a:r>
            <a:endParaRPr lang="en-US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err="1"/>
              <a:t>Za</a:t>
            </a:r>
            <a:r>
              <a:rPr lang="en-US" u="sng" dirty="0"/>
              <a:t> </a:t>
            </a:r>
            <a:r>
              <a:rPr lang="en-US" u="sng" dirty="0" err="1"/>
              <a:t>razliku</a:t>
            </a:r>
            <a:r>
              <a:rPr lang="en-US" u="sng" dirty="0"/>
              <a:t> od </a:t>
            </a:r>
            <a:r>
              <a:rPr lang="en-US" u="sng" dirty="0" err="1"/>
              <a:t>skeletnih</a:t>
            </a:r>
            <a:r>
              <a:rPr lang="en-US" u="sng" dirty="0"/>
              <a:t> </a:t>
            </a:r>
            <a:r>
              <a:rPr lang="en-US" u="sng" dirty="0" err="1"/>
              <a:t>mišića</a:t>
            </a:r>
            <a:r>
              <a:rPr lang="en-US" u="sng" dirty="0"/>
              <a:t>, </a:t>
            </a:r>
            <a:r>
              <a:rPr lang="en-US" u="sng" dirty="0" err="1"/>
              <a:t>srce</a:t>
            </a:r>
            <a:r>
              <a:rPr lang="en-US" u="sng" dirty="0"/>
              <a:t> </a:t>
            </a:r>
            <a:r>
              <a:rPr lang="en-US" u="sng" dirty="0" err="1"/>
              <a:t>radi</a:t>
            </a:r>
            <a:r>
              <a:rPr lang="en-US" u="sng" dirty="0"/>
              <a:t> </a:t>
            </a:r>
            <a:r>
              <a:rPr lang="en-US" u="sng" dirty="0" err="1"/>
              <a:t>isključivo</a:t>
            </a:r>
            <a:r>
              <a:rPr lang="en-US" u="sng" dirty="0"/>
              <a:t> </a:t>
            </a:r>
            <a:r>
              <a:rPr lang="en-US" u="sng" dirty="0" err="1"/>
              <a:t>aerobno</a:t>
            </a:r>
            <a:r>
              <a:rPr lang="en-US" dirty="0" smtClean="0"/>
              <a:t>.</a:t>
            </a:r>
            <a:endParaRPr lang="sr-Latn-RS" dirty="0" smtClean="0"/>
          </a:p>
          <a:p>
            <a:pPr marL="0" indent="0">
              <a:buNone/>
            </a:pPr>
            <a:r>
              <a:rPr lang="sr-Latn-RS" dirty="0" smtClean="0"/>
              <a:t>Izuzetno brojne mitohondrije</a:t>
            </a:r>
            <a:r>
              <a:rPr lang="en-US" dirty="0" smtClean="0"/>
              <a:t> </a:t>
            </a:r>
            <a:endParaRPr lang="sr-Latn-RS" dirty="0" smtClean="0"/>
          </a:p>
          <a:p>
            <a:pPr marL="0" indent="0">
              <a:buNone/>
            </a:pPr>
            <a:r>
              <a:rPr lang="en-US" dirty="0" err="1" smtClean="0"/>
              <a:t>Srce</a:t>
            </a:r>
            <a:r>
              <a:rPr lang="en-US" dirty="0" smtClean="0"/>
              <a:t> </a:t>
            </a:r>
            <a:r>
              <a:rPr lang="en-US" dirty="0" err="1"/>
              <a:t>također</a:t>
            </a:r>
            <a:r>
              <a:rPr lang="en-US" dirty="0"/>
              <a:t> </a:t>
            </a:r>
            <a:r>
              <a:rPr lang="en-US" u="sng" dirty="0" err="1"/>
              <a:t>nema</a:t>
            </a:r>
            <a:r>
              <a:rPr lang="en-US" u="sng" dirty="0"/>
              <a:t> </a:t>
            </a:r>
            <a:r>
              <a:rPr lang="en-US" u="sng" dirty="0" err="1"/>
              <a:t>zalihe</a:t>
            </a:r>
            <a:r>
              <a:rPr lang="en-US" u="sng" dirty="0"/>
              <a:t> </a:t>
            </a:r>
            <a:r>
              <a:rPr lang="en-US" u="sng" dirty="0" err="1"/>
              <a:t>glikogena</a:t>
            </a:r>
            <a:r>
              <a:rPr lang="en-US" u="sng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gorivo</a:t>
            </a:r>
            <a:r>
              <a:rPr lang="en-US" dirty="0"/>
              <a:t> </a:t>
            </a:r>
            <a:r>
              <a:rPr lang="sr-Latn-RS" dirty="0" smtClean="0"/>
              <a:t>MK, </a:t>
            </a:r>
            <a:r>
              <a:rPr lang="en-US" dirty="0" err="1" smtClean="0"/>
              <a:t>ketonska</a:t>
            </a:r>
            <a:r>
              <a:rPr lang="en-US" dirty="0" smtClean="0"/>
              <a:t> </a:t>
            </a:r>
            <a:r>
              <a:rPr lang="en-US" dirty="0" err="1"/>
              <a:t>tela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laktat</a:t>
            </a:r>
            <a:r>
              <a:rPr lang="en-US" dirty="0" smtClean="0"/>
              <a:t>.</a:t>
            </a:r>
            <a:endParaRPr lang="sr-Latn-RS" dirty="0" smtClean="0"/>
          </a:p>
          <a:p>
            <a:pPr marL="0" indent="0">
              <a:buNone/>
            </a:pPr>
            <a:r>
              <a:rPr lang="sr-Latn-RS" dirty="0" smtClean="0"/>
              <a:t>Nakon obroka koristi glukozu, piruvat i laktat</a:t>
            </a:r>
          </a:p>
          <a:p>
            <a:pPr marL="0" indent="0">
              <a:buNone/>
            </a:pPr>
            <a:r>
              <a:rPr lang="sr-Latn-RS" dirty="0" smtClean="0"/>
              <a:t>Nakon resorpcije </a:t>
            </a:r>
            <a:r>
              <a:rPr lang="sr-Latn-RS" dirty="0" smtClean="0"/>
              <a:t>MK </a:t>
            </a:r>
            <a:r>
              <a:rPr lang="sr-Latn-RS" dirty="0" smtClean="0"/>
              <a:t>iz hrane E je iz beta oksidacije MK</a:t>
            </a:r>
          </a:p>
          <a:p>
            <a:pPr marL="0" indent="0">
              <a:buNone/>
            </a:pPr>
            <a:r>
              <a:rPr lang="sr-Latn-RS" dirty="0" smtClean="0"/>
              <a:t>Tokom dugotrajnog gladovanja – acetoacetat, betahidroksibutirat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4451" y="82551"/>
            <a:ext cx="3335963" cy="1836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808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MOZAK</a:t>
            </a: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err="1"/>
              <a:t>Mozak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zaliha</a:t>
            </a:r>
            <a:r>
              <a:rPr lang="en-US" dirty="0"/>
              <a:t> </a:t>
            </a:r>
            <a:r>
              <a:rPr lang="en-US" dirty="0" err="1"/>
              <a:t>goriva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 smtClean="0"/>
              <a:t>zavisi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kontinuiranoj</a:t>
            </a:r>
            <a:r>
              <a:rPr lang="en-US" dirty="0"/>
              <a:t> </a:t>
            </a:r>
            <a:r>
              <a:rPr lang="en-US" dirty="0" err="1"/>
              <a:t>dopremi</a:t>
            </a:r>
            <a:r>
              <a:rPr lang="en-US" dirty="0"/>
              <a:t> </a:t>
            </a:r>
            <a:r>
              <a:rPr lang="en-US" dirty="0" err="1" smtClean="0"/>
              <a:t>glukoze</a:t>
            </a:r>
            <a:r>
              <a:rPr lang="en-US" dirty="0"/>
              <a:t>.</a:t>
            </a:r>
            <a:r>
              <a:rPr lang="en-US" dirty="0" smtClean="0"/>
              <a:t> </a:t>
            </a:r>
            <a:r>
              <a:rPr lang="en-US" dirty="0" err="1"/>
              <a:t>Glukoza</a:t>
            </a:r>
            <a:r>
              <a:rPr lang="en-US" dirty="0"/>
              <a:t> se u </a:t>
            </a:r>
            <a:r>
              <a:rPr lang="en-US" dirty="0" err="1" smtClean="0"/>
              <a:t>mozgu</a:t>
            </a:r>
            <a:r>
              <a:rPr lang="en-US" dirty="0" smtClean="0"/>
              <a:t> </a:t>
            </a:r>
            <a:r>
              <a:rPr lang="en-US" dirty="0" err="1" smtClean="0"/>
              <a:t>prenosi</a:t>
            </a:r>
            <a:r>
              <a:rPr lang="en-US" dirty="0" smtClean="0"/>
              <a:t> </a:t>
            </a:r>
            <a:r>
              <a:rPr lang="en-US" dirty="0" err="1"/>
              <a:t>pomoću</a:t>
            </a:r>
            <a:r>
              <a:rPr lang="en-US" dirty="0"/>
              <a:t> GLUT3 </a:t>
            </a:r>
            <a:r>
              <a:rPr lang="en-US" dirty="0" err="1"/>
              <a:t>transportera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nisku</a:t>
            </a:r>
            <a:r>
              <a:rPr lang="en-US" dirty="0"/>
              <a:t> </a:t>
            </a:r>
            <a:r>
              <a:rPr lang="en-US" dirty="0" smtClean="0"/>
              <a:t>KM (</a:t>
            </a:r>
            <a:r>
              <a:rPr lang="en-US" dirty="0" err="1" smtClean="0"/>
              <a:t>visok</a:t>
            </a:r>
            <a:r>
              <a:rPr lang="en-US" dirty="0" smtClean="0"/>
              <a:t> </a:t>
            </a:r>
            <a:r>
              <a:rPr lang="en-US" dirty="0" err="1" smtClean="0"/>
              <a:t>afinitet</a:t>
            </a:r>
            <a:r>
              <a:rPr lang="en-US" dirty="0"/>
              <a:t>)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/>
              <a:t>Masne</a:t>
            </a:r>
            <a:r>
              <a:rPr lang="en-US" dirty="0"/>
              <a:t> </a:t>
            </a:r>
            <a:r>
              <a:rPr lang="en-US" dirty="0" err="1"/>
              <a:t>kiseline</a:t>
            </a:r>
            <a:r>
              <a:rPr lang="en-US" dirty="0"/>
              <a:t> ne </a:t>
            </a:r>
            <a:r>
              <a:rPr lang="en-US" dirty="0" err="1"/>
              <a:t>koriste</a:t>
            </a:r>
            <a:r>
              <a:rPr lang="en-US" dirty="0"/>
              <a:t> se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gorivo</a:t>
            </a:r>
            <a:r>
              <a:rPr lang="en-US" dirty="0"/>
              <a:t> u </a:t>
            </a:r>
            <a:r>
              <a:rPr lang="en-US" dirty="0" err="1"/>
              <a:t>mozgu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potrebne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sintezu</a:t>
            </a:r>
            <a:r>
              <a:rPr lang="en-US" dirty="0"/>
              <a:t> </a:t>
            </a:r>
            <a:r>
              <a:rPr lang="en-US" dirty="0" err="1"/>
              <a:t>membrana</a:t>
            </a:r>
            <a:r>
              <a:rPr lang="en-US" dirty="0"/>
              <a:t>. </a:t>
            </a:r>
          </a:p>
          <a:p>
            <a:r>
              <a:rPr lang="en-US" dirty="0"/>
              <a:t>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dugotrajnog</a:t>
            </a:r>
            <a:r>
              <a:rPr lang="en-US" dirty="0"/>
              <a:t> </a:t>
            </a:r>
            <a:r>
              <a:rPr lang="en-US" dirty="0" err="1" smtClean="0"/>
              <a:t>gladovanja</a:t>
            </a:r>
            <a:r>
              <a:rPr lang="en-US" dirty="0" smtClean="0"/>
              <a:t> (</a:t>
            </a:r>
            <a:r>
              <a:rPr lang="en-US" dirty="0" err="1" smtClean="0"/>
              <a:t>ekstremna</a:t>
            </a:r>
            <a:r>
              <a:rPr lang="en-US" dirty="0" smtClean="0"/>
              <a:t> </a:t>
            </a:r>
            <a:r>
              <a:rPr lang="en-US" dirty="0" err="1" smtClean="0"/>
              <a:t>situacija</a:t>
            </a:r>
            <a:r>
              <a:rPr lang="en-US" dirty="0" smtClean="0"/>
              <a:t>) </a:t>
            </a:r>
            <a:r>
              <a:rPr lang="en-US" dirty="0" err="1"/>
              <a:t>ketonska</a:t>
            </a:r>
            <a:r>
              <a:rPr lang="en-US" dirty="0"/>
              <a:t> </a:t>
            </a:r>
            <a:r>
              <a:rPr lang="en-US" dirty="0" err="1" smtClean="0"/>
              <a:t>tela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nastaju</a:t>
            </a:r>
            <a:r>
              <a:rPr lang="en-US" dirty="0"/>
              <a:t> u </a:t>
            </a:r>
            <a:r>
              <a:rPr lang="en-US" dirty="0" err="1" smtClean="0"/>
              <a:t>jetri</a:t>
            </a:r>
            <a:r>
              <a:rPr lang="en-US" dirty="0" smtClean="0"/>
              <a:t> </a:t>
            </a:r>
            <a:r>
              <a:rPr lang="en-US" dirty="0" err="1" smtClean="0"/>
              <a:t>delimično</a:t>
            </a:r>
            <a:r>
              <a:rPr lang="en-US" dirty="0" smtClean="0"/>
              <a:t> </a:t>
            </a:r>
            <a:r>
              <a:rPr lang="en-US" dirty="0" err="1"/>
              <a:t>zamjenjuju</a:t>
            </a:r>
            <a:r>
              <a:rPr lang="en-US" dirty="0"/>
              <a:t> </a:t>
            </a:r>
            <a:r>
              <a:rPr lang="en-US" dirty="0" err="1"/>
              <a:t>glukozu</a:t>
            </a:r>
            <a:r>
              <a:rPr lang="en-US" dirty="0"/>
              <a:t>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9966" y="264151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924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MOZAK</a:t>
            </a: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 smtClean="0"/>
              <a:t>Mozak je veliki potrošač O2 za oksidaciju glukoze</a:t>
            </a:r>
          </a:p>
          <a:p>
            <a:pPr marL="0" indent="0">
              <a:buNone/>
            </a:pPr>
            <a:r>
              <a:rPr lang="sr-Latn-RS" dirty="0" smtClean="0"/>
              <a:t>E se troši za Na/K pumpu /električni potencijal</a:t>
            </a:r>
          </a:p>
          <a:p>
            <a:pPr marL="0" indent="0">
              <a:buNone/>
            </a:pPr>
            <a:r>
              <a:rPr lang="sr-Latn-RS" dirty="0" smtClean="0"/>
              <a:t>U slučaju gladovanja mozak postepeno prelazi na ketonska tela kao izvor E</a:t>
            </a:r>
          </a:p>
          <a:p>
            <a:pPr marL="0" indent="0">
              <a:buNone/>
            </a:pPr>
            <a:r>
              <a:rPr lang="sr-Latn-RS" dirty="0" smtClean="0"/>
              <a:t>Visok sadržaj aspartata i glutamanta (GABA neurotransmiter) i sinteza cAMP</a:t>
            </a:r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4925" y="365125"/>
            <a:ext cx="2428875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474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MASNO TKIVO</a:t>
            </a:r>
            <a:endParaRPr lang="en-US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89407"/>
            <a:ext cx="10515600" cy="3987555"/>
          </a:xfrm>
        </p:spPr>
        <p:txBody>
          <a:bodyPr/>
          <a:lstStyle/>
          <a:p>
            <a:pPr marL="0" indent="0">
              <a:buNone/>
            </a:pPr>
            <a:r>
              <a:rPr lang="sr-Latn-RS" dirty="0" smtClean="0"/>
              <a:t>Osnovni depo E u organizmu</a:t>
            </a:r>
          </a:p>
          <a:p>
            <a:pPr marL="0" indent="0">
              <a:buNone/>
            </a:pPr>
            <a:r>
              <a:rPr lang="sr-Latn-RS" dirty="0" smtClean="0"/>
              <a:t>Trigliceridi hilomikrona i VLDL hidrolizuju se do glicerola i MK delovanjem lipoprotein lipaze. MK ulaze u adipocite, a glicerol ide u jetru gde se koristi za glukoneogenezu</a:t>
            </a:r>
          </a:p>
          <a:p>
            <a:pPr marL="0" indent="0">
              <a:buNone/>
            </a:pPr>
            <a:r>
              <a:rPr lang="sr-Latn-RS" dirty="0" smtClean="0"/>
              <a:t>Glukoza koja uđe u adipocite koristi se prvenstveno za sintezu MK, ali može i da po potrebi uđe u glikolizu</a:t>
            </a:r>
          </a:p>
          <a:p>
            <a:pPr marL="0" indent="0">
              <a:buNone/>
            </a:pPr>
            <a:r>
              <a:rPr lang="sr-Latn-RS" dirty="0" smtClean="0"/>
              <a:t>25% glukoze se kanališe u pentozofosfatni put (NADPH)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9430" y="210580"/>
            <a:ext cx="3510496" cy="239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73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MASNO TKIVO</a:t>
            </a:r>
            <a:endParaRPr lang="en-US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Triacilgliceroli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čuvaju</a:t>
            </a:r>
            <a:r>
              <a:rPr lang="en-US" dirty="0"/>
              <a:t> u </a:t>
            </a:r>
            <a:r>
              <a:rPr lang="en-US" dirty="0" err="1"/>
              <a:t>adipoznom</a:t>
            </a:r>
            <a:r>
              <a:rPr lang="en-US" dirty="0"/>
              <a:t> </a:t>
            </a:r>
            <a:r>
              <a:rPr lang="en-US" dirty="0" err="1"/>
              <a:t>tkivu</a:t>
            </a:r>
            <a:r>
              <a:rPr lang="en-US" dirty="0"/>
              <a:t> </a:t>
            </a:r>
            <a:r>
              <a:rPr lang="en-US" dirty="0" err="1"/>
              <a:t>značajan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izvor</a:t>
            </a:r>
            <a:r>
              <a:rPr lang="en-US" dirty="0"/>
              <a:t> </a:t>
            </a:r>
            <a:r>
              <a:rPr lang="en-US" dirty="0" err="1"/>
              <a:t>energije</a:t>
            </a:r>
            <a:r>
              <a:rPr lang="en-US" dirty="0"/>
              <a:t>. </a:t>
            </a:r>
          </a:p>
          <a:p>
            <a:r>
              <a:rPr lang="en-US" dirty="0" err="1"/>
              <a:t>Triacilgliceroli</a:t>
            </a:r>
            <a:r>
              <a:rPr lang="en-US" dirty="0"/>
              <a:t> se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smtClean="0"/>
              <a:t>jet</a:t>
            </a:r>
            <a:r>
              <a:rPr lang="sr-Latn-RS" dirty="0" smtClean="0"/>
              <a:t>re</a:t>
            </a:r>
            <a:r>
              <a:rPr lang="en-US" dirty="0" smtClean="0"/>
              <a:t> </a:t>
            </a:r>
            <a:r>
              <a:rPr lang="en-US" dirty="0" err="1"/>
              <a:t>dopremaju</a:t>
            </a:r>
            <a:r>
              <a:rPr lang="en-US" dirty="0"/>
              <a:t> </a:t>
            </a:r>
            <a:r>
              <a:rPr lang="en-US" dirty="0" err="1"/>
              <a:t>pomoću</a:t>
            </a:r>
            <a:r>
              <a:rPr lang="en-US" dirty="0"/>
              <a:t> VLDL, a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 smtClean="0"/>
              <a:t>creva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hrana</a:t>
            </a:r>
            <a:r>
              <a:rPr lang="en-US" dirty="0"/>
              <a:t>) </a:t>
            </a:r>
            <a:r>
              <a:rPr lang="en-US" dirty="0" err="1"/>
              <a:t>pomoću</a:t>
            </a:r>
            <a:r>
              <a:rPr lang="en-US" dirty="0"/>
              <a:t> </a:t>
            </a:r>
            <a:r>
              <a:rPr lang="en-US" dirty="0" err="1"/>
              <a:t>hilomikrona</a:t>
            </a:r>
            <a:r>
              <a:rPr lang="en-US" dirty="0"/>
              <a:t>. </a:t>
            </a:r>
          </a:p>
          <a:p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sintezu</a:t>
            </a:r>
            <a:r>
              <a:rPr lang="en-US" dirty="0"/>
              <a:t> </a:t>
            </a:r>
            <a:r>
              <a:rPr lang="en-US" dirty="0" err="1"/>
              <a:t>triacilglicerola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u </a:t>
            </a:r>
            <a:r>
              <a:rPr lang="en-US" dirty="0" err="1"/>
              <a:t>adipoznom</a:t>
            </a:r>
            <a:r>
              <a:rPr lang="en-US" dirty="0"/>
              <a:t> </a:t>
            </a:r>
            <a:r>
              <a:rPr lang="en-US" dirty="0" err="1"/>
              <a:t>tkivu</a:t>
            </a:r>
            <a:r>
              <a:rPr lang="en-US" dirty="0"/>
              <a:t> </a:t>
            </a:r>
            <a:r>
              <a:rPr lang="en-US" dirty="0" err="1" smtClean="0"/>
              <a:t>sintet</a:t>
            </a:r>
            <a:r>
              <a:rPr lang="sr-Latn-RS" dirty="0" smtClean="0"/>
              <a:t>šu</a:t>
            </a:r>
            <a:r>
              <a:rPr lang="en-US" dirty="0" smtClean="0"/>
              <a:t>, </a:t>
            </a:r>
            <a:r>
              <a:rPr lang="en-US" dirty="0" err="1"/>
              <a:t>potreban</a:t>
            </a:r>
            <a:r>
              <a:rPr lang="en-US" dirty="0"/>
              <a:t> je glicerol-3-fosfat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kontinuirana</a:t>
            </a:r>
            <a:r>
              <a:rPr lang="en-US" dirty="0"/>
              <a:t> </a:t>
            </a:r>
            <a:r>
              <a:rPr lang="en-US" dirty="0" err="1"/>
              <a:t>doprema</a:t>
            </a:r>
            <a:r>
              <a:rPr lang="en-US" dirty="0"/>
              <a:t> </a:t>
            </a:r>
            <a:r>
              <a:rPr lang="en-US" dirty="0" err="1"/>
              <a:t>glukoze</a:t>
            </a:r>
            <a:r>
              <a:rPr lang="en-US" dirty="0"/>
              <a:t>. </a:t>
            </a:r>
          </a:p>
          <a:p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glukoze</a:t>
            </a:r>
            <a:r>
              <a:rPr lang="en-US" dirty="0"/>
              <a:t>, </a:t>
            </a:r>
            <a:r>
              <a:rPr lang="en-US" dirty="0" err="1"/>
              <a:t>masne</a:t>
            </a:r>
            <a:r>
              <a:rPr lang="en-US" dirty="0"/>
              <a:t> </a:t>
            </a:r>
            <a:r>
              <a:rPr lang="en-US" dirty="0" err="1"/>
              <a:t>kiseline</a:t>
            </a:r>
            <a:r>
              <a:rPr lang="en-US" dirty="0"/>
              <a:t> se </a:t>
            </a:r>
            <a:r>
              <a:rPr lang="en-US" dirty="0" err="1"/>
              <a:t>otpuštaju</a:t>
            </a:r>
            <a:r>
              <a:rPr lang="en-US" dirty="0"/>
              <a:t> u </a:t>
            </a:r>
            <a:r>
              <a:rPr lang="en-US" dirty="0" err="1"/>
              <a:t>krv</a:t>
            </a:r>
            <a:r>
              <a:rPr lang="en-US" dirty="0"/>
              <a:t>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675" y="16802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66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941</Words>
  <Application>Microsoft Office PowerPoint</Application>
  <PresentationFormat>Widescreen</PresentationFormat>
  <Paragraphs>102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Specifičnosti metabolizma u tkivima Metabolički profil</vt:lpstr>
      <vt:lpstr>MIŠIĆI</vt:lpstr>
      <vt:lpstr>MIŠIĆI</vt:lpstr>
      <vt:lpstr>Metabolička razlika između crvenih i belih mišićnih vlakana</vt:lpstr>
      <vt:lpstr>SRČANI MIŠIĆ</vt:lpstr>
      <vt:lpstr>MOZAK</vt:lpstr>
      <vt:lpstr>MOZAK</vt:lpstr>
      <vt:lpstr>MASNO TKIVO</vt:lpstr>
      <vt:lpstr>MASNO TKIVO</vt:lpstr>
      <vt:lpstr>MASNO TKIVO</vt:lpstr>
      <vt:lpstr>BUBREZI</vt:lpstr>
      <vt:lpstr>BUBREZI</vt:lpstr>
      <vt:lpstr>JETRA</vt:lpstr>
      <vt:lpstr>JETRA</vt:lpstr>
      <vt:lpstr>PowerPoint Presentation</vt:lpstr>
      <vt:lpstr>PowerPoint Presentation</vt:lpstr>
      <vt:lpstr>Plućno tkivo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Miroslav</dc:creator>
  <cp:lastModifiedBy>Miroslav</cp:lastModifiedBy>
  <cp:revision>19</cp:revision>
  <dcterms:created xsi:type="dcterms:W3CDTF">2022-05-30T19:14:04Z</dcterms:created>
  <dcterms:modified xsi:type="dcterms:W3CDTF">2022-06-01T19:05:26Z</dcterms:modified>
</cp:coreProperties>
</file>