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8" r:id="rId11"/>
    <p:sldId id="274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F482-61A5-46D7-BFED-2A3B25D917BA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6CE00-E02C-4FC1-8CD3-B1CB402BA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921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F482-61A5-46D7-BFED-2A3B25D917BA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6CE00-E02C-4FC1-8CD3-B1CB402BA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37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F482-61A5-46D7-BFED-2A3B25D917BA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6CE00-E02C-4FC1-8CD3-B1CB402BA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230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F482-61A5-46D7-BFED-2A3B25D917BA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6CE00-E02C-4FC1-8CD3-B1CB402BA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864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F482-61A5-46D7-BFED-2A3B25D917BA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6CE00-E02C-4FC1-8CD3-B1CB402BA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51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F482-61A5-46D7-BFED-2A3B25D917BA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6CE00-E02C-4FC1-8CD3-B1CB402BA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18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F482-61A5-46D7-BFED-2A3B25D917BA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6CE00-E02C-4FC1-8CD3-B1CB402BA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586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F482-61A5-46D7-BFED-2A3B25D917BA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6CE00-E02C-4FC1-8CD3-B1CB402BA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553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F482-61A5-46D7-BFED-2A3B25D917BA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6CE00-E02C-4FC1-8CD3-B1CB402BA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744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F482-61A5-46D7-BFED-2A3B25D917BA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6CE00-E02C-4FC1-8CD3-B1CB402BA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781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F482-61A5-46D7-BFED-2A3B25D917BA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6CE00-E02C-4FC1-8CD3-B1CB402BA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87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DF482-61A5-46D7-BFED-2A3B25D917BA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6CE00-E02C-4FC1-8CD3-B1CB402BA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384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rgbClr val="FFFF00"/>
            </a:gs>
            <a:gs pos="6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sz="44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SPECIFIČNOST METABOLIZMA U RAZLIČITIM NUTRITIVNIM I HORMONSKIM STANJIMA</a:t>
            </a:r>
            <a:endParaRPr lang="en-US" sz="4400" b="1" dirty="0"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42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6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Specifičnosti metabolizma tokom graviditeta i laktacije </a:t>
            </a:r>
            <a:endParaRPr lang="en-US" sz="3600" b="1" dirty="0"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Fetus kao izvor E koristi glukozu, ali može i ketonska tela, Ak i laktat</a:t>
            </a:r>
          </a:p>
          <a:p>
            <a:r>
              <a:rPr lang="sr-Latn-RS" dirty="0" smtClean="0"/>
              <a:t>MK ne mogu da prođu kroz placentu. Zbog steroidnih hormona tokom graviditeta dolazi do pojave rezistencije na insulin</a:t>
            </a:r>
          </a:p>
          <a:p>
            <a:r>
              <a:rPr lang="sr-Latn-RS" dirty="0" smtClean="0"/>
              <a:t>Nakon obroka brže se razvije hipoglikemija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183" y="4001294"/>
            <a:ext cx="2857500" cy="19881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08" y="4303546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738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8235"/>
            <a:ext cx="10515600" cy="4873021"/>
          </a:xfrm>
        </p:spPr>
        <p:txBody>
          <a:bodyPr>
            <a:normAutofit fontScale="92500"/>
          </a:bodyPr>
          <a:lstStyle/>
          <a:p>
            <a:r>
              <a:rPr lang="sr-Latn-RS" dirty="0" smtClean="0">
                <a:solidFill>
                  <a:srgbClr val="FF0000"/>
                </a:solidFill>
              </a:rPr>
              <a:t>INSULINSKA REZISTENCIJA </a:t>
            </a:r>
            <a:r>
              <a:rPr lang="sr-Latn-RS" dirty="0" smtClean="0"/>
              <a:t>perifernih tkiva predstavlja ključnu metaboličku pojavu tokom graviditeta kuja i mačaka. </a:t>
            </a:r>
            <a:endParaRPr lang="en-US" dirty="0" smtClean="0"/>
          </a:p>
          <a:p>
            <a:r>
              <a:rPr lang="sr-Latn-RS" dirty="0" smtClean="0"/>
              <a:t>Progesteron i hormon rasta (GH) predstavljaju glavne okidače ove pojave.</a:t>
            </a:r>
          </a:p>
          <a:p>
            <a:endParaRPr lang="sr-Latn-RS" dirty="0"/>
          </a:p>
          <a:p>
            <a:r>
              <a:rPr lang="sr-Latn-RS" dirty="0" smtClean="0"/>
              <a:t>Nakon obroka fetusi brzo preuzimaju i troše glukozu i aminokiseline, dolazi do pada koncentracije insulina i porasta glukagona. Ova metabolička pojava dovodi do porasta lipolize i posledične ketogeneze</a:t>
            </a:r>
          </a:p>
          <a:p>
            <a:endParaRPr lang="sr-Latn-RS" dirty="0"/>
          </a:p>
          <a:p>
            <a:r>
              <a:rPr lang="sr-Latn-RS" dirty="0" smtClean="0">
                <a:solidFill>
                  <a:srgbClr val="FF0000"/>
                </a:solidFill>
              </a:rPr>
              <a:t>KETOGENEZA</a:t>
            </a:r>
            <a:r>
              <a:rPr lang="sr-Latn-RS" dirty="0" smtClean="0"/>
              <a:t> 3x veća tokom graviditeta!!!</a:t>
            </a:r>
          </a:p>
          <a:p>
            <a:r>
              <a:rPr lang="sr-Latn-RS" u="sng" dirty="0" smtClean="0"/>
              <a:t>Značaj adekvatne snabdevenosti gravidne ženke UH i glukoplastičnim molekulima!!!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211" y="257578"/>
            <a:ext cx="5005589" cy="14331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0" y="0"/>
            <a:ext cx="1905000" cy="16906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9204">
            <a:off x="10419007" y="4546243"/>
            <a:ext cx="961623" cy="124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544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834" y="365125"/>
            <a:ext cx="10556966" cy="2051504"/>
          </a:xfrm>
        </p:spPr>
        <p:txBody>
          <a:bodyPr>
            <a:normAutofit fontScale="90000"/>
          </a:bodyPr>
          <a:lstStyle/>
          <a:p>
            <a:r>
              <a:rPr lang="sr-Latn-RS" sz="2800" b="1" u="sng" dirty="0" smtClean="0">
                <a:solidFill>
                  <a:srgbClr val="FF3399"/>
                </a:solidFill>
              </a:rPr>
              <a:t>LAKTACIJA</a:t>
            </a:r>
            <a:br>
              <a:rPr lang="sr-Latn-RS" sz="2800" b="1" u="sng" dirty="0" smtClean="0">
                <a:solidFill>
                  <a:srgbClr val="FF3399"/>
                </a:solidFill>
              </a:rPr>
            </a:br>
            <a:r>
              <a:rPr lang="sr-Latn-RS" sz="2800" b="1" u="sng" dirty="0" smtClean="0">
                <a:solidFill>
                  <a:srgbClr val="FF3399"/>
                </a:solidFill>
              </a:rPr>
              <a:t>Mlečna žlezda aktivno sintetiše:</a:t>
            </a:r>
            <a:r>
              <a:rPr lang="sr-Latn-RS" sz="2400" dirty="0" smtClean="0"/>
              <a:t/>
            </a:r>
            <a:br>
              <a:rPr lang="sr-Latn-RS" sz="2400" dirty="0" smtClean="0"/>
            </a:br>
            <a:r>
              <a:rPr lang="sr-Latn-RS" sz="2400" dirty="0" smtClean="0"/>
              <a:t/>
            </a:r>
            <a:br>
              <a:rPr lang="sr-Latn-RS" sz="2400" dirty="0" smtClean="0"/>
            </a:br>
            <a:r>
              <a:rPr lang="sr-Latn-RS" sz="2400" b="1" dirty="0" smtClean="0"/>
              <a:t>1. šećer-laktoza</a:t>
            </a:r>
            <a:br>
              <a:rPr lang="sr-Latn-RS" sz="2400" b="1" dirty="0" smtClean="0"/>
            </a:br>
            <a:r>
              <a:rPr lang="sr-Latn-RS" sz="2400" b="1" dirty="0" smtClean="0"/>
              <a:t>2. proteine (kazein, laktoglobuline)</a:t>
            </a:r>
            <a:br>
              <a:rPr lang="sr-Latn-RS" sz="2400" b="1" dirty="0" smtClean="0"/>
            </a:br>
            <a:r>
              <a:rPr lang="sr-Latn-RS" sz="2400" b="1" dirty="0" smtClean="0"/>
              <a:t>3. masne kiseline-TAG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210" y="2743199"/>
            <a:ext cx="10478589" cy="3433763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sr-Latn-RS" dirty="0" smtClean="0">
                <a:latin typeface="+mj-lt"/>
              </a:rPr>
              <a:t>Specifični proteini mleka</a:t>
            </a:r>
            <a:endParaRPr lang="en-US" dirty="0">
              <a:latin typeface="+mj-lt"/>
            </a:endParaRPr>
          </a:p>
          <a:p>
            <a:r>
              <a:rPr lang="sr-Latn-RS" dirty="0" smtClean="0">
                <a:latin typeface="+mj-lt"/>
              </a:rPr>
              <a:t>9x više </a:t>
            </a:r>
            <a:r>
              <a:rPr lang="sr-Latn-RS" dirty="0">
                <a:latin typeface="+mj-lt"/>
              </a:rPr>
              <a:t>masti</a:t>
            </a:r>
          </a:p>
          <a:p>
            <a:r>
              <a:rPr lang="sr-Latn-RS" dirty="0" smtClean="0">
                <a:latin typeface="+mj-lt"/>
              </a:rPr>
              <a:t>90x više </a:t>
            </a:r>
            <a:r>
              <a:rPr lang="sr-Latn-RS" dirty="0">
                <a:latin typeface="+mj-lt"/>
              </a:rPr>
              <a:t>šećera</a:t>
            </a:r>
          </a:p>
          <a:p>
            <a:r>
              <a:rPr lang="sr-Latn-RS" dirty="0" smtClean="0">
                <a:latin typeface="+mj-lt"/>
              </a:rPr>
              <a:t>5x više </a:t>
            </a:r>
            <a:r>
              <a:rPr lang="sr-Latn-RS" dirty="0">
                <a:latin typeface="+mj-lt"/>
              </a:rPr>
              <a:t>K</a:t>
            </a:r>
          </a:p>
          <a:p>
            <a:r>
              <a:rPr lang="sr-Latn-RS" dirty="0" smtClean="0">
                <a:latin typeface="+mj-lt"/>
              </a:rPr>
              <a:t>13x više </a:t>
            </a:r>
            <a:r>
              <a:rPr lang="sr-Latn-RS" dirty="0">
                <a:latin typeface="+mj-lt"/>
              </a:rPr>
              <a:t>Ca</a:t>
            </a:r>
          </a:p>
          <a:p>
            <a:pPr marL="0" indent="0"/>
            <a:r>
              <a:rPr lang="sr-Latn-RS" dirty="0" smtClean="0">
                <a:latin typeface="+mj-lt"/>
              </a:rPr>
              <a:t> 10x više P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1200" dirty="0" smtClean="0"/>
              <a:t>(</a:t>
            </a:r>
            <a:r>
              <a:rPr lang="en-US" sz="1200" dirty="0" err="1" smtClean="0"/>
              <a:t>Cotea</a:t>
            </a:r>
            <a:r>
              <a:rPr lang="en-US" sz="1200" dirty="0" smtClean="0"/>
              <a:t> C. Special Histology. </a:t>
            </a:r>
            <a:r>
              <a:rPr lang="en-US" sz="1200" dirty="0" err="1" smtClean="0"/>
              <a:t>Tehnopress</a:t>
            </a:r>
            <a:r>
              <a:rPr lang="en-US" sz="1200" dirty="0" smtClean="0"/>
              <a:t> </a:t>
            </a:r>
            <a:r>
              <a:rPr lang="sr-Latn-RS" sz="1200" dirty="0" smtClean="0"/>
              <a:t>,</a:t>
            </a:r>
            <a:r>
              <a:rPr lang="en-US" sz="1200" dirty="0" smtClean="0"/>
              <a:t>Publishing House, </a:t>
            </a:r>
            <a:r>
              <a:rPr lang="en-US" sz="1200" dirty="0" err="1" smtClean="0"/>
              <a:t>Iaşi</a:t>
            </a:r>
            <a:r>
              <a:rPr lang="en-US" sz="1200" dirty="0" smtClean="0"/>
              <a:t>. 2005)</a:t>
            </a:r>
            <a:endParaRPr lang="sr-Latn-RS" sz="1200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C:\Users\Sneki\Desktop\F1.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5120" y="431074"/>
            <a:ext cx="5258592" cy="620786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1200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1117600" y="304800"/>
            <a:ext cx="9753600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r-Latn-R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SINTEZA MLEČNOG ŠEĆERA – LAKTOZA (glukoza+galaktoza)</a:t>
            </a:r>
          </a:p>
          <a:p>
            <a:r>
              <a:rPr lang="sr-Latn-R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 žl preuzima glukozu iz krvi majke, sintetiše laktozu uz utrošak energije</a:t>
            </a:r>
            <a:endParaRPr lang="en-US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1422400" y="1295401"/>
          <a:ext cx="9347200" cy="5049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ocument" r:id="rId3" imgW="4590288" imgH="3316224" progId="">
                  <p:embed/>
                </p:oleObj>
              </mc:Choice>
              <mc:Fallback>
                <p:oleObj name="Document" r:id="rId3" imgW="4590288" imgH="3316224" progId="">
                  <p:embed/>
                  <p:pic>
                    <p:nvPicPr>
                      <p:cNvPr id="102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400" y="1295401"/>
                        <a:ext cx="9347200" cy="5049837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1401234" y="1862138"/>
            <a:ext cx="1240367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 err="1"/>
              <a:t>Gluko</a:t>
            </a:r>
            <a:r>
              <a:rPr lang="hr-HR" sz="1400" dirty="0"/>
              <a:t>z</a:t>
            </a:r>
            <a:r>
              <a:rPr lang="en-US" sz="1400" dirty="0"/>
              <a:t>a</a:t>
            </a:r>
            <a:endParaRPr lang="en-GB" sz="1400" dirty="0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2639484" y="1628775"/>
            <a:ext cx="16256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400" dirty="0">
                <a:solidFill>
                  <a:schemeClr val="tx2"/>
                </a:solidFill>
              </a:rPr>
              <a:t>Glukokinaza</a:t>
            </a:r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6299201" y="1524000"/>
            <a:ext cx="27516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6299200" y="1600200"/>
            <a:ext cx="14224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400" dirty="0">
                <a:solidFill>
                  <a:schemeClr val="tx2"/>
                </a:solidFill>
              </a:rPr>
              <a:t>Izomeraza</a:t>
            </a:r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550834" y="1639888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/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4368800" y="1828800"/>
            <a:ext cx="12192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1400" dirty="0" smtClean="0"/>
              <a:t>Glukoza </a:t>
            </a:r>
            <a:endParaRPr lang="en-GB" sz="1400" dirty="0"/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7924800" y="1815738"/>
            <a:ext cx="1245326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1400" dirty="0"/>
              <a:t>Glukoza</a:t>
            </a:r>
            <a:endParaRPr lang="en-GB" sz="1400" dirty="0"/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4165600" y="3211513"/>
            <a:ext cx="223520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1400" dirty="0"/>
              <a:t>Pasivni transport</a:t>
            </a:r>
          </a:p>
          <a:p>
            <a:pPr algn="ctr"/>
            <a:r>
              <a:rPr lang="hr-HR" sz="1400" dirty="0"/>
              <a:t>glukoze</a:t>
            </a:r>
            <a:endParaRPr lang="en-GB" sz="1400" dirty="0"/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4246034" y="4403725"/>
            <a:ext cx="856966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1600" b="1" dirty="0">
                <a:solidFill>
                  <a:srgbClr val="EF4009"/>
                </a:solidFill>
              </a:rPr>
              <a:t>Glukoza</a:t>
            </a:r>
            <a:endParaRPr lang="en-GB" sz="1600" b="1" dirty="0">
              <a:solidFill>
                <a:srgbClr val="EF4009"/>
              </a:solidFill>
            </a:endParaRP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5820834" y="4267200"/>
            <a:ext cx="37676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6197600" y="4114800"/>
            <a:ext cx="1422400" cy="7386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400" dirty="0"/>
              <a:t>Goldži, sekretorna vezikula</a:t>
            </a:r>
            <a:endParaRPr lang="en-GB" sz="1400" dirty="0"/>
          </a:p>
        </p:txBody>
      </p:sp>
      <p:sp>
        <p:nvSpPr>
          <p:cNvPr id="1039" name="Text Box 15"/>
          <p:cNvSpPr txBox="1">
            <a:spLocks noChangeArrowheads="1"/>
          </p:cNvSpPr>
          <p:nvPr/>
        </p:nvSpPr>
        <p:spPr bwMode="auto">
          <a:xfrm>
            <a:off x="8636000" y="3733800"/>
            <a:ext cx="12192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400" dirty="0"/>
              <a:t>glukoza</a:t>
            </a:r>
            <a:endParaRPr lang="en-GB" sz="1400" dirty="0"/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8919634" y="4170363"/>
            <a:ext cx="1413086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UD</a:t>
            </a:r>
            <a:r>
              <a:rPr lang="hr-HR" sz="1400" dirty="0">
                <a:solidFill>
                  <a:schemeClr val="tx2"/>
                </a:solidFill>
              </a:rPr>
              <a:t>P-galaktoza</a:t>
            </a:r>
          </a:p>
          <a:p>
            <a:r>
              <a:rPr lang="hr-HR" sz="1400" dirty="0">
                <a:solidFill>
                  <a:schemeClr val="tx2"/>
                </a:solidFill>
              </a:rPr>
              <a:t>4-epimeraza</a:t>
            </a:r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1041" name="Text Box 17"/>
          <p:cNvSpPr txBox="1">
            <a:spLocks noChangeArrowheads="1"/>
          </p:cNvSpPr>
          <p:nvPr/>
        </p:nvSpPr>
        <p:spPr bwMode="auto">
          <a:xfrm>
            <a:off x="1828800" y="5187950"/>
            <a:ext cx="12192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 err="1"/>
              <a:t>Lakto</a:t>
            </a:r>
            <a:r>
              <a:rPr lang="hr-HR" sz="1600" dirty="0"/>
              <a:t>za</a:t>
            </a:r>
            <a:endParaRPr lang="en-GB" sz="1600" dirty="0"/>
          </a:p>
        </p:txBody>
      </p:sp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6197600" y="5181600"/>
            <a:ext cx="13208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400" dirty="0"/>
              <a:t>Galaktoza</a:t>
            </a:r>
            <a:endParaRPr lang="en-GB" sz="1400" dirty="0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auto">
          <a:xfrm>
            <a:off x="6096000" y="5410200"/>
            <a:ext cx="101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44" name="Text Box 20"/>
          <p:cNvSpPr txBox="1">
            <a:spLocks noChangeArrowheads="1"/>
          </p:cNvSpPr>
          <p:nvPr/>
        </p:nvSpPr>
        <p:spPr bwMode="auto">
          <a:xfrm>
            <a:off x="8940800" y="4959350"/>
            <a:ext cx="15240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400" dirty="0" smtClean="0"/>
              <a:t>galaktoza</a:t>
            </a:r>
            <a:endParaRPr lang="en-GB" sz="1400" dirty="0"/>
          </a:p>
        </p:txBody>
      </p:sp>
      <p:sp>
        <p:nvSpPr>
          <p:cNvPr id="1045" name="Text Box 21"/>
          <p:cNvSpPr txBox="1">
            <a:spLocks noChangeArrowheads="1"/>
          </p:cNvSpPr>
          <p:nvPr/>
        </p:nvSpPr>
        <p:spPr bwMode="auto">
          <a:xfrm>
            <a:off x="6938434" y="6019800"/>
            <a:ext cx="27516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1046" name="Text Box 22"/>
          <p:cNvSpPr txBox="1">
            <a:spLocks noChangeArrowheads="1"/>
          </p:cNvSpPr>
          <p:nvPr/>
        </p:nvSpPr>
        <p:spPr bwMode="auto">
          <a:xfrm>
            <a:off x="7093131" y="5949950"/>
            <a:ext cx="1593021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r-HR" sz="1400" dirty="0"/>
              <a:t>Aktivni transport </a:t>
            </a:r>
          </a:p>
          <a:p>
            <a:pPr algn="ctr"/>
            <a:r>
              <a:rPr lang="hr-HR" sz="1400" dirty="0"/>
              <a:t>UDP galaktoze</a:t>
            </a:r>
            <a:endParaRPr lang="en-GB" sz="1400" dirty="0"/>
          </a:p>
        </p:txBody>
      </p:sp>
      <p:sp>
        <p:nvSpPr>
          <p:cNvPr id="1047" name="Text Box 23"/>
          <p:cNvSpPr txBox="1">
            <a:spLocks noChangeArrowheads="1"/>
          </p:cNvSpPr>
          <p:nvPr/>
        </p:nvSpPr>
        <p:spPr bwMode="auto">
          <a:xfrm>
            <a:off x="1930400" y="5562600"/>
            <a:ext cx="457200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1400" dirty="0">
                <a:solidFill>
                  <a:schemeClr val="tx2"/>
                </a:solidFill>
              </a:rPr>
              <a:t>Laktoza sintetaza</a:t>
            </a:r>
          </a:p>
          <a:p>
            <a:pPr algn="ctr"/>
            <a:r>
              <a:rPr lang="hr-HR" sz="1400" dirty="0">
                <a:solidFill>
                  <a:schemeClr val="tx2"/>
                </a:solidFill>
              </a:rPr>
              <a:t>Galaktozil transferaza+</a:t>
            </a:r>
            <a:r>
              <a:rPr lang="hr-HR" sz="1400" dirty="0">
                <a:solidFill>
                  <a:schemeClr val="tx2"/>
                </a:solidFill>
                <a:sym typeface="Symbol" pitchFamily="18" charset="2"/>
              </a:rPr>
              <a:t> laktalbumin</a:t>
            </a:r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1048" name="Text Box 24"/>
          <p:cNvSpPr txBox="1">
            <a:spLocks noChangeArrowheads="1"/>
          </p:cNvSpPr>
          <p:nvPr/>
        </p:nvSpPr>
        <p:spPr bwMode="auto">
          <a:xfrm>
            <a:off x="8879418" y="2349501"/>
            <a:ext cx="2038349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400" dirty="0">
                <a:solidFill>
                  <a:schemeClr val="tx2"/>
                </a:solidFill>
              </a:rPr>
              <a:t>Uridin </a:t>
            </a:r>
          </a:p>
          <a:p>
            <a:r>
              <a:rPr lang="hr-HR" sz="1400" dirty="0">
                <a:solidFill>
                  <a:schemeClr val="tx2"/>
                </a:solidFill>
              </a:rPr>
              <a:t>difosforil</a:t>
            </a:r>
          </a:p>
          <a:p>
            <a:r>
              <a:rPr lang="hr-HR" sz="1400" dirty="0">
                <a:solidFill>
                  <a:schemeClr val="tx2"/>
                </a:solidFill>
              </a:rPr>
              <a:t>glukoza </a:t>
            </a:r>
          </a:p>
          <a:p>
            <a:r>
              <a:rPr lang="hr-HR" sz="1400" dirty="0">
                <a:solidFill>
                  <a:schemeClr val="tx2"/>
                </a:solidFill>
              </a:rPr>
              <a:t>fosforilaza</a:t>
            </a:r>
            <a:endParaRPr lang="en-GB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06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44583"/>
          </a:xfrm>
        </p:spPr>
        <p:txBody>
          <a:bodyPr>
            <a:normAutofit/>
          </a:bodyPr>
          <a:lstStyle/>
          <a:p>
            <a:r>
              <a:rPr lang="sr-Latn-RS" b="1" dirty="0" smtClean="0">
                <a:solidFill>
                  <a:srgbClr val="FF9900"/>
                </a:solidFill>
              </a:rPr>
              <a:t>Sinteza proteina mleka </a:t>
            </a:r>
            <a:endParaRPr lang="en-US" b="1" dirty="0">
              <a:solidFill>
                <a:srgbClr val="FF99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45474"/>
            <a:ext cx="7664132" cy="4523514"/>
          </a:xfrm>
        </p:spPr>
        <p:txBody>
          <a:bodyPr>
            <a:normAutofit lnSpcReduction="10000"/>
          </a:bodyPr>
          <a:lstStyle/>
          <a:p>
            <a:r>
              <a:rPr lang="sr-Latn-RS" sz="2400" dirty="0" smtClean="0"/>
              <a:t>U mlečnoj žlezdi se sintetišu specifični proteini mleka:</a:t>
            </a:r>
          </a:p>
          <a:p>
            <a:r>
              <a:rPr lang="sr-Latn-RS" sz="2400" dirty="0" smtClean="0"/>
              <a:t>Kazein (K : La+Lg    70:30 do 50:50)</a:t>
            </a:r>
          </a:p>
          <a:p>
            <a:r>
              <a:rPr lang="sr-Latn-RS" sz="2400" dirty="0" smtClean="0"/>
              <a:t>Imunoglobulini (IgA i IgM)</a:t>
            </a:r>
          </a:p>
          <a:p>
            <a:r>
              <a:rPr lang="sr-Latn-RS" sz="2400" dirty="0" smtClean="0"/>
              <a:t>AK za sintezu proteina mlečna žl. preuzima iz cirkulacije kuje</a:t>
            </a:r>
          </a:p>
          <a:p>
            <a:endParaRPr lang="sr-Latn-RS" sz="2400" dirty="0" smtClean="0"/>
          </a:p>
          <a:p>
            <a:r>
              <a:rPr lang="sr-Latn-RS" sz="2400" dirty="0" smtClean="0"/>
              <a:t>Neophodno prisustvo esencijalnih aminokiselina u krvi majke: arginin, histidin, izoleucin, leucin, lizin, metionin, fenilalanin, triptofan, treonin, valin</a:t>
            </a:r>
          </a:p>
          <a:p>
            <a:r>
              <a:rPr lang="sr-Latn-RS" sz="2400" dirty="0" smtClean="0"/>
              <a:t>(značaj </a:t>
            </a:r>
            <a:r>
              <a:rPr lang="sr-Latn-RS" sz="2400" u="sng" dirty="0" smtClean="0"/>
              <a:t>KVALITETNE ishrane kuje</a:t>
            </a:r>
            <a:r>
              <a:rPr lang="sr-Latn-RS" sz="2400" dirty="0" smtClean="0"/>
              <a:t>)</a:t>
            </a:r>
          </a:p>
          <a:p>
            <a:endParaRPr lang="sr-Latn-RS" sz="2400" dirty="0" smtClean="0"/>
          </a:p>
          <a:p>
            <a:r>
              <a:rPr lang="sr-Latn-RS" sz="2400" dirty="0" smtClean="0"/>
              <a:t>                    Proces sinteze proteina troši energiju (ATP)</a:t>
            </a:r>
          </a:p>
          <a:p>
            <a:endParaRPr lang="sr-Latn-RS" sz="2400" dirty="0" smtClean="0"/>
          </a:p>
        </p:txBody>
      </p:sp>
      <p:pic>
        <p:nvPicPr>
          <p:cNvPr id="5" name="Picture 2" descr="C:\Users\Sneki\Desktop\F1.lar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83093" y="2956560"/>
            <a:ext cx="3230880" cy="390144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122" name="Picture 2" descr="C:\Users\User\Desktop\kazei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26881" y="193630"/>
            <a:ext cx="2690994" cy="2170747"/>
          </a:xfrm>
          <a:prstGeom prst="rect">
            <a:avLst/>
          </a:prstGeom>
          <a:noFill/>
        </p:spPr>
      </p:pic>
      <p:pic>
        <p:nvPicPr>
          <p:cNvPr id="28674" name="Picture 2" descr="C:\Users\User\Desktop\sIgA-sma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7383" y="4821827"/>
            <a:ext cx="1724841" cy="17096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572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/>
            </a:r>
            <a:br>
              <a:rPr lang="sr-Latn-RS" dirty="0"/>
            </a:br>
            <a:r>
              <a:rPr lang="sr-Latn-RS" sz="3600" b="1" dirty="0">
                <a:solidFill>
                  <a:srgbClr val="00B0F0"/>
                </a:solidFill>
              </a:rPr>
              <a:t>Kazein Ig A, IgM i </a:t>
            </a:r>
            <a:r>
              <a:rPr lang="sr-Latn-RS" sz="3600" b="1" dirty="0" smtClean="0">
                <a:solidFill>
                  <a:srgbClr val="00B0F0"/>
                </a:solidFill>
              </a:rPr>
              <a:t>laktoalbumini </a:t>
            </a:r>
            <a:r>
              <a:rPr lang="sr-Latn-RS" dirty="0"/>
              <a:t/>
            </a:r>
            <a:br>
              <a:rPr lang="sr-Latn-RS" dirty="0"/>
            </a:b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261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r-Latn-RS" dirty="0" smtClean="0">
                <a:solidFill>
                  <a:srgbClr val="FF5050"/>
                </a:solidFill>
              </a:rPr>
              <a:t>Kazein</a:t>
            </a:r>
            <a:r>
              <a:rPr lang="sr-Latn-RS" dirty="0" smtClean="0"/>
              <a:t>- složen protein (fosfoproteini i glikoproteini)</a:t>
            </a:r>
          </a:p>
          <a:p>
            <a:pPr marL="0" indent="0">
              <a:buNone/>
            </a:pPr>
            <a:r>
              <a:rPr lang="sr-Latn-RS" dirty="0" smtClean="0"/>
              <a:t>Vezuje za sebe Ca i P</a:t>
            </a:r>
          </a:p>
          <a:p>
            <a:pPr marL="0" indent="0">
              <a:buNone/>
            </a:pPr>
            <a:r>
              <a:rPr lang="sr-Latn-RS" dirty="0" smtClean="0"/>
              <a:t>Bogat esencijalnim AK (histidin, metionin, fenilalanin)</a:t>
            </a:r>
          </a:p>
          <a:p>
            <a:pPr marL="0" indent="0">
              <a:buNone/>
            </a:pPr>
            <a:r>
              <a:rPr lang="sr-Latn-RS" dirty="0" smtClean="0">
                <a:solidFill>
                  <a:srgbClr val="FF3399"/>
                </a:solidFill>
              </a:rPr>
              <a:t>Laktoglobulini </a:t>
            </a:r>
            <a:r>
              <a:rPr lang="sr-Latn-RS" dirty="0" smtClean="0"/>
              <a:t>(IgA i IgM) – zaštita od infekcije. Sekretorni IgA prisutan na sluzokožama kao prva Ig linija odbrane</a:t>
            </a:r>
          </a:p>
          <a:p>
            <a:pPr marL="0" indent="0">
              <a:buNone/>
            </a:pPr>
            <a:r>
              <a:rPr lang="sr-Latn-RS" dirty="0" smtClean="0"/>
              <a:t>Bogati leucinom, izoleucinom i valinom</a:t>
            </a:r>
            <a:endParaRPr lang="sr-Latn-R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899" y="4078288"/>
            <a:ext cx="2324100" cy="23336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239" y="592427"/>
            <a:ext cx="3117760" cy="206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913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dirty="0" smtClean="0">
                <a:solidFill>
                  <a:srgbClr val="FF5050"/>
                </a:solidFill>
              </a:rPr>
              <a:t>Sinteza masti mleka  </a:t>
            </a:r>
            <a:endParaRPr lang="en-US" sz="3200" b="1" dirty="0">
              <a:solidFill>
                <a:srgbClr val="FF5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7726"/>
            <a:ext cx="10515600" cy="4779237"/>
          </a:xfrm>
        </p:spPr>
        <p:txBody>
          <a:bodyPr>
            <a:normAutofit/>
          </a:bodyPr>
          <a:lstStyle/>
          <a:p>
            <a:r>
              <a:rPr lang="sr-Latn-RS" dirty="0" smtClean="0"/>
              <a:t>Masne kiseline mleka potiču iz cirkulacije kuje ili iz sinteze u samoj mlečnoj žl.</a:t>
            </a:r>
          </a:p>
          <a:p>
            <a:r>
              <a:rPr lang="sr-Latn-RS" dirty="0" smtClean="0"/>
              <a:t>Početno jedinjenje za sintezu mk- acetil-KoA</a:t>
            </a:r>
          </a:p>
          <a:p>
            <a:pPr>
              <a:buNone/>
            </a:pPr>
            <a:r>
              <a:rPr lang="sr-Latn-RS" dirty="0" smtClean="0"/>
              <a:t>(potiče iz masti, proteina ili šećera)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4835" y="2024744"/>
            <a:ext cx="4537166" cy="48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143" y="3775166"/>
            <a:ext cx="4991100" cy="2899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485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GLADOVANJE</a:t>
            </a:r>
            <a:endParaRPr lang="en-US" sz="3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76529"/>
            <a:ext cx="10515600" cy="4000433"/>
          </a:xfrm>
        </p:spPr>
        <p:txBody>
          <a:bodyPr/>
          <a:lstStyle/>
          <a:p>
            <a:pPr marL="0" indent="0">
              <a:buNone/>
            </a:pPr>
            <a:r>
              <a:rPr lang="en-US" sz="3200" u="sng" dirty="0" smtClean="0">
                <a:solidFill>
                  <a:srgbClr val="FF0000"/>
                </a:solidFill>
              </a:rPr>
              <a:t>Prva </a:t>
            </a:r>
            <a:r>
              <a:rPr lang="en-US" sz="3200" u="sng" dirty="0" err="1" smtClean="0">
                <a:solidFill>
                  <a:srgbClr val="FF0000"/>
                </a:solidFill>
              </a:rPr>
              <a:t>faza</a:t>
            </a:r>
            <a:r>
              <a:rPr lang="en-US" sz="3200" u="sng" dirty="0" smtClean="0">
                <a:solidFill>
                  <a:srgbClr val="FF0000"/>
                </a:solidFill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</a:rPr>
              <a:t>gladovanja</a:t>
            </a:r>
            <a:r>
              <a:rPr lang="en-US" sz="3200" u="sng" dirty="0" smtClean="0">
                <a:solidFill>
                  <a:srgbClr val="FF0000"/>
                </a:solidFill>
              </a:rPr>
              <a:t>/ </a:t>
            </a:r>
            <a:r>
              <a:rPr lang="en-US" sz="3200" u="sng" dirty="0" err="1" smtClean="0">
                <a:solidFill>
                  <a:srgbClr val="FF0000"/>
                </a:solidFill>
              </a:rPr>
              <a:t>nakon</a:t>
            </a:r>
            <a:r>
              <a:rPr lang="en-US" sz="3200" u="sng" dirty="0" smtClean="0">
                <a:solidFill>
                  <a:srgbClr val="FF0000"/>
                </a:solidFill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</a:rPr>
              <a:t>resorpcije</a:t>
            </a:r>
            <a:r>
              <a:rPr lang="en-US" sz="3200" u="sng" dirty="0" smtClean="0">
                <a:solidFill>
                  <a:srgbClr val="FF0000"/>
                </a:solidFill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</a:rPr>
              <a:t>hrane</a:t>
            </a:r>
            <a:r>
              <a:rPr lang="en-US" sz="3200" u="sng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postoji</a:t>
            </a:r>
            <a:r>
              <a:rPr lang="en-US" dirty="0" smtClean="0"/>
              <a:t> </a:t>
            </a:r>
            <a:r>
              <a:rPr lang="en-US" dirty="0" err="1" smtClean="0"/>
              <a:t>mogu</a:t>
            </a:r>
            <a:r>
              <a:rPr lang="sr-Latn-RS" dirty="0" smtClean="0"/>
              <a:t>ć</a:t>
            </a:r>
            <a:r>
              <a:rPr lang="en-US" dirty="0" err="1" smtClean="0"/>
              <a:t>nost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sr-Latn-RS" dirty="0" smtClean="0"/>
              <a:t>ć</a:t>
            </a:r>
            <a:r>
              <a:rPr lang="en-US" dirty="0" err="1" smtClean="0"/>
              <a:t>ina</a:t>
            </a:r>
            <a:r>
              <a:rPr lang="en-US" dirty="0" smtClean="0"/>
              <a:t> </a:t>
            </a:r>
            <a:r>
              <a:rPr lang="en-US" dirty="0" err="1" smtClean="0"/>
              <a:t>tkiva</a:t>
            </a:r>
            <a:r>
              <a:rPr lang="en-US" dirty="0" smtClean="0"/>
              <a:t> </a:t>
            </a:r>
            <a:r>
              <a:rPr lang="en-US" dirty="0" err="1" smtClean="0"/>
              <a:t>radije</a:t>
            </a:r>
            <a:r>
              <a:rPr lang="en-US" dirty="0" smtClean="0"/>
              <a:t> </a:t>
            </a:r>
            <a:r>
              <a:rPr lang="en-US" dirty="0" err="1" smtClean="0"/>
              <a:t>koristi</a:t>
            </a:r>
            <a:r>
              <a:rPr lang="en-US" dirty="0" smtClean="0"/>
              <a:t> MK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sr-Latn-RS" dirty="0" smtClean="0"/>
              <a:t>z</a:t>
            </a:r>
            <a:r>
              <a:rPr lang="en-US" dirty="0" err="1" smtClean="0"/>
              <a:t>vor</a:t>
            </a:r>
            <a:r>
              <a:rPr lang="en-US" dirty="0" smtClean="0"/>
              <a:t> E</a:t>
            </a:r>
          </a:p>
          <a:p>
            <a:pPr marL="0" indent="0">
              <a:buNone/>
            </a:pPr>
            <a:r>
              <a:rPr lang="en-US" dirty="0" err="1" smtClean="0"/>
              <a:t>Acetil</a:t>
            </a:r>
            <a:r>
              <a:rPr lang="en-US" dirty="0" smtClean="0"/>
              <a:t> </a:t>
            </a:r>
            <a:r>
              <a:rPr lang="en-US" dirty="0" err="1" smtClean="0"/>
              <a:t>KoA</a:t>
            </a:r>
            <a:r>
              <a:rPr lang="en-US" dirty="0" smtClean="0"/>
              <a:t> </a:t>
            </a:r>
            <a:r>
              <a:rPr lang="en-US" dirty="0" err="1" smtClean="0"/>
              <a:t>dobijen</a:t>
            </a:r>
            <a:r>
              <a:rPr lang="en-US" dirty="0" smtClean="0"/>
              <a:t> </a:t>
            </a:r>
            <a:r>
              <a:rPr lang="en-US" dirty="0" err="1" smtClean="0"/>
              <a:t>tokom</a:t>
            </a:r>
            <a:r>
              <a:rPr lang="en-US" dirty="0" smtClean="0"/>
              <a:t> beta </a:t>
            </a:r>
            <a:r>
              <a:rPr lang="en-US" dirty="0" err="1" smtClean="0"/>
              <a:t>oksidacije</a:t>
            </a:r>
            <a:r>
              <a:rPr lang="en-US" dirty="0" smtClean="0"/>
              <a:t> MK </a:t>
            </a:r>
            <a:r>
              <a:rPr lang="en-US" dirty="0" err="1" smtClean="0"/>
              <a:t>inhibira</a:t>
            </a:r>
            <a:r>
              <a:rPr lang="en-US" dirty="0" smtClean="0"/>
              <a:t> </a:t>
            </a:r>
            <a:r>
              <a:rPr lang="en-US" dirty="0" err="1" smtClean="0"/>
              <a:t>glukolizu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err="1" smtClean="0"/>
              <a:t>Inhibitorni</a:t>
            </a:r>
            <a:r>
              <a:rPr lang="en-US" dirty="0" smtClean="0"/>
              <a:t> </a:t>
            </a:r>
            <a:r>
              <a:rPr lang="en-US" dirty="0" err="1" smtClean="0"/>
              <a:t>efekat</a:t>
            </a:r>
            <a:r>
              <a:rPr lang="en-US" dirty="0" smtClean="0"/>
              <a:t> beta </a:t>
            </a:r>
            <a:r>
              <a:rPr lang="en-US" dirty="0" err="1" smtClean="0"/>
              <a:t>oksidacije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glikolizu</a:t>
            </a:r>
            <a:r>
              <a:rPr lang="en-US" dirty="0" smtClean="0"/>
              <a:t> je </a:t>
            </a:r>
            <a:r>
              <a:rPr lang="en-US" dirty="0" err="1" smtClean="0"/>
              <a:t>mogu</a:t>
            </a:r>
            <a:r>
              <a:rPr lang="sr-Latn-RS" dirty="0" smtClean="0"/>
              <a:t>ć samo onda kada ima MK u višku (Štedi se glukoza)</a:t>
            </a:r>
          </a:p>
          <a:p>
            <a:pPr marL="0" indent="0">
              <a:buNone/>
            </a:pPr>
            <a:r>
              <a:rPr lang="sr-Latn-RS" dirty="0" smtClean="0"/>
              <a:t>MK su izvor E i onda kada se potroše depoi glikogena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825" y="225425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441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RS" sz="3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Srednja faza gladovanja</a:t>
            </a:r>
          </a:p>
          <a:p>
            <a:pPr marL="0" indent="0">
              <a:buNone/>
            </a:pPr>
            <a:r>
              <a:rPr lang="sr-Latn-RS" dirty="0" smtClean="0"/>
              <a:t>Potrošeni depoi glikogena</a:t>
            </a:r>
          </a:p>
          <a:p>
            <a:pPr marL="0" indent="0">
              <a:buNone/>
            </a:pPr>
            <a:r>
              <a:rPr lang="sr-Latn-RS" dirty="0" smtClean="0"/>
              <a:t>Jedini izvor glukoze je glukoneogeneza u jetri</a:t>
            </a:r>
          </a:p>
          <a:p>
            <a:pPr marL="0" indent="0">
              <a:buNone/>
            </a:pPr>
            <a:r>
              <a:rPr lang="sr-Latn-RS" dirty="0" smtClean="0"/>
              <a:t>Kada se iscrpi oksalacetat za potrebe glukoneogeneze počinje sinteza ketonskih tela</a:t>
            </a:r>
          </a:p>
          <a:p>
            <a:pPr marL="0" indent="0">
              <a:buNone/>
            </a:pPr>
            <a:r>
              <a:rPr lang="sr-Latn-RS" dirty="0" smtClean="0"/>
              <a:t>Korijev i glukoza/alanin ciklus izvori prekursora glukoneogeneze</a:t>
            </a:r>
          </a:p>
          <a:p>
            <a:pPr marL="0" indent="0">
              <a:buNone/>
            </a:pPr>
            <a:r>
              <a:rPr lang="sr-Latn-RS" dirty="0" smtClean="0"/>
              <a:t>Glukoneogeneza iz aminokiselina - izražena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408" y="258181"/>
            <a:ext cx="21336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445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RS" sz="32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Gladovanje se nastavlja....</a:t>
            </a:r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r>
              <a:rPr lang="sr-Latn-RS" dirty="0" smtClean="0"/>
              <a:t>Sa nastavkom gladovanja intenzivira se sinteza acetonskih tela koji mogu da se koriste kao izvor E. U krajnjoj nuždi i mozak može da koristi ketonska tela za 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425" y="36512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948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RS" sz="32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Poslednja faza gladovanja</a:t>
            </a:r>
          </a:p>
          <a:p>
            <a:pPr marL="0" indent="0">
              <a:buNone/>
            </a:pPr>
            <a:r>
              <a:rPr lang="sr-Latn-RS" dirty="0" smtClean="0"/>
              <a:t>Metabolički putevi koji koriste glukozu su zatvoreni</a:t>
            </a:r>
          </a:p>
          <a:p>
            <a:pPr marL="0" indent="0">
              <a:buNone/>
            </a:pPr>
            <a:r>
              <a:rPr lang="sr-Latn-RS" dirty="0" smtClean="0"/>
              <a:t>Koriste se ketonska tela</a:t>
            </a:r>
          </a:p>
          <a:p>
            <a:pPr marL="0" indent="0">
              <a:buNone/>
            </a:pPr>
            <a:r>
              <a:rPr lang="sr-Latn-RS" dirty="0" smtClean="0"/>
              <a:t>Ketonurija= acidoza</a:t>
            </a:r>
          </a:p>
          <a:p>
            <a:pPr marL="0" indent="0">
              <a:buNone/>
            </a:pPr>
            <a:r>
              <a:rPr lang="sr-Latn-RS" dirty="0" smtClean="0"/>
              <a:t>Glutamin se kataboliše u cilju puferizovanja organizma, a C skelet glutamina se koristi za glukoneogenezu</a:t>
            </a:r>
          </a:p>
          <a:p>
            <a:pPr marL="0" indent="0">
              <a:buNone/>
            </a:pPr>
            <a:r>
              <a:rPr lang="sr-Latn-RS" dirty="0" smtClean="0"/>
              <a:t>Glukoneogeneza u bubrezima izraženija nego u jetri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329" y="365125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426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GOJAZNOST/TOV</a:t>
            </a:r>
            <a:endParaRPr lang="en-US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Odnos unosa E i potrošnje E </a:t>
            </a:r>
          </a:p>
          <a:p>
            <a:r>
              <a:rPr lang="sr-Latn-RS" dirty="0" smtClean="0"/>
              <a:t>Kada su depoi glikogena popunjeni dolazi do sinteze MK i njihovog deponovanja u masnom tkivu (adipociti)</a:t>
            </a:r>
          </a:p>
          <a:p>
            <a:r>
              <a:rPr lang="sr-Latn-RS" dirty="0" smtClean="0"/>
              <a:t>Kompleksna hormonska kontrola regulacije metabolizma i apetita</a:t>
            </a:r>
          </a:p>
          <a:p>
            <a:r>
              <a:rPr lang="sr-Latn-RS" dirty="0" smtClean="0"/>
              <a:t>Apetit pod kontrolom hormona GI trakta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334" y="365125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096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METABOLIZAM TOKOM FIZIČKOG NAPORA/MIŠIĆNA AKTIVNOST</a:t>
            </a:r>
            <a:endParaRPr lang="en-US" sz="4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Kratkotrajna mišićna aktivnost- anaerobni metabolizam glukoze do laktata</a:t>
            </a:r>
          </a:p>
          <a:p>
            <a:r>
              <a:rPr lang="sr-Latn-RS" dirty="0" smtClean="0"/>
              <a:t>Dugotrajni mišićni rad- aerobni katabolizam MK. E se dobija iz beta oksidacije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387" y="4001294"/>
            <a:ext cx="3091264" cy="231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998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922337"/>
          </a:xfrm>
        </p:spPr>
        <p:txBody>
          <a:bodyPr/>
          <a:lstStyle/>
          <a:p>
            <a:pPr eaLnBrk="1" hangingPunct="1"/>
            <a:r>
              <a:rPr lang="sr-Latn-CS" altLang="en-US" sz="2800">
                <a:latin typeface="Arial" panose="020B0604020202020204" pitchFamily="34" charset="0"/>
              </a:rPr>
              <a:t>Energetski metabolizam tokom napora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10243" name="Rectangle 3"/>
          <p:cNvSpPr>
            <a:spLocks noGrp="1"/>
          </p:cNvSpPr>
          <p:nvPr>
            <p:ph type="body" idx="1"/>
          </p:nvPr>
        </p:nvSpPr>
        <p:spPr>
          <a:xfrm>
            <a:off x="1981200" y="1052514"/>
            <a:ext cx="8229600" cy="4537075"/>
          </a:xfrm>
        </p:spPr>
        <p:txBody>
          <a:bodyPr/>
          <a:lstStyle/>
          <a:p>
            <a:pPr eaLnBrk="1" hangingPunct="1"/>
            <a:r>
              <a:rPr lang="sr-Latn-CS" altLang="en-US">
                <a:solidFill>
                  <a:srgbClr val="0033CC"/>
                </a:solidFill>
                <a:latin typeface="Arial" panose="020B0604020202020204" pitchFamily="34" charset="0"/>
              </a:rPr>
              <a:t>1-4s anaerobni ATP (mišići)</a:t>
            </a:r>
          </a:p>
          <a:p>
            <a:pPr eaLnBrk="1" hangingPunct="1"/>
            <a:r>
              <a:rPr lang="sr-Latn-CS" altLang="en-US">
                <a:solidFill>
                  <a:srgbClr val="0033CC"/>
                </a:solidFill>
                <a:latin typeface="Arial" panose="020B0604020202020204" pitchFamily="34" charset="0"/>
              </a:rPr>
              <a:t>4-10s anaerobni ATP + CP</a:t>
            </a:r>
          </a:p>
          <a:p>
            <a:pPr eaLnBrk="1" hangingPunct="1"/>
            <a:r>
              <a:rPr lang="sr-Latn-CS" altLang="en-US">
                <a:solidFill>
                  <a:srgbClr val="0033CC"/>
                </a:solidFill>
                <a:latin typeface="Arial" panose="020B0604020202020204" pitchFamily="34" charset="0"/>
              </a:rPr>
              <a:t>10-45s anaerobni ATP + CP + glikogen</a:t>
            </a:r>
          </a:p>
          <a:p>
            <a:pPr eaLnBrk="1" hangingPunct="1"/>
            <a:r>
              <a:rPr lang="sr-Latn-CS" altLang="en-US">
                <a:solidFill>
                  <a:srgbClr val="0033CC"/>
                </a:solidFill>
                <a:latin typeface="Arial" panose="020B0604020202020204" pitchFamily="34" charset="0"/>
              </a:rPr>
              <a:t>45-120s anaerobni glikogen+ laktat</a:t>
            </a:r>
          </a:p>
          <a:p>
            <a:pPr eaLnBrk="1" hangingPunct="1"/>
            <a:r>
              <a:rPr lang="sr-Latn-CS" altLang="en-US">
                <a:solidFill>
                  <a:srgbClr val="0033CC"/>
                </a:solidFill>
                <a:latin typeface="Arial" panose="020B0604020202020204" pitchFamily="34" charset="0"/>
              </a:rPr>
              <a:t>120-240s anaerobni</a:t>
            </a:r>
            <a:r>
              <a:rPr lang="sr-Latn-CS" altLang="en-US">
                <a:latin typeface="Arial" panose="020B0604020202020204" pitchFamily="34" charset="0"/>
              </a:rPr>
              <a:t> + </a:t>
            </a:r>
            <a:r>
              <a:rPr lang="sr-Latn-CS" altLang="en-US">
                <a:solidFill>
                  <a:srgbClr val="CC0000"/>
                </a:solidFill>
                <a:latin typeface="Arial" panose="020B0604020202020204" pitchFamily="34" charset="0"/>
              </a:rPr>
              <a:t>aerobni glikogen + laktat</a:t>
            </a:r>
          </a:p>
          <a:p>
            <a:pPr eaLnBrk="1" hangingPunct="1"/>
            <a:r>
              <a:rPr lang="sr-Latn-CS" altLang="en-US">
                <a:solidFill>
                  <a:srgbClr val="CC0000"/>
                </a:solidFill>
                <a:latin typeface="Arial" panose="020B0604020202020204" pitchFamily="34" charset="0"/>
              </a:rPr>
              <a:t>240-600s aerobni glikogen + masne kiseline</a:t>
            </a:r>
          </a:p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10244" name="Picture 4" descr="energy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951288"/>
            <a:ext cx="3962400" cy="290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44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b="1" dirty="0" err="1"/>
              <a:t>Razlike</a:t>
            </a:r>
            <a:r>
              <a:rPr lang="en-US" altLang="en-US" sz="3200" b="1" dirty="0"/>
              <a:t> u </a:t>
            </a:r>
            <a:r>
              <a:rPr lang="en-US" altLang="en-US" sz="3200" b="1" dirty="0" err="1" smtClean="0"/>
              <a:t>metabolizmu</a:t>
            </a:r>
            <a:r>
              <a:rPr lang="sr-Latn-RS" altLang="en-US" sz="3200" b="1" dirty="0" smtClean="0"/>
              <a:t> između različitih mišićnih vlakana</a:t>
            </a:r>
            <a:endParaRPr lang="en-US" altLang="en-US" sz="3200" b="1" dirty="0"/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Bela mišićna vlakna</a:t>
            </a:r>
          </a:p>
        </p:txBody>
      </p:sp>
      <p:sp>
        <p:nvSpPr>
          <p:cNvPr id="11268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Bogata glikogenom</a:t>
            </a:r>
          </a:p>
          <a:p>
            <a:pPr eaLnBrk="1" hangingPunct="1"/>
            <a:r>
              <a:rPr lang="en-US" altLang="en-US" smtClean="0"/>
              <a:t>Slabiji kapilarni krvotok</a:t>
            </a:r>
          </a:p>
          <a:p>
            <a:pPr eaLnBrk="1" hangingPunct="1"/>
            <a:r>
              <a:rPr lang="en-US" altLang="en-US" smtClean="0"/>
              <a:t>Manje mitohondrija</a:t>
            </a:r>
          </a:p>
        </p:txBody>
      </p:sp>
      <p:sp>
        <p:nvSpPr>
          <p:cNvPr id="11269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Crvena mišićna vlakna</a:t>
            </a:r>
          </a:p>
        </p:txBody>
      </p:sp>
      <p:sp>
        <p:nvSpPr>
          <p:cNvPr id="11270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Siromašnija u glikogenu</a:t>
            </a:r>
          </a:p>
          <a:p>
            <a:pPr eaLnBrk="1" hangingPunct="1"/>
            <a:r>
              <a:rPr lang="en-US" altLang="en-US" smtClean="0"/>
              <a:t>Bogat kapilarni krvotok</a:t>
            </a:r>
          </a:p>
          <a:p>
            <a:pPr eaLnBrk="1" hangingPunct="1"/>
            <a:r>
              <a:rPr lang="en-US" altLang="en-US" smtClean="0"/>
              <a:t>Mitohondrije su brojne i sa izraženim naborima</a:t>
            </a:r>
          </a:p>
        </p:txBody>
      </p:sp>
      <p:pic>
        <p:nvPicPr>
          <p:cNvPr id="11271" name="Picture 2" descr="C:\Users\Public\Pictures\Sample Pictures\horse anatomy stud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805" y="4237149"/>
            <a:ext cx="3805238" cy="251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603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701</Words>
  <Application>Microsoft Office PowerPoint</Application>
  <PresentationFormat>Widescreen</PresentationFormat>
  <Paragraphs>113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Symbol</vt:lpstr>
      <vt:lpstr>Office Theme</vt:lpstr>
      <vt:lpstr>Document</vt:lpstr>
      <vt:lpstr>SPECIFIČNOST METABOLIZMA U RAZLIČITIM NUTRITIVNIM I HORMONSKIM STANJIMA</vt:lpstr>
      <vt:lpstr>GLADOVANJE</vt:lpstr>
      <vt:lpstr>PowerPoint Presentation</vt:lpstr>
      <vt:lpstr>PowerPoint Presentation</vt:lpstr>
      <vt:lpstr>PowerPoint Presentation</vt:lpstr>
      <vt:lpstr>GOJAZNOST/TOV</vt:lpstr>
      <vt:lpstr>METABOLIZAM TOKOM FIZIČKOG NAPORA/MIŠIĆNA AKTIVNOST</vt:lpstr>
      <vt:lpstr>Energetski metabolizam tokom napora</vt:lpstr>
      <vt:lpstr>Razlike u metabolizmu između različitih mišićnih vlakana</vt:lpstr>
      <vt:lpstr>Specifičnosti metabolizma tokom graviditeta i laktacije </vt:lpstr>
      <vt:lpstr> </vt:lpstr>
      <vt:lpstr>LAKTACIJA Mlečna žlezda aktivno sintetiše:  1. šećer-laktoza 2. proteine (kazein, laktoglobuline) 3. masne kiseline-TAG</vt:lpstr>
      <vt:lpstr>PowerPoint Presentation</vt:lpstr>
      <vt:lpstr>Sinteza proteina mleka </vt:lpstr>
      <vt:lpstr> Kazein Ig A, IgM i laktoalbumini  </vt:lpstr>
      <vt:lpstr>Sinteza masti mleka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Miroslav</dc:creator>
  <cp:lastModifiedBy>Miroslav</cp:lastModifiedBy>
  <cp:revision>10</cp:revision>
  <dcterms:created xsi:type="dcterms:W3CDTF">2022-05-24T15:36:03Z</dcterms:created>
  <dcterms:modified xsi:type="dcterms:W3CDTF">2022-05-24T18:12:47Z</dcterms:modified>
</cp:coreProperties>
</file>