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300" r:id="rId11"/>
    <p:sldId id="301" r:id="rId12"/>
    <p:sldId id="303" r:id="rId13"/>
    <p:sldId id="302" r:id="rId14"/>
    <p:sldId id="304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58A863-815F-26D4-DF2D-9FE9FFF822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5DD36-6995-E1FB-357F-95FE1DFAA1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E8055D-79BB-4E35-9368-A087E3E3D15A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B2972B-46C2-9F4C-F702-DD60223F8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E7009BB-E4B4-0CC6-0B54-0D1AEE5AD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BA178-9899-7ED8-A702-8F3033C240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9AEAE-45D2-9DFE-13F2-3BAAF790E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AEAE2CB-EDF8-4FDB-BE6A-F3F21AB8C74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DB7830C2-98A0-5BB7-BC7B-AD706190B1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72832A2-8A5C-2635-7CD8-75269CCFD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1848E5B-E7A6-4ABD-22D4-8278492D5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0027E75-BDF9-457D-B293-6A331906734F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8AF3C-9C44-0504-4E09-27CCADFD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FC78-2D0D-4F36-BE5C-F48B13C26832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706E7-76AB-766B-403E-39419556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856A6-D063-C761-C8E7-9A480BD3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EC61D-3E9E-4232-9959-D908FB3A57C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1520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A0F98-ED02-583D-347B-668C335B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7965-3773-4FF3-87A3-75A86F8D2D2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4FE8E-9E69-9B53-A783-DB5CCD6F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D1795-48D3-1299-6413-CF94C07C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3159C-A1A4-430A-A575-5BE5DB1C22D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7205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BB663-85C4-F278-434D-9F2F4DDC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FC47-240A-4199-97ED-DBB5D7E55C2B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DCB59-6F2F-E4E7-7368-82CF6E77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A9868-65A4-E77C-605B-522BBEE8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93A3B-837B-472D-9EA7-8D7F8BD7D0D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6483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63677-D730-A62A-42CB-C4B1C10B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4050-6ACF-4719-959E-98BA65537BB7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910E2-BBB2-4BB4-1490-145EBC6C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58677-4CB9-39C9-BA81-48D06C46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2CAC2-AFA2-4C0B-A731-96CB3F8FD75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5207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CFF28-15E0-455F-A226-9C6A7C91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3702-684E-4DAC-90A3-008364FD52E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A9DBB-49ED-EA46-EF8C-6477F7EF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B6DA2-950C-F39F-53D8-5F5A7905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AE369-58CE-4D9E-B90B-1E4F8C828E1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743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CDF938-634D-2CC0-90FD-59822E5C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658B-7AF0-4E90-965E-A92823CEB69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3EF8D2-BE05-4048-604F-6DF65D54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80A9A9-F449-7544-C9FB-F1F3FF22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06916-7C9D-4526-9C33-E2F86309AED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4161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82C6BE-E7B4-5E3B-EB79-CA50D2F8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796D-DDEF-41D4-8D4C-F01BB92205B0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74ACBE-DD4F-3981-B94D-5403492B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FD8E38-69D7-1C0D-8509-19CBA981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4C4F5-5DF8-4278-874D-3C84987B2BD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9163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62E25F-F614-C7A4-4E09-1187BC2CB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1418-C0F5-4858-83EA-E571A86DD338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AF19F9-8BD9-BD91-62B4-76297E7D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AA31A8-C7C4-0DC0-0F41-8B57535E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30102-E9DC-478D-A3DA-9243D379441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1479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D2E3348-2444-9BD8-E4F9-0F129918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C2EE-3AD8-41A4-8F9F-377252525A6A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02A946-FE7F-6BB6-8343-62D7173E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C31981-6896-30AC-AF99-56D555B6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5A776-9563-4EBD-9729-87CCFB08B44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1642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417641-CBEF-D215-ABAC-61EF244E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3514-26E5-49FD-95B3-A23DF5592BE0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D1B30D-3E22-41C8-688E-D8DA2D04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C99624-5054-9EEA-08AB-A7AE8212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CD8EF-9C85-40F5-A1C6-C908F064CC7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6804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382B68-5ABE-C78E-BAFA-88FF36E8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B7BA-AB09-4F2B-8C24-99E1CAA42003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EF063F-ABEF-A3A1-DB38-8DB92880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35323B-B8FD-2907-D3DE-8EE6ADF3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AAF54-D1B9-46F7-B2CA-F8F7A5F9A4A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0525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A71FD7-77E9-BC85-328B-D8C4D2A086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DBD76CE-C6C8-BFCD-34C9-8687B9E54B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A7692-1798-A01A-66E0-6246AE0CA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C14ADD-88AC-49F8-A00B-BCF1D7434DFB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38A95-FC72-9C2B-1533-2CD562CF1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13B4B-B705-7CF5-95D2-4EAB9C951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402FA6E-01E5-4D34-870F-04C610701F7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6CBC5EE-CC0D-CA76-2616-482E1753D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450" y="1122363"/>
            <a:ext cx="9861550" cy="23876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STRATEGIJA REGULACIJE METABOLI</a:t>
            </a:r>
            <a:r>
              <a:rPr lang="sr-Latn-R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ZMA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8F733919-50A3-B89F-4958-DFC04A1C0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R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Fosforuktokinaza</a:t>
            </a:r>
            <a:r>
              <a:rPr lang="sr-Latn-R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CLK, glikogen, hormon-osetljiva lipaza, glutamat dehidrogenaza; </a:t>
            </a:r>
          </a:p>
          <a:p>
            <a:pPr fontAlgn="auto">
              <a:spcAft>
                <a:spcPts val="0"/>
              </a:spcAft>
              <a:defRPr/>
            </a:pPr>
            <a:r>
              <a:rPr lang="sr-Latn-R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osnovni metabolički hormoni (epinefrin/norepinefrin, insulin, glukagon, tireoidni i steroidni hormoni)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7394E9-547E-D5D2-61AC-87E2B39AC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0"/>
            <a:ext cx="1058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omic Sans MS" panose="030F0702030302020204" pitchFamily="66" charset="0"/>
              </a:rPr>
              <a:t>epinefrin</a:t>
            </a:r>
          </a:p>
        </p:txBody>
      </p:sp>
      <p:grpSp>
        <p:nvGrpSpPr>
          <p:cNvPr id="2" name="Group 99">
            <a:extLst>
              <a:ext uri="{FF2B5EF4-FFF2-40B4-BE49-F238E27FC236}">
                <a16:creationId xmlns:a16="http://schemas.microsoft.com/office/drawing/2014/main" id="{2CD9CB98-E748-7C67-C5EF-AB22F81FAA2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33400"/>
            <a:ext cx="1693863" cy="592138"/>
            <a:chOff x="1904975" y="513308"/>
            <a:chExt cx="1693499" cy="59133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FD6FC97-9C65-C208-7D86-22ACC5572F19}"/>
                </a:ext>
              </a:extLst>
            </p:cNvPr>
            <p:cNvSpPr/>
            <p:nvPr/>
          </p:nvSpPr>
          <p:spPr bwMode="auto">
            <a:xfrm>
              <a:off x="2133601" y="513308"/>
              <a:ext cx="1295216" cy="591333"/>
            </a:xfrm>
            <a:prstGeom prst="roundRect">
              <a:avLst>
                <a:gd name="adj" fmla="val 4285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2369" name="TextBox 5">
              <a:extLst>
                <a:ext uri="{FF2B5EF4-FFF2-40B4-BE49-F238E27FC236}">
                  <a16:creationId xmlns:a16="http://schemas.microsoft.com/office/drawing/2014/main" id="{921CB289-F2AF-59D7-7A49-51E0226E9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975" y="513308"/>
              <a:ext cx="1693499" cy="58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β</a:t>
              </a:r>
              <a:r>
                <a:rPr lang="sr-Latn-CS" altLang="en-U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adrenergi</a:t>
              </a:r>
              <a:r>
                <a:rPr lang="sr-Latn-CS" altLang="en-U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č</a:t>
              </a:r>
              <a:r>
                <a:rPr lang="en-US" altLang="en-U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ni</a:t>
              </a:r>
              <a:r>
                <a:rPr lang="sr-Latn-CS" altLang="en-U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Comic Sans MS" panose="030F0702030302020204" pitchFamily="66" charset="0"/>
                </a:rPr>
                <a:t>receptor</a:t>
              </a:r>
            </a:p>
          </p:txBody>
        </p:sp>
      </p:grpSp>
      <p:grpSp>
        <p:nvGrpSpPr>
          <p:cNvPr id="4" name="Group 91">
            <a:extLst>
              <a:ext uri="{FF2B5EF4-FFF2-40B4-BE49-F238E27FC236}">
                <a16:creationId xmlns:a16="http://schemas.microsoft.com/office/drawing/2014/main" id="{9440F254-820E-7644-6110-8FE8A00F4A2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066800"/>
            <a:ext cx="1524000" cy="609600"/>
            <a:chOff x="1066800" y="1828800"/>
            <a:chExt cx="1524000" cy="6096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538B8F7-98C4-0AB4-EFF4-1FA7311B97BF}"/>
                </a:ext>
              </a:extLst>
            </p:cNvPr>
            <p:cNvSpPr/>
            <p:nvPr/>
          </p:nvSpPr>
          <p:spPr>
            <a:xfrm>
              <a:off x="1066800" y="1828800"/>
              <a:ext cx="1524000" cy="609600"/>
            </a:xfrm>
            <a:prstGeom prst="roundRect">
              <a:avLst>
                <a:gd name="adj" fmla="val 48167"/>
              </a:avLst>
            </a:prstGeom>
            <a:solidFill>
              <a:srgbClr val="FFE79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2365" name="TextBox 17">
              <a:extLst>
                <a:ext uri="{FF2B5EF4-FFF2-40B4-BE49-F238E27FC236}">
                  <a16:creationId xmlns:a16="http://schemas.microsoft.com/office/drawing/2014/main" id="{16443F5D-638A-BD00-A27B-EE661C9C6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905000"/>
              <a:ext cx="11063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G protein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6853BC6E-4FF7-B70F-A719-D6A0448D9639}"/>
              </a:ext>
            </a:extLst>
          </p:cNvPr>
          <p:cNvCxnSpPr/>
          <p:nvPr/>
        </p:nvCxnSpPr>
        <p:spPr>
          <a:xfrm>
            <a:off x="2362200" y="1143000"/>
            <a:ext cx="990600" cy="228600"/>
          </a:xfrm>
          <a:prstGeom prst="bentConnector3">
            <a:avLst>
              <a:gd name="adj1" fmla="val 549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F96C81-11B8-5063-99E1-727B66699B88}"/>
              </a:ext>
            </a:extLst>
          </p:cNvPr>
          <p:cNvCxnSpPr/>
          <p:nvPr/>
        </p:nvCxnSpPr>
        <p:spPr>
          <a:xfrm rot="5400000">
            <a:off x="5639594" y="13708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0BC411-5CD8-490D-1586-28F8DE89F243}"/>
              </a:ext>
            </a:extLst>
          </p:cNvPr>
          <p:cNvCxnSpPr/>
          <p:nvPr/>
        </p:nvCxnSpPr>
        <p:spPr>
          <a:xfrm>
            <a:off x="4876800" y="13716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5">
            <a:extLst>
              <a:ext uri="{FF2B5EF4-FFF2-40B4-BE49-F238E27FC236}">
                <a16:creationId xmlns:a16="http://schemas.microsoft.com/office/drawing/2014/main" id="{28A6C921-22F8-17CF-9671-6BB1CAC8E1D1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533400"/>
            <a:ext cx="1371600" cy="609600"/>
            <a:chOff x="3352800" y="3352799"/>
            <a:chExt cx="1371600" cy="60960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0577533-D6B9-6C62-B2F8-C964BB539361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2361" name="TextBox 32">
              <a:extLst>
                <a:ext uri="{FF2B5EF4-FFF2-40B4-BE49-F238E27FC236}">
                  <a16:creationId xmlns:a16="http://schemas.microsoft.com/office/drawing/2014/main" id="{C0456959-C6EB-4915-F1C2-5A6EDAEF6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352799"/>
              <a:ext cx="990600" cy="57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adenilat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ciklaza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92">
            <a:extLst>
              <a:ext uri="{FF2B5EF4-FFF2-40B4-BE49-F238E27FC236}">
                <a16:creationId xmlns:a16="http://schemas.microsoft.com/office/drawing/2014/main" id="{E0996668-89E7-2D0A-73FA-3DFAA592C32F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676400"/>
            <a:ext cx="1371600" cy="609600"/>
            <a:chOff x="2514600" y="2590799"/>
            <a:chExt cx="1371600" cy="60960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3840CB7-11DE-6C9C-697F-A68421E1ABFC}"/>
                </a:ext>
              </a:extLst>
            </p:cNvPr>
            <p:cNvSpPr/>
            <p:nvPr/>
          </p:nvSpPr>
          <p:spPr>
            <a:xfrm>
              <a:off x="2514600" y="2590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2357" name="TextBox 34">
              <a:extLst>
                <a:ext uri="{FF2B5EF4-FFF2-40B4-BE49-F238E27FC236}">
                  <a16:creationId xmlns:a16="http://schemas.microsoft.com/office/drawing/2014/main" id="{C7C4999F-9FFB-F7DD-1DAF-BA69B90D2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2590799"/>
              <a:ext cx="990600" cy="57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adenilat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ciklaza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Arc 21">
            <a:extLst>
              <a:ext uri="{FF2B5EF4-FFF2-40B4-BE49-F238E27FC236}">
                <a16:creationId xmlns:a16="http://schemas.microsoft.com/office/drawing/2014/main" id="{C51DF1BF-3DB3-E1F0-582F-35C204B3B1A9}"/>
              </a:ext>
            </a:extLst>
          </p:cNvPr>
          <p:cNvSpPr/>
          <p:nvPr/>
        </p:nvSpPr>
        <p:spPr>
          <a:xfrm>
            <a:off x="5334000" y="2286000"/>
            <a:ext cx="1066800" cy="685800"/>
          </a:xfrm>
          <a:prstGeom prst="arc">
            <a:avLst>
              <a:gd name="adj1" fmla="val 10874261"/>
              <a:gd name="adj2" fmla="val 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90F07F-B826-050C-5086-6A959E862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9080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ATP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12104E-0CE9-00C8-5DD8-FC169D4AA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90800"/>
            <a:ext cx="731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cAMP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723EBD-FA48-6550-ABE6-CC09C2AD833F}"/>
              </a:ext>
            </a:extLst>
          </p:cNvPr>
          <p:cNvCxnSpPr/>
          <p:nvPr/>
        </p:nvCxnSpPr>
        <p:spPr>
          <a:xfrm rot="5400000">
            <a:off x="6249194" y="3199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0">
            <a:extLst>
              <a:ext uri="{FF2B5EF4-FFF2-40B4-BE49-F238E27FC236}">
                <a16:creationId xmlns:a16="http://schemas.microsoft.com/office/drawing/2014/main" id="{6E48C98E-C31E-094B-DB64-FC024799C153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124200"/>
            <a:ext cx="1371600" cy="609600"/>
            <a:chOff x="3352800" y="3352800"/>
            <a:chExt cx="1371600" cy="60960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61E46CC-3124-8BFC-7971-8C024785A854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2353" name="TextBox 42">
              <a:extLst>
                <a:ext uri="{FF2B5EF4-FFF2-40B4-BE49-F238E27FC236}">
                  <a16:creationId xmlns:a16="http://schemas.microsoft.com/office/drawing/2014/main" id="{9CAC1A48-94A6-44B7-DBFE-10CC86EC1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352800"/>
              <a:ext cx="1143000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protein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kinaza A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65C1C8-70D3-49B7-043B-E4BCC343FB32}"/>
              </a:ext>
            </a:extLst>
          </p:cNvPr>
          <p:cNvCxnSpPr/>
          <p:nvPr/>
        </p:nvCxnSpPr>
        <p:spPr>
          <a:xfrm>
            <a:off x="6019800" y="3429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5">
            <a:extLst>
              <a:ext uri="{FF2B5EF4-FFF2-40B4-BE49-F238E27FC236}">
                <a16:creationId xmlns:a16="http://schemas.microsoft.com/office/drawing/2014/main" id="{2F55F550-BBFC-C579-B16C-622589BB7097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124200"/>
            <a:ext cx="1371600" cy="609600"/>
            <a:chOff x="4267200" y="4038600"/>
            <a:chExt cx="1371600" cy="609600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A7E71E0-BFD9-F9BF-6042-49DA97540270}"/>
                </a:ext>
              </a:extLst>
            </p:cNvPr>
            <p:cNvSpPr/>
            <p:nvPr/>
          </p:nvSpPr>
          <p:spPr>
            <a:xfrm>
              <a:off x="4267200" y="40386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2349" name="TextBox 47">
              <a:extLst>
                <a:ext uri="{FF2B5EF4-FFF2-40B4-BE49-F238E27FC236}">
                  <a16:creationId xmlns:a16="http://schemas.microsoft.com/office/drawing/2014/main" id="{1609E782-BD65-3BF7-721B-7B4BE4F2A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4038600"/>
              <a:ext cx="1295400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protein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kinaza A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48">
            <a:extLst>
              <a:ext uri="{FF2B5EF4-FFF2-40B4-BE49-F238E27FC236}">
                <a16:creationId xmlns:a16="http://schemas.microsoft.com/office/drawing/2014/main" id="{1F2236C3-600B-A138-6F40-C11D94BD11DF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810000"/>
            <a:ext cx="1371600" cy="838200"/>
            <a:chOff x="3352800" y="3333750"/>
            <a:chExt cx="1371600" cy="628650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3D1B0530-1D90-0CD7-0128-BB355FBE28D9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2345" name="TextBox 50">
              <a:extLst>
                <a:ext uri="{FF2B5EF4-FFF2-40B4-BE49-F238E27FC236}">
                  <a16:creationId xmlns:a16="http://schemas.microsoft.com/office/drawing/2014/main" id="{E69FA1B3-DDBA-FF9A-7496-9737D506F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3333750"/>
              <a:ext cx="1371600" cy="617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hormon senzitivna lipaza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508BD15-66F6-8E27-4B76-2A67F2CBB9CD}"/>
              </a:ext>
            </a:extLst>
          </p:cNvPr>
          <p:cNvCxnSpPr/>
          <p:nvPr/>
        </p:nvCxnSpPr>
        <p:spPr>
          <a:xfrm rot="5400000">
            <a:off x="5106194" y="3961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15A344-9E14-49A2-9A36-6EA5E40C20B1}"/>
              </a:ext>
            </a:extLst>
          </p:cNvPr>
          <p:cNvCxnSpPr/>
          <p:nvPr/>
        </p:nvCxnSpPr>
        <p:spPr>
          <a:xfrm>
            <a:off x="4953000" y="41910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9DC1C70-F36A-72CB-BB02-A60E5A822257}"/>
              </a:ext>
            </a:extLst>
          </p:cNvPr>
          <p:cNvCxnSpPr/>
          <p:nvPr/>
        </p:nvCxnSpPr>
        <p:spPr>
          <a:xfrm>
            <a:off x="3352800" y="5791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c 67">
            <a:extLst>
              <a:ext uri="{FF2B5EF4-FFF2-40B4-BE49-F238E27FC236}">
                <a16:creationId xmlns:a16="http://schemas.microsoft.com/office/drawing/2014/main" id="{60557E54-C9F4-78CF-939C-9D2075B99B95}"/>
              </a:ext>
            </a:extLst>
          </p:cNvPr>
          <p:cNvSpPr/>
          <p:nvPr/>
        </p:nvSpPr>
        <p:spPr>
          <a:xfrm>
            <a:off x="5181600" y="4191000"/>
            <a:ext cx="381000" cy="381000"/>
          </a:xfrm>
          <a:prstGeom prst="arc">
            <a:avLst>
              <a:gd name="adj1" fmla="val 10874261"/>
              <a:gd name="adj2" fmla="val 0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ED6050D-CC4A-DBF6-29B9-DD2F1CF8F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4340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ATP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ECD972-7A59-235B-58CA-8D027B237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59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ADP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grpSp>
        <p:nvGrpSpPr>
          <p:cNvPr id="13" name="Group 91">
            <a:extLst>
              <a:ext uri="{FF2B5EF4-FFF2-40B4-BE49-F238E27FC236}">
                <a16:creationId xmlns:a16="http://schemas.microsoft.com/office/drawing/2014/main" id="{DF938667-3B4B-4304-101A-06555BFEDB6B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810000"/>
            <a:ext cx="1524000" cy="838200"/>
            <a:chOff x="6629400" y="3810000"/>
            <a:chExt cx="1524000" cy="838200"/>
          </a:xfrm>
        </p:grpSpPr>
        <p:grpSp>
          <p:nvGrpSpPr>
            <p:cNvPr id="12332" name="Group 96">
              <a:extLst>
                <a:ext uri="{FF2B5EF4-FFF2-40B4-BE49-F238E27FC236}">
                  <a16:creationId xmlns:a16="http://schemas.microsoft.com/office/drawing/2014/main" id="{AD8CA5FD-B77A-8D80-D7FB-1575C74487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9400" y="3886200"/>
              <a:ext cx="1524000" cy="762000"/>
              <a:chOff x="5486400" y="4800600"/>
              <a:chExt cx="1524000" cy="609600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11B4B27F-DB2C-5A63-83AD-CE016868D07F}"/>
                  </a:ext>
                </a:extLst>
              </p:cNvPr>
              <p:cNvSpPr/>
              <p:nvPr/>
            </p:nvSpPr>
            <p:spPr>
              <a:xfrm>
                <a:off x="5486400" y="4800600"/>
                <a:ext cx="13716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grpSp>
            <p:nvGrpSpPr>
              <p:cNvPr id="12337" name="Group 75">
                <a:extLst>
                  <a:ext uri="{FF2B5EF4-FFF2-40B4-BE49-F238E27FC236}">
                    <a16:creationId xmlns:a16="http://schemas.microsoft.com/office/drawing/2014/main" id="{C34558A9-3EA5-7E18-CDF2-218B4EEFB2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05600" y="4876800"/>
                <a:ext cx="304800" cy="350520"/>
                <a:chOff x="6934200" y="3505200"/>
                <a:chExt cx="304800" cy="350520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04EC06AE-EAD3-6B88-D935-9B761799B3E1}"/>
                    </a:ext>
                  </a:extLst>
                </p:cNvPr>
                <p:cNvSpPr/>
                <p:nvPr/>
              </p:nvSpPr>
              <p:spPr>
                <a:xfrm>
                  <a:off x="6934200" y="3581400"/>
                  <a:ext cx="304800" cy="274320"/>
                </a:xfrm>
                <a:prstGeom prst="ellipse">
                  <a:avLst/>
                </a:prstGeom>
                <a:solidFill>
                  <a:srgbClr val="FFE79B"/>
                </a:solidFill>
                <a:ln>
                  <a:solidFill>
                    <a:srgbClr val="EFEEB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Comic Sans MS" pitchFamily="66" charset="0"/>
                  </a:endParaRPr>
                </a:p>
              </p:txBody>
            </p:sp>
            <p:sp>
              <p:nvSpPr>
                <p:cNvPr id="12341" name="TextBox 74">
                  <a:extLst>
                    <a:ext uri="{FF2B5EF4-FFF2-40B4-BE49-F238E27FC236}">
                      <a16:creationId xmlns:a16="http://schemas.microsoft.com/office/drawing/2014/main" id="{E529EED7-EA0C-709E-2778-EFEF6A8A38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34200" y="3505200"/>
                  <a:ext cx="304800" cy="2687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ts val="19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sr-Latn-CS" altLang="en-US" sz="1600" b="1">
                      <a:latin typeface="Comic Sans MS" panose="030F0702030302020204" pitchFamily="66" charset="0"/>
                    </a:rPr>
                    <a:t>p</a:t>
                  </a:r>
                </a:p>
              </p:txBody>
            </p:sp>
          </p:grpSp>
        </p:grpSp>
        <p:sp>
          <p:nvSpPr>
            <p:cNvPr id="12333" name="TextBox 50">
              <a:extLst>
                <a:ext uri="{FF2B5EF4-FFF2-40B4-BE49-F238E27FC236}">
                  <a16:creationId xmlns:a16="http://schemas.microsoft.com/office/drawing/2014/main" id="{7BCBCC23-B080-2938-5779-1D696A19A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3810000"/>
              <a:ext cx="1371600" cy="82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hormon senzitivna lipaza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33817" name="TextBox 17">
            <a:extLst>
              <a:ext uri="{FF2B5EF4-FFF2-40B4-BE49-F238E27FC236}">
                <a16:creationId xmlns:a16="http://schemas.microsoft.com/office/drawing/2014/main" id="{831C7551-E805-E76E-1C44-AF2D0C976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638800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triglicerid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33818" name="TextBox 17">
            <a:extLst>
              <a:ext uri="{FF2B5EF4-FFF2-40B4-BE49-F238E27FC236}">
                <a16:creationId xmlns:a16="http://schemas.microsoft.com/office/drawing/2014/main" id="{8252216E-11AF-6D7D-66CC-EF38EC1F4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638800"/>
            <a:ext cx="1084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diglicerid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33819" name="TextBox 17">
            <a:extLst>
              <a:ext uri="{FF2B5EF4-FFF2-40B4-BE49-F238E27FC236}">
                <a16:creationId xmlns:a16="http://schemas.microsoft.com/office/drawing/2014/main" id="{8CC5E4BA-C183-D93B-B655-7AE2089E0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638800"/>
            <a:ext cx="1387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monoglicerid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33820" name="TextBox 17">
            <a:extLst>
              <a:ext uri="{FF2B5EF4-FFF2-40B4-BE49-F238E27FC236}">
                <a16:creationId xmlns:a16="http://schemas.microsoft.com/office/drawing/2014/main" id="{695D2DC6-3148-952D-3666-F6068C333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5638800"/>
            <a:ext cx="89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glicerol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7CB08E6-0259-02EA-C5D8-D24B164B1AB1}"/>
              </a:ext>
            </a:extLst>
          </p:cNvPr>
          <p:cNvCxnSpPr/>
          <p:nvPr/>
        </p:nvCxnSpPr>
        <p:spPr>
          <a:xfrm>
            <a:off x="5562600" y="5791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F5E97A9-46AA-2D67-3571-D1CDBA0FCF8F}"/>
              </a:ext>
            </a:extLst>
          </p:cNvPr>
          <p:cNvCxnSpPr/>
          <p:nvPr/>
        </p:nvCxnSpPr>
        <p:spPr>
          <a:xfrm>
            <a:off x="8001000" y="5791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Arc 94">
            <a:extLst>
              <a:ext uri="{FF2B5EF4-FFF2-40B4-BE49-F238E27FC236}">
                <a16:creationId xmlns:a16="http://schemas.microsoft.com/office/drawing/2014/main" id="{7BBE50FD-EBF8-CF70-A754-2A3DFD84D073}"/>
              </a:ext>
            </a:extLst>
          </p:cNvPr>
          <p:cNvSpPr/>
          <p:nvPr/>
        </p:nvSpPr>
        <p:spPr>
          <a:xfrm>
            <a:off x="3505200" y="5791200"/>
            <a:ext cx="609600" cy="914400"/>
          </a:xfrm>
          <a:prstGeom prst="arc">
            <a:avLst>
              <a:gd name="adj1" fmla="val 13239041"/>
              <a:gd name="adj2" fmla="val 133494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482C0A3-17B6-3509-595B-0BAC0C6F7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19800"/>
            <a:ext cx="588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H</a:t>
            </a:r>
            <a:r>
              <a:rPr lang="sr-Latn-CS" altLang="en-US" sz="1600" b="1" baseline="-25000">
                <a:latin typeface="Comic Sans MS" panose="030F0702030302020204" pitchFamily="66" charset="0"/>
              </a:rPr>
              <a:t>2</a:t>
            </a:r>
            <a:r>
              <a:rPr lang="sr-Latn-CS" altLang="en-US" sz="1600" b="1">
                <a:latin typeface="Comic Sans MS" panose="030F0702030302020204" pitchFamily="66" charset="0"/>
              </a:rPr>
              <a:t>O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358ABF9-75D2-EB87-865D-6E725116F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324600"/>
            <a:ext cx="1585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masna kiselina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F221863F-48CB-AC74-5A5F-E057D9BA353B}"/>
              </a:ext>
            </a:extLst>
          </p:cNvPr>
          <p:cNvSpPr/>
          <p:nvPr/>
        </p:nvSpPr>
        <p:spPr>
          <a:xfrm>
            <a:off x="5715000" y="5791200"/>
            <a:ext cx="609600" cy="914400"/>
          </a:xfrm>
          <a:prstGeom prst="arc">
            <a:avLst>
              <a:gd name="adj1" fmla="val 13239041"/>
              <a:gd name="adj2" fmla="val 133494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0D7E64D-065E-42FB-9331-5429059CB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019800"/>
            <a:ext cx="588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H</a:t>
            </a:r>
            <a:r>
              <a:rPr lang="sr-Latn-CS" altLang="en-US" sz="1600" b="1" baseline="-25000">
                <a:latin typeface="Comic Sans MS" panose="030F0702030302020204" pitchFamily="66" charset="0"/>
              </a:rPr>
              <a:t>2</a:t>
            </a:r>
            <a:r>
              <a:rPr lang="sr-Latn-CS" altLang="en-US" sz="1600" b="1">
                <a:latin typeface="Comic Sans MS" panose="030F0702030302020204" pitchFamily="66" charset="0"/>
              </a:rPr>
              <a:t>O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695ADA2-CEF6-111B-4600-22E9FF98B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24600"/>
            <a:ext cx="1585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masna kiselina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103" name="Arc 102">
            <a:extLst>
              <a:ext uri="{FF2B5EF4-FFF2-40B4-BE49-F238E27FC236}">
                <a16:creationId xmlns:a16="http://schemas.microsoft.com/office/drawing/2014/main" id="{7BEA5AF2-89EC-C297-7C21-4ECE5A04AAC4}"/>
              </a:ext>
            </a:extLst>
          </p:cNvPr>
          <p:cNvSpPr/>
          <p:nvPr/>
        </p:nvSpPr>
        <p:spPr>
          <a:xfrm>
            <a:off x="8153400" y="5791200"/>
            <a:ext cx="609600" cy="914400"/>
          </a:xfrm>
          <a:prstGeom prst="arc">
            <a:avLst>
              <a:gd name="adj1" fmla="val 13239041"/>
              <a:gd name="adj2" fmla="val 133494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BA923F-109B-25A7-BCDD-E746C485D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019800"/>
            <a:ext cx="588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H</a:t>
            </a:r>
            <a:r>
              <a:rPr lang="sr-Latn-CS" altLang="en-US" sz="1600" b="1" baseline="-25000">
                <a:latin typeface="Comic Sans MS" panose="030F0702030302020204" pitchFamily="66" charset="0"/>
              </a:rPr>
              <a:t>2</a:t>
            </a:r>
            <a:r>
              <a:rPr lang="sr-Latn-CS" altLang="en-US" sz="1600" b="1">
                <a:latin typeface="Comic Sans MS" panose="030F0702030302020204" pitchFamily="66" charset="0"/>
              </a:rPr>
              <a:t>O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5B821C7-0B9D-E096-9C60-5E4EB45D8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324600"/>
            <a:ext cx="1585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masna kiselina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F90E285-5D37-AE93-6B27-9155BD3D3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181600"/>
            <a:ext cx="138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i="1">
                <a:latin typeface="Comic Sans MS" panose="030F0702030302020204" pitchFamily="66" charset="0"/>
              </a:rPr>
              <a:t>monoglicerid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i="1">
                <a:latin typeface="Comic Sans MS" panose="030F0702030302020204" pitchFamily="66" charset="0"/>
              </a:rPr>
              <a:t>lipaza</a:t>
            </a:r>
            <a:endParaRPr lang="en-US" altLang="en-US" sz="1600" i="1">
              <a:latin typeface="Comic Sans MS" panose="030F0702030302020204" pitchFamily="66" charset="0"/>
            </a:endParaRPr>
          </a:p>
        </p:txBody>
      </p:sp>
      <p:cxnSp>
        <p:nvCxnSpPr>
          <p:cNvPr id="131" name="Elbow Connector 130">
            <a:extLst>
              <a:ext uri="{FF2B5EF4-FFF2-40B4-BE49-F238E27FC236}">
                <a16:creationId xmlns:a16="http://schemas.microsoft.com/office/drawing/2014/main" id="{0007EFCE-A3E5-5D73-617B-E8C82114C876}"/>
              </a:ext>
            </a:extLst>
          </p:cNvPr>
          <p:cNvCxnSpPr/>
          <p:nvPr/>
        </p:nvCxnSpPr>
        <p:spPr>
          <a:xfrm rot="5400000">
            <a:off x="3390900" y="5067300"/>
            <a:ext cx="1143000" cy="304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>
            <a:extLst>
              <a:ext uri="{FF2B5EF4-FFF2-40B4-BE49-F238E27FC236}">
                <a16:creationId xmlns:a16="http://schemas.microsoft.com/office/drawing/2014/main" id="{F4B97946-69A0-22BC-4B4B-14EE973F38A8}"/>
              </a:ext>
            </a:extLst>
          </p:cNvPr>
          <p:cNvCxnSpPr/>
          <p:nvPr/>
        </p:nvCxnSpPr>
        <p:spPr>
          <a:xfrm rot="16200000" flipH="1">
            <a:off x="4587081" y="4344194"/>
            <a:ext cx="1096963" cy="1736725"/>
          </a:xfrm>
          <a:prstGeom prst="bentConnector3">
            <a:avLst>
              <a:gd name="adj1" fmla="val 5297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7">
            <a:extLst>
              <a:ext uri="{FF2B5EF4-FFF2-40B4-BE49-F238E27FC236}">
                <a16:creationId xmlns:a16="http://schemas.microsoft.com/office/drawing/2014/main" id="{571AC82C-3589-6C88-BFEC-E9943E8C3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2212975"/>
            <a:ext cx="236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sr-Latn-C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Hormon </a:t>
            </a:r>
            <a:r>
              <a:rPr lang="sr-Latn-CS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osetljiva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sr-Latn-CS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lipaza</a:t>
            </a: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5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70" grpId="0"/>
      <p:bldP spid="74" grpId="0"/>
      <p:bldP spid="33817" grpId="0"/>
      <p:bldP spid="33818" grpId="0"/>
      <p:bldP spid="33819" grpId="0"/>
      <p:bldP spid="33820" grpId="0"/>
      <p:bldP spid="96" grpId="0"/>
      <p:bldP spid="97" grpId="0"/>
      <p:bldP spid="100" grpId="0"/>
      <p:bldP spid="101" grpId="0"/>
      <p:bldP spid="104" grpId="0"/>
      <p:bldP spid="105" grpId="0"/>
      <p:bldP spid="106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B782AD2F-D8E8-A1DE-1CF3-C2B5B03D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0"/>
            <a:ext cx="1058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omic Sans MS" panose="030F0702030302020204" pitchFamily="66" charset="0"/>
              </a:rPr>
              <a:t>epinefrin</a:t>
            </a:r>
          </a:p>
        </p:txBody>
      </p:sp>
      <p:grpSp>
        <p:nvGrpSpPr>
          <p:cNvPr id="14339" name="Group 99">
            <a:extLst>
              <a:ext uri="{FF2B5EF4-FFF2-40B4-BE49-F238E27FC236}">
                <a16:creationId xmlns:a16="http://schemas.microsoft.com/office/drawing/2014/main" id="{7E4DBA73-F001-6BD8-056E-C5ADE8B2D01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33400"/>
            <a:ext cx="1693863" cy="592138"/>
            <a:chOff x="1904975" y="513308"/>
            <a:chExt cx="1693499" cy="591333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FCFD9C5-A792-BF4F-92CF-89250AF6F5EA}"/>
                </a:ext>
              </a:extLst>
            </p:cNvPr>
            <p:cNvSpPr/>
            <p:nvPr/>
          </p:nvSpPr>
          <p:spPr bwMode="auto">
            <a:xfrm>
              <a:off x="2133601" y="513308"/>
              <a:ext cx="1295216" cy="591333"/>
            </a:xfrm>
            <a:prstGeom prst="roundRect">
              <a:avLst>
                <a:gd name="adj" fmla="val 4285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4421" name="TextBox 5">
              <a:extLst>
                <a:ext uri="{FF2B5EF4-FFF2-40B4-BE49-F238E27FC236}">
                  <a16:creationId xmlns:a16="http://schemas.microsoft.com/office/drawing/2014/main" id="{76726E03-1763-4549-8A82-2E69C0FA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975" y="513308"/>
              <a:ext cx="1693499" cy="58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l-GR" altLang="en-U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β</a:t>
              </a:r>
              <a:r>
                <a:rPr lang="sr-Latn-CS" altLang="en-U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adrenergi</a:t>
              </a:r>
              <a:r>
                <a:rPr lang="sr-Latn-CS" altLang="en-U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č</a:t>
              </a:r>
              <a:r>
                <a:rPr lang="en-US" altLang="en-U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ni</a:t>
              </a:r>
              <a:r>
                <a:rPr lang="sr-Latn-CS" altLang="en-US" sz="1600" b="1">
                  <a:latin typeface="Comic Sans MS" panose="030F0702030302020204" pitchFamily="66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Comic Sans MS" panose="030F0702030302020204" pitchFamily="66" charset="0"/>
                </a:rPr>
                <a:t>receptor</a:t>
              </a:r>
            </a:p>
          </p:txBody>
        </p:sp>
      </p:grpSp>
      <p:grpSp>
        <p:nvGrpSpPr>
          <p:cNvPr id="14340" name="Group 91">
            <a:extLst>
              <a:ext uri="{FF2B5EF4-FFF2-40B4-BE49-F238E27FC236}">
                <a16:creationId xmlns:a16="http://schemas.microsoft.com/office/drawing/2014/main" id="{CE3176B0-A137-7AD1-180D-B0CBD983A018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066800"/>
            <a:ext cx="1524000" cy="609600"/>
            <a:chOff x="1066800" y="1828800"/>
            <a:chExt cx="1524000" cy="6096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6D69B43-EB64-FEBA-E0AF-42E3D3BFE286}"/>
                </a:ext>
              </a:extLst>
            </p:cNvPr>
            <p:cNvSpPr/>
            <p:nvPr/>
          </p:nvSpPr>
          <p:spPr>
            <a:xfrm>
              <a:off x="1066800" y="1828800"/>
              <a:ext cx="1524000" cy="609600"/>
            </a:xfrm>
            <a:prstGeom prst="roundRect">
              <a:avLst>
                <a:gd name="adj" fmla="val 48167"/>
              </a:avLst>
            </a:prstGeom>
            <a:solidFill>
              <a:srgbClr val="FFE79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4417" name="TextBox 17">
              <a:extLst>
                <a:ext uri="{FF2B5EF4-FFF2-40B4-BE49-F238E27FC236}">
                  <a16:creationId xmlns:a16="http://schemas.microsoft.com/office/drawing/2014/main" id="{A2E848B8-77C6-E0FA-CCAF-943468039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905000"/>
              <a:ext cx="11063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G protein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C6F1788E-1A68-55FC-8A95-FD282CBC79DB}"/>
              </a:ext>
            </a:extLst>
          </p:cNvPr>
          <p:cNvCxnSpPr/>
          <p:nvPr/>
        </p:nvCxnSpPr>
        <p:spPr>
          <a:xfrm>
            <a:off x="2362200" y="1143000"/>
            <a:ext cx="990600" cy="228600"/>
          </a:xfrm>
          <a:prstGeom prst="bentConnector3">
            <a:avLst>
              <a:gd name="adj1" fmla="val 549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E49B4F-F9E7-EDF1-F243-7618A1A1C24B}"/>
              </a:ext>
            </a:extLst>
          </p:cNvPr>
          <p:cNvCxnSpPr/>
          <p:nvPr/>
        </p:nvCxnSpPr>
        <p:spPr>
          <a:xfrm rot="5400000">
            <a:off x="5639594" y="13708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A08F8A-9387-C0F9-575B-CCB837F946C4}"/>
              </a:ext>
            </a:extLst>
          </p:cNvPr>
          <p:cNvCxnSpPr/>
          <p:nvPr/>
        </p:nvCxnSpPr>
        <p:spPr>
          <a:xfrm>
            <a:off x="4876800" y="13716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4" name="Group 35">
            <a:extLst>
              <a:ext uri="{FF2B5EF4-FFF2-40B4-BE49-F238E27FC236}">
                <a16:creationId xmlns:a16="http://schemas.microsoft.com/office/drawing/2014/main" id="{B97229CF-CB92-1BA0-D6A3-19C4868C57E4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533400"/>
            <a:ext cx="1371600" cy="609600"/>
            <a:chOff x="3352800" y="3352799"/>
            <a:chExt cx="1371600" cy="60960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63F6FCB-443F-3609-631B-3403EE97935B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4413" name="TextBox 32">
              <a:extLst>
                <a:ext uri="{FF2B5EF4-FFF2-40B4-BE49-F238E27FC236}">
                  <a16:creationId xmlns:a16="http://schemas.microsoft.com/office/drawing/2014/main" id="{9373CA02-09C3-0C53-CF27-434FA0CD1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352799"/>
              <a:ext cx="990600" cy="57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adenilat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ciklaza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345" name="Group 92">
            <a:extLst>
              <a:ext uri="{FF2B5EF4-FFF2-40B4-BE49-F238E27FC236}">
                <a16:creationId xmlns:a16="http://schemas.microsoft.com/office/drawing/2014/main" id="{713932D4-53AB-3353-383D-C8F13F8171D6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676400"/>
            <a:ext cx="1371600" cy="609600"/>
            <a:chOff x="2514600" y="2590799"/>
            <a:chExt cx="1371600" cy="609601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EA8E150-7C76-A113-8FE1-1AA847230C15}"/>
                </a:ext>
              </a:extLst>
            </p:cNvPr>
            <p:cNvSpPr/>
            <p:nvPr/>
          </p:nvSpPr>
          <p:spPr>
            <a:xfrm>
              <a:off x="2514600" y="2590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4409" name="TextBox 34">
              <a:extLst>
                <a:ext uri="{FF2B5EF4-FFF2-40B4-BE49-F238E27FC236}">
                  <a16:creationId xmlns:a16="http://schemas.microsoft.com/office/drawing/2014/main" id="{32EFC88F-1AAA-1EC9-FDF6-0F52D3E34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2590799"/>
              <a:ext cx="990600" cy="57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adenilat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ciklaza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42862029-31BC-6701-40C8-B77C9F94E1E3}"/>
              </a:ext>
            </a:extLst>
          </p:cNvPr>
          <p:cNvSpPr/>
          <p:nvPr/>
        </p:nvSpPr>
        <p:spPr>
          <a:xfrm>
            <a:off x="5334000" y="2286000"/>
            <a:ext cx="1066800" cy="685800"/>
          </a:xfrm>
          <a:prstGeom prst="arc">
            <a:avLst>
              <a:gd name="adj1" fmla="val 10874261"/>
              <a:gd name="adj2" fmla="val 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14347" name="TextBox 18">
            <a:extLst>
              <a:ext uri="{FF2B5EF4-FFF2-40B4-BE49-F238E27FC236}">
                <a16:creationId xmlns:a16="http://schemas.microsoft.com/office/drawing/2014/main" id="{4D66FCAD-6047-C0F9-D227-85ABE24A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9080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ATP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14348" name="TextBox 19">
            <a:extLst>
              <a:ext uri="{FF2B5EF4-FFF2-40B4-BE49-F238E27FC236}">
                <a16:creationId xmlns:a16="http://schemas.microsoft.com/office/drawing/2014/main" id="{5E0493C9-55DE-C934-8B25-D8BF126C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90800"/>
            <a:ext cx="731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cAMP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221B87-95BD-9EB2-A6BA-CF654FBCD645}"/>
              </a:ext>
            </a:extLst>
          </p:cNvPr>
          <p:cNvCxnSpPr/>
          <p:nvPr/>
        </p:nvCxnSpPr>
        <p:spPr>
          <a:xfrm rot="5400000">
            <a:off x="6249194" y="3199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50" name="Group 40">
            <a:extLst>
              <a:ext uri="{FF2B5EF4-FFF2-40B4-BE49-F238E27FC236}">
                <a16:creationId xmlns:a16="http://schemas.microsoft.com/office/drawing/2014/main" id="{86C9FF39-49FA-AF21-BC84-3CF25DC6EB75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124200"/>
            <a:ext cx="1371600" cy="609600"/>
            <a:chOff x="3352800" y="3352800"/>
            <a:chExt cx="1371600" cy="6096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B116031-E768-A7A8-A300-CE4663CD9A34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4405" name="TextBox 42">
              <a:extLst>
                <a:ext uri="{FF2B5EF4-FFF2-40B4-BE49-F238E27FC236}">
                  <a16:creationId xmlns:a16="http://schemas.microsoft.com/office/drawing/2014/main" id="{62CE9682-8640-5AAE-ECD4-6B3C3F8D7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352800"/>
              <a:ext cx="1143000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protein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kinaza A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64C8434-6750-29BF-7C68-1FCEC91664CE}"/>
              </a:ext>
            </a:extLst>
          </p:cNvPr>
          <p:cNvCxnSpPr/>
          <p:nvPr/>
        </p:nvCxnSpPr>
        <p:spPr>
          <a:xfrm>
            <a:off x="6019800" y="3429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52" name="Group 95">
            <a:extLst>
              <a:ext uri="{FF2B5EF4-FFF2-40B4-BE49-F238E27FC236}">
                <a16:creationId xmlns:a16="http://schemas.microsoft.com/office/drawing/2014/main" id="{B3220C09-0AA1-EA28-D603-B5E60FAC0B8C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124200"/>
            <a:ext cx="1371600" cy="609600"/>
            <a:chOff x="4267200" y="4038600"/>
            <a:chExt cx="1371600" cy="60960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ED7295AA-11CA-5D3F-E9F6-EB4FB2718471}"/>
                </a:ext>
              </a:extLst>
            </p:cNvPr>
            <p:cNvSpPr/>
            <p:nvPr/>
          </p:nvSpPr>
          <p:spPr>
            <a:xfrm>
              <a:off x="4267200" y="40386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4401" name="TextBox 47">
              <a:extLst>
                <a:ext uri="{FF2B5EF4-FFF2-40B4-BE49-F238E27FC236}">
                  <a16:creationId xmlns:a16="http://schemas.microsoft.com/office/drawing/2014/main" id="{62DED17B-4304-CBE5-2B4A-6787A9D3A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4038600"/>
              <a:ext cx="1295400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protein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kinaza A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353" name="Group 48">
            <a:extLst>
              <a:ext uri="{FF2B5EF4-FFF2-40B4-BE49-F238E27FC236}">
                <a16:creationId xmlns:a16="http://schemas.microsoft.com/office/drawing/2014/main" id="{E119D991-1754-6594-6A9A-E2588F661EF8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810000"/>
            <a:ext cx="1371600" cy="838200"/>
            <a:chOff x="3352800" y="3333750"/>
            <a:chExt cx="1371600" cy="628650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9DD475E6-5EC2-77CB-30C0-7F0E20C5AA9B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4397" name="TextBox 50">
              <a:extLst>
                <a:ext uri="{FF2B5EF4-FFF2-40B4-BE49-F238E27FC236}">
                  <a16:creationId xmlns:a16="http://schemas.microsoft.com/office/drawing/2014/main" id="{F75B8B12-B0EF-BA4E-3A9E-9482F7014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3333750"/>
              <a:ext cx="1371600" cy="617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hormon senzitivna lipaza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2B212F-75E7-7FB5-12FD-1A5F4B0EDEFF}"/>
              </a:ext>
            </a:extLst>
          </p:cNvPr>
          <p:cNvCxnSpPr/>
          <p:nvPr/>
        </p:nvCxnSpPr>
        <p:spPr>
          <a:xfrm rot="5400000">
            <a:off x="5106194" y="3961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BCE009-556F-89C3-EB7D-57B61C68AE03}"/>
              </a:ext>
            </a:extLst>
          </p:cNvPr>
          <p:cNvCxnSpPr/>
          <p:nvPr/>
        </p:nvCxnSpPr>
        <p:spPr>
          <a:xfrm>
            <a:off x="4953000" y="41910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3D47F2-BD01-FCE3-7BEF-98433BC66C39}"/>
              </a:ext>
            </a:extLst>
          </p:cNvPr>
          <p:cNvCxnSpPr/>
          <p:nvPr/>
        </p:nvCxnSpPr>
        <p:spPr>
          <a:xfrm>
            <a:off x="3352800" y="5791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59DF2F34-BFEB-B20E-D6A6-0732A36FD6D2}"/>
              </a:ext>
            </a:extLst>
          </p:cNvPr>
          <p:cNvSpPr/>
          <p:nvPr/>
        </p:nvSpPr>
        <p:spPr>
          <a:xfrm>
            <a:off x="5181600" y="4191000"/>
            <a:ext cx="381000" cy="381000"/>
          </a:xfrm>
          <a:prstGeom prst="arc">
            <a:avLst>
              <a:gd name="adj1" fmla="val 10874261"/>
              <a:gd name="adj2" fmla="val 0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14358" name="TextBox 35">
            <a:extLst>
              <a:ext uri="{FF2B5EF4-FFF2-40B4-BE49-F238E27FC236}">
                <a16:creationId xmlns:a16="http://schemas.microsoft.com/office/drawing/2014/main" id="{836543CB-AF2D-DCDF-3900-A649293C8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4340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ATP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14359" name="TextBox 36">
            <a:extLst>
              <a:ext uri="{FF2B5EF4-FFF2-40B4-BE49-F238E27FC236}">
                <a16:creationId xmlns:a16="http://schemas.microsoft.com/office/drawing/2014/main" id="{E0027BFC-FCDF-573E-1805-CAC60ACE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59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ADP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grpSp>
        <p:nvGrpSpPr>
          <p:cNvPr id="14360" name="Group 91">
            <a:extLst>
              <a:ext uri="{FF2B5EF4-FFF2-40B4-BE49-F238E27FC236}">
                <a16:creationId xmlns:a16="http://schemas.microsoft.com/office/drawing/2014/main" id="{F53AB07C-B02D-B8B6-8090-1F961CE2E16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810000"/>
            <a:ext cx="1524000" cy="838200"/>
            <a:chOff x="6629400" y="3810000"/>
            <a:chExt cx="1524000" cy="838200"/>
          </a:xfrm>
        </p:grpSpPr>
        <p:grpSp>
          <p:nvGrpSpPr>
            <p:cNvPr id="14384" name="Group 96">
              <a:extLst>
                <a:ext uri="{FF2B5EF4-FFF2-40B4-BE49-F238E27FC236}">
                  <a16:creationId xmlns:a16="http://schemas.microsoft.com/office/drawing/2014/main" id="{97DE51EB-183B-E86A-500B-1700EC9953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9400" y="3886200"/>
              <a:ext cx="1524000" cy="762000"/>
              <a:chOff x="5486400" y="4800600"/>
              <a:chExt cx="1524000" cy="609600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82EDD17A-BADB-ABF0-C504-57265EAD3A8E}"/>
                  </a:ext>
                </a:extLst>
              </p:cNvPr>
              <p:cNvSpPr/>
              <p:nvPr/>
            </p:nvSpPr>
            <p:spPr>
              <a:xfrm>
                <a:off x="5486400" y="4800600"/>
                <a:ext cx="1371600" cy="609600"/>
              </a:xfrm>
              <a:prstGeom prst="roundRect">
                <a:avLst>
                  <a:gd name="adj" fmla="val 4816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grpSp>
            <p:nvGrpSpPr>
              <p:cNvPr id="14389" name="Group 75">
                <a:extLst>
                  <a:ext uri="{FF2B5EF4-FFF2-40B4-BE49-F238E27FC236}">
                    <a16:creationId xmlns:a16="http://schemas.microsoft.com/office/drawing/2014/main" id="{0D79BF74-023C-D9D9-A84B-D96865AC7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05600" y="4876800"/>
                <a:ext cx="304800" cy="350520"/>
                <a:chOff x="6934200" y="3505200"/>
                <a:chExt cx="304800" cy="350520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BD1E3ACC-4B5C-CC08-A36B-C18488E2FFBC}"/>
                    </a:ext>
                  </a:extLst>
                </p:cNvPr>
                <p:cNvSpPr/>
                <p:nvPr/>
              </p:nvSpPr>
              <p:spPr>
                <a:xfrm>
                  <a:off x="6934200" y="3581400"/>
                  <a:ext cx="304800" cy="274320"/>
                </a:xfrm>
                <a:prstGeom prst="ellipse">
                  <a:avLst/>
                </a:prstGeom>
                <a:solidFill>
                  <a:srgbClr val="FFE79B"/>
                </a:solidFill>
                <a:ln>
                  <a:solidFill>
                    <a:srgbClr val="EFEEB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Comic Sans MS" pitchFamily="66" charset="0"/>
                  </a:endParaRPr>
                </a:p>
              </p:txBody>
            </p:sp>
            <p:sp>
              <p:nvSpPr>
                <p:cNvPr id="14393" name="TextBox 74">
                  <a:extLst>
                    <a:ext uri="{FF2B5EF4-FFF2-40B4-BE49-F238E27FC236}">
                      <a16:creationId xmlns:a16="http://schemas.microsoft.com/office/drawing/2014/main" id="{AB8F3190-4E20-1E2E-8C8E-5FC12C252D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34200" y="3505200"/>
                  <a:ext cx="304800" cy="2687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ts val="19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sr-Latn-CS" altLang="en-US" sz="1600" b="1">
                      <a:latin typeface="Comic Sans MS" panose="030F0702030302020204" pitchFamily="66" charset="0"/>
                    </a:rPr>
                    <a:t>p</a:t>
                  </a:r>
                </a:p>
              </p:txBody>
            </p:sp>
          </p:grpSp>
        </p:grpSp>
        <p:sp>
          <p:nvSpPr>
            <p:cNvPr id="14385" name="TextBox 50">
              <a:extLst>
                <a:ext uri="{FF2B5EF4-FFF2-40B4-BE49-F238E27FC236}">
                  <a16:creationId xmlns:a16="http://schemas.microsoft.com/office/drawing/2014/main" id="{DDE27EDB-963A-4B11-0C1B-14F9267E0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3810000"/>
              <a:ext cx="1371600" cy="82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</a:rPr>
                <a:t>hormon senzitivna lipaza</a:t>
              </a: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14361" name="TextBox 17">
            <a:extLst>
              <a:ext uri="{FF2B5EF4-FFF2-40B4-BE49-F238E27FC236}">
                <a16:creationId xmlns:a16="http://schemas.microsoft.com/office/drawing/2014/main" id="{924C3D3A-B447-6FB3-239E-C913831B0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638800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triglicerid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14362" name="TextBox 17">
            <a:extLst>
              <a:ext uri="{FF2B5EF4-FFF2-40B4-BE49-F238E27FC236}">
                <a16:creationId xmlns:a16="http://schemas.microsoft.com/office/drawing/2014/main" id="{461220CA-B37F-2845-5082-6577C4824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638800"/>
            <a:ext cx="1084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diglicerid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14363" name="TextBox 17">
            <a:extLst>
              <a:ext uri="{FF2B5EF4-FFF2-40B4-BE49-F238E27FC236}">
                <a16:creationId xmlns:a16="http://schemas.microsoft.com/office/drawing/2014/main" id="{FDCA80AD-4625-766F-E216-64112962F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638800"/>
            <a:ext cx="1387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monoglicerid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14364" name="TextBox 17">
            <a:extLst>
              <a:ext uri="{FF2B5EF4-FFF2-40B4-BE49-F238E27FC236}">
                <a16:creationId xmlns:a16="http://schemas.microsoft.com/office/drawing/2014/main" id="{5866A74E-2E53-54CB-063C-619504B1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5638800"/>
            <a:ext cx="89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glicerol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AB89F14-FE00-518C-E46D-59B30FBB3A17}"/>
              </a:ext>
            </a:extLst>
          </p:cNvPr>
          <p:cNvCxnSpPr/>
          <p:nvPr/>
        </p:nvCxnSpPr>
        <p:spPr>
          <a:xfrm>
            <a:off x="5562600" y="5791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FE1C6A3-FAD8-ACCD-EAE6-DF03D00E9425}"/>
              </a:ext>
            </a:extLst>
          </p:cNvPr>
          <p:cNvCxnSpPr/>
          <p:nvPr/>
        </p:nvCxnSpPr>
        <p:spPr>
          <a:xfrm>
            <a:off x="8001000" y="5791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>
            <a:extLst>
              <a:ext uri="{FF2B5EF4-FFF2-40B4-BE49-F238E27FC236}">
                <a16:creationId xmlns:a16="http://schemas.microsoft.com/office/drawing/2014/main" id="{C3C21F48-40B7-56EF-B151-A1BDB24E2BDA}"/>
              </a:ext>
            </a:extLst>
          </p:cNvPr>
          <p:cNvSpPr/>
          <p:nvPr/>
        </p:nvSpPr>
        <p:spPr>
          <a:xfrm>
            <a:off x="3505200" y="5791200"/>
            <a:ext cx="609600" cy="914400"/>
          </a:xfrm>
          <a:prstGeom prst="arc">
            <a:avLst>
              <a:gd name="adj1" fmla="val 13239041"/>
              <a:gd name="adj2" fmla="val 133494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14368" name="TextBox 51">
            <a:extLst>
              <a:ext uri="{FF2B5EF4-FFF2-40B4-BE49-F238E27FC236}">
                <a16:creationId xmlns:a16="http://schemas.microsoft.com/office/drawing/2014/main" id="{D47486F1-6137-AC04-2985-F5C3BE91E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19800"/>
            <a:ext cx="588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H</a:t>
            </a:r>
            <a:r>
              <a:rPr lang="sr-Latn-CS" altLang="en-US" sz="1600" b="1" baseline="-25000">
                <a:latin typeface="Comic Sans MS" panose="030F0702030302020204" pitchFamily="66" charset="0"/>
              </a:rPr>
              <a:t>2</a:t>
            </a:r>
            <a:r>
              <a:rPr lang="sr-Latn-CS" altLang="en-US" sz="1600" b="1">
                <a:latin typeface="Comic Sans MS" panose="030F0702030302020204" pitchFamily="66" charset="0"/>
              </a:rPr>
              <a:t>O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14369" name="TextBox 52">
            <a:extLst>
              <a:ext uri="{FF2B5EF4-FFF2-40B4-BE49-F238E27FC236}">
                <a16:creationId xmlns:a16="http://schemas.microsoft.com/office/drawing/2014/main" id="{BF51EEA1-ACA3-0EB9-1CDA-21CF0C8C8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324600"/>
            <a:ext cx="1585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masna kiselina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7877CCCE-7DFC-8981-9C57-3BA6262DF535}"/>
              </a:ext>
            </a:extLst>
          </p:cNvPr>
          <p:cNvSpPr/>
          <p:nvPr/>
        </p:nvSpPr>
        <p:spPr>
          <a:xfrm>
            <a:off x="5715000" y="5791200"/>
            <a:ext cx="609600" cy="914400"/>
          </a:xfrm>
          <a:prstGeom prst="arc">
            <a:avLst>
              <a:gd name="adj1" fmla="val 13239041"/>
              <a:gd name="adj2" fmla="val 133494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14371" name="TextBox 54">
            <a:extLst>
              <a:ext uri="{FF2B5EF4-FFF2-40B4-BE49-F238E27FC236}">
                <a16:creationId xmlns:a16="http://schemas.microsoft.com/office/drawing/2014/main" id="{8D971E16-C898-9866-C235-E9870DA7F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019800"/>
            <a:ext cx="588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H</a:t>
            </a:r>
            <a:r>
              <a:rPr lang="sr-Latn-CS" altLang="en-US" sz="1600" b="1" baseline="-25000">
                <a:latin typeface="Comic Sans MS" panose="030F0702030302020204" pitchFamily="66" charset="0"/>
              </a:rPr>
              <a:t>2</a:t>
            </a:r>
            <a:r>
              <a:rPr lang="sr-Latn-CS" altLang="en-US" sz="1600" b="1">
                <a:latin typeface="Comic Sans MS" panose="030F0702030302020204" pitchFamily="66" charset="0"/>
              </a:rPr>
              <a:t>O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14372" name="TextBox 55">
            <a:extLst>
              <a:ext uri="{FF2B5EF4-FFF2-40B4-BE49-F238E27FC236}">
                <a16:creationId xmlns:a16="http://schemas.microsoft.com/office/drawing/2014/main" id="{478B7A22-DEDC-3735-E196-DA6BF6179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24600"/>
            <a:ext cx="1585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masna kiselina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94F47A95-8DCF-CBF2-BD39-B69E9402C37F}"/>
              </a:ext>
            </a:extLst>
          </p:cNvPr>
          <p:cNvSpPr/>
          <p:nvPr/>
        </p:nvSpPr>
        <p:spPr>
          <a:xfrm>
            <a:off x="8153400" y="5791200"/>
            <a:ext cx="609600" cy="914400"/>
          </a:xfrm>
          <a:prstGeom prst="arc">
            <a:avLst>
              <a:gd name="adj1" fmla="val 13239041"/>
              <a:gd name="adj2" fmla="val 133494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14374" name="TextBox 57">
            <a:extLst>
              <a:ext uri="{FF2B5EF4-FFF2-40B4-BE49-F238E27FC236}">
                <a16:creationId xmlns:a16="http://schemas.microsoft.com/office/drawing/2014/main" id="{7E050897-D9F1-3260-A3BE-D33C83FF5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6019800"/>
            <a:ext cx="588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H</a:t>
            </a:r>
            <a:r>
              <a:rPr lang="sr-Latn-CS" altLang="en-US" sz="1600" b="1" baseline="-25000">
                <a:latin typeface="Comic Sans MS" panose="030F0702030302020204" pitchFamily="66" charset="0"/>
              </a:rPr>
              <a:t>2</a:t>
            </a:r>
            <a:r>
              <a:rPr lang="sr-Latn-CS" altLang="en-US" sz="1600" b="1">
                <a:latin typeface="Comic Sans MS" panose="030F0702030302020204" pitchFamily="66" charset="0"/>
              </a:rPr>
              <a:t>O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14375" name="TextBox 58">
            <a:extLst>
              <a:ext uri="{FF2B5EF4-FFF2-40B4-BE49-F238E27FC236}">
                <a16:creationId xmlns:a16="http://schemas.microsoft.com/office/drawing/2014/main" id="{78705956-AF7E-92D9-2482-06FCD04C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324600"/>
            <a:ext cx="1585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</a:rPr>
              <a:t>masna kiselina</a:t>
            </a:r>
            <a:endParaRPr lang="en-US" altLang="en-US" sz="1600" b="1">
              <a:latin typeface="Comic Sans MS" panose="030F0702030302020204" pitchFamily="66" charset="0"/>
            </a:endParaRPr>
          </a:p>
        </p:txBody>
      </p:sp>
      <p:sp>
        <p:nvSpPr>
          <p:cNvPr id="14376" name="TextBox 59">
            <a:extLst>
              <a:ext uri="{FF2B5EF4-FFF2-40B4-BE49-F238E27FC236}">
                <a16:creationId xmlns:a16="http://schemas.microsoft.com/office/drawing/2014/main" id="{ADD4EE0D-0907-E249-DD37-35F69D15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181600"/>
            <a:ext cx="138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i="1">
                <a:latin typeface="Comic Sans MS" panose="030F0702030302020204" pitchFamily="66" charset="0"/>
              </a:rPr>
              <a:t>monoglicerid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i="1">
                <a:latin typeface="Comic Sans MS" panose="030F0702030302020204" pitchFamily="66" charset="0"/>
              </a:rPr>
              <a:t>lipaza</a:t>
            </a:r>
            <a:endParaRPr lang="en-US" altLang="en-US" sz="1600" i="1">
              <a:latin typeface="Comic Sans MS" panose="030F0702030302020204" pitchFamily="66" charset="0"/>
            </a:endParaRPr>
          </a:p>
        </p:txBody>
      </p: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6681CD44-8D34-4121-7660-C41990E69DCF}"/>
              </a:ext>
            </a:extLst>
          </p:cNvPr>
          <p:cNvCxnSpPr/>
          <p:nvPr/>
        </p:nvCxnSpPr>
        <p:spPr>
          <a:xfrm rot="5400000">
            <a:off x="3390900" y="5067300"/>
            <a:ext cx="1143000" cy="3048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4CDB15B3-5A37-2349-EF74-8EEFF9C8F1D2}"/>
              </a:ext>
            </a:extLst>
          </p:cNvPr>
          <p:cNvCxnSpPr/>
          <p:nvPr/>
        </p:nvCxnSpPr>
        <p:spPr>
          <a:xfrm rot="16200000" flipH="1">
            <a:off x="4587081" y="4344194"/>
            <a:ext cx="1096963" cy="1736725"/>
          </a:xfrm>
          <a:prstGeom prst="bentConnector3">
            <a:avLst>
              <a:gd name="adj1" fmla="val 52976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http://www.lindeebrauer.com/blog/wp-content/uploads/2011/01/coffee.gif">
            <a:extLst>
              <a:ext uri="{FF2B5EF4-FFF2-40B4-BE49-F238E27FC236}">
                <a16:creationId xmlns:a16="http://schemas.microsoft.com/office/drawing/2014/main" id="{07631B4F-D6AD-26F7-A047-FE5F3646A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28600"/>
            <a:ext cx="12192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7C46EA5-855E-B093-A062-C16C6719F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1752600"/>
            <a:ext cx="1744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omic Sans MS" panose="030F0702030302020204" pitchFamily="66" charset="0"/>
              </a:rPr>
              <a:t>Kofein (teofilin)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AF10D85-0A2A-048E-2A73-4C0559D9A71A}"/>
              </a:ext>
            </a:extLst>
          </p:cNvPr>
          <p:cNvCxnSpPr/>
          <p:nvPr/>
        </p:nvCxnSpPr>
        <p:spPr>
          <a:xfrm rot="5400000">
            <a:off x="9373394" y="2361406"/>
            <a:ext cx="457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42">
            <a:extLst>
              <a:ext uri="{FF2B5EF4-FFF2-40B4-BE49-F238E27FC236}">
                <a16:creationId xmlns:a16="http://schemas.microsoft.com/office/drawing/2014/main" id="{216C95B1-487A-CC7B-D19C-6D979DB94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5908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Comic Sans MS" panose="030F0702030302020204" pitchFamily="66" charset="0"/>
              </a:rPr>
              <a:t>fosfodiesteraza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777AEEA-DD92-B6CE-4E8A-AB1BE1B9E3AC}"/>
              </a:ext>
            </a:extLst>
          </p:cNvPr>
          <p:cNvCxnSpPr/>
          <p:nvPr/>
        </p:nvCxnSpPr>
        <p:spPr>
          <a:xfrm>
            <a:off x="6934200" y="2743200"/>
            <a:ext cx="1600200" cy="1588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>
            <a:extLst>
              <a:ext uri="{FF2B5EF4-FFF2-40B4-BE49-F238E27FC236}">
                <a16:creationId xmlns:a16="http://schemas.microsoft.com/office/drawing/2014/main" id="{C3EDD1F5-94FB-78A5-54A7-ABB7868BA482}"/>
              </a:ext>
            </a:extLst>
          </p:cNvPr>
          <p:cNvSpPr/>
          <p:nvPr/>
        </p:nvSpPr>
        <p:spPr>
          <a:xfrm rot="13834365">
            <a:off x="1980406" y="26194"/>
            <a:ext cx="2449513" cy="2536825"/>
          </a:xfrm>
          <a:prstGeom prst="trapezoid">
            <a:avLst>
              <a:gd name="adj" fmla="val 45592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66000">
                <a:schemeClr val="bg1">
                  <a:lumMod val="6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77830-C422-BA52-7F30-64D5F8478C28}"/>
              </a:ext>
            </a:extLst>
          </p:cNvPr>
          <p:cNvSpPr txBox="1"/>
          <p:nvPr/>
        </p:nvSpPr>
        <p:spPr>
          <a:xfrm>
            <a:off x="0" y="152400"/>
            <a:ext cx="426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KATABOLIZAM AMINOKISELINA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EE591-71DE-F147-61BB-7354278BD13A}"/>
              </a:ext>
            </a:extLst>
          </p:cNvPr>
          <p:cNvSpPr txBox="1"/>
          <p:nvPr/>
        </p:nvSpPr>
        <p:spPr>
          <a:xfrm>
            <a:off x="3505200" y="609600"/>
            <a:ext cx="838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7959F-EE7D-18FD-0170-0A17EC903CE4}"/>
              </a:ext>
            </a:extLst>
          </p:cNvPr>
          <p:cNvSpPr txBox="1"/>
          <p:nvPr/>
        </p:nvSpPr>
        <p:spPr>
          <a:xfrm>
            <a:off x="457200" y="6096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D2964-78ED-F108-95CC-2BEA22178E1A}"/>
              </a:ext>
            </a:extLst>
          </p:cNvPr>
          <p:cNvSpPr txBox="1"/>
          <p:nvPr/>
        </p:nvSpPr>
        <p:spPr>
          <a:xfrm>
            <a:off x="1066800" y="19812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C76B0-7F59-C1D1-3852-93D8716189C4}"/>
              </a:ext>
            </a:extLst>
          </p:cNvPr>
          <p:cNvSpPr txBox="1"/>
          <p:nvPr/>
        </p:nvSpPr>
        <p:spPr>
          <a:xfrm>
            <a:off x="6324600" y="19050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 skelet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486FDD1-96DA-6E3E-DFCB-0978D64B3E5B}"/>
              </a:ext>
            </a:extLst>
          </p:cNvPr>
          <p:cNvSpPr/>
          <p:nvPr/>
        </p:nvSpPr>
        <p:spPr>
          <a:xfrm rot="10800000">
            <a:off x="1600200" y="8382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50BA922-1ADD-32FC-BE3A-7DDB16B1DC6A}"/>
              </a:ext>
            </a:extLst>
          </p:cNvPr>
          <p:cNvSpPr/>
          <p:nvPr/>
        </p:nvSpPr>
        <p:spPr>
          <a:xfrm rot="10800000">
            <a:off x="2895600" y="8382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0D4211-9F6A-735F-57A8-070FE258D5E9}"/>
              </a:ext>
            </a:extLst>
          </p:cNvPr>
          <p:cNvSpPr txBox="1"/>
          <p:nvPr/>
        </p:nvSpPr>
        <p:spPr>
          <a:xfrm>
            <a:off x="1371600" y="1295400"/>
            <a:ext cx="1676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transaminacija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4849E32F-7F24-F05F-6C99-32912D0499A7}"/>
              </a:ext>
            </a:extLst>
          </p:cNvPr>
          <p:cNvSpPr/>
          <p:nvPr/>
        </p:nvSpPr>
        <p:spPr>
          <a:xfrm rot="10800000">
            <a:off x="1143000" y="3505200"/>
            <a:ext cx="1295400" cy="1219200"/>
          </a:xfrm>
          <a:prstGeom prst="arc">
            <a:avLst>
              <a:gd name="adj1" fmla="val 5445409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393A421-F8D3-35F5-1592-44413F215C2F}"/>
              </a:ext>
            </a:extLst>
          </p:cNvPr>
          <p:cNvSpPr/>
          <p:nvPr/>
        </p:nvSpPr>
        <p:spPr>
          <a:xfrm rot="10800000">
            <a:off x="457200" y="2209800"/>
            <a:ext cx="1295400" cy="1219200"/>
          </a:xfrm>
          <a:prstGeom prst="arc">
            <a:avLst>
              <a:gd name="adj1" fmla="val 16218716"/>
              <a:gd name="adj2" fmla="val 539530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73867F-6949-5191-7F2B-74D672DF791F}"/>
              </a:ext>
            </a:extLst>
          </p:cNvPr>
          <p:cNvSpPr txBox="1"/>
          <p:nvPr/>
        </p:nvSpPr>
        <p:spPr>
          <a:xfrm>
            <a:off x="990600" y="3276600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NH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  <a:endParaRPr lang="sr-Latn-RS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8826E-1B3C-9ECD-CDC9-CAB763BD0FCA}"/>
              </a:ext>
            </a:extLst>
          </p:cNvPr>
          <p:cNvSpPr txBox="1"/>
          <p:nvPr/>
        </p:nvSpPr>
        <p:spPr>
          <a:xfrm>
            <a:off x="609600" y="2362200"/>
            <a:ext cx="365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Alosterni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inhibitori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GTP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ATP</a:t>
            </a:r>
            <a:endParaRPr lang="sr-Latn-R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2E8AB-08C4-CFD1-7C54-F273C0D33BBB}"/>
              </a:ext>
            </a:extLst>
          </p:cNvPr>
          <p:cNvSpPr txBox="1"/>
          <p:nvPr/>
        </p:nvSpPr>
        <p:spPr>
          <a:xfrm>
            <a:off x="609600" y="2895600"/>
            <a:ext cx="365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Alosterni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aktivatori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GDP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ADP</a:t>
            </a:r>
            <a:endParaRPr lang="sr-Latn-R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D8D3B7-6589-D582-488C-9437424AF2FF}"/>
              </a:ext>
            </a:extLst>
          </p:cNvPr>
          <p:cNvSpPr txBox="1"/>
          <p:nvPr/>
        </p:nvSpPr>
        <p:spPr>
          <a:xfrm>
            <a:off x="457200" y="2667000"/>
            <a:ext cx="4343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Dez</a:t>
            </a:r>
            <a:r>
              <a:rPr lang="sr-Latn-R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aminacija </a:t>
            </a:r>
            <a:r>
              <a:rPr lang="sr-Latn-R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 DEHIDROGENAZA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0E092-4EA5-D606-D742-545AB53C2ED4}"/>
              </a:ext>
            </a:extLst>
          </p:cNvPr>
          <p:cNvSpPr txBox="1"/>
          <p:nvPr/>
        </p:nvSpPr>
        <p:spPr>
          <a:xfrm>
            <a:off x="609600" y="4495800"/>
            <a:ext cx="1219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ureje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3181A0A-B955-A3C0-CD44-BFDE18ED8B5B}"/>
              </a:ext>
            </a:extLst>
          </p:cNvPr>
          <p:cNvSpPr/>
          <p:nvPr/>
        </p:nvSpPr>
        <p:spPr>
          <a:xfrm rot="10800000">
            <a:off x="6858000" y="1752600"/>
            <a:ext cx="1295400" cy="1219200"/>
          </a:xfrm>
          <a:prstGeom prst="arc">
            <a:avLst>
              <a:gd name="adj1" fmla="val 16218716"/>
              <a:gd name="adj2" fmla="val 340202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8ADD0E33-D455-72D0-A5B6-13393637DFD8}"/>
              </a:ext>
            </a:extLst>
          </p:cNvPr>
          <p:cNvSpPr/>
          <p:nvPr/>
        </p:nvSpPr>
        <p:spPr>
          <a:xfrm rot="10800000">
            <a:off x="5562600" y="1752600"/>
            <a:ext cx="1295400" cy="1219200"/>
          </a:xfrm>
          <a:prstGeom prst="arc">
            <a:avLst>
              <a:gd name="adj1" fmla="val 10697463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9721F-C450-C364-BEEC-4A4BF16DC4DD}"/>
              </a:ext>
            </a:extLst>
          </p:cNvPr>
          <p:cNvSpPr txBox="1"/>
          <p:nvPr/>
        </p:nvSpPr>
        <p:spPr>
          <a:xfrm>
            <a:off x="5105400" y="2971800"/>
            <a:ext cx="144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piruvat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oksalacetat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EF275C-B43C-2FA7-E417-7AACA35EDAA2}"/>
              </a:ext>
            </a:extLst>
          </p:cNvPr>
          <p:cNvCxnSpPr/>
          <p:nvPr/>
        </p:nvCxnSpPr>
        <p:spPr>
          <a:xfrm>
            <a:off x="3505200" y="2057400"/>
            <a:ext cx="28956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ADE96D-89C0-4496-A0ED-30FA62F2EB89}"/>
              </a:ext>
            </a:extLst>
          </p:cNvPr>
          <p:cNvSpPr txBox="1"/>
          <p:nvPr/>
        </p:nvSpPr>
        <p:spPr>
          <a:xfrm>
            <a:off x="7543800" y="2819400"/>
            <a:ext cx="160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acetil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F161D1-70B1-BCC5-3747-0A0D0AECAF42}"/>
              </a:ext>
            </a:extLst>
          </p:cNvPr>
          <p:cNvCxnSpPr/>
          <p:nvPr/>
        </p:nvCxnSpPr>
        <p:spPr>
          <a:xfrm>
            <a:off x="6324600" y="3124200"/>
            <a:ext cx="1219200" cy="1588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026742EF-60E3-E6AF-49F5-70AA56ED9740}"/>
              </a:ext>
            </a:extLst>
          </p:cNvPr>
          <p:cNvSpPr/>
          <p:nvPr/>
        </p:nvSpPr>
        <p:spPr>
          <a:xfrm rot="10800000">
            <a:off x="4343400" y="2971800"/>
            <a:ext cx="1295400" cy="1219200"/>
          </a:xfrm>
          <a:prstGeom prst="arc">
            <a:avLst>
              <a:gd name="adj1" fmla="val 10697463"/>
              <a:gd name="adj2" fmla="val 16327071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7E8E28-4E25-4627-4A93-FAED183F2D36}"/>
              </a:ext>
            </a:extLst>
          </p:cNvPr>
          <p:cNvSpPr txBox="1"/>
          <p:nvPr/>
        </p:nvSpPr>
        <p:spPr>
          <a:xfrm>
            <a:off x="3886200" y="40386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glukoza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7718E3-A14B-E4EB-1740-892F56125A14}"/>
              </a:ext>
            </a:extLst>
          </p:cNvPr>
          <p:cNvSpPr txBox="1"/>
          <p:nvPr/>
        </p:nvSpPr>
        <p:spPr>
          <a:xfrm>
            <a:off x="4114800" y="3657600"/>
            <a:ext cx="152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glukoneogeneza</a:t>
            </a:r>
            <a:endParaRPr lang="sr-Latn-R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59594C-CBD2-D095-90D5-CAAA0E6C82B0}"/>
              </a:ext>
            </a:extLst>
          </p:cNvPr>
          <p:cNvSpPr txBox="1"/>
          <p:nvPr/>
        </p:nvSpPr>
        <p:spPr>
          <a:xfrm>
            <a:off x="7543800" y="36576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CLK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365A7426-CD67-515B-4166-BFA072F0FDF3}"/>
              </a:ext>
            </a:extLst>
          </p:cNvPr>
          <p:cNvSpPr/>
          <p:nvPr/>
        </p:nvSpPr>
        <p:spPr>
          <a:xfrm rot="10800000">
            <a:off x="8001000" y="2590800"/>
            <a:ext cx="609600" cy="762000"/>
          </a:xfrm>
          <a:prstGeom prst="arc">
            <a:avLst>
              <a:gd name="adj1" fmla="val 16218716"/>
              <a:gd name="adj2" fmla="val 19249330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AAE1773D-39DF-A4A0-06A8-5C2ABFBF77BD}"/>
              </a:ext>
            </a:extLst>
          </p:cNvPr>
          <p:cNvSpPr/>
          <p:nvPr/>
        </p:nvSpPr>
        <p:spPr>
          <a:xfrm rot="10800000">
            <a:off x="7391400" y="3352800"/>
            <a:ext cx="1524000" cy="1219200"/>
          </a:xfrm>
          <a:prstGeom prst="arc">
            <a:avLst>
              <a:gd name="adj1" fmla="val 10697463"/>
              <a:gd name="adj2" fmla="val 10682302"/>
            </a:avLst>
          </a:prstGeom>
          <a:ln w="19050">
            <a:solidFill>
              <a:schemeClr val="tx1"/>
            </a:solidFill>
            <a:prstDash val="lgDash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AA905F-2A9B-99A2-D8F9-C7E31B0DE828}"/>
              </a:ext>
            </a:extLst>
          </p:cNvPr>
          <p:cNvCxnSpPr/>
          <p:nvPr/>
        </p:nvCxnSpPr>
        <p:spPr>
          <a:xfrm rot="5400000">
            <a:off x="7809707" y="5852319"/>
            <a:ext cx="609600" cy="1587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D348C52C-DC16-9917-F26B-0F2729E4F93E}"/>
              </a:ext>
            </a:extLst>
          </p:cNvPr>
          <p:cNvSpPr/>
          <p:nvPr/>
        </p:nvSpPr>
        <p:spPr>
          <a:xfrm rot="5400000">
            <a:off x="7924800" y="4800600"/>
            <a:ext cx="381000" cy="114300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2D3F35-8EEF-B540-9952-31649A0EA0F9}"/>
              </a:ext>
            </a:extLst>
          </p:cNvPr>
          <p:cNvSpPr txBox="1"/>
          <p:nvPr/>
        </p:nvSpPr>
        <p:spPr>
          <a:xfrm>
            <a:off x="7315200" y="4876800"/>
            <a:ext cx="1600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NADH+H</a:t>
            </a:r>
            <a:r>
              <a:rPr 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FADH</a:t>
            </a:r>
            <a:r>
              <a:rPr 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CDF76BD5-229E-D923-BDD8-5883E64B8CFB}"/>
              </a:ext>
            </a:extLst>
          </p:cNvPr>
          <p:cNvSpPr/>
          <p:nvPr/>
        </p:nvSpPr>
        <p:spPr>
          <a:xfrm rot="10800000">
            <a:off x="8077200" y="4572000"/>
            <a:ext cx="457200" cy="533400"/>
          </a:xfrm>
          <a:prstGeom prst="arc">
            <a:avLst>
              <a:gd name="adj1" fmla="val 48217"/>
              <a:gd name="adj2" fmla="val 5395309"/>
            </a:avLst>
          </a:prstGeom>
          <a:ln w="19050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4" name="Picture 13" descr="http://www.ebi.ac.uk/pdbe/widgets/QuipStories/CXI/respiratory_chain_boxes_detailed.png">
            <a:extLst>
              <a:ext uri="{FF2B5EF4-FFF2-40B4-BE49-F238E27FC236}">
                <a16:creationId xmlns:a16="http://schemas.microsoft.com/office/drawing/2014/main" id="{33CA8543-92A6-D63F-D5F6-5560D21E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96000"/>
            <a:ext cx="1219200" cy="6217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668A9EB-D483-BF5B-601C-63FE92208F08}"/>
              </a:ext>
            </a:extLst>
          </p:cNvPr>
          <p:cNvSpPr/>
          <p:nvPr/>
        </p:nvSpPr>
        <p:spPr>
          <a:xfrm>
            <a:off x="7162800" y="6019800"/>
            <a:ext cx="381000" cy="685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" name="Picture 35" descr="ATP-Synthase-3d-model.png">
            <a:extLst>
              <a:ext uri="{FF2B5EF4-FFF2-40B4-BE49-F238E27FC236}">
                <a16:creationId xmlns:a16="http://schemas.microsoft.com/office/drawing/2014/main" id="{0066F833-9E25-83C9-8D48-FA3478ECC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867400"/>
            <a:ext cx="7620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rc 36">
            <a:extLst>
              <a:ext uri="{FF2B5EF4-FFF2-40B4-BE49-F238E27FC236}">
                <a16:creationId xmlns:a16="http://schemas.microsoft.com/office/drawing/2014/main" id="{A8F5D8BF-58C5-CBC8-69F6-F931CCDFE8A0}"/>
              </a:ext>
            </a:extLst>
          </p:cNvPr>
          <p:cNvSpPr/>
          <p:nvPr/>
        </p:nvSpPr>
        <p:spPr>
          <a:xfrm rot="10800000">
            <a:off x="4343400" y="5867400"/>
            <a:ext cx="2743200" cy="685800"/>
          </a:xfrm>
          <a:prstGeom prst="arc">
            <a:avLst>
              <a:gd name="adj1" fmla="val 9921497"/>
              <a:gd name="adj2" fmla="val 19422920"/>
            </a:avLst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1807F4-851C-8851-50F5-DC9EDD8E2B26}"/>
              </a:ext>
            </a:extLst>
          </p:cNvPr>
          <p:cNvSpPr txBox="1"/>
          <p:nvPr/>
        </p:nvSpPr>
        <p:spPr>
          <a:xfrm>
            <a:off x="6019800" y="57150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780CD9-43C6-CAD2-CA3D-DA1CC8C939FF}"/>
              </a:ext>
            </a:extLst>
          </p:cNvPr>
          <p:cNvSpPr txBox="1"/>
          <p:nvPr/>
        </p:nvSpPr>
        <p:spPr>
          <a:xfrm>
            <a:off x="4572000" y="63246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15400" name="Group 327">
            <a:extLst>
              <a:ext uri="{FF2B5EF4-FFF2-40B4-BE49-F238E27FC236}">
                <a16:creationId xmlns:a16="http://schemas.microsoft.com/office/drawing/2014/main" id="{68643CAB-21A1-61B3-0AB3-D4703BB219C1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52400"/>
            <a:ext cx="3444875" cy="1220788"/>
            <a:chOff x="3048000" y="625154"/>
            <a:chExt cx="3444110" cy="1221432"/>
          </a:xfrm>
        </p:grpSpPr>
        <p:grpSp>
          <p:nvGrpSpPr>
            <p:cNvPr id="15402" name="Group 31">
              <a:extLst>
                <a:ext uri="{FF2B5EF4-FFF2-40B4-BE49-F238E27FC236}">
                  <a16:creationId xmlns:a16="http://schemas.microsoft.com/office/drawing/2014/main" id="{508ACBCA-3FB9-4446-1C58-67D1D0E2076A}"/>
                </a:ext>
              </a:extLst>
            </p:cNvPr>
            <p:cNvGrpSpPr>
              <a:grpSpLocks/>
            </p:cNvGrpSpPr>
            <p:nvPr/>
          </p:nvGrpSpPr>
          <p:grpSpPr bwMode="auto">
            <a:xfrm rot="2226644">
              <a:off x="6172985" y="1513454"/>
              <a:ext cx="304732" cy="152400"/>
              <a:chOff x="4935029" y="990600"/>
              <a:chExt cx="304732" cy="152400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E090352-64E4-464A-AD65-440C430B960A}"/>
                  </a:ext>
                </a:extLst>
              </p:cNvPr>
              <p:cNvCxnSpPr/>
              <p:nvPr/>
            </p:nvCxnSpPr>
            <p:spPr>
              <a:xfrm>
                <a:off x="4932801" y="1060246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264375F-D3F4-4501-DE27-0A918E57096C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03" name="Group 34">
              <a:extLst>
                <a:ext uri="{FF2B5EF4-FFF2-40B4-BE49-F238E27FC236}">
                  <a16:creationId xmlns:a16="http://schemas.microsoft.com/office/drawing/2014/main" id="{782D34C5-B6DA-8E3A-C687-4605B83D4F57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6018495" y="1235308"/>
              <a:ext cx="304961" cy="152400"/>
              <a:chOff x="4952232" y="990600"/>
              <a:chExt cx="304961" cy="152400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59BAC9F-3465-A9FA-9EE5-D21CCB9385F6}"/>
                  </a:ext>
                </a:extLst>
              </p:cNvPr>
              <p:cNvCxnSpPr/>
              <p:nvPr/>
            </p:nvCxnSpPr>
            <p:spPr>
              <a:xfrm>
                <a:off x="4952232" y="1065682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53CA781-7358-0A9B-B2EF-ED31DB26746A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04" name="Group 37">
              <a:extLst>
                <a:ext uri="{FF2B5EF4-FFF2-40B4-BE49-F238E27FC236}">
                  <a16:creationId xmlns:a16="http://schemas.microsoft.com/office/drawing/2014/main" id="{370169D6-13C5-4CA1-E79B-6718936E64CF}"/>
                </a:ext>
              </a:extLst>
            </p:cNvPr>
            <p:cNvGrpSpPr>
              <a:grpSpLocks/>
            </p:cNvGrpSpPr>
            <p:nvPr/>
          </p:nvGrpSpPr>
          <p:grpSpPr bwMode="auto">
            <a:xfrm rot="6826337">
              <a:off x="3789985" y="1615039"/>
              <a:ext cx="304961" cy="152400"/>
              <a:chOff x="4949700" y="990600"/>
              <a:chExt cx="304961" cy="152400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1124111-2105-8F5C-1B7C-D7AB9B1E0E9E}"/>
                  </a:ext>
                </a:extLst>
              </p:cNvPr>
              <p:cNvCxnSpPr/>
              <p:nvPr/>
            </p:nvCxnSpPr>
            <p:spPr>
              <a:xfrm>
                <a:off x="4936688" y="1123879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FCC3FE9-1C6A-33E6-8911-7FE30FF6A12E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05" name="Group 40">
              <a:extLst>
                <a:ext uri="{FF2B5EF4-FFF2-40B4-BE49-F238E27FC236}">
                  <a16:creationId xmlns:a16="http://schemas.microsoft.com/office/drawing/2014/main" id="{2926B10A-8950-DAC4-414C-A5759D03E235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3732693" y="1158840"/>
              <a:ext cx="304961" cy="152400"/>
              <a:chOff x="4952565" y="990600"/>
              <a:chExt cx="304961" cy="152400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9C0EE9E-3760-6D92-EBC7-78A3239EBF3A}"/>
                  </a:ext>
                </a:extLst>
              </p:cNvPr>
              <p:cNvCxnSpPr/>
              <p:nvPr/>
            </p:nvCxnSpPr>
            <p:spPr>
              <a:xfrm>
                <a:off x="4942997" y="1039616"/>
                <a:ext cx="304961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FA4EF56-91FD-302E-9DD3-BD802742C46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06" name="Group 85">
              <a:extLst>
                <a:ext uri="{FF2B5EF4-FFF2-40B4-BE49-F238E27FC236}">
                  <a16:creationId xmlns:a16="http://schemas.microsoft.com/office/drawing/2014/main" id="{B257BFCC-4A1E-0B65-005C-94895842704D}"/>
                </a:ext>
              </a:extLst>
            </p:cNvPr>
            <p:cNvGrpSpPr>
              <a:grpSpLocks/>
            </p:cNvGrpSpPr>
            <p:nvPr/>
          </p:nvGrpSpPr>
          <p:grpSpPr bwMode="auto">
            <a:xfrm rot="180922">
              <a:off x="3508997" y="1455711"/>
              <a:ext cx="304800" cy="152400"/>
              <a:chOff x="4953000" y="990600"/>
              <a:chExt cx="304800" cy="152400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15380E9-850D-3484-2300-0B4789F50D98}"/>
                  </a:ext>
                </a:extLst>
              </p:cNvPr>
              <p:cNvCxnSpPr/>
              <p:nvPr/>
            </p:nvCxnSpPr>
            <p:spPr>
              <a:xfrm>
                <a:off x="4953000" y="1066800"/>
                <a:ext cx="304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1F30FD1-9913-32A9-F2B0-6C84BAA4F4B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07" name="Group 31">
              <a:extLst>
                <a:ext uri="{FF2B5EF4-FFF2-40B4-BE49-F238E27FC236}">
                  <a16:creationId xmlns:a16="http://schemas.microsoft.com/office/drawing/2014/main" id="{8301C04C-06EC-899F-529F-7251B2137BD8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5874592" y="1543127"/>
              <a:ext cx="304732" cy="152400"/>
              <a:chOff x="4951653" y="990600"/>
              <a:chExt cx="304732" cy="152400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1EB702AF-C4DA-5B31-3EEB-1EA0A057C41D}"/>
                  </a:ext>
                </a:extLst>
              </p:cNvPr>
              <p:cNvCxnSpPr/>
              <p:nvPr/>
            </p:nvCxnSpPr>
            <p:spPr>
              <a:xfrm>
                <a:off x="4951856" y="1065359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F886383-51F0-38A7-2EF6-BEB96C0315C2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08" name="Group 27">
              <a:extLst>
                <a:ext uri="{FF2B5EF4-FFF2-40B4-BE49-F238E27FC236}">
                  <a16:creationId xmlns:a16="http://schemas.microsoft.com/office/drawing/2014/main" id="{72724A31-648C-CF68-BE15-09B3F92F1A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112" y="1524001"/>
              <a:ext cx="304732" cy="152400"/>
              <a:chOff x="4952712" y="990600"/>
              <a:chExt cx="304732" cy="152400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4FEB283-9C33-2174-D0BB-831B55B8860A}"/>
                  </a:ext>
                </a:extLst>
              </p:cNvPr>
              <p:cNvCxnSpPr/>
              <p:nvPr/>
            </p:nvCxnSpPr>
            <p:spPr>
              <a:xfrm>
                <a:off x="4952712" y="1066992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29FC2F7-3AFC-2424-AE7A-C6F5089C789E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09" name="Group 28">
              <a:extLst>
                <a:ext uri="{FF2B5EF4-FFF2-40B4-BE49-F238E27FC236}">
                  <a16:creationId xmlns:a16="http://schemas.microsoft.com/office/drawing/2014/main" id="{16BCFDC8-E62F-6922-E2AD-59A89ECFA3FA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4744392" y="1353011"/>
              <a:ext cx="304732" cy="152400"/>
              <a:chOff x="4955241" y="990600"/>
              <a:chExt cx="304732" cy="152400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3378E41-784E-EFBB-150E-7DE09C26FBD2}"/>
                  </a:ext>
                </a:extLst>
              </p:cNvPr>
              <p:cNvCxnSpPr/>
              <p:nvPr/>
            </p:nvCxnSpPr>
            <p:spPr>
              <a:xfrm>
                <a:off x="4955241" y="1062964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39B41C2-9C9F-1CC2-AFF5-882C903AA72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10" name="Group 27">
              <a:extLst>
                <a:ext uri="{FF2B5EF4-FFF2-40B4-BE49-F238E27FC236}">
                  <a16:creationId xmlns:a16="http://schemas.microsoft.com/office/drawing/2014/main" id="{0ED24E8C-5587-4ABA-A618-0B3A886A17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838202"/>
              <a:ext cx="304732" cy="152400"/>
              <a:chOff x="4953000" y="990600"/>
              <a:chExt cx="304732" cy="152400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37047E1-3786-1F9E-71CA-59080A898515}"/>
                  </a:ext>
                </a:extLst>
              </p:cNvPr>
              <p:cNvCxnSpPr/>
              <p:nvPr/>
            </p:nvCxnSpPr>
            <p:spPr>
              <a:xfrm>
                <a:off x="4953000" y="1066629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9AE5EA2-8B11-4FD8-55FC-5FBD390FBF4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11" name="Group 28">
              <a:extLst>
                <a:ext uri="{FF2B5EF4-FFF2-40B4-BE49-F238E27FC236}">
                  <a16:creationId xmlns:a16="http://schemas.microsoft.com/office/drawing/2014/main" id="{6E920DC6-EE1D-4322-0869-9FDA6FAB7F94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3446838" y="668249"/>
              <a:ext cx="304732" cy="152400"/>
              <a:chOff x="4952850" y="990600"/>
              <a:chExt cx="304732" cy="15240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6C3E9D5-9D9B-3249-7AA6-14164BA29072}"/>
                  </a:ext>
                </a:extLst>
              </p:cNvPr>
              <p:cNvCxnSpPr/>
              <p:nvPr/>
            </p:nvCxnSpPr>
            <p:spPr>
              <a:xfrm>
                <a:off x="4952850" y="1064936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9E0490B-FD3E-AB80-A0F0-05C30ECEC4D6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12" name="Group 27">
              <a:extLst>
                <a:ext uri="{FF2B5EF4-FFF2-40B4-BE49-F238E27FC236}">
                  <a16:creationId xmlns:a16="http://schemas.microsoft.com/office/drawing/2014/main" id="{75D37114-CF6F-0CFD-23E1-472B3BB40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3492" y="838200"/>
              <a:ext cx="304732" cy="152400"/>
              <a:chOff x="4952492" y="990600"/>
              <a:chExt cx="304732" cy="152400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63A2815-F434-2718-B954-3520A0E4DB9E}"/>
                  </a:ext>
                </a:extLst>
              </p:cNvPr>
              <p:cNvCxnSpPr/>
              <p:nvPr/>
            </p:nvCxnSpPr>
            <p:spPr>
              <a:xfrm>
                <a:off x="4952492" y="1066631"/>
                <a:ext cx="304732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719FD30-E398-BD05-B237-A8C61F10E08C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13" name="Group 28">
              <a:extLst>
                <a:ext uri="{FF2B5EF4-FFF2-40B4-BE49-F238E27FC236}">
                  <a16:creationId xmlns:a16="http://schemas.microsoft.com/office/drawing/2014/main" id="{B7C6354F-86D2-2E0C-5B5B-C02915D5A6BB}"/>
                </a:ext>
              </a:extLst>
            </p:cNvPr>
            <p:cNvGrpSpPr>
              <a:grpSpLocks/>
            </p:cNvGrpSpPr>
            <p:nvPr/>
          </p:nvGrpSpPr>
          <p:grpSpPr bwMode="auto">
            <a:xfrm rot="-1542518">
              <a:off x="5740734" y="664827"/>
              <a:ext cx="303144" cy="152400"/>
              <a:chOff x="4961528" y="990600"/>
              <a:chExt cx="303144" cy="152400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3EC6F32-599B-A5E7-85E2-ED29A6C2CFF1}"/>
                  </a:ext>
                </a:extLst>
              </p:cNvPr>
              <p:cNvCxnSpPr/>
              <p:nvPr/>
            </p:nvCxnSpPr>
            <p:spPr>
              <a:xfrm>
                <a:off x="4963595" y="1048576"/>
                <a:ext cx="303145" cy="15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413EF08-7CB6-B57A-A2A3-C7D3B2A42C99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14" name="Group 31">
              <a:extLst>
                <a:ext uri="{FF2B5EF4-FFF2-40B4-BE49-F238E27FC236}">
                  <a16:creationId xmlns:a16="http://schemas.microsoft.com/office/drawing/2014/main" id="{9C0C872C-1F31-8EC2-1701-9AB822DF2E64}"/>
                </a:ext>
              </a:extLst>
            </p:cNvPr>
            <p:cNvGrpSpPr>
              <a:grpSpLocks/>
            </p:cNvGrpSpPr>
            <p:nvPr/>
          </p:nvGrpSpPr>
          <p:grpSpPr bwMode="auto">
            <a:xfrm rot="-442911">
              <a:off x="4274791" y="781075"/>
              <a:ext cx="304732" cy="152400"/>
              <a:chOff x="4952055" y="990600"/>
              <a:chExt cx="304732" cy="152400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BF8A4CB-C580-7B66-DAB8-EB9C6ED6BCD0}"/>
                  </a:ext>
                </a:extLst>
              </p:cNvPr>
              <p:cNvCxnSpPr/>
              <p:nvPr/>
            </p:nvCxnSpPr>
            <p:spPr>
              <a:xfrm>
                <a:off x="4952260" y="1065006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7E63F3E-48AD-6CA2-5C67-EBD868BC2D77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15" name="Group 31">
              <a:extLst>
                <a:ext uri="{FF2B5EF4-FFF2-40B4-BE49-F238E27FC236}">
                  <a16:creationId xmlns:a16="http://schemas.microsoft.com/office/drawing/2014/main" id="{09A08BB0-6A4E-3807-05BC-52DE6F023590}"/>
                </a:ext>
              </a:extLst>
            </p:cNvPr>
            <p:cNvGrpSpPr>
              <a:grpSpLocks/>
            </p:cNvGrpSpPr>
            <p:nvPr/>
          </p:nvGrpSpPr>
          <p:grpSpPr bwMode="auto">
            <a:xfrm rot="1896113">
              <a:off x="4874351" y="894572"/>
              <a:ext cx="304732" cy="152400"/>
              <a:chOff x="4929772" y="990600"/>
              <a:chExt cx="304732" cy="15240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A6F19D5-CF25-99DE-83D2-3B212A843F04}"/>
                  </a:ext>
                </a:extLst>
              </p:cNvPr>
              <p:cNvCxnSpPr/>
              <p:nvPr/>
            </p:nvCxnSpPr>
            <p:spPr>
              <a:xfrm>
                <a:off x="4929767" y="1062098"/>
                <a:ext cx="304732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2EB2D23-DC17-DFE9-2E4F-1FE012F04005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416" name="Group 40">
              <a:extLst>
                <a:ext uri="{FF2B5EF4-FFF2-40B4-BE49-F238E27FC236}">
                  <a16:creationId xmlns:a16="http://schemas.microsoft.com/office/drawing/2014/main" id="{50BFC3AB-4066-376B-9A77-CB8351FEC0E2}"/>
                </a:ext>
              </a:extLst>
            </p:cNvPr>
            <p:cNvGrpSpPr>
              <a:grpSpLocks/>
            </p:cNvGrpSpPr>
            <p:nvPr/>
          </p:nvGrpSpPr>
          <p:grpSpPr bwMode="auto">
            <a:xfrm rot="-3224276">
              <a:off x="4647137" y="701579"/>
              <a:ext cx="304961" cy="152400"/>
              <a:chOff x="4952640" y="990600"/>
              <a:chExt cx="304961" cy="1524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8C9BC55-C510-A121-EF5A-8246FFC289F2}"/>
                  </a:ext>
                </a:extLst>
              </p:cNvPr>
              <p:cNvCxnSpPr/>
              <p:nvPr/>
            </p:nvCxnSpPr>
            <p:spPr>
              <a:xfrm>
                <a:off x="4952640" y="1065760"/>
                <a:ext cx="304961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4149F82-4AA4-84B3-7564-703BBD2D7D01}"/>
                  </a:ext>
                </a:extLst>
              </p:cNvPr>
              <p:cNvSpPr/>
              <p:nvPr/>
            </p:nvSpPr>
            <p:spPr>
              <a:xfrm>
                <a:off x="5029200" y="990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68300" h="139700"/>
                <a:bevelB w="215900" h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B82FBD5C-0C49-9AF9-8040-C2EBCCBB2013}"/>
              </a:ext>
            </a:extLst>
          </p:cNvPr>
          <p:cNvSpPr/>
          <p:nvPr/>
        </p:nvSpPr>
        <p:spPr>
          <a:xfrm>
            <a:off x="58738" y="2274888"/>
            <a:ext cx="4818062" cy="1163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3" grpId="0"/>
      <p:bldP spid="14" grpId="0"/>
      <p:bldP spid="15" grpId="0"/>
      <p:bldP spid="16" grpId="0"/>
      <p:bldP spid="17" grpId="0"/>
      <p:bldP spid="20" grpId="0"/>
      <p:bldP spid="22" grpId="0"/>
      <p:bldP spid="25" grpId="0"/>
      <p:bldP spid="26" grpId="0"/>
      <p:bldP spid="27" grpId="0"/>
      <p:bldP spid="31" grpId="0" animBg="1"/>
      <p:bldP spid="32" grpId="0"/>
      <p:bldP spid="35" grpId="0" animBg="1"/>
      <p:bldP spid="38" grpId="0"/>
      <p:bldP spid="39" grpId="0"/>
      <p:bldP spid="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F3FAD5-7F0D-A291-0BFD-0EDFAF1E7E99}"/>
              </a:ext>
            </a:extLst>
          </p:cNvPr>
          <p:cNvSpPr txBox="1">
            <a:spLocks/>
          </p:cNvSpPr>
          <p:nvPr/>
        </p:nvSpPr>
        <p:spPr>
          <a:xfrm>
            <a:off x="233363" y="211138"/>
            <a:ext cx="7207250" cy="381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Insulin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: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stimuliše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sintezu glikogena, triglicerida i proteina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16BA8E-7575-8D45-C745-7112FCD01716}"/>
              </a:ext>
            </a:extLst>
          </p:cNvPr>
          <p:cNvSpPr txBox="1">
            <a:spLocks/>
          </p:cNvSpPr>
          <p:nvPr/>
        </p:nvSpPr>
        <p:spPr>
          <a:xfrm>
            <a:off x="233363" y="3754438"/>
            <a:ext cx="116951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sr-Latn-RS" altLang="sr-Latn-R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Glukagon</a:t>
            </a:r>
            <a:r>
              <a:rPr lang="en-US" altLang="sr-Latn-R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sr-Latn-RS" altLang="sr-Latn-R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stimuliše</a:t>
            </a:r>
            <a:r>
              <a:rPr lang="sr-Latn-RS" altLang="sr-Latn-R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altLang="sr-Latn-R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glukoneogenezu i glikogenolizu; stimuliše uslobađanje MK iz masnog tkiva, ketogeno dejstvo</a:t>
            </a:r>
            <a:endParaRPr lang="en-US" altLang="sr-Latn-RS" sz="200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165AA7-5DCB-5D14-7A48-9FA02A453F9F}"/>
              </a:ext>
            </a:extLst>
          </p:cNvPr>
          <p:cNvSpPr/>
          <p:nvPr/>
        </p:nvSpPr>
        <p:spPr>
          <a:xfrm>
            <a:off x="1003300" y="803275"/>
            <a:ext cx="6096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UH:</a:t>
            </a:r>
            <a:br>
              <a:rPr lang="sr-Latn-R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r-Latn-R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Pospešuje unos glukoze i upotrebu kao izvora energije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Stimuliše heksokinazu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Inhibira glikogen fosforilazu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Stimuliše glikogen sintazu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Inhibira glukozo 6- fosfatazu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Stimuliše u jetri sintezu MK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Inhibira glukoneogenezu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D5C9-266B-30A9-A5EA-7F84C0EB6996}"/>
              </a:ext>
            </a:extLst>
          </p:cNvPr>
          <p:cNvSpPr txBox="1">
            <a:spLocks/>
          </p:cNvSpPr>
          <p:nvPr/>
        </p:nvSpPr>
        <p:spPr>
          <a:xfrm>
            <a:off x="223838" y="307975"/>
            <a:ext cx="11158537" cy="381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Hormon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rasta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: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povećanje glikemije, povećana lipoliza i sinteza proteina, DNK i RNK;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DC2759-2FD4-A65B-0849-4DAEC54F162B}"/>
              </a:ext>
            </a:extLst>
          </p:cNvPr>
          <p:cNvSpPr txBox="1">
            <a:spLocks/>
          </p:cNvSpPr>
          <p:nvPr/>
        </p:nvSpPr>
        <p:spPr>
          <a:xfrm>
            <a:off x="133350" y="2173288"/>
            <a:ext cx="11715750" cy="381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Glukokortikoidi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: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stimulišu glukoneogenezu, stimulišu lipolizu, inhibiraju sintezu proteina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5FB5D0-5C00-4DBB-95D9-D6D2966A19F6}"/>
              </a:ext>
            </a:extLst>
          </p:cNvPr>
          <p:cNvSpPr txBox="1">
            <a:spLocks/>
          </p:cNvSpPr>
          <p:nvPr/>
        </p:nvSpPr>
        <p:spPr>
          <a:xfrm>
            <a:off x="133350" y="4770438"/>
            <a:ext cx="11715750" cy="381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Tireoidni hormoni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: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stimulišu glikolizu i sintezu holesterola, stimulišu glukoneogenezu iz glicerola; stimulišu lipolizu (preko kateholamina)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190AA-A7EE-C825-D942-F853569422E3}"/>
              </a:ext>
            </a:extLst>
          </p:cNvPr>
          <p:cNvSpPr/>
          <p:nvPr/>
        </p:nvSpPr>
        <p:spPr>
          <a:xfrm>
            <a:off x="363538" y="5743575"/>
            <a:ext cx="6096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UH: povećavaju resorpciju glukoze u enterocitima, glukoneogenezu i glikolizu u perifernim tkivima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111EA0-341E-1EFE-D6F7-28336CD9228E}"/>
              </a:ext>
            </a:extLst>
          </p:cNvPr>
          <p:cNvSpPr/>
          <p:nvPr/>
        </p:nvSpPr>
        <p:spPr>
          <a:xfrm>
            <a:off x="736600" y="6389688"/>
            <a:ext cx="39179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MASTI: povećavaju oksidaciju MK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C7ACC80-702C-D68D-EC1A-372FE41976B9}"/>
              </a:ext>
            </a:extLst>
          </p:cNvPr>
          <p:cNvSpPr txBox="1">
            <a:spLocks/>
          </p:cNvSpPr>
          <p:nvPr/>
        </p:nvSpPr>
        <p:spPr>
          <a:xfrm>
            <a:off x="363538" y="3203575"/>
            <a:ext cx="9144000" cy="1655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UH: stimulišu glikogen sintazu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Proteini: u perifernim tkivima stimulišu katabolizam proteina </a:t>
            </a: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povećanje AK u krvi</a:t>
            </a: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jetra</a:t>
            </a: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katabolizam AK</a:t>
            </a: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glukoneogeneza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MASTI: lipolitičko dejstvo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D24D98-380A-E8B7-1868-B3528145D652}"/>
              </a:ext>
            </a:extLst>
          </p:cNvPr>
          <p:cNvSpPr txBox="1">
            <a:spLocks/>
          </p:cNvSpPr>
          <p:nvPr/>
        </p:nvSpPr>
        <p:spPr>
          <a:xfrm>
            <a:off x="133350" y="2643188"/>
            <a:ext cx="11715750" cy="381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Steroidni hormoni: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6E82FCE-D88D-9465-9E73-576B1F8C987B}"/>
              </a:ext>
            </a:extLst>
          </p:cNvPr>
          <p:cNvSpPr txBox="1">
            <a:spLocks/>
          </p:cNvSpPr>
          <p:nvPr/>
        </p:nvSpPr>
        <p:spPr>
          <a:xfrm>
            <a:off x="398463" y="838200"/>
            <a:ext cx="10983912" cy="1093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UH: smanjuje unos glukoze u ćelije, povećava nivo u irkulaciji, povećava glikogenezu u jetri i mišićima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Proteini: u perifernim tkivima stimulišu anabolizam proteina; smanjenje AK u glukoneogenezi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Latn-R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MASTI: lipolitičko dejstvo, povećanje MK u krvi, ketogeneza ukoliko postoji nizak nivo glukoze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http://www.ittefaqcatering.co.uk/wp-content/uploads/2015/04/home_food_salad.png">
            <a:extLst>
              <a:ext uri="{FF2B5EF4-FFF2-40B4-BE49-F238E27FC236}">
                <a16:creationId xmlns:a16="http://schemas.microsoft.com/office/drawing/2014/main" id="{6CD14989-360B-E043-B706-6661AA2D3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992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DBCFD44-C94D-EFA5-FBBD-1D6D5DF03811}"/>
              </a:ext>
            </a:extLst>
          </p:cNvPr>
          <p:cNvSpPr txBox="1">
            <a:spLocks/>
          </p:cNvSpPr>
          <p:nvPr/>
        </p:nvSpPr>
        <p:spPr>
          <a:xfrm>
            <a:off x="3505200" y="685800"/>
            <a:ext cx="2057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Ugljeni hidrati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E964BD-12E6-9AC1-9CCF-F607BCA604FA}"/>
              </a:ext>
            </a:extLst>
          </p:cNvPr>
          <p:cNvSpPr txBox="1">
            <a:spLocks/>
          </p:cNvSpPr>
          <p:nvPr/>
        </p:nvSpPr>
        <p:spPr>
          <a:xfrm>
            <a:off x="7086600" y="685800"/>
            <a:ext cx="1066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Masti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AB9309-D8B6-6B6A-F7B7-5F7414516E58}"/>
              </a:ext>
            </a:extLst>
          </p:cNvPr>
          <p:cNvSpPr txBox="1">
            <a:spLocks/>
          </p:cNvSpPr>
          <p:nvPr/>
        </p:nvSpPr>
        <p:spPr>
          <a:xfrm>
            <a:off x="304800" y="685800"/>
            <a:ext cx="1066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Proteini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C8F380-6B1E-C7CC-0497-B98BB57C28FF}"/>
              </a:ext>
            </a:extLst>
          </p:cNvPr>
          <p:cNvSpPr txBox="1">
            <a:spLocks/>
          </p:cNvSpPr>
          <p:nvPr/>
        </p:nvSpPr>
        <p:spPr>
          <a:xfrm>
            <a:off x="3505200" y="990600"/>
            <a:ext cx="2133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Polisaharidi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FBC160-0ABA-1A7E-3CF5-FAD12C6A06EA}"/>
              </a:ext>
            </a:extLst>
          </p:cNvPr>
          <p:cNvSpPr txBox="1">
            <a:spLocks/>
          </p:cNvSpPr>
          <p:nvPr/>
        </p:nvSpPr>
        <p:spPr>
          <a:xfrm>
            <a:off x="6934200" y="990600"/>
            <a:ext cx="1295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Trigliceridi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DD09F5-D787-74AE-E76A-2CDCB37DC21F}"/>
              </a:ext>
            </a:extLst>
          </p:cNvPr>
          <p:cNvSpPr txBox="1">
            <a:spLocks/>
          </p:cNvSpPr>
          <p:nvPr/>
        </p:nvSpPr>
        <p:spPr>
          <a:xfrm>
            <a:off x="3810000" y="1524000"/>
            <a:ext cx="137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Glukoza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B486D-B91C-327A-1B9A-172CF2EA5029}"/>
              </a:ext>
            </a:extLst>
          </p:cNvPr>
          <p:cNvSpPr txBox="1">
            <a:spLocks/>
          </p:cNvSpPr>
          <p:nvPr/>
        </p:nvSpPr>
        <p:spPr>
          <a:xfrm>
            <a:off x="152400" y="1524000"/>
            <a:ext cx="137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Aminokiseline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A0757F-D46C-6806-D781-EEB34A78D887}"/>
              </a:ext>
            </a:extLst>
          </p:cNvPr>
          <p:cNvSpPr txBox="1">
            <a:spLocks/>
          </p:cNvSpPr>
          <p:nvPr/>
        </p:nvSpPr>
        <p:spPr>
          <a:xfrm>
            <a:off x="6781800" y="1524000"/>
            <a:ext cx="1752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Masne kiseline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5F0C3A-4DA0-4BD4-F347-CE0523FCB059}"/>
              </a:ext>
            </a:extLst>
          </p:cNvPr>
          <p:cNvCxnSpPr/>
          <p:nvPr/>
        </p:nvCxnSpPr>
        <p:spPr>
          <a:xfrm rot="5400000">
            <a:off x="7505701" y="1409700"/>
            <a:ext cx="228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1398E5-06EC-618B-C9DA-5B6F58B64E8D}"/>
              </a:ext>
            </a:extLst>
          </p:cNvPr>
          <p:cNvCxnSpPr/>
          <p:nvPr/>
        </p:nvCxnSpPr>
        <p:spPr>
          <a:xfrm rot="5400000">
            <a:off x="4382294" y="14089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FC775C-C1C0-7B3B-B0A4-8BC496ABED63}"/>
              </a:ext>
            </a:extLst>
          </p:cNvPr>
          <p:cNvCxnSpPr>
            <a:stCxn id="5" idx="2"/>
          </p:cNvCxnSpPr>
          <p:nvPr/>
        </p:nvCxnSpPr>
        <p:spPr>
          <a:xfrm rot="5400000">
            <a:off x="609601" y="1295400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FC2C6E01-1000-172E-6C30-9577E2FB0696}"/>
              </a:ext>
            </a:extLst>
          </p:cNvPr>
          <p:cNvSpPr/>
          <p:nvPr/>
        </p:nvSpPr>
        <p:spPr>
          <a:xfrm rot="5400000">
            <a:off x="4076700" y="-2781300"/>
            <a:ext cx="304800" cy="6781800"/>
          </a:xfrm>
          <a:prstGeom prst="leftBrace">
            <a:avLst>
              <a:gd name="adj1" fmla="val 80902"/>
              <a:gd name="adj2" fmla="val 50036"/>
            </a:avLst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687A0226-4828-55B4-E0C5-B074F9D0D00F}"/>
              </a:ext>
            </a:extLst>
          </p:cNvPr>
          <p:cNvSpPr/>
          <p:nvPr/>
        </p:nvSpPr>
        <p:spPr>
          <a:xfrm rot="10800000">
            <a:off x="8305800" y="685800"/>
            <a:ext cx="152400" cy="1181100"/>
          </a:xfrm>
          <a:prstGeom prst="leftBrace">
            <a:avLst>
              <a:gd name="adj1" fmla="val 80902"/>
              <a:gd name="adj2" fmla="val 50036"/>
            </a:avLst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1C8B90-6EBA-80A7-082B-58D6DE285960}"/>
              </a:ext>
            </a:extLst>
          </p:cNvPr>
          <p:cNvSpPr txBox="1">
            <a:spLocks/>
          </p:cNvSpPr>
          <p:nvPr/>
        </p:nvSpPr>
        <p:spPr>
          <a:xfrm>
            <a:off x="3886200" y="2667000"/>
            <a:ext cx="137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Piruvat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3064390-37F1-EE6C-8B8D-690C5D89F322}"/>
              </a:ext>
            </a:extLst>
          </p:cNvPr>
          <p:cNvSpPr txBox="1">
            <a:spLocks/>
          </p:cNvSpPr>
          <p:nvPr/>
        </p:nvSpPr>
        <p:spPr>
          <a:xfrm>
            <a:off x="3886200" y="3581400"/>
            <a:ext cx="137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052B52-064F-2582-1E76-524DCA697EC3}"/>
              </a:ext>
            </a:extLst>
          </p:cNvPr>
          <p:cNvSpPr txBox="1">
            <a:spLocks/>
          </p:cNvSpPr>
          <p:nvPr/>
        </p:nvSpPr>
        <p:spPr>
          <a:xfrm>
            <a:off x="2895600" y="3962400"/>
            <a:ext cx="13716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Oksalacetat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F68705-5F2A-A4C7-1641-0C9553D584FE}"/>
              </a:ext>
            </a:extLst>
          </p:cNvPr>
          <p:cNvCxnSpPr/>
          <p:nvPr/>
        </p:nvCxnSpPr>
        <p:spPr>
          <a:xfrm rot="5400000">
            <a:off x="4115594" y="2285206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D709442D-3D73-4C49-48C4-1BF9C942A1FD}"/>
              </a:ext>
            </a:extLst>
          </p:cNvPr>
          <p:cNvSpPr txBox="1">
            <a:spLocks/>
          </p:cNvSpPr>
          <p:nvPr/>
        </p:nvSpPr>
        <p:spPr>
          <a:xfrm>
            <a:off x="4495800" y="2133600"/>
            <a:ext cx="914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Glikoliza</a:t>
            </a:r>
            <a:endParaRPr lang="en-US" sz="1400" i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70F799-931D-CA90-A6DD-0832A62521FB}"/>
              </a:ext>
            </a:extLst>
          </p:cNvPr>
          <p:cNvCxnSpPr/>
          <p:nvPr/>
        </p:nvCxnSpPr>
        <p:spPr>
          <a:xfrm rot="5400000">
            <a:off x="4229894" y="32377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72B1AE-117C-2E64-5E73-088E952C1BCA}"/>
              </a:ext>
            </a:extLst>
          </p:cNvPr>
          <p:cNvCxnSpPr/>
          <p:nvPr/>
        </p:nvCxnSpPr>
        <p:spPr>
          <a:xfrm rot="5400000">
            <a:off x="6888956" y="2559844"/>
            <a:ext cx="1463675" cy="158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FC7EDF-59F9-EF3C-1192-40BB49F8F4F8}"/>
              </a:ext>
            </a:extLst>
          </p:cNvPr>
          <p:cNvCxnSpPr/>
          <p:nvPr/>
        </p:nvCxnSpPr>
        <p:spPr>
          <a:xfrm rot="10800000">
            <a:off x="5257800" y="3733800"/>
            <a:ext cx="1981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9007F521-7DC7-4F2A-1B18-C48034E08BD4}"/>
              </a:ext>
            </a:extLst>
          </p:cNvPr>
          <p:cNvSpPr/>
          <p:nvPr/>
        </p:nvSpPr>
        <p:spPr>
          <a:xfrm>
            <a:off x="6705600" y="2819400"/>
            <a:ext cx="914400" cy="914400"/>
          </a:xfrm>
          <a:prstGeom prst="arc">
            <a:avLst>
              <a:gd name="adj1" fmla="val 117154"/>
              <a:gd name="adj2" fmla="val 5282853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F34B92-2208-314A-D95C-AF892C035AFD}"/>
              </a:ext>
            </a:extLst>
          </p:cNvPr>
          <p:cNvCxnSpPr/>
          <p:nvPr/>
        </p:nvCxnSpPr>
        <p:spPr>
          <a:xfrm rot="5400000">
            <a:off x="-838199" y="3505200"/>
            <a:ext cx="3352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>
            <a:extLst>
              <a:ext uri="{FF2B5EF4-FFF2-40B4-BE49-F238E27FC236}">
                <a16:creationId xmlns:a16="http://schemas.microsoft.com/office/drawing/2014/main" id="{45E544B8-33C5-6E5E-195B-49B59036B916}"/>
              </a:ext>
            </a:extLst>
          </p:cNvPr>
          <p:cNvSpPr/>
          <p:nvPr/>
        </p:nvSpPr>
        <p:spPr>
          <a:xfrm>
            <a:off x="838200" y="2819400"/>
            <a:ext cx="914400" cy="914400"/>
          </a:xfrm>
          <a:prstGeom prst="arc">
            <a:avLst>
              <a:gd name="adj1" fmla="val 5443513"/>
              <a:gd name="adj2" fmla="val 10845598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6B45AD-D9D7-4999-7723-FC92A5B71953}"/>
              </a:ext>
            </a:extLst>
          </p:cNvPr>
          <p:cNvCxnSpPr/>
          <p:nvPr/>
        </p:nvCxnSpPr>
        <p:spPr>
          <a:xfrm flipV="1">
            <a:off x="1295400" y="3733800"/>
            <a:ext cx="2667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>
            <a:extLst>
              <a:ext uri="{FF2B5EF4-FFF2-40B4-BE49-F238E27FC236}">
                <a16:creationId xmlns:a16="http://schemas.microsoft.com/office/drawing/2014/main" id="{DF91374B-28C5-05F8-FD5F-A77E293548CB}"/>
              </a:ext>
            </a:extLst>
          </p:cNvPr>
          <p:cNvSpPr/>
          <p:nvPr/>
        </p:nvSpPr>
        <p:spPr>
          <a:xfrm>
            <a:off x="838200" y="3200400"/>
            <a:ext cx="914400" cy="914400"/>
          </a:xfrm>
          <a:prstGeom prst="arc">
            <a:avLst>
              <a:gd name="adj1" fmla="val 5443513"/>
              <a:gd name="adj2" fmla="val 10845598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474C7AD9-3CC0-BDB8-2928-1BCCBF3DA95F}"/>
              </a:ext>
            </a:extLst>
          </p:cNvPr>
          <p:cNvSpPr/>
          <p:nvPr/>
        </p:nvSpPr>
        <p:spPr>
          <a:xfrm>
            <a:off x="838200" y="1905000"/>
            <a:ext cx="914400" cy="914400"/>
          </a:xfrm>
          <a:prstGeom prst="arc">
            <a:avLst>
              <a:gd name="adj1" fmla="val 5443513"/>
              <a:gd name="adj2" fmla="val 10845598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FE32AC-7F81-477C-249F-A46457C88F69}"/>
              </a:ext>
            </a:extLst>
          </p:cNvPr>
          <p:cNvCxnSpPr/>
          <p:nvPr/>
        </p:nvCxnSpPr>
        <p:spPr>
          <a:xfrm flipV="1">
            <a:off x="1295400" y="2819400"/>
            <a:ext cx="2819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7615D2-430A-8637-325E-F391ED700A5B}"/>
              </a:ext>
            </a:extLst>
          </p:cNvPr>
          <p:cNvCxnSpPr/>
          <p:nvPr/>
        </p:nvCxnSpPr>
        <p:spPr>
          <a:xfrm flipV="1">
            <a:off x="1219200" y="4114800"/>
            <a:ext cx="1828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CCBBBF30-FF71-103D-1D7F-8976CAAE36F4}"/>
              </a:ext>
            </a:extLst>
          </p:cNvPr>
          <p:cNvSpPr txBox="1">
            <a:spLocks/>
          </p:cNvSpPr>
          <p:nvPr/>
        </p:nvSpPr>
        <p:spPr>
          <a:xfrm>
            <a:off x="6172200" y="23622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sr-Latn-RS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oksidacija</a:t>
            </a:r>
            <a:endParaRPr lang="en-US" sz="1400" i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E2B31B1-E686-449B-5A41-4131A9B36FB5}"/>
              </a:ext>
            </a:extLst>
          </p:cNvPr>
          <p:cNvSpPr txBox="1">
            <a:spLocks/>
          </p:cNvSpPr>
          <p:nvPr/>
        </p:nvSpPr>
        <p:spPr>
          <a:xfrm>
            <a:off x="5029200" y="5105400"/>
            <a:ext cx="838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CO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endParaRPr lang="en-US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7C2BE621-3300-CB0F-B7E1-CDF33CE3DBD7}"/>
              </a:ext>
            </a:extLst>
          </p:cNvPr>
          <p:cNvSpPr/>
          <p:nvPr/>
        </p:nvSpPr>
        <p:spPr>
          <a:xfrm rot="10800000">
            <a:off x="8305800" y="1905000"/>
            <a:ext cx="152400" cy="1905000"/>
          </a:xfrm>
          <a:prstGeom prst="leftBrace">
            <a:avLst>
              <a:gd name="adj1" fmla="val 80902"/>
              <a:gd name="adj2" fmla="val 50036"/>
            </a:avLst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7D3FF5B0-4027-2F24-84FD-88576711AA40}"/>
              </a:ext>
            </a:extLst>
          </p:cNvPr>
          <p:cNvSpPr/>
          <p:nvPr/>
        </p:nvSpPr>
        <p:spPr>
          <a:xfrm rot="10800000">
            <a:off x="8305800" y="3886200"/>
            <a:ext cx="152400" cy="2667000"/>
          </a:xfrm>
          <a:prstGeom prst="leftBrace">
            <a:avLst>
              <a:gd name="adj1" fmla="val 80902"/>
              <a:gd name="adj2" fmla="val 50036"/>
            </a:avLst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32" name="Picture 20" descr="C:\Users\VF\Pictures\CLK\Picture1.png">
            <a:extLst>
              <a:ext uri="{FF2B5EF4-FFF2-40B4-BE49-F238E27FC236}">
                <a16:creationId xmlns:a16="http://schemas.microsoft.com/office/drawing/2014/main" id="{74C0C118-B826-6F97-D6BF-288E57C6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0843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32669C5-A47F-D122-5892-4D4ACC8BCCA2}"/>
              </a:ext>
            </a:extLst>
          </p:cNvPr>
          <p:cNvSpPr txBox="1"/>
          <p:nvPr/>
        </p:nvSpPr>
        <p:spPr>
          <a:xfrm>
            <a:off x="3886200" y="5410200"/>
            <a:ext cx="10080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NADH+H</a:t>
            </a:r>
            <a:r>
              <a: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5389F9-EDF2-59D2-00A7-CE1EA7E9E1CF}"/>
              </a:ext>
            </a:extLst>
          </p:cNvPr>
          <p:cNvSpPr txBox="1"/>
          <p:nvPr/>
        </p:nvSpPr>
        <p:spPr>
          <a:xfrm>
            <a:off x="3962400" y="5715000"/>
            <a:ext cx="7667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FADH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35" name="Picture 42" descr="C:\Users\VF\Pictures\CLK\Resp lanac.png">
            <a:extLst>
              <a:ext uri="{FF2B5EF4-FFF2-40B4-BE49-F238E27FC236}">
                <a16:creationId xmlns:a16="http://schemas.microsoft.com/office/drawing/2014/main" id="{7D22C8F3-9035-4142-1735-5F88C3D6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130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rc 40">
            <a:extLst>
              <a:ext uri="{FF2B5EF4-FFF2-40B4-BE49-F238E27FC236}">
                <a16:creationId xmlns:a16="http://schemas.microsoft.com/office/drawing/2014/main" id="{DB944E03-96D9-2324-C28F-097DBE439DE0}"/>
              </a:ext>
            </a:extLst>
          </p:cNvPr>
          <p:cNvSpPr/>
          <p:nvPr/>
        </p:nvSpPr>
        <p:spPr>
          <a:xfrm>
            <a:off x="4191000" y="5486400"/>
            <a:ext cx="914400" cy="381000"/>
          </a:xfrm>
          <a:prstGeom prst="arc">
            <a:avLst>
              <a:gd name="adj1" fmla="val 19093989"/>
              <a:gd name="adj2" fmla="val 20830569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76C07BDA-5436-ADB9-5809-9593195E0039}"/>
              </a:ext>
            </a:extLst>
          </p:cNvPr>
          <p:cNvSpPr/>
          <p:nvPr/>
        </p:nvSpPr>
        <p:spPr>
          <a:xfrm>
            <a:off x="4343400" y="5791200"/>
            <a:ext cx="914400" cy="381000"/>
          </a:xfrm>
          <a:prstGeom prst="arc">
            <a:avLst>
              <a:gd name="adj1" fmla="val 21519920"/>
              <a:gd name="adj2" fmla="val 10839702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005C0BDA-8AC0-0D13-6004-8B6F6B5AFF95}"/>
              </a:ext>
            </a:extLst>
          </p:cNvPr>
          <p:cNvSpPr txBox="1">
            <a:spLocks/>
          </p:cNvSpPr>
          <p:nvPr/>
        </p:nvSpPr>
        <p:spPr>
          <a:xfrm>
            <a:off x="5486400" y="6477000"/>
            <a:ext cx="762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E4E5A61-3A60-B45C-9A49-78603AB1A6C5}"/>
              </a:ext>
            </a:extLst>
          </p:cNvPr>
          <p:cNvSpPr txBox="1">
            <a:spLocks/>
          </p:cNvSpPr>
          <p:nvPr/>
        </p:nvSpPr>
        <p:spPr>
          <a:xfrm>
            <a:off x="533400" y="5257800"/>
            <a:ext cx="762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NH</a:t>
            </a:r>
            <a:r>
              <a:rPr lang="en-US" sz="1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4</a:t>
            </a:r>
            <a:r>
              <a:rPr lang="en-US" sz="1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DE6DF6B1-4C6E-447A-582C-D2ECA367F36B}"/>
              </a:ext>
            </a:extLst>
          </p:cNvPr>
          <p:cNvSpPr/>
          <p:nvPr/>
        </p:nvSpPr>
        <p:spPr>
          <a:xfrm>
            <a:off x="6096000" y="5486400"/>
            <a:ext cx="1143000" cy="990600"/>
          </a:xfrm>
          <a:prstGeom prst="arc">
            <a:avLst>
              <a:gd name="adj1" fmla="val 21525386"/>
              <a:gd name="adj2" fmla="val 10838742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D6A466FE-72B8-B8CB-20DD-D82C7141280E}"/>
              </a:ext>
            </a:extLst>
          </p:cNvPr>
          <p:cNvSpPr txBox="1">
            <a:spLocks/>
          </p:cNvSpPr>
          <p:nvPr/>
        </p:nvSpPr>
        <p:spPr>
          <a:xfrm>
            <a:off x="6629400" y="5486400"/>
            <a:ext cx="1219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ATP</a:t>
            </a:r>
            <a:endParaRPr lang="en-US" sz="28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095A069E-536F-2D48-83C5-C92561AD3709}"/>
              </a:ext>
            </a:extLst>
          </p:cNvPr>
          <p:cNvSpPr/>
          <p:nvPr/>
        </p:nvSpPr>
        <p:spPr>
          <a:xfrm>
            <a:off x="5562600" y="5791200"/>
            <a:ext cx="304800" cy="914400"/>
          </a:xfrm>
          <a:prstGeom prst="arc">
            <a:avLst>
              <a:gd name="adj1" fmla="val 6420636"/>
              <a:gd name="adj2" fmla="val 18769072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4DE53DF4-566D-5AD6-3AD0-1B30CDB72C5D}"/>
              </a:ext>
            </a:extLst>
          </p:cNvPr>
          <p:cNvSpPr txBox="1">
            <a:spLocks/>
          </p:cNvSpPr>
          <p:nvPr/>
        </p:nvSpPr>
        <p:spPr>
          <a:xfrm>
            <a:off x="5715000" y="6019800"/>
            <a:ext cx="4572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  <a:r>
              <a:rPr lang="en-US" sz="1400" baseline="-25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435FBCE6-E3A7-68DA-7D27-AB8C3A05CE8C}"/>
              </a:ext>
            </a:extLst>
          </p:cNvPr>
          <p:cNvSpPr txBox="1">
            <a:spLocks/>
          </p:cNvSpPr>
          <p:nvPr/>
        </p:nvSpPr>
        <p:spPr>
          <a:xfrm>
            <a:off x="8458200" y="990600"/>
            <a:ext cx="381000" cy="838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</a:t>
            </a:r>
            <a:endParaRPr lang="en-US" sz="36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ACBF68A-B326-C55D-677B-397AF0AD40D4}"/>
              </a:ext>
            </a:extLst>
          </p:cNvPr>
          <p:cNvSpPr txBox="1">
            <a:spLocks/>
          </p:cNvSpPr>
          <p:nvPr/>
        </p:nvSpPr>
        <p:spPr>
          <a:xfrm>
            <a:off x="8229600" y="2514600"/>
            <a:ext cx="1066800" cy="838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II</a:t>
            </a:r>
            <a:endParaRPr lang="en-US" sz="36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FD03220E-2384-EE2D-34A1-2FF85FEC1C41}"/>
              </a:ext>
            </a:extLst>
          </p:cNvPr>
          <p:cNvSpPr txBox="1">
            <a:spLocks/>
          </p:cNvSpPr>
          <p:nvPr/>
        </p:nvSpPr>
        <p:spPr>
          <a:xfrm>
            <a:off x="8077200" y="4876800"/>
            <a:ext cx="1447800" cy="838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III</a:t>
            </a:r>
            <a:endParaRPr lang="en-US" sz="36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7F52602F-D1C2-532B-19CD-54C655CE3DE8}"/>
              </a:ext>
            </a:extLst>
          </p:cNvPr>
          <p:cNvSpPr txBox="1">
            <a:spLocks/>
          </p:cNvSpPr>
          <p:nvPr/>
        </p:nvSpPr>
        <p:spPr>
          <a:xfrm>
            <a:off x="4659313" y="74613"/>
            <a:ext cx="4297362" cy="381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Eg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ogeni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izvor UH, masti i proteina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559DB9-7EF8-18A9-D71F-46C1DDAA7151}"/>
              </a:ext>
            </a:extLst>
          </p:cNvPr>
          <p:cNvSpPr txBox="1">
            <a:spLocks/>
          </p:cNvSpPr>
          <p:nvPr/>
        </p:nvSpPr>
        <p:spPr>
          <a:xfrm>
            <a:off x="2362200" y="0"/>
            <a:ext cx="7772400" cy="114617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Andalus" pitchFamily="18" charset="-78"/>
              </a:rPr>
              <a:t>Regulatorni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Andalus" pitchFamily="18" charset="-78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Andalus" pitchFamily="18" charset="-78"/>
              </a:rPr>
              <a:t>enzimi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Andalus" pitchFamily="18" charset="-78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Andalus" pitchFamily="18" charset="-78"/>
              </a:rPr>
              <a:t>glikolize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Andalus" pitchFamily="18" charset="-78"/>
            </a:endParaRPr>
          </a:p>
        </p:txBody>
      </p:sp>
      <p:sp>
        <p:nvSpPr>
          <p:cNvPr id="5" name="TextBox 28">
            <a:extLst>
              <a:ext uri="{FF2B5EF4-FFF2-40B4-BE49-F238E27FC236}">
                <a16:creationId xmlns:a16="http://schemas.microsoft.com/office/drawing/2014/main" id="{5E8020CC-ECED-EBB9-B159-B575472F5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r-Latn-CS" sz="2000" dirty="0">
                <a:solidFill>
                  <a:srgbClr val="736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heksokinaza</a:t>
            </a:r>
            <a:endParaRPr lang="en-US" sz="2000" dirty="0">
              <a:solidFill>
                <a:srgbClr val="736B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40E2B114-FE4C-7CCE-2B35-2DE090F5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1100138"/>
            <a:ext cx="2566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>
                <a:solidFill>
                  <a:srgbClr val="736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fosfofruktokinaza</a:t>
            </a:r>
            <a:endParaRPr lang="en-US" sz="2000" dirty="0">
              <a:solidFill>
                <a:srgbClr val="736B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ABC7C2EA-2D83-4F50-FD9E-86F59EAB3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1066800"/>
            <a:ext cx="205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err="1">
                <a:solidFill>
                  <a:srgbClr val="736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piruvat</a:t>
            </a:r>
            <a:r>
              <a:rPr lang="en-US" sz="2000" dirty="0">
                <a:solidFill>
                  <a:srgbClr val="736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736B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kinaza</a:t>
            </a:r>
            <a:endParaRPr lang="en-US" sz="2000" dirty="0">
              <a:solidFill>
                <a:srgbClr val="736B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8" name="TextBox 1">
            <a:extLst>
              <a:ext uri="{FF2B5EF4-FFF2-40B4-BE49-F238E27FC236}">
                <a16:creationId xmlns:a16="http://schemas.microsoft.com/office/drawing/2014/main" id="{053F0444-4714-AB80-9E9C-19ED03DE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00200"/>
            <a:ext cx="720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glukoza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9" name="TextBox 2">
            <a:extLst>
              <a:ext uri="{FF2B5EF4-FFF2-40B4-BE49-F238E27FC236}">
                <a16:creationId xmlns:a16="http://schemas.microsoft.com/office/drawing/2014/main" id="{B8D7BF7E-C854-E78E-F04E-E6B71BC32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133600"/>
            <a:ext cx="1054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glukoz</a:t>
            </a: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 6-P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6812E71-0F5B-7CF6-B763-958D18EC5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667000"/>
            <a:ext cx="1154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frukt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oz</a:t>
            </a: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 6-P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4D0106-9ABA-A7EA-7504-DD32A33C8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00400"/>
            <a:ext cx="1566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frukt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oz</a:t>
            </a: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 1,6 bis P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6B822C6-94DB-61A8-B49D-2B481C445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57600"/>
            <a:ext cx="1452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gliceraldehid 3-P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034BCA4-BC31-F8C7-065E-B711384AC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81400"/>
            <a:ext cx="1231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dioksiaceton P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CEAA564-525F-620A-59C6-3AF186F23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267200"/>
            <a:ext cx="170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1,3-bisfosfoglicerat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9269D63-048F-76C0-E7F9-69BEDA28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00600"/>
            <a:ext cx="1328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3-fosfoglicerat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483F5E5-2836-D60F-5D5E-05CD3B4A7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334000"/>
            <a:ext cx="1328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2-fosfoglicerat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4D38982-21B9-E11E-E10D-77228711B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867400"/>
            <a:ext cx="1377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fosfoenolpiruvat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B642828-FB22-728A-C764-2F1147EDF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400800"/>
            <a:ext cx="695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piruvat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A3CC522-0847-FC20-A372-0D1A7487FC43}"/>
              </a:ext>
            </a:extLst>
          </p:cNvPr>
          <p:cNvCxnSpPr/>
          <p:nvPr/>
        </p:nvCxnSpPr>
        <p:spPr>
          <a:xfrm rot="5400000">
            <a:off x="3475831" y="2010569"/>
            <a:ext cx="365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DE539DD-8B42-65E6-8595-07CA7448969C}"/>
              </a:ext>
            </a:extLst>
          </p:cNvPr>
          <p:cNvCxnSpPr/>
          <p:nvPr/>
        </p:nvCxnSpPr>
        <p:spPr>
          <a:xfrm rot="5400000">
            <a:off x="3475831" y="2543969"/>
            <a:ext cx="365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3EF6019-D9D9-C001-ABF0-86940F7ECA2D}"/>
              </a:ext>
            </a:extLst>
          </p:cNvPr>
          <p:cNvCxnSpPr/>
          <p:nvPr/>
        </p:nvCxnSpPr>
        <p:spPr>
          <a:xfrm rot="5400000">
            <a:off x="3475831" y="3077369"/>
            <a:ext cx="365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3E247DC-F69F-3DA5-6E6B-90A10C1BDBE2}"/>
              </a:ext>
            </a:extLst>
          </p:cNvPr>
          <p:cNvCxnSpPr/>
          <p:nvPr/>
        </p:nvCxnSpPr>
        <p:spPr>
          <a:xfrm rot="5400000">
            <a:off x="4923631" y="4067969"/>
            <a:ext cx="365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C60871D-1A1D-A1AD-2696-84A79A6E5E2A}"/>
              </a:ext>
            </a:extLst>
          </p:cNvPr>
          <p:cNvCxnSpPr/>
          <p:nvPr/>
        </p:nvCxnSpPr>
        <p:spPr>
          <a:xfrm rot="5400000">
            <a:off x="4923631" y="4677569"/>
            <a:ext cx="365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C1AF5A5-1A32-C2A9-FC9B-990BCFC1D0A5}"/>
              </a:ext>
            </a:extLst>
          </p:cNvPr>
          <p:cNvCxnSpPr/>
          <p:nvPr/>
        </p:nvCxnSpPr>
        <p:spPr>
          <a:xfrm rot="5400000">
            <a:off x="4923631" y="5210969"/>
            <a:ext cx="365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118571D-DF77-8756-1BB2-AB84671BE224}"/>
              </a:ext>
            </a:extLst>
          </p:cNvPr>
          <p:cNvCxnSpPr/>
          <p:nvPr/>
        </p:nvCxnSpPr>
        <p:spPr>
          <a:xfrm rot="5400000">
            <a:off x="4923631" y="5744369"/>
            <a:ext cx="365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004EC73-A804-8BC8-6F4B-236BFD47F2BF}"/>
              </a:ext>
            </a:extLst>
          </p:cNvPr>
          <p:cNvCxnSpPr/>
          <p:nvPr/>
        </p:nvCxnSpPr>
        <p:spPr>
          <a:xfrm rot="5400000">
            <a:off x="4923631" y="6277769"/>
            <a:ext cx="3651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28">
            <a:extLst>
              <a:ext uri="{FF2B5EF4-FFF2-40B4-BE49-F238E27FC236}">
                <a16:creationId xmlns:a16="http://schemas.microsoft.com/office/drawing/2014/main" id="{3EC14600-E09B-FCD4-60DE-32A0ACA51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8800"/>
            <a:ext cx="1058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i="1" dirty="0">
                <a:solidFill>
                  <a:srgbClr val="948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heksokinaza</a:t>
            </a:r>
            <a:endParaRPr lang="en-US" sz="1200" b="1" i="1" dirty="0">
              <a:solidFill>
                <a:srgbClr val="948A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8" name="TextBox 29">
            <a:extLst>
              <a:ext uri="{FF2B5EF4-FFF2-40B4-BE49-F238E27FC236}">
                <a16:creationId xmlns:a16="http://schemas.microsoft.com/office/drawing/2014/main" id="{73B7EB2F-8DB2-F370-C2EC-9871D2F64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362200"/>
            <a:ext cx="1773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i="1" dirty="0">
                <a:solidFill>
                  <a:srgbClr val="948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glukozo 6-P izomeraza</a:t>
            </a:r>
            <a:endParaRPr lang="en-US" sz="1200" i="1" dirty="0">
              <a:solidFill>
                <a:srgbClr val="948A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9" name="TextBox 30">
            <a:extLst>
              <a:ext uri="{FF2B5EF4-FFF2-40B4-BE49-F238E27FC236}">
                <a16:creationId xmlns:a16="http://schemas.microsoft.com/office/drawing/2014/main" id="{088D5C44-38B1-04E6-7004-8A566966C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895600"/>
            <a:ext cx="1504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i="1" dirty="0">
                <a:solidFill>
                  <a:srgbClr val="948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fosfofruktokinaza</a:t>
            </a:r>
            <a:endParaRPr lang="en-US" sz="1200" b="1" i="1" dirty="0">
              <a:solidFill>
                <a:srgbClr val="948A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0" name="TextBox 31">
            <a:extLst>
              <a:ext uri="{FF2B5EF4-FFF2-40B4-BE49-F238E27FC236}">
                <a16:creationId xmlns:a16="http://schemas.microsoft.com/office/drawing/2014/main" id="{52DD750B-3D72-1011-09AC-850942E4B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429000"/>
            <a:ext cx="776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aldolaza</a:t>
            </a:r>
            <a:endParaRPr lang="en-US" sz="12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E5426BB8-6883-F633-A5B9-AE6FF1840A90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733800"/>
            <a:ext cx="1600200" cy="76200"/>
            <a:chOff x="6096000" y="5029200"/>
            <a:chExt cx="609600" cy="77788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583E049E-ADFD-61EE-7349-275A03FA9C0A}"/>
                </a:ext>
              </a:extLst>
            </p:cNvPr>
            <p:cNvCxnSpPr/>
            <p:nvPr/>
          </p:nvCxnSpPr>
          <p:spPr>
            <a:xfrm>
              <a:off x="6096000" y="5029200"/>
              <a:ext cx="609600" cy="16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0C75D709-6546-5BEC-EFDA-983F39782E4C}"/>
                </a:ext>
              </a:extLst>
            </p:cNvPr>
            <p:cNvCxnSpPr/>
            <p:nvPr/>
          </p:nvCxnSpPr>
          <p:spPr>
            <a:xfrm rot="10800000">
              <a:off x="6096000" y="5105368"/>
              <a:ext cx="609600" cy="16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38">
            <a:extLst>
              <a:ext uri="{FF2B5EF4-FFF2-40B4-BE49-F238E27FC236}">
                <a16:creationId xmlns:a16="http://schemas.microsoft.com/office/drawing/2014/main" id="{116CA689-0137-F029-2D8F-DB426E87D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10000"/>
            <a:ext cx="925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izomeraza</a:t>
            </a:r>
            <a:endParaRPr lang="en-US" sz="12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3" name="TextBox 39">
            <a:extLst>
              <a:ext uri="{FF2B5EF4-FFF2-40B4-BE49-F238E27FC236}">
                <a16:creationId xmlns:a16="http://schemas.microsoft.com/office/drawing/2014/main" id="{9F7A8165-4D4C-9F7B-7B6E-8FAC29176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86200"/>
            <a:ext cx="2473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gliceraldehid 3-P dehidrogenaza</a:t>
            </a:r>
            <a:endParaRPr lang="en-US" sz="12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4" name="TextBox 40">
            <a:extLst>
              <a:ext uri="{FF2B5EF4-FFF2-40B4-BE49-F238E27FC236}">
                <a16:creationId xmlns:a16="http://schemas.microsoft.com/office/drawing/2014/main" id="{1D0D95C0-D405-058E-D557-429D9628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495800"/>
            <a:ext cx="1666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fosfoglicerat kinaza</a:t>
            </a:r>
            <a:endParaRPr lang="en-US" sz="12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5" name="TextBox 41">
            <a:extLst>
              <a:ext uri="{FF2B5EF4-FFF2-40B4-BE49-F238E27FC236}">
                <a16:creationId xmlns:a16="http://schemas.microsoft.com/office/drawing/2014/main" id="{B5C1E895-A2EF-73E4-7CBB-DF9E0F30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29200"/>
            <a:ext cx="1733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fosfoglicerat mutaza</a:t>
            </a:r>
            <a:endParaRPr lang="en-US" sz="12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6" name="TextBox 42">
            <a:extLst>
              <a:ext uri="{FF2B5EF4-FFF2-40B4-BE49-F238E27FC236}">
                <a16:creationId xmlns:a16="http://schemas.microsoft.com/office/drawing/2014/main" id="{ACB72B49-AFAE-565C-05E6-46482263E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562600"/>
            <a:ext cx="727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enolaza</a:t>
            </a:r>
            <a:endParaRPr lang="en-US" sz="12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7" name="TextBox 43">
            <a:extLst>
              <a:ext uri="{FF2B5EF4-FFF2-40B4-BE49-F238E27FC236}">
                <a16:creationId xmlns:a16="http://schemas.microsoft.com/office/drawing/2014/main" id="{FFAC9EA7-761E-B92E-45D5-4D3106226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096000"/>
            <a:ext cx="1223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200" b="1" i="1" dirty="0">
                <a:solidFill>
                  <a:srgbClr val="948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piruvat kinaza</a:t>
            </a:r>
            <a:endParaRPr lang="en-US" sz="1200" b="1" i="1" dirty="0">
              <a:solidFill>
                <a:srgbClr val="948A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8" name="Right Brace 97">
            <a:extLst>
              <a:ext uri="{FF2B5EF4-FFF2-40B4-BE49-F238E27FC236}">
                <a16:creationId xmlns:a16="http://schemas.microsoft.com/office/drawing/2014/main" id="{FCB2EE04-27C4-1EB8-7334-910376C5F033}"/>
              </a:ext>
            </a:extLst>
          </p:cNvPr>
          <p:cNvSpPr/>
          <p:nvPr/>
        </p:nvSpPr>
        <p:spPr>
          <a:xfrm>
            <a:off x="3581400" y="2133600"/>
            <a:ext cx="228600" cy="2819400"/>
          </a:xfrm>
          <a:prstGeom prst="rightBrace">
            <a:avLst/>
          </a:prstGeom>
          <a:ln>
            <a:solidFill>
              <a:schemeClr val="tx1"/>
            </a:solidFill>
            <a:headEnd type="arrow"/>
            <a:tailEnd type="arrow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A6B32BB-E613-AA3F-16B4-0F8FBF40F109}"/>
              </a:ext>
            </a:extLst>
          </p:cNvPr>
          <p:cNvCxnSpPr/>
          <p:nvPr/>
        </p:nvCxnSpPr>
        <p:spPr>
          <a:xfrm>
            <a:off x="4191000" y="228600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D8E7E69-C07E-C750-756B-FBC71CD08C2D}"/>
              </a:ext>
            </a:extLst>
          </p:cNvPr>
          <p:cNvCxnSpPr/>
          <p:nvPr/>
        </p:nvCxnSpPr>
        <p:spPr>
          <a:xfrm rot="10800000">
            <a:off x="4800600" y="19812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7DEFA8B-8D65-CF92-CC84-85F73CE1FDEA}"/>
              </a:ext>
            </a:extLst>
          </p:cNvPr>
          <p:cNvCxnSpPr/>
          <p:nvPr/>
        </p:nvCxnSpPr>
        <p:spPr>
          <a:xfrm rot="5400000" flipH="1" flipV="1">
            <a:off x="5029994" y="2132806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">
            <a:extLst>
              <a:ext uri="{FF2B5EF4-FFF2-40B4-BE49-F238E27FC236}">
                <a16:creationId xmlns:a16="http://schemas.microsoft.com/office/drawing/2014/main" id="{E3B4FB74-FE3E-87A6-683C-2C940B7F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828800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-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D797668-EA27-87A7-967D-1A73302723C1}"/>
              </a:ext>
            </a:extLst>
          </p:cNvPr>
          <p:cNvCxnSpPr/>
          <p:nvPr/>
        </p:nvCxnSpPr>
        <p:spPr>
          <a:xfrm>
            <a:off x="5181600" y="2971800"/>
            <a:ext cx="990600" cy="1588"/>
          </a:xfrm>
          <a:prstGeom prst="straightConnector1">
            <a:avLst/>
          </a:prstGeom>
          <a:ln w="19050">
            <a:solidFill>
              <a:srgbClr val="92D05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66A93F7-52BE-AB6D-9033-717D55595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19400"/>
            <a:ext cx="1573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ADP, AMP,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fosfat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1" name="TextBox 1">
            <a:extLst>
              <a:ext uri="{FF2B5EF4-FFF2-40B4-BE49-F238E27FC236}">
                <a16:creationId xmlns:a16="http://schemas.microsoft.com/office/drawing/2014/main" id="{6993E953-5595-7094-76A2-E24449D2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14600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+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8331B26-180A-F6F7-0F5E-8AB6DE20A8EA}"/>
              </a:ext>
            </a:extLst>
          </p:cNvPr>
          <p:cNvCxnSpPr/>
          <p:nvPr/>
        </p:nvCxnSpPr>
        <p:spPr>
          <a:xfrm>
            <a:off x="5181600" y="3124200"/>
            <a:ext cx="9906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">
            <a:extLst>
              <a:ext uri="{FF2B5EF4-FFF2-40B4-BE49-F238E27FC236}">
                <a16:creationId xmlns:a16="http://schemas.microsoft.com/office/drawing/2014/main" id="{F0C7BA6C-FE75-1A1E-1560-A87DA4C1C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95600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-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824F186-46A5-150A-4E32-6A86A54E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048000"/>
            <a:ext cx="1393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ATP,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citrat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H</a:t>
            </a:r>
            <a:r>
              <a:rPr lang="en-US" sz="1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+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975C6B5-6078-5B76-D92B-9665880CB3C1}"/>
              </a:ext>
            </a:extLst>
          </p:cNvPr>
          <p:cNvCxnSpPr/>
          <p:nvPr/>
        </p:nvCxnSpPr>
        <p:spPr>
          <a:xfrm rot="5400000">
            <a:off x="2248694" y="4837906"/>
            <a:ext cx="2819400" cy="1588"/>
          </a:xfrm>
          <a:prstGeom prst="straightConnector1">
            <a:avLst/>
          </a:prstGeom>
          <a:ln w="19050">
            <a:solidFill>
              <a:srgbClr val="92D050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59CA34C-495E-CCB2-795E-F73688A3DF90}"/>
              </a:ext>
            </a:extLst>
          </p:cNvPr>
          <p:cNvCxnSpPr>
            <a:endCxn id="97" idx="1"/>
          </p:cNvCxnSpPr>
          <p:nvPr/>
        </p:nvCxnSpPr>
        <p:spPr>
          <a:xfrm flipV="1">
            <a:off x="3657600" y="6234113"/>
            <a:ext cx="1447800" cy="14287"/>
          </a:xfrm>
          <a:prstGeom prst="straightConnector1">
            <a:avLst/>
          </a:prstGeom>
          <a:ln w="19050">
            <a:solidFill>
              <a:srgbClr val="92D050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">
            <a:extLst>
              <a:ext uri="{FF2B5EF4-FFF2-40B4-BE49-F238E27FC236}">
                <a16:creationId xmlns:a16="http://schemas.microsoft.com/office/drawing/2014/main" id="{E6125E9E-D07F-CACE-22E8-C4E7988B0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648200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+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BD37E4F-09A3-9D37-03D7-15CF89219490}"/>
              </a:ext>
            </a:extLst>
          </p:cNvPr>
          <p:cNvCxnSpPr/>
          <p:nvPr/>
        </p:nvCxnSpPr>
        <p:spPr>
          <a:xfrm>
            <a:off x="6400800" y="6248400"/>
            <a:ext cx="9906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81277B2D-5BED-5389-3478-D27CA9106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096000"/>
            <a:ext cx="1036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ATP, </a:t>
            </a: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alanin</a:t>
            </a:r>
            <a:endParaRPr lang="en-US" sz="12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7" name="TextBox 1">
            <a:extLst>
              <a:ext uri="{FF2B5EF4-FFF2-40B4-BE49-F238E27FC236}">
                <a16:creationId xmlns:a16="http://schemas.microsoft.com/office/drawing/2014/main" id="{36FEDB03-A6E0-3CDC-908F-0642F4548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019800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-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90363FD-2316-900F-146E-66835C3154C5}"/>
              </a:ext>
            </a:extLst>
          </p:cNvPr>
          <p:cNvSpPr txBox="1"/>
          <p:nvPr/>
        </p:nvSpPr>
        <p:spPr>
          <a:xfrm>
            <a:off x="8458200" y="1676400"/>
            <a:ext cx="1711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fosfofruktokinaza</a:t>
            </a:r>
            <a:endParaRPr lang="en-US" sz="1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9C3790E-F1BE-4AAA-2F42-8284433B2817}"/>
              </a:ext>
            </a:extLst>
          </p:cNvPr>
          <p:cNvSpPr txBox="1"/>
          <p:nvPr/>
        </p:nvSpPr>
        <p:spPr>
          <a:xfrm>
            <a:off x="8458200" y="3124200"/>
            <a:ext cx="1711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fosfofruktokinaza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id="{14EE959D-FB62-9DD1-21B0-37495B0164B8}"/>
              </a:ext>
            </a:extLst>
          </p:cNvPr>
          <p:cNvSpPr/>
          <p:nvPr/>
        </p:nvSpPr>
        <p:spPr>
          <a:xfrm>
            <a:off x="9144000" y="1981200"/>
            <a:ext cx="685800" cy="1219200"/>
          </a:xfrm>
          <a:prstGeom prst="arc">
            <a:avLst>
              <a:gd name="adj1" fmla="val 16479748"/>
              <a:gd name="adj2" fmla="val 4858038"/>
            </a:avLst>
          </a:prstGeom>
          <a:ln w="158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53FBA6D4-D06F-38CD-D93A-C3CC298AF74D}"/>
              </a:ext>
            </a:extLst>
          </p:cNvPr>
          <p:cNvSpPr/>
          <p:nvPr/>
        </p:nvSpPr>
        <p:spPr>
          <a:xfrm>
            <a:off x="8839200" y="1981200"/>
            <a:ext cx="685800" cy="1219200"/>
          </a:xfrm>
          <a:prstGeom prst="arc">
            <a:avLst>
              <a:gd name="adj1" fmla="val 6316287"/>
              <a:gd name="adj2" fmla="val 15860334"/>
            </a:avLst>
          </a:prstGeom>
          <a:ln w="158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9B130A84-498E-6E7E-2BE7-EE6D7268F22F}"/>
              </a:ext>
            </a:extLst>
          </p:cNvPr>
          <p:cNvSpPr/>
          <p:nvPr/>
        </p:nvSpPr>
        <p:spPr>
          <a:xfrm>
            <a:off x="8534400" y="2362200"/>
            <a:ext cx="304800" cy="609600"/>
          </a:xfrm>
          <a:prstGeom prst="arc">
            <a:avLst>
              <a:gd name="adj1" fmla="val 15749698"/>
              <a:gd name="adj2" fmla="val 753909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9F781C8-F2E3-9394-FDC5-1677CE2B0231}"/>
              </a:ext>
            </a:extLst>
          </p:cNvPr>
          <p:cNvSpPr/>
          <p:nvPr/>
        </p:nvSpPr>
        <p:spPr>
          <a:xfrm>
            <a:off x="8077200" y="2209800"/>
            <a:ext cx="6540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fosfat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grpSp>
        <p:nvGrpSpPr>
          <p:cNvPr id="3" name="Group 143">
            <a:extLst>
              <a:ext uri="{FF2B5EF4-FFF2-40B4-BE49-F238E27FC236}">
                <a16:creationId xmlns:a16="http://schemas.microsoft.com/office/drawing/2014/main" id="{CA6AC1A5-3D43-8022-1361-E668CBA652EA}"/>
              </a:ext>
            </a:extLst>
          </p:cNvPr>
          <p:cNvGrpSpPr>
            <a:grpSpLocks/>
          </p:cNvGrpSpPr>
          <p:nvPr/>
        </p:nvGrpSpPr>
        <p:grpSpPr bwMode="auto">
          <a:xfrm>
            <a:off x="9829800" y="3352800"/>
            <a:ext cx="304800" cy="338138"/>
            <a:chOff x="7772400" y="4114800"/>
            <a:chExt cx="304800" cy="338554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7EB3F33-A9D9-BA04-8FC7-67B1C687C85B}"/>
                </a:ext>
              </a:extLst>
            </p:cNvPr>
            <p:cNvSpPr/>
            <p:nvPr/>
          </p:nvSpPr>
          <p:spPr>
            <a:xfrm>
              <a:off x="7772400" y="4114800"/>
              <a:ext cx="304800" cy="3051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9A496F7-CB2A-C069-75D0-D2D2F096E74B}"/>
                </a:ext>
              </a:extLst>
            </p:cNvPr>
            <p:cNvSpPr/>
            <p:nvPr/>
          </p:nvSpPr>
          <p:spPr>
            <a:xfrm>
              <a:off x="7772400" y="4114800"/>
              <a:ext cx="2936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P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160">
            <a:extLst>
              <a:ext uri="{FF2B5EF4-FFF2-40B4-BE49-F238E27FC236}">
                <a16:creationId xmlns:a16="http://schemas.microsoft.com/office/drawing/2014/main" id="{2D0F9388-6200-B3CD-9D09-B678CC943584}"/>
              </a:ext>
            </a:extLst>
          </p:cNvPr>
          <p:cNvGrpSpPr>
            <a:grpSpLocks/>
          </p:cNvGrpSpPr>
          <p:nvPr/>
        </p:nvGrpSpPr>
        <p:grpSpPr bwMode="auto">
          <a:xfrm>
            <a:off x="9829800" y="2133600"/>
            <a:ext cx="639763" cy="962025"/>
            <a:chOff x="8305800" y="2133600"/>
            <a:chExt cx="640034" cy="962799"/>
          </a:xfrm>
        </p:grpSpPr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277DBF58-99E0-4141-3709-EE9D2DBC3B65}"/>
                </a:ext>
              </a:extLst>
            </p:cNvPr>
            <p:cNvSpPr/>
            <p:nvPr/>
          </p:nvSpPr>
          <p:spPr>
            <a:xfrm>
              <a:off x="8305800" y="2286123"/>
              <a:ext cx="304929" cy="610090"/>
            </a:xfrm>
            <a:prstGeom prst="arc">
              <a:avLst>
                <a:gd name="adj1" fmla="val 5386388"/>
                <a:gd name="adj2" fmla="val 16299979"/>
              </a:avLst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7FDA06C-75D9-DAF6-CBFA-97EE487DD0D1}"/>
                </a:ext>
              </a:extLst>
            </p:cNvPr>
            <p:cNvSpPr txBox="1"/>
            <p:nvPr/>
          </p:nvSpPr>
          <p:spPr>
            <a:xfrm>
              <a:off x="8458200" y="2133600"/>
              <a:ext cx="481222" cy="276999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ATP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51EEAB3-CD35-EA0A-0800-5C55C276AFE5}"/>
                </a:ext>
              </a:extLst>
            </p:cNvPr>
            <p:cNvSpPr txBox="1"/>
            <p:nvPr/>
          </p:nvSpPr>
          <p:spPr>
            <a:xfrm>
              <a:off x="8458200" y="2819400"/>
              <a:ext cx="487634" cy="276999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ADP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80F2CB24-5ED4-0B8E-D822-F4D71C6A6AB1}"/>
                </a:ext>
              </a:extLst>
            </p:cNvPr>
            <p:cNvSpPr txBox="1"/>
            <p:nvPr/>
          </p:nvSpPr>
          <p:spPr>
            <a:xfrm>
              <a:off x="8305800" y="2438645"/>
              <a:ext cx="632093" cy="2764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kinaza</a:t>
              </a:r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8E779103-2FB5-68FD-5C95-DDD61DC60BE9}"/>
              </a:ext>
            </a:extLst>
          </p:cNvPr>
          <p:cNvSpPr txBox="1"/>
          <p:nvPr/>
        </p:nvSpPr>
        <p:spPr>
          <a:xfrm>
            <a:off x="8001000" y="2514600"/>
            <a:ext cx="8890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fosfataza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21AF945-F719-A05D-771F-1960F95DA63C}"/>
              </a:ext>
            </a:extLst>
          </p:cNvPr>
          <p:cNvSpPr txBox="1"/>
          <p:nvPr/>
        </p:nvSpPr>
        <p:spPr>
          <a:xfrm>
            <a:off x="8686800" y="4191000"/>
            <a:ext cx="13954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piruvat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1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kinaza</a:t>
            </a:r>
            <a:endParaRPr lang="en-US" sz="1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A4B43C4-3D51-D415-F582-C6F34D0C9A15}"/>
              </a:ext>
            </a:extLst>
          </p:cNvPr>
          <p:cNvSpPr txBox="1"/>
          <p:nvPr/>
        </p:nvSpPr>
        <p:spPr>
          <a:xfrm>
            <a:off x="8763000" y="5638800"/>
            <a:ext cx="13954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piruvat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kinaza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49" name="Arc 148">
            <a:extLst>
              <a:ext uri="{FF2B5EF4-FFF2-40B4-BE49-F238E27FC236}">
                <a16:creationId xmlns:a16="http://schemas.microsoft.com/office/drawing/2014/main" id="{25568C4F-872F-189F-10B0-4BDFEB541D88}"/>
              </a:ext>
            </a:extLst>
          </p:cNvPr>
          <p:cNvSpPr/>
          <p:nvPr/>
        </p:nvSpPr>
        <p:spPr>
          <a:xfrm>
            <a:off x="9261475" y="4495800"/>
            <a:ext cx="685800" cy="1219200"/>
          </a:xfrm>
          <a:prstGeom prst="arc">
            <a:avLst>
              <a:gd name="adj1" fmla="val 16479748"/>
              <a:gd name="adj2" fmla="val 4858038"/>
            </a:avLst>
          </a:prstGeom>
          <a:ln w="158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Arc 149">
            <a:extLst>
              <a:ext uri="{FF2B5EF4-FFF2-40B4-BE49-F238E27FC236}">
                <a16:creationId xmlns:a16="http://schemas.microsoft.com/office/drawing/2014/main" id="{C526AC37-81E6-53F7-69EF-DE4D6E1F7C78}"/>
              </a:ext>
            </a:extLst>
          </p:cNvPr>
          <p:cNvSpPr/>
          <p:nvPr/>
        </p:nvSpPr>
        <p:spPr>
          <a:xfrm>
            <a:off x="9947275" y="4800600"/>
            <a:ext cx="304800" cy="609600"/>
          </a:xfrm>
          <a:prstGeom prst="arc">
            <a:avLst>
              <a:gd name="adj1" fmla="val 5386388"/>
              <a:gd name="adj2" fmla="val 16299979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5D9BA47-5464-DDCF-355C-28496D8E88B7}"/>
              </a:ext>
            </a:extLst>
          </p:cNvPr>
          <p:cNvSpPr txBox="1"/>
          <p:nvPr/>
        </p:nvSpPr>
        <p:spPr>
          <a:xfrm>
            <a:off x="10100331" y="4648201"/>
            <a:ext cx="481222" cy="276999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ADD29E3-FE6C-B16A-0F40-6BE76E7A4CA0}"/>
              </a:ext>
            </a:extLst>
          </p:cNvPr>
          <p:cNvSpPr txBox="1"/>
          <p:nvPr/>
        </p:nvSpPr>
        <p:spPr>
          <a:xfrm>
            <a:off x="10100331" y="5334001"/>
            <a:ext cx="487634" cy="276999"/>
          </a:xfrm>
          <a:prstGeom prst="rect">
            <a:avLst/>
          </a:prstGeom>
          <a:noFill/>
          <a:scene3d>
            <a:camera prst="orthographicFront">
              <a:rot lat="210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</a:p>
        </p:txBody>
      </p:sp>
      <p:sp>
        <p:nvSpPr>
          <p:cNvPr id="153" name="Arc 152">
            <a:extLst>
              <a:ext uri="{FF2B5EF4-FFF2-40B4-BE49-F238E27FC236}">
                <a16:creationId xmlns:a16="http://schemas.microsoft.com/office/drawing/2014/main" id="{C2794B72-CBD6-D1EF-86B1-EC5FDE1E7989}"/>
              </a:ext>
            </a:extLst>
          </p:cNvPr>
          <p:cNvSpPr/>
          <p:nvPr/>
        </p:nvSpPr>
        <p:spPr>
          <a:xfrm>
            <a:off x="8956675" y="4495800"/>
            <a:ext cx="685800" cy="1219200"/>
          </a:xfrm>
          <a:prstGeom prst="arc">
            <a:avLst>
              <a:gd name="adj1" fmla="val 6316287"/>
              <a:gd name="adj2" fmla="val 15860334"/>
            </a:avLst>
          </a:prstGeom>
          <a:ln w="158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Arc 153">
            <a:extLst>
              <a:ext uri="{FF2B5EF4-FFF2-40B4-BE49-F238E27FC236}">
                <a16:creationId xmlns:a16="http://schemas.microsoft.com/office/drawing/2014/main" id="{6EB8E7FD-CD78-321B-C059-03FB6A124EF5}"/>
              </a:ext>
            </a:extLst>
          </p:cNvPr>
          <p:cNvSpPr/>
          <p:nvPr/>
        </p:nvSpPr>
        <p:spPr>
          <a:xfrm>
            <a:off x="8651875" y="4876800"/>
            <a:ext cx="304800" cy="609600"/>
          </a:xfrm>
          <a:prstGeom prst="arc">
            <a:avLst>
              <a:gd name="adj1" fmla="val 15749698"/>
              <a:gd name="adj2" fmla="val 753909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8611EAFA-D7C6-B7C8-CF21-4B3ED1AC04A4}"/>
              </a:ext>
            </a:extLst>
          </p:cNvPr>
          <p:cNvSpPr/>
          <p:nvPr/>
        </p:nvSpPr>
        <p:spPr>
          <a:xfrm>
            <a:off x="8194675" y="4724400"/>
            <a:ext cx="6556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fosfat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grpSp>
        <p:nvGrpSpPr>
          <p:cNvPr id="9" name="Group 155">
            <a:extLst>
              <a:ext uri="{FF2B5EF4-FFF2-40B4-BE49-F238E27FC236}">
                <a16:creationId xmlns:a16="http://schemas.microsoft.com/office/drawing/2014/main" id="{691D748A-CA59-51ED-6FEE-724AD8C61B74}"/>
              </a:ext>
            </a:extLst>
          </p:cNvPr>
          <p:cNvGrpSpPr>
            <a:grpSpLocks/>
          </p:cNvGrpSpPr>
          <p:nvPr/>
        </p:nvGrpSpPr>
        <p:grpSpPr bwMode="auto">
          <a:xfrm>
            <a:off x="9829800" y="5867400"/>
            <a:ext cx="304800" cy="338138"/>
            <a:chOff x="7772400" y="4114800"/>
            <a:chExt cx="304800" cy="338554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C1256FC4-BDF7-395A-1B5D-EB4A87222945}"/>
                </a:ext>
              </a:extLst>
            </p:cNvPr>
            <p:cNvSpPr/>
            <p:nvPr/>
          </p:nvSpPr>
          <p:spPr>
            <a:xfrm>
              <a:off x="7772400" y="4114800"/>
              <a:ext cx="304800" cy="3051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8A6904B-3131-9EC9-F0A6-78DFA57DDA6D}"/>
                </a:ext>
              </a:extLst>
            </p:cNvPr>
            <p:cNvSpPr/>
            <p:nvPr/>
          </p:nvSpPr>
          <p:spPr>
            <a:xfrm>
              <a:off x="7772400" y="4114800"/>
              <a:ext cx="2936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P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95608FE7-DB59-D893-DB6E-420B55BFCF00}"/>
              </a:ext>
            </a:extLst>
          </p:cNvPr>
          <p:cNvSpPr txBox="1"/>
          <p:nvPr/>
        </p:nvSpPr>
        <p:spPr>
          <a:xfrm>
            <a:off x="9947275" y="4953000"/>
            <a:ext cx="6318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kinaza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E5F77A8-DD00-1805-7C48-6F63532C348C}"/>
              </a:ext>
            </a:extLst>
          </p:cNvPr>
          <p:cNvSpPr txBox="1"/>
          <p:nvPr/>
        </p:nvSpPr>
        <p:spPr>
          <a:xfrm>
            <a:off x="8077200" y="5029200"/>
            <a:ext cx="8890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fosfataza</a:t>
            </a:r>
            <a:endParaRPr 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B2D9C35-E2B8-E488-CC47-3A61CB0BFC7D}"/>
              </a:ext>
            </a:extLst>
          </p:cNvPr>
          <p:cNvCxnSpPr/>
          <p:nvPr/>
        </p:nvCxnSpPr>
        <p:spPr bwMode="auto">
          <a:xfrm rot="5400000">
            <a:off x="3574256" y="2521744"/>
            <a:ext cx="320675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98D0986-C620-2F42-6EEF-085EAAA82C15}"/>
              </a:ext>
            </a:extLst>
          </p:cNvPr>
          <p:cNvCxnSpPr/>
          <p:nvPr/>
        </p:nvCxnSpPr>
        <p:spPr bwMode="auto">
          <a:xfrm rot="5400000">
            <a:off x="5022056" y="4045744"/>
            <a:ext cx="320675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05F5C0F-492D-1546-BA08-6D59F8B15869}"/>
              </a:ext>
            </a:extLst>
          </p:cNvPr>
          <p:cNvCxnSpPr/>
          <p:nvPr/>
        </p:nvCxnSpPr>
        <p:spPr bwMode="auto">
          <a:xfrm rot="5400000">
            <a:off x="5022056" y="4655344"/>
            <a:ext cx="320675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ADB5016-9889-B85B-6DD5-441FB7A94134}"/>
              </a:ext>
            </a:extLst>
          </p:cNvPr>
          <p:cNvCxnSpPr/>
          <p:nvPr/>
        </p:nvCxnSpPr>
        <p:spPr bwMode="auto">
          <a:xfrm rot="5400000">
            <a:off x="5022056" y="5188744"/>
            <a:ext cx="320675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CE1C263-2581-EE5E-ADC9-7B476BF3D11B}"/>
              </a:ext>
            </a:extLst>
          </p:cNvPr>
          <p:cNvCxnSpPr/>
          <p:nvPr/>
        </p:nvCxnSpPr>
        <p:spPr bwMode="auto">
          <a:xfrm rot="5400000">
            <a:off x="5022056" y="5722144"/>
            <a:ext cx="320675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0F26EA2B-2401-1310-70E5-764C2E746CD4}"/>
              </a:ext>
            </a:extLst>
          </p:cNvPr>
          <p:cNvSpPr/>
          <p:nvPr/>
        </p:nvSpPr>
        <p:spPr bwMode="auto">
          <a:xfrm>
            <a:off x="4716463" y="1055688"/>
            <a:ext cx="2740025" cy="515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1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7" grpId="0"/>
      <p:bldP spid="87" grpId="1"/>
      <p:bldP spid="88" grpId="0"/>
      <p:bldP spid="89" grpId="0"/>
      <p:bldP spid="89" grpId="1"/>
      <p:bldP spid="90" grpId="0"/>
      <p:bldP spid="92" grpId="0"/>
      <p:bldP spid="93" grpId="0"/>
      <p:bldP spid="94" grpId="0"/>
      <p:bldP spid="95" grpId="0"/>
      <p:bldP spid="96" grpId="0"/>
      <p:bldP spid="97" grpId="0"/>
      <p:bldP spid="97" grpId="1"/>
      <p:bldP spid="108" grpId="0"/>
      <p:bldP spid="110" grpId="0"/>
      <p:bldP spid="111" grpId="0"/>
      <p:bldP spid="113" grpId="0"/>
      <p:bldP spid="114" grpId="0"/>
      <p:bldP spid="123" grpId="0"/>
      <p:bldP spid="126" grpId="0"/>
      <p:bldP spid="127" grpId="0"/>
      <p:bldP spid="133" grpId="0"/>
      <p:bldP spid="134" grpId="0"/>
      <p:bldP spid="141" grpId="0"/>
      <p:bldP spid="146" grpId="0"/>
      <p:bldP spid="147" grpId="0"/>
      <p:bldP spid="148" grpId="0"/>
      <p:bldP spid="155" grpId="0"/>
      <p:bldP spid="159" grpId="0"/>
      <p:bldP spid="1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D44D89-D291-1F0D-6F10-877CC32722D8}"/>
              </a:ext>
            </a:extLst>
          </p:cNvPr>
          <p:cNvSpPr txBox="1"/>
          <p:nvPr/>
        </p:nvSpPr>
        <p:spPr>
          <a:xfrm>
            <a:off x="3048000" y="152401"/>
            <a:ext cx="58674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E329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Regulacija</a:t>
            </a:r>
            <a:r>
              <a:rPr lang="en-US" sz="3600" b="1" dirty="0">
                <a:solidFill>
                  <a:srgbClr val="E329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CLK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0A55407-F332-1767-B700-428E47F12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567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Piruvat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dehidrogenaza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kompleks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17A41-1111-682C-3A37-E04EA48BF828}"/>
              </a:ext>
            </a:extLst>
          </p:cNvPr>
          <p:cNvSpPr txBox="1"/>
          <p:nvPr/>
        </p:nvSpPr>
        <p:spPr>
          <a:xfrm>
            <a:off x="4495800" y="4614863"/>
            <a:ext cx="29067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Piruvat</a:t>
            </a: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dehidrogenaza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E3064-68BE-EF18-E827-E341BACC776C}"/>
              </a:ext>
            </a:extLst>
          </p:cNvPr>
          <p:cNvSpPr txBox="1"/>
          <p:nvPr/>
        </p:nvSpPr>
        <p:spPr>
          <a:xfrm>
            <a:off x="4572000" y="6215063"/>
            <a:ext cx="29067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Piruvat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dehidrogenaza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299EA07-DB95-2019-5630-B10F81A4736D}"/>
              </a:ext>
            </a:extLst>
          </p:cNvPr>
          <p:cNvSpPr/>
          <p:nvPr/>
        </p:nvSpPr>
        <p:spPr>
          <a:xfrm>
            <a:off x="5715000" y="4995863"/>
            <a:ext cx="685800" cy="1219200"/>
          </a:xfrm>
          <a:prstGeom prst="arc">
            <a:avLst>
              <a:gd name="adj1" fmla="val 16479748"/>
              <a:gd name="adj2" fmla="val 4858038"/>
            </a:avLst>
          </a:prstGeom>
          <a:ln w="158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ADE7AF0-0D56-4F27-F4B3-130B9B10EC12}"/>
              </a:ext>
            </a:extLst>
          </p:cNvPr>
          <p:cNvSpPr/>
          <p:nvPr/>
        </p:nvSpPr>
        <p:spPr>
          <a:xfrm>
            <a:off x="5410200" y="4995863"/>
            <a:ext cx="685800" cy="1219200"/>
          </a:xfrm>
          <a:prstGeom prst="arc">
            <a:avLst>
              <a:gd name="adj1" fmla="val 6316287"/>
              <a:gd name="adj2" fmla="val 15860334"/>
            </a:avLst>
          </a:prstGeom>
          <a:ln w="158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0488378-DEAA-8EAF-6E63-C5495E80238F}"/>
              </a:ext>
            </a:extLst>
          </p:cNvPr>
          <p:cNvSpPr/>
          <p:nvPr/>
        </p:nvSpPr>
        <p:spPr>
          <a:xfrm>
            <a:off x="5105400" y="5376863"/>
            <a:ext cx="304800" cy="609600"/>
          </a:xfrm>
          <a:prstGeom prst="arc">
            <a:avLst>
              <a:gd name="adj1" fmla="val 15749698"/>
              <a:gd name="adj2" fmla="val 753909"/>
            </a:avLst>
          </a:prstGeom>
          <a:ln w="158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9CA6C6-DE0E-BEA3-75DA-34F074DDFA46}"/>
              </a:ext>
            </a:extLst>
          </p:cNvPr>
          <p:cNvSpPr/>
          <p:nvPr/>
        </p:nvSpPr>
        <p:spPr>
          <a:xfrm>
            <a:off x="4648200" y="5224463"/>
            <a:ext cx="6540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fosfat</a:t>
            </a:r>
            <a:endParaRPr lang="en-US" sz="1200" dirty="0">
              <a:latin typeface="Arial" charset="0"/>
              <a:cs typeface="Arial" charset="0"/>
            </a:endParaRPr>
          </a:p>
        </p:txBody>
      </p:sp>
      <p:grpSp>
        <p:nvGrpSpPr>
          <p:cNvPr id="10" name="Group 143">
            <a:extLst>
              <a:ext uri="{FF2B5EF4-FFF2-40B4-BE49-F238E27FC236}">
                <a16:creationId xmlns:a16="http://schemas.microsoft.com/office/drawing/2014/main" id="{106CE7AB-08BF-5A50-BA09-76CB0C3517EE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6519863"/>
            <a:ext cx="304800" cy="338137"/>
            <a:chOff x="7772400" y="4114800"/>
            <a:chExt cx="304800" cy="33855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915A0C-01FC-E92F-7276-5F6A96663E5D}"/>
                </a:ext>
              </a:extLst>
            </p:cNvPr>
            <p:cNvSpPr/>
            <p:nvPr/>
          </p:nvSpPr>
          <p:spPr>
            <a:xfrm>
              <a:off x="7772400" y="4114800"/>
              <a:ext cx="304800" cy="3051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340DB-49C6-2FB9-F11E-738BF7367710}"/>
                </a:ext>
              </a:extLst>
            </p:cNvPr>
            <p:cNvSpPr/>
            <p:nvPr/>
          </p:nvSpPr>
          <p:spPr>
            <a:xfrm>
              <a:off x="7772400" y="4114800"/>
              <a:ext cx="2936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P</a:t>
              </a:r>
              <a:endParaRPr lang="en-US" sz="16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3" name="Group 160">
            <a:extLst>
              <a:ext uri="{FF2B5EF4-FFF2-40B4-BE49-F238E27FC236}">
                <a16:creationId xmlns:a16="http://schemas.microsoft.com/office/drawing/2014/main" id="{C3E6DB03-CC33-532D-8B94-69F6F271B378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5148263"/>
            <a:ext cx="1411288" cy="962025"/>
            <a:chOff x="8305800" y="2133600"/>
            <a:chExt cx="1411562" cy="962799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6AF0AD54-E26A-272C-AD27-CD14394792EF}"/>
                </a:ext>
              </a:extLst>
            </p:cNvPr>
            <p:cNvSpPr/>
            <p:nvPr/>
          </p:nvSpPr>
          <p:spPr>
            <a:xfrm>
              <a:off x="8305800" y="2286123"/>
              <a:ext cx="304859" cy="610090"/>
            </a:xfrm>
            <a:prstGeom prst="arc">
              <a:avLst>
                <a:gd name="adj1" fmla="val 5386388"/>
                <a:gd name="adj2" fmla="val 16299979"/>
              </a:avLst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7F9449-FE67-6066-71D7-2A65E7A8AFCE}"/>
                </a:ext>
              </a:extLst>
            </p:cNvPr>
            <p:cNvSpPr txBox="1"/>
            <p:nvPr/>
          </p:nvSpPr>
          <p:spPr>
            <a:xfrm>
              <a:off x="8458200" y="2133600"/>
              <a:ext cx="481222" cy="276999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ATP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EBBD81-0A4A-21DF-CBE0-14D20528D2AE}"/>
                </a:ext>
              </a:extLst>
            </p:cNvPr>
            <p:cNvSpPr txBox="1"/>
            <p:nvPr/>
          </p:nvSpPr>
          <p:spPr>
            <a:xfrm>
              <a:off x="8458200" y="2819400"/>
              <a:ext cx="487634" cy="276999"/>
            </a:xfrm>
            <a:prstGeom prst="rect">
              <a:avLst/>
            </a:prstGeom>
            <a:noFill/>
            <a:scene3d>
              <a:camera prst="orthographicFront">
                <a:rot lat="2100000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ADP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AAE2DD-450D-69ED-B4AC-41CC6722321C}"/>
                </a:ext>
              </a:extLst>
            </p:cNvPr>
            <p:cNvSpPr txBox="1"/>
            <p:nvPr/>
          </p:nvSpPr>
          <p:spPr>
            <a:xfrm>
              <a:off x="8305800" y="2514907"/>
              <a:ext cx="1411562" cy="3082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Protein  </a:t>
              </a:r>
              <a:r>
                <a:rPr lang="en-US" sz="140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kinaza</a:t>
              </a:r>
              <a:endPara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066E9F2-93EB-410C-54FE-48905B759274}"/>
              </a:ext>
            </a:extLst>
          </p:cNvPr>
          <p:cNvSpPr txBox="1"/>
          <p:nvPr/>
        </p:nvSpPr>
        <p:spPr>
          <a:xfrm>
            <a:off x="3276600" y="5529263"/>
            <a:ext cx="21399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Fosfoprotein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fosfataza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0C294637-84A4-85F2-1BB9-D376C5D40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81200"/>
            <a:ext cx="6913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1.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Direktna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inhibicija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proizvodima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reakcije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acetil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KoA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NADH+H</a:t>
            </a:r>
            <a:r>
              <a:rPr lang="en-US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+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2E110EDE-103C-77CE-09B8-E0165A3B3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14800"/>
            <a:ext cx="2644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2.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Kovalentna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modulacija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FC7AF0-3121-5BD1-2D9A-84B9A272AD17}"/>
              </a:ext>
            </a:extLst>
          </p:cNvPr>
          <p:cNvCxnSpPr/>
          <p:nvPr/>
        </p:nvCxnSpPr>
        <p:spPr>
          <a:xfrm rot="5400000">
            <a:off x="6896101" y="4229100"/>
            <a:ext cx="2971800" cy="3175"/>
          </a:xfrm>
          <a:prstGeom prst="straightConnector1">
            <a:avLst/>
          </a:prstGeom>
          <a:ln w="19050">
            <a:solidFill>
              <a:srgbClr val="92D050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97566B-3947-13C3-C14E-F1DC84A3FD05}"/>
              </a:ext>
            </a:extLst>
          </p:cNvPr>
          <p:cNvCxnSpPr/>
          <p:nvPr/>
        </p:nvCxnSpPr>
        <p:spPr>
          <a:xfrm>
            <a:off x="7848600" y="5681663"/>
            <a:ext cx="533400" cy="1587"/>
          </a:xfrm>
          <a:prstGeom prst="straightConnector1">
            <a:avLst/>
          </a:prstGeom>
          <a:ln w="19050">
            <a:solidFill>
              <a:srgbClr val="92D05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e 27">
            <a:extLst>
              <a:ext uri="{FF2B5EF4-FFF2-40B4-BE49-F238E27FC236}">
                <a16:creationId xmlns:a16="http://schemas.microsoft.com/office/drawing/2014/main" id="{7317F256-6988-6B0D-D11D-CE04EBE247C2}"/>
              </a:ext>
            </a:extLst>
          </p:cNvPr>
          <p:cNvSpPr/>
          <p:nvPr/>
        </p:nvSpPr>
        <p:spPr>
          <a:xfrm rot="5400000">
            <a:off x="8191500" y="1714500"/>
            <a:ext cx="381000" cy="16764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" name="Group 111">
            <a:extLst>
              <a:ext uri="{FF2B5EF4-FFF2-40B4-BE49-F238E27FC236}">
                <a16:creationId xmlns:a16="http://schemas.microsoft.com/office/drawing/2014/main" id="{D9D79063-52AE-B358-6A50-CAD802D6BC6F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09800"/>
            <a:ext cx="3478213" cy="1828800"/>
            <a:chOff x="4419600" y="2743200"/>
            <a:chExt cx="3943135" cy="2057400"/>
          </a:xfrm>
        </p:grpSpPr>
        <p:grpSp>
          <p:nvGrpSpPr>
            <p:cNvPr id="6168" name="Group 110">
              <a:extLst>
                <a:ext uri="{FF2B5EF4-FFF2-40B4-BE49-F238E27FC236}">
                  <a16:creationId xmlns:a16="http://schemas.microsoft.com/office/drawing/2014/main" id="{FC72A6AF-34B3-1610-D39A-39F096365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600" y="2971800"/>
              <a:ext cx="3943135" cy="1717849"/>
              <a:chOff x="4419600" y="2971800"/>
              <a:chExt cx="3943135" cy="171784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D0B4B1-BE05-8D21-40D7-E33FCEA7F0ED}"/>
                  </a:ext>
                </a:extLst>
              </p:cNvPr>
              <p:cNvSpPr txBox="1"/>
              <p:nvPr/>
            </p:nvSpPr>
            <p:spPr>
              <a:xfrm>
                <a:off x="4952310" y="2971800"/>
                <a:ext cx="973636" cy="3464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HS-</a:t>
                </a:r>
                <a:r>
                  <a:rPr lang="en-US" sz="1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KoA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425B0DE-067E-43E8-C153-75699797A078}"/>
                  </a:ext>
                </a:extLst>
              </p:cNvPr>
              <p:cNvSpPr txBox="1"/>
              <p:nvPr/>
            </p:nvSpPr>
            <p:spPr>
              <a:xfrm>
                <a:off x="5637995" y="3352205"/>
                <a:ext cx="658689" cy="312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NAD</a:t>
                </a:r>
                <a:r>
                  <a:rPr lang="en-US" sz="12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ACC06B8-B853-EDA4-C525-D84173D4F1DA}"/>
                  </a:ext>
                </a:extLst>
              </p:cNvPr>
              <p:cNvSpPr txBox="1"/>
              <p:nvPr/>
            </p:nvSpPr>
            <p:spPr>
              <a:xfrm>
                <a:off x="6248091" y="3352205"/>
                <a:ext cx="1011429" cy="312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NADH+H</a:t>
                </a:r>
                <a:r>
                  <a:rPr lang="en-US" sz="12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+</a:t>
                </a:r>
              </a:p>
            </p:txBody>
          </p:sp>
          <p:grpSp>
            <p:nvGrpSpPr>
              <p:cNvPr id="6174" name="Group 91">
                <a:extLst>
                  <a:ext uri="{FF2B5EF4-FFF2-40B4-BE49-F238E27FC236}">
                    <a16:creationId xmlns:a16="http://schemas.microsoft.com/office/drawing/2014/main" id="{C3F63D9D-56A5-05EB-20F7-E85575AD21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9600" y="3276600"/>
                <a:ext cx="711019" cy="1260649"/>
                <a:chOff x="6553200" y="2895600"/>
                <a:chExt cx="711019" cy="1260649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409F724B-BF03-4B54-5DDC-2D79585CCD0A}"/>
                    </a:ext>
                  </a:extLst>
                </p:cNvPr>
                <p:cNvCxnSpPr/>
                <p:nvPr/>
              </p:nvCxnSpPr>
              <p:spPr>
                <a:xfrm rot="5400000">
                  <a:off x="6629379" y="3733801"/>
                  <a:ext cx="15359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5EE7E30-865E-2A01-EDBA-CFE0087BACCE}"/>
                    </a:ext>
                  </a:extLst>
                </p:cNvPr>
                <p:cNvSpPr txBox="1"/>
                <p:nvPr/>
              </p:nvSpPr>
              <p:spPr>
                <a:xfrm>
                  <a:off x="6553200" y="3810000"/>
                  <a:ext cx="571069" cy="34624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CH</a:t>
                  </a:r>
                  <a:r>
                    <a:rPr lang="en-U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3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E95CF18-60C8-FC68-7A9C-9C3267A8E578}"/>
                    </a:ext>
                  </a:extLst>
                </p:cNvPr>
                <p:cNvSpPr txBox="1"/>
                <p:nvPr/>
              </p:nvSpPr>
              <p:spPr>
                <a:xfrm>
                  <a:off x="6553200" y="2895600"/>
                  <a:ext cx="711019" cy="34624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COO</a:t>
                  </a:r>
                  <a:r>
                    <a:rPr lang="en-US" sz="1400" baseline="30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D503E63-5CAA-5AB1-F920-3BB3DD0F422A}"/>
                    </a:ext>
                  </a:extLst>
                </p:cNvPr>
                <p:cNvSpPr txBox="1"/>
                <p:nvPr/>
              </p:nvSpPr>
              <p:spPr>
                <a:xfrm>
                  <a:off x="6553200" y="3352800"/>
                  <a:ext cx="596515" cy="34624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C=O</a:t>
                  </a: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6FF3CF5-E1F1-442C-8BE1-7BAF9F4238EF}"/>
                    </a:ext>
                  </a:extLst>
                </p:cNvPr>
                <p:cNvCxnSpPr/>
                <p:nvPr/>
              </p:nvCxnSpPr>
              <p:spPr>
                <a:xfrm rot="5400000">
                  <a:off x="6630272" y="3277494"/>
                  <a:ext cx="15180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98F603B-9013-B2EF-21D8-3469568428D9}"/>
                  </a:ext>
                </a:extLst>
              </p:cNvPr>
              <p:cNvSpPr txBox="1"/>
              <p:nvPr/>
            </p:nvSpPr>
            <p:spPr>
              <a:xfrm>
                <a:off x="5105285" y="3886200"/>
                <a:ext cx="586701" cy="3286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TPP,</a:t>
                </a:r>
                <a:endParaRPr lang="en-US" sz="13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EF82126-418D-6DB0-0635-F373E7356A1C}"/>
                  </a:ext>
                </a:extLst>
              </p:cNvPr>
              <p:cNvSpPr txBox="1"/>
              <p:nvPr/>
            </p:nvSpPr>
            <p:spPr>
              <a:xfrm>
                <a:off x="5486820" y="3886200"/>
                <a:ext cx="804464" cy="3286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Lipoat</a:t>
                </a:r>
                <a:r>
                  <a:rPr lang="en-US" sz="13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,</a:t>
                </a:r>
                <a:endParaRPr lang="en-US" sz="13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905611-BEBF-BD3C-783C-BD35BF2F6AC5}"/>
                  </a:ext>
                </a:extLst>
              </p:cNvPr>
              <p:cNvSpPr txBox="1"/>
              <p:nvPr/>
            </p:nvSpPr>
            <p:spPr>
              <a:xfrm>
                <a:off x="6095118" y="3886200"/>
                <a:ext cx="658689" cy="3286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FAD</a:t>
                </a:r>
                <a:r>
                  <a:rPr lang="en-US" sz="13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E6979E-81C8-B2FD-3EF4-F414B0EA1BB0}"/>
                  </a:ext>
                </a:extLst>
              </p:cNvPr>
              <p:cNvSpPr txBox="1"/>
              <p:nvPr/>
            </p:nvSpPr>
            <p:spPr bwMode="auto">
              <a:xfrm>
                <a:off x="6477000" y="4343400"/>
                <a:ext cx="620930" cy="346249"/>
              </a:xfrm>
              <a:prstGeom prst="rect">
                <a:avLst/>
              </a:prstGeom>
              <a:noFill/>
              <a:scene3d>
                <a:camera prst="orthographicFront">
                  <a:rot lat="21000000" lon="0" rev="0"/>
                </a:camera>
                <a:lightRig rig="threePt" dir="t"/>
              </a:scene3d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CO</a:t>
                </a:r>
                <a:r>
                  <a:rPr lang="en-US" sz="14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rPr>
                  <a:t>2</a:t>
                </a:r>
              </a:p>
            </p:txBody>
          </p:sp>
          <p:grpSp>
            <p:nvGrpSpPr>
              <p:cNvPr id="6179" name="Group 91">
                <a:extLst>
                  <a:ext uri="{FF2B5EF4-FFF2-40B4-BE49-F238E27FC236}">
                    <a16:creationId xmlns:a16="http://schemas.microsoft.com/office/drawing/2014/main" id="{12AC73B3-650F-9A4F-3B02-135639D53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62800" y="3276600"/>
                <a:ext cx="1199935" cy="1260649"/>
                <a:chOff x="6553200" y="2895600"/>
                <a:chExt cx="1199935" cy="1260649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3FD492E7-F66A-92CA-7712-ED6920914255}"/>
                    </a:ext>
                  </a:extLst>
                </p:cNvPr>
                <p:cNvCxnSpPr/>
                <p:nvPr/>
              </p:nvCxnSpPr>
              <p:spPr>
                <a:xfrm rot="5400000">
                  <a:off x="6628016" y="3732901"/>
                  <a:ext cx="153591" cy="1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E44C8A8-4F9B-D000-4FFD-553F0C20BE5B}"/>
                    </a:ext>
                  </a:extLst>
                </p:cNvPr>
                <p:cNvSpPr txBox="1"/>
                <p:nvPr/>
              </p:nvSpPr>
              <p:spPr>
                <a:xfrm>
                  <a:off x="6553200" y="3810000"/>
                  <a:ext cx="571069" cy="34624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CH</a:t>
                  </a:r>
                  <a:r>
                    <a:rPr lang="en-US" sz="1400" baseline="-25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3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2C3F3A2-8CEE-2D05-D256-13DEB0498C54}"/>
                    </a:ext>
                  </a:extLst>
                </p:cNvPr>
                <p:cNvSpPr txBox="1"/>
                <p:nvPr/>
              </p:nvSpPr>
              <p:spPr>
                <a:xfrm>
                  <a:off x="6553200" y="2895600"/>
                  <a:ext cx="1199935" cy="34624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O </a:t>
                  </a: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~ </a:t>
                  </a: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/>
                    </a:rPr>
                    <a:t>S-</a:t>
                  </a:r>
                  <a:r>
                    <a:rPr lang="en-US" sz="1400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Times New Roman"/>
                    </a:rPr>
                    <a:t>KoA</a:t>
                  </a:r>
                  <a:endParaRPr lang="en-US" sz="1400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31C54B2-C675-5B8E-8FE5-E2ED7B7E1ACB}"/>
                    </a:ext>
                  </a:extLst>
                </p:cNvPr>
                <p:cNvSpPr txBox="1"/>
                <p:nvPr/>
              </p:nvSpPr>
              <p:spPr>
                <a:xfrm>
                  <a:off x="6553200" y="3352800"/>
                  <a:ext cx="596514" cy="346249"/>
                </a:xfrm>
                <a:prstGeom prst="rect">
                  <a:avLst/>
                </a:prstGeom>
                <a:noFill/>
                <a:scene3d>
                  <a:camera prst="orthographicFront">
                    <a:rot lat="21000000" lon="0" rev="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  <a:cs typeface="Arial" charset="0"/>
                    </a:rPr>
                    <a:t>C=O</a:t>
                  </a:r>
                </a:p>
              </p:txBody>
            </p: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9EE8501-F708-0272-4D20-64D4EA6CDB3A}"/>
                    </a:ext>
                  </a:extLst>
                </p:cNvPr>
                <p:cNvCxnSpPr/>
                <p:nvPr/>
              </p:nvCxnSpPr>
              <p:spPr>
                <a:xfrm rot="5400000">
                  <a:off x="6628909" y="3276593"/>
                  <a:ext cx="151805" cy="1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1029C75C-D584-BBA3-EC4F-4E8BA407B4A0}"/>
                  </a:ext>
                </a:extLst>
              </p:cNvPr>
              <p:cNvCxnSpPr>
                <a:endCxn id="47" idx="1"/>
              </p:cNvCxnSpPr>
              <p:nvPr/>
            </p:nvCxnSpPr>
            <p:spPr>
              <a:xfrm>
                <a:off x="4952310" y="3886200"/>
                <a:ext cx="2210027" cy="214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F1CF335E-5ADE-5AC2-D6E8-02BEB320A86E}"/>
                  </a:ext>
                </a:extLst>
              </p:cNvPr>
              <p:cNvSpPr/>
              <p:nvPr/>
            </p:nvSpPr>
            <p:spPr>
              <a:xfrm>
                <a:off x="5943943" y="3200400"/>
                <a:ext cx="836858" cy="685800"/>
              </a:xfrm>
              <a:prstGeom prst="arc">
                <a:avLst>
                  <a:gd name="adj1" fmla="val 332503"/>
                  <a:gd name="adj2" fmla="val 10193760"/>
                </a:avLst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5B1CBABA-D4B6-81DC-0D90-9991AB12BBC9}"/>
                </a:ext>
              </a:extLst>
            </p:cNvPr>
            <p:cNvSpPr/>
            <p:nvPr/>
          </p:nvSpPr>
          <p:spPr>
            <a:xfrm>
              <a:off x="5409433" y="2743200"/>
              <a:ext cx="838658" cy="1143000"/>
            </a:xfrm>
            <a:prstGeom prst="arc">
              <a:avLst>
                <a:gd name="adj1" fmla="val 5049071"/>
                <a:gd name="adj2" fmla="val 10809040"/>
              </a:avLst>
            </a:prstGeom>
            <a:ln w="15875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DB183DA8-5545-A3D2-E68E-A7FA5063A730}"/>
                </a:ext>
              </a:extLst>
            </p:cNvPr>
            <p:cNvSpPr/>
            <p:nvPr/>
          </p:nvSpPr>
          <p:spPr>
            <a:xfrm>
              <a:off x="6172504" y="3886200"/>
              <a:ext cx="608297" cy="914400"/>
            </a:xfrm>
            <a:prstGeom prst="arc">
              <a:avLst>
                <a:gd name="adj1" fmla="val 16219492"/>
                <a:gd name="adj2" fmla="val 15584"/>
              </a:avLst>
            </a:prstGeom>
            <a:ln w="1587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5BEBCF1-C68E-B9AC-14CB-081E48163CA4}"/>
              </a:ext>
            </a:extLst>
          </p:cNvPr>
          <p:cNvSpPr txBox="1"/>
          <p:nvPr/>
        </p:nvSpPr>
        <p:spPr>
          <a:xfrm>
            <a:off x="5943600" y="3733800"/>
            <a:ext cx="10795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Acetil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KoA</a:t>
            </a:r>
            <a:endParaRPr lang="en-US" sz="1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2FAA148-6F90-662E-6373-6C672A625AA9}"/>
              </a:ext>
            </a:extLst>
          </p:cNvPr>
          <p:cNvSpPr/>
          <p:nvPr/>
        </p:nvSpPr>
        <p:spPr>
          <a:xfrm>
            <a:off x="5334000" y="26670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46E3B91-D3A3-9723-027A-E8A341C4E902}"/>
              </a:ext>
            </a:extLst>
          </p:cNvPr>
          <p:cNvSpPr/>
          <p:nvPr/>
        </p:nvSpPr>
        <p:spPr>
          <a:xfrm>
            <a:off x="5943600" y="3657600"/>
            <a:ext cx="1066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8" grpId="0"/>
      <p:bldP spid="19" grpId="0"/>
      <p:bldP spid="20" grpId="0"/>
      <p:bldP spid="28" grpId="0" animBg="1"/>
      <p:bldP spid="54" grpId="0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DC04B0A5-D4FB-2001-612C-A33B2E745838}"/>
              </a:ext>
            </a:extLst>
          </p:cNvPr>
          <p:cNvSpPr/>
          <p:nvPr/>
        </p:nvSpPr>
        <p:spPr>
          <a:xfrm>
            <a:off x="2944813" y="1630363"/>
            <a:ext cx="4824412" cy="3813175"/>
          </a:xfrm>
          <a:prstGeom prst="arc">
            <a:avLst>
              <a:gd name="adj1" fmla="val 16243271"/>
              <a:gd name="adj2" fmla="val 1886189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11D4F-F259-D751-23D3-457E57D7DECD}"/>
              </a:ext>
            </a:extLst>
          </p:cNvPr>
          <p:cNvSpPr txBox="1"/>
          <p:nvPr/>
        </p:nvSpPr>
        <p:spPr>
          <a:xfrm>
            <a:off x="5029200" y="914400"/>
            <a:ext cx="9509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x-none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cetil 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0732D-7A79-B829-4533-399FC4DE99D7}"/>
              </a:ext>
            </a:extLst>
          </p:cNvPr>
          <p:cNvSpPr txBox="1"/>
          <p:nvPr/>
        </p:nvSpPr>
        <p:spPr>
          <a:xfrm>
            <a:off x="4337050" y="1524000"/>
            <a:ext cx="10525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Oksalacetat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AC1BC-64E0-22E2-B993-F6E682516A4E}"/>
              </a:ext>
            </a:extLst>
          </p:cNvPr>
          <p:cNvSpPr txBox="1"/>
          <p:nvPr/>
        </p:nvSpPr>
        <p:spPr>
          <a:xfrm>
            <a:off x="6705600" y="2057400"/>
            <a:ext cx="6175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Citrat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58E0283B-0B8A-868E-353D-C899E6E5DD39}"/>
              </a:ext>
            </a:extLst>
          </p:cNvPr>
          <p:cNvSpPr/>
          <p:nvPr/>
        </p:nvSpPr>
        <p:spPr>
          <a:xfrm rot="60000">
            <a:off x="5416550" y="993775"/>
            <a:ext cx="366713" cy="654050"/>
          </a:xfrm>
          <a:prstGeom prst="arc">
            <a:avLst>
              <a:gd name="adj1" fmla="val 1175267"/>
              <a:gd name="adj2" fmla="val 12683432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6FAFE-2D64-6625-2258-60E28FC39A3E}"/>
              </a:ext>
            </a:extLst>
          </p:cNvPr>
          <p:cNvSpPr txBox="1"/>
          <p:nvPr/>
        </p:nvSpPr>
        <p:spPr>
          <a:xfrm>
            <a:off x="6400800" y="1524000"/>
            <a:ext cx="15636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Citrat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sintaza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0D30D-9158-39B1-1666-44480B5542D2}"/>
              </a:ext>
            </a:extLst>
          </p:cNvPr>
          <p:cNvSpPr txBox="1"/>
          <p:nvPr/>
        </p:nvSpPr>
        <p:spPr>
          <a:xfrm>
            <a:off x="5562600" y="1143000"/>
            <a:ext cx="7620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HS-</a:t>
            </a:r>
            <a:r>
              <a:rPr lang="x-none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57CD0E3-BBE4-7A82-D8E7-C6BE921D8CFC}"/>
              </a:ext>
            </a:extLst>
          </p:cNvPr>
          <p:cNvSpPr/>
          <p:nvPr/>
        </p:nvSpPr>
        <p:spPr>
          <a:xfrm>
            <a:off x="2898775" y="1630363"/>
            <a:ext cx="4824413" cy="3813175"/>
          </a:xfrm>
          <a:prstGeom prst="arc">
            <a:avLst>
              <a:gd name="adj1" fmla="val 19570157"/>
              <a:gd name="adj2" fmla="val 2123579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E3ECD0-9F15-B41C-5C58-4E039FBE29D2}"/>
              </a:ext>
            </a:extLst>
          </p:cNvPr>
          <p:cNvSpPr txBox="1"/>
          <p:nvPr/>
        </p:nvSpPr>
        <p:spPr>
          <a:xfrm>
            <a:off x="7175500" y="3319463"/>
            <a:ext cx="10001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Izocitratat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6804D90-B1FE-413D-F6B5-87903AB1850F}"/>
              </a:ext>
            </a:extLst>
          </p:cNvPr>
          <p:cNvSpPr/>
          <p:nvPr/>
        </p:nvSpPr>
        <p:spPr>
          <a:xfrm>
            <a:off x="2898775" y="1630363"/>
            <a:ext cx="4824413" cy="3813175"/>
          </a:xfrm>
          <a:prstGeom prst="arc">
            <a:avLst>
              <a:gd name="adj1" fmla="val 136605"/>
              <a:gd name="adj2" fmla="val 273296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A39551A-D07D-6552-253C-53235A2927EC}"/>
              </a:ext>
            </a:extLst>
          </p:cNvPr>
          <p:cNvSpPr/>
          <p:nvPr/>
        </p:nvSpPr>
        <p:spPr>
          <a:xfrm>
            <a:off x="6172200" y="4114800"/>
            <a:ext cx="1298575" cy="490538"/>
          </a:xfrm>
          <a:prstGeom prst="arc">
            <a:avLst>
              <a:gd name="adj1" fmla="val 20232507"/>
              <a:gd name="adj2" fmla="val 10242837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365A9F-4DC2-07A7-97F7-B8C732512ED9}"/>
              </a:ext>
            </a:extLst>
          </p:cNvPr>
          <p:cNvSpPr txBox="1"/>
          <p:nvPr/>
        </p:nvSpPr>
        <p:spPr>
          <a:xfrm>
            <a:off x="6781800" y="4038600"/>
            <a:ext cx="5810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NAD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4514E8-7BB0-B23D-FA73-49309E3BA043}"/>
              </a:ext>
            </a:extLst>
          </p:cNvPr>
          <p:cNvSpPr txBox="1"/>
          <p:nvPr/>
        </p:nvSpPr>
        <p:spPr>
          <a:xfrm>
            <a:off x="5867400" y="4191000"/>
            <a:ext cx="8921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NADH+H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D1638F-0838-C73F-ACC4-A5954D316752}"/>
              </a:ext>
            </a:extLst>
          </p:cNvPr>
          <p:cNvSpPr txBox="1"/>
          <p:nvPr/>
        </p:nvSpPr>
        <p:spPr>
          <a:xfrm>
            <a:off x="7467600" y="4191000"/>
            <a:ext cx="15938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Izocitrat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dehidrogenaza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04323C-B3F5-48B7-CE5E-892F9C16CF82}"/>
              </a:ext>
            </a:extLst>
          </p:cNvPr>
          <p:cNvSpPr txBox="1"/>
          <p:nvPr/>
        </p:nvSpPr>
        <p:spPr>
          <a:xfrm>
            <a:off x="5913438" y="5062538"/>
            <a:ext cx="12303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ketoglutarat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51FBE548-91CA-4562-75BD-7CC64702B18D}"/>
              </a:ext>
            </a:extLst>
          </p:cNvPr>
          <p:cNvSpPr/>
          <p:nvPr/>
        </p:nvSpPr>
        <p:spPr>
          <a:xfrm>
            <a:off x="2898775" y="1630363"/>
            <a:ext cx="4824413" cy="3813175"/>
          </a:xfrm>
          <a:prstGeom prst="arc">
            <a:avLst>
              <a:gd name="adj1" fmla="val 3771506"/>
              <a:gd name="adj2" fmla="val 692909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32380A-9466-EF3B-BDC1-F6DAA92B44A4}"/>
              </a:ext>
            </a:extLst>
          </p:cNvPr>
          <p:cNvSpPr txBox="1"/>
          <p:nvPr/>
        </p:nvSpPr>
        <p:spPr>
          <a:xfrm>
            <a:off x="3733800" y="5029200"/>
            <a:ext cx="1076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Sukcinil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049AA9C2-12CB-DD91-8FA2-CD0B73FBAD0D}"/>
              </a:ext>
            </a:extLst>
          </p:cNvPr>
          <p:cNvSpPr/>
          <p:nvPr/>
        </p:nvSpPr>
        <p:spPr>
          <a:xfrm>
            <a:off x="4953000" y="3917950"/>
            <a:ext cx="1008063" cy="1525588"/>
          </a:xfrm>
          <a:prstGeom prst="arc">
            <a:avLst>
              <a:gd name="adj1" fmla="val 1107519"/>
              <a:gd name="adj2" fmla="val 7807720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34B599-815C-B088-9EF7-CC5929D82660}"/>
              </a:ext>
            </a:extLst>
          </p:cNvPr>
          <p:cNvSpPr txBox="1"/>
          <p:nvPr/>
        </p:nvSpPr>
        <p:spPr>
          <a:xfrm>
            <a:off x="4724400" y="4876800"/>
            <a:ext cx="8921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NADH+H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9F5803-E570-C0EA-A870-3CA8D34071A7}"/>
              </a:ext>
            </a:extLst>
          </p:cNvPr>
          <p:cNvSpPr txBox="1"/>
          <p:nvPr/>
        </p:nvSpPr>
        <p:spPr>
          <a:xfrm>
            <a:off x="5681663" y="4681538"/>
            <a:ext cx="5810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NAD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BF46DC-5914-CAAD-73A4-48239D592F0F}"/>
              </a:ext>
            </a:extLst>
          </p:cNvPr>
          <p:cNvSpPr txBox="1"/>
          <p:nvPr/>
        </p:nvSpPr>
        <p:spPr>
          <a:xfrm>
            <a:off x="4724400" y="5410200"/>
            <a:ext cx="16097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ketoglutarat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dehidrogenaza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kompleks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2CA0F889-901B-3ED2-E452-280CE5A07D89}"/>
              </a:ext>
            </a:extLst>
          </p:cNvPr>
          <p:cNvSpPr/>
          <p:nvPr/>
        </p:nvSpPr>
        <p:spPr>
          <a:xfrm>
            <a:off x="2898775" y="1630363"/>
            <a:ext cx="4824413" cy="3813175"/>
          </a:xfrm>
          <a:prstGeom prst="arc">
            <a:avLst>
              <a:gd name="adj1" fmla="val 8105970"/>
              <a:gd name="adj2" fmla="val 910371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5435CB-CC8D-029B-5BBE-877436010050}"/>
              </a:ext>
            </a:extLst>
          </p:cNvPr>
          <p:cNvSpPr txBox="1"/>
          <p:nvPr/>
        </p:nvSpPr>
        <p:spPr>
          <a:xfrm>
            <a:off x="2743200" y="4343400"/>
            <a:ext cx="8080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Sukcinat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E78BC18C-E3DA-6213-7F36-F5E6A450B467}"/>
              </a:ext>
            </a:extLst>
          </p:cNvPr>
          <p:cNvSpPr/>
          <p:nvPr/>
        </p:nvSpPr>
        <p:spPr>
          <a:xfrm>
            <a:off x="2898775" y="1630363"/>
            <a:ext cx="4824413" cy="3813175"/>
          </a:xfrm>
          <a:prstGeom prst="arc">
            <a:avLst>
              <a:gd name="adj1" fmla="val 9631167"/>
              <a:gd name="adj2" fmla="val 1095009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2B9F48-1A20-DA1B-7E93-F60F64340433}"/>
              </a:ext>
            </a:extLst>
          </p:cNvPr>
          <p:cNvSpPr txBox="1"/>
          <p:nvPr/>
        </p:nvSpPr>
        <p:spPr>
          <a:xfrm>
            <a:off x="2481263" y="3155950"/>
            <a:ext cx="7810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Fumarat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A90D5929-453D-C332-0009-ED539CBE626D}"/>
              </a:ext>
            </a:extLst>
          </p:cNvPr>
          <p:cNvSpPr/>
          <p:nvPr/>
        </p:nvSpPr>
        <p:spPr>
          <a:xfrm>
            <a:off x="2898775" y="1630363"/>
            <a:ext cx="4824413" cy="3813175"/>
          </a:xfrm>
          <a:prstGeom prst="arc">
            <a:avLst>
              <a:gd name="adj1" fmla="val 12524834"/>
              <a:gd name="adj2" fmla="val 1463117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22A44C-1273-6F48-3B41-B14201CC57C5}"/>
              </a:ext>
            </a:extLst>
          </p:cNvPr>
          <p:cNvSpPr txBox="1"/>
          <p:nvPr/>
        </p:nvSpPr>
        <p:spPr>
          <a:xfrm>
            <a:off x="2971800" y="2438400"/>
            <a:ext cx="5921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Malat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4A20F2A0-E547-BA98-4495-3BF598A23FDD}"/>
              </a:ext>
            </a:extLst>
          </p:cNvPr>
          <p:cNvSpPr/>
          <p:nvPr/>
        </p:nvSpPr>
        <p:spPr>
          <a:xfrm>
            <a:off x="2898775" y="1630363"/>
            <a:ext cx="4824413" cy="3813175"/>
          </a:xfrm>
          <a:prstGeom prst="arc">
            <a:avLst>
              <a:gd name="adj1" fmla="val 11293842"/>
              <a:gd name="adj2" fmla="val 1207095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2C4577-7E0F-7366-4EEC-483E2810B34B}"/>
              </a:ext>
            </a:extLst>
          </p:cNvPr>
          <p:cNvSpPr txBox="1"/>
          <p:nvPr/>
        </p:nvSpPr>
        <p:spPr>
          <a:xfrm>
            <a:off x="1527175" y="3657600"/>
            <a:ext cx="15922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Sukcinat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dehidrogenaza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4A56B838-9EF1-C61F-664C-082C30052045}"/>
              </a:ext>
            </a:extLst>
          </p:cNvPr>
          <p:cNvSpPr/>
          <p:nvPr/>
        </p:nvSpPr>
        <p:spPr>
          <a:xfrm>
            <a:off x="3810000" y="1905000"/>
            <a:ext cx="685800" cy="1087438"/>
          </a:xfrm>
          <a:prstGeom prst="arc">
            <a:avLst>
              <a:gd name="adj1" fmla="val 12690199"/>
              <a:gd name="adj2" fmla="val 19319152"/>
            </a:avLst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7184148-5ECC-C55A-A258-ABF16AA04C7B}"/>
              </a:ext>
            </a:extLst>
          </p:cNvPr>
          <p:cNvSpPr txBox="1"/>
          <p:nvPr/>
        </p:nvSpPr>
        <p:spPr>
          <a:xfrm>
            <a:off x="3581400" y="2286000"/>
            <a:ext cx="609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NAD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11A564-AB55-ADFC-6175-F201A36E4623}"/>
              </a:ext>
            </a:extLst>
          </p:cNvPr>
          <p:cNvSpPr txBox="1"/>
          <p:nvPr/>
        </p:nvSpPr>
        <p:spPr>
          <a:xfrm>
            <a:off x="4267200" y="2209800"/>
            <a:ext cx="8921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NADH+H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6EACE98-CD30-B537-B4D3-B2C3A123B683}"/>
              </a:ext>
            </a:extLst>
          </p:cNvPr>
          <p:cNvCxnSpPr>
            <a:stCxn id="82" idx="1"/>
          </p:cNvCxnSpPr>
          <p:nvPr/>
        </p:nvCxnSpPr>
        <p:spPr>
          <a:xfrm flipH="1">
            <a:off x="7924800" y="1676400"/>
            <a:ext cx="1524000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1">
            <a:extLst>
              <a:ext uri="{FF2B5EF4-FFF2-40B4-BE49-F238E27FC236}">
                <a16:creationId xmlns:a16="http://schemas.microsoft.com/office/drawing/2014/main" id="{DA96241D-19A3-9D54-4617-0C961795A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219200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-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616C81-039A-30B5-2F85-E2DCDC227CAE}"/>
              </a:ext>
            </a:extLst>
          </p:cNvPr>
          <p:cNvSpPr txBox="1"/>
          <p:nvPr/>
        </p:nvSpPr>
        <p:spPr>
          <a:xfrm>
            <a:off x="9574213" y="1371600"/>
            <a:ext cx="10937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ATP,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Citrat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NADH+H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Sukcinil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82" name="Right Brace 81">
            <a:extLst>
              <a:ext uri="{FF2B5EF4-FFF2-40B4-BE49-F238E27FC236}">
                <a16:creationId xmlns:a16="http://schemas.microsoft.com/office/drawing/2014/main" id="{855E5280-1C8B-7D96-5E4D-D27751667756}"/>
              </a:ext>
            </a:extLst>
          </p:cNvPr>
          <p:cNvSpPr/>
          <p:nvPr/>
        </p:nvSpPr>
        <p:spPr>
          <a:xfrm rot="10800000">
            <a:off x="9448800" y="1295400"/>
            <a:ext cx="228600" cy="762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6373958-DBBA-6F39-88CF-F2B7D2B31D95}"/>
              </a:ext>
            </a:extLst>
          </p:cNvPr>
          <p:cNvCxnSpPr/>
          <p:nvPr/>
        </p:nvCxnSpPr>
        <p:spPr>
          <a:xfrm rot="10800000">
            <a:off x="7924800" y="1828800"/>
            <a:ext cx="914400" cy="1588"/>
          </a:xfrm>
          <a:prstGeom prst="straightConnector1">
            <a:avLst/>
          </a:prstGeom>
          <a:ln w="22225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DC2052D8-7B51-08A0-726F-8920B21FE064}"/>
              </a:ext>
            </a:extLst>
          </p:cNvPr>
          <p:cNvSpPr/>
          <p:nvPr/>
        </p:nvSpPr>
        <p:spPr>
          <a:xfrm>
            <a:off x="8839200" y="1676400"/>
            <a:ext cx="5381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86" name="TextBox 1">
            <a:extLst>
              <a:ext uri="{FF2B5EF4-FFF2-40B4-BE49-F238E27FC236}">
                <a16:creationId xmlns:a16="http://schemas.microsoft.com/office/drawing/2014/main" id="{66645BCD-53A8-F894-D055-3563FEB4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676400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+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C98278D-EC60-186E-7FF7-C6D86D6DC3FB}"/>
              </a:ext>
            </a:extLst>
          </p:cNvPr>
          <p:cNvCxnSpPr/>
          <p:nvPr/>
        </p:nvCxnSpPr>
        <p:spPr>
          <a:xfrm rot="10800000">
            <a:off x="8839200" y="4419600"/>
            <a:ext cx="838200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ight Brace 95">
            <a:extLst>
              <a:ext uri="{FF2B5EF4-FFF2-40B4-BE49-F238E27FC236}">
                <a16:creationId xmlns:a16="http://schemas.microsoft.com/office/drawing/2014/main" id="{883F87D9-B4AB-BCC7-896A-C1F09696AB40}"/>
              </a:ext>
            </a:extLst>
          </p:cNvPr>
          <p:cNvSpPr/>
          <p:nvPr/>
        </p:nvSpPr>
        <p:spPr>
          <a:xfrm rot="10800000">
            <a:off x="9601200" y="4191000"/>
            <a:ext cx="152400" cy="47625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7949B8-0A24-37C3-39E8-E4FDED5F0548}"/>
              </a:ext>
            </a:extLst>
          </p:cNvPr>
          <p:cNvSpPr txBox="1"/>
          <p:nvPr/>
        </p:nvSpPr>
        <p:spPr>
          <a:xfrm>
            <a:off x="9677400" y="4191000"/>
            <a:ext cx="892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NADH+H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98" name="TextBox 1">
            <a:extLst>
              <a:ext uri="{FF2B5EF4-FFF2-40B4-BE49-F238E27FC236}">
                <a16:creationId xmlns:a16="http://schemas.microsoft.com/office/drawing/2014/main" id="{6813C66E-53F0-CD37-C149-B7C532FE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962400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-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22CD778-0F03-EADA-3E41-434D17E4EDAB}"/>
              </a:ext>
            </a:extLst>
          </p:cNvPr>
          <p:cNvCxnSpPr/>
          <p:nvPr/>
        </p:nvCxnSpPr>
        <p:spPr>
          <a:xfrm rot="5400000" flipH="1" flipV="1">
            <a:off x="8154194" y="4876006"/>
            <a:ext cx="304800" cy="1588"/>
          </a:xfrm>
          <a:prstGeom prst="straightConnector1">
            <a:avLst/>
          </a:prstGeom>
          <a:ln w="22225">
            <a:solidFill>
              <a:srgbClr val="92D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8558DB9-7506-C5F3-2D31-10E1D084EB12}"/>
              </a:ext>
            </a:extLst>
          </p:cNvPr>
          <p:cNvCxnSpPr/>
          <p:nvPr/>
        </p:nvCxnSpPr>
        <p:spPr>
          <a:xfrm>
            <a:off x="8305800" y="5029200"/>
            <a:ext cx="533400" cy="1588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478B704C-0BDF-BA11-E24A-B13A43234D25}"/>
              </a:ext>
            </a:extLst>
          </p:cNvPr>
          <p:cNvSpPr txBox="1"/>
          <p:nvPr/>
        </p:nvSpPr>
        <p:spPr>
          <a:xfrm>
            <a:off x="8839200" y="4876800"/>
            <a:ext cx="8921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ADP, Ca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2+ 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CA4E133-7AE9-EA37-1481-02AF07ADE5CC}"/>
              </a:ext>
            </a:extLst>
          </p:cNvPr>
          <p:cNvCxnSpPr/>
          <p:nvPr/>
        </p:nvCxnSpPr>
        <p:spPr>
          <a:xfrm rot="10800000">
            <a:off x="6324600" y="5867400"/>
            <a:ext cx="838200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ight Brace 111">
            <a:extLst>
              <a:ext uri="{FF2B5EF4-FFF2-40B4-BE49-F238E27FC236}">
                <a16:creationId xmlns:a16="http://schemas.microsoft.com/office/drawing/2014/main" id="{50DE8616-4C3C-C5E5-0C86-73BC3E4E5494}"/>
              </a:ext>
            </a:extLst>
          </p:cNvPr>
          <p:cNvSpPr/>
          <p:nvPr/>
        </p:nvSpPr>
        <p:spPr>
          <a:xfrm rot="10800000">
            <a:off x="7086600" y="5638800"/>
            <a:ext cx="152400" cy="47625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7D7242A-AD1B-B4AC-9E36-F318DA1BA1BC}"/>
              </a:ext>
            </a:extLst>
          </p:cNvPr>
          <p:cNvSpPr txBox="1"/>
          <p:nvPr/>
        </p:nvSpPr>
        <p:spPr>
          <a:xfrm>
            <a:off x="7162800" y="5638800"/>
            <a:ext cx="137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NADH+H</a:t>
            </a:r>
            <a:r>
              <a:rPr lang="en-US" sz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, GTP,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Sukcinil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KoA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14" name="TextBox 1">
            <a:extLst>
              <a:ext uri="{FF2B5EF4-FFF2-40B4-BE49-F238E27FC236}">
                <a16:creationId xmlns:a16="http://schemas.microsoft.com/office/drawing/2014/main" id="{4A2905F6-B532-E393-57E8-03767D7F3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10200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-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F25A19B-29DE-52A9-743B-96C9F9E50817}"/>
              </a:ext>
            </a:extLst>
          </p:cNvPr>
          <p:cNvCxnSpPr/>
          <p:nvPr/>
        </p:nvCxnSpPr>
        <p:spPr>
          <a:xfrm rot="5400000">
            <a:off x="1295401" y="2590800"/>
            <a:ext cx="1828800" cy="317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FB473A1-4537-FCE7-46E0-67A34CB5B3AB}"/>
              </a:ext>
            </a:extLst>
          </p:cNvPr>
          <p:cNvCxnSpPr/>
          <p:nvPr/>
        </p:nvCxnSpPr>
        <p:spPr>
          <a:xfrm>
            <a:off x="2209800" y="1676400"/>
            <a:ext cx="2057400" cy="1588"/>
          </a:xfrm>
          <a:prstGeom prst="straightConnector1">
            <a:avLst/>
          </a:prstGeom>
          <a:ln w="15875">
            <a:solidFill>
              <a:srgbClr val="FF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">
            <a:extLst>
              <a:ext uri="{FF2B5EF4-FFF2-40B4-BE49-F238E27FC236}">
                <a16:creationId xmlns:a16="http://schemas.microsoft.com/office/drawing/2014/main" id="{39DC0539-524C-737B-C667-AE0D7299E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09800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-</a:t>
            </a:r>
          </a:p>
        </p:txBody>
      </p:sp>
      <p:sp>
        <p:nvSpPr>
          <p:cNvPr id="122" name="TextBox 7">
            <a:extLst>
              <a:ext uri="{FF2B5EF4-FFF2-40B4-BE49-F238E27FC236}">
                <a16:creationId xmlns:a16="http://schemas.microsoft.com/office/drawing/2014/main" id="{FF655C7A-F860-904E-6C96-6E5BC7AF9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2400"/>
            <a:ext cx="532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Regulacija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ostalih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enzima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CLK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38" grpId="0"/>
      <p:bldP spid="56" grpId="0"/>
      <p:bldP spid="76" grpId="0"/>
      <p:bldP spid="80" grpId="0"/>
      <p:bldP spid="82" grpId="0" animBg="1"/>
      <p:bldP spid="85" grpId="0"/>
      <p:bldP spid="86" grpId="0"/>
      <p:bldP spid="96" grpId="0" animBg="1"/>
      <p:bldP spid="97" grpId="0"/>
      <p:bldP spid="98" grpId="0"/>
      <p:bldP spid="110" grpId="0"/>
      <p:bldP spid="112" grpId="0" animBg="1"/>
      <p:bldP spid="113" grpId="0"/>
      <p:bldP spid="114" grpId="0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>
            <a:extLst>
              <a:ext uri="{FF2B5EF4-FFF2-40B4-BE49-F238E27FC236}">
                <a16:creationId xmlns:a16="http://schemas.microsoft.com/office/drawing/2014/main" id="{9703B831-B5D6-D4B0-D800-3C5C10D62013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12763"/>
            <a:ext cx="1503363" cy="592137"/>
            <a:chOff x="2057412" y="513308"/>
            <a:chExt cx="1504300" cy="591333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886C584-A796-C096-44B1-C73FCB2C6B52}"/>
                </a:ext>
              </a:extLst>
            </p:cNvPr>
            <p:cNvSpPr/>
            <p:nvPr/>
          </p:nvSpPr>
          <p:spPr bwMode="auto">
            <a:xfrm>
              <a:off x="2133601" y="513308"/>
              <a:ext cx="1295216" cy="591333"/>
            </a:xfrm>
            <a:prstGeom prst="roundRect">
              <a:avLst>
                <a:gd name="adj" fmla="val 4285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7EBB17-0949-935C-84A0-FDF6237B6EBA}"/>
                </a:ext>
              </a:extLst>
            </p:cNvPr>
            <p:cNvSpPr txBox="1"/>
            <p:nvPr/>
          </p:nvSpPr>
          <p:spPr>
            <a:xfrm>
              <a:off x="2057412" y="533917"/>
              <a:ext cx="1504300" cy="5215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/>
                </a:rPr>
                <a:t>β</a:t>
              </a:r>
              <a:r>
                <a:rPr lang="sr-Latn-CS" sz="1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/>
                </a:rPr>
                <a:t> </a:t>
              </a:r>
              <a:r>
                <a:rPr lang="en-US" sz="1400" b="1" dirty="0" err="1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/>
                </a:rPr>
                <a:t>adrenergi</a:t>
              </a:r>
              <a:r>
                <a:rPr lang="sr-Latn-CS" sz="1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/>
                </a:rPr>
                <a:t>č</a:t>
              </a:r>
              <a:r>
                <a:rPr lang="en-US" sz="1400" b="1" dirty="0" err="1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/>
                </a:rPr>
                <a:t>ni</a:t>
              </a:r>
              <a:r>
                <a:rPr lang="sr-Latn-CS" sz="1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Times New Roman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receptor</a:t>
              </a:r>
            </a:p>
          </p:txBody>
        </p:sp>
      </p:grpSp>
      <p:grpSp>
        <p:nvGrpSpPr>
          <p:cNvPr id="4" name="Group 91">
            <a:extLst>
              <a:ext uri="{FF2B5EF4-FFF2-40B4-BE49-F238E27FC236}">
                <a16:creationId xmlns:a16="http://schemas.microsoft.com/office/drawing/2014/main" id="{BE7BEE7B-D450-6216-A7C3-599FCF90A7E6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828800"/>
            <a:ext cx="1524000" cy="609600"/>
            <a:chOff x="1066800" y="1828800"/>
            <a:chExt cx="1524000" cy="6096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F6E3A650-4E36-D597-CCE5-274FE315546B}"/>
                </a:ext>
              </a:extLst>
            </p:cNvPr>
            <p:cNvSpPr/>
            <p:nvPr/>
          </p:nvSpPr>
          <p:spPr>
            <a:xfrm>
              <a:off x="1066800" y="1828800"/>
              <a:ext cx="1524000" cy="609600"/>
            </a:xfrm>
            <a:prstGeom prst="roundRect">
              <a:avLst>
                <a:gd name="adj" fmla="val 48167"/>
              </a:avLst>
            </a:prstGeom>
            <a:solidFill>
              <a:srgbClr val="FFE79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306" name="TextBox 17">
              <a:extLst>
                <a:ext uri="{FF2B5EF4-FFF2-40B4-BE49-F238E27FC236}">
                  <a16:creationId xmlns:a16="http://schemas.microsoft.com/office/drawing/2014/main" id="{104AD9BD-ED0E-8162-52C3-E68CEF6AE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905000"/>
              <a:ext cx="11063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G protein</a:t>
              </a:r>
              <a:endParaRPr lang="en-US" altLang="en-US" sz="1600" b="1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D6490400-EB3B-92B4-72AC-660F66BD0D8A}"/>
              </a:ext>
            </a:extLst>
          </p:cNvPr>
          <p:cNvCxnSpPr/>
          <p:nvPr/>
        </p:nvCxnSpPr>
        <p:spPr>
          <a:xfrm rot="16200000" flipH="1">
            <a:off x="2362200" y="1066800"/>
            <a:ext cx="6858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CD5A5170-8F1F-3A77-4CED-0E34B4D4E520}"/>
              </a:ext>
            </a:extLst>
          </p:cNvPr>
          <p:cNvCxnSpPr/>
          <p:nvPr/>
        </p:nvCxnSpPr>
        <p:spPr>
          <a:xfrm rot="5400000">
            <a:off x="3657600" y="1066800"/>
            <a:ext cx="685800" cy="68580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D0B70B-5184-9D4F-2A3B-698AE8A12C00}"/>
              </a:ext>
            </a:extLst>
          </p:cNvPr>
          <p:cNvCxnSpPr/>
          <p:nvPr/>
        </p:nvCxnSpPr>
        <p:spPr>
          <a:xfrm rot="5400000">
            <a:off x="3124994" y="26662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6FAF46-B5D5-AD67-29B7-3446BAB42C5F}"/>
              </a:ext>
            </a:extLst>
          </p:cNvPr>
          <p:cNvCxnSpPr/>
          <p:nvPr/>
        </p:nvCxnSpPr>
        <p:spPr>
          <a:xfrm>
            <a:off x="2667000" y="28956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5">
            <a:extLst>
              <a:ext uri="{FF2B5EF4-FFF2-40B4-BE49-F238E27FC236}">
                <a16:creationId xmlns:a16="http://schemas.microsoft.com/office/drawing/2014/main" id="{E3C7122F-F457-68B3-0E05-A25E19D8540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590800"/>
            <a:ext cx="1371600" cy="609600"/>
            <a:chOff x="3352800" y="3352799"/>
            <a:chExt cx="1371600" cy="609601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932E773-5B4D-6441-0139-B818D81ECEE3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302" name="TextBox 32">
              <a:extLst>
                <a:ext uri="{FF2B5EF4-FFF2-40B4-BE49-F238E27FC236}">
                  <a16:creationId xmlns:a16="http://schemas.microsoft.com/office/drawing/2014/main" id="{BDC4D2B8-135F-3976-9068-090D305E4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352799"/>
              <a:ext cx="990600" cy="57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adenilat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ciklaza</a:t>
              </a:r>
              <a:endParaRPr lang="en-US" altLang="en-US" sz="1600" b="1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92">
            <a:extLst>
              <a:ext uri="{FF2B5EF4-FFF2-40B4-BE49-F238E27FC236}">
                <a16:creationId xmlns:a16="http://schemas.microsoft.com/office/drawing/2014/main" id="{59B755CE-0D99-0E27-D7AE-10F857FB67B4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2590800"/>
            <a:ext cx="1371600" cy="609600"/>
            <a:chOff x="2514600" y="2590799"/>
            <a:chExt cx="1371600" cy="609601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EFF72363-D5E2-3677-19C9-CF11F0BCE41B}"/>
                </a:ext>
              </a:extLst>
            </p:cNvPr>
            <p:cNvSpPr/>
            <p:nvPr/>
          </p:nvSpPr>
          <p:spPr>
            <a:xfrm>
              <a:off x="2514600" y="2590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298" name="TextBox 34">
              <a:extLst>
                <a:ext uri="{FF2B5EF4-FFF2-40B4-BE49-F238E27FC236}">
                  <a16:creationId xmlns:a16="http://schemas.microsoft.com/office/drawing/2014/main" id="{3EE53AAF-1F59-E409-96E4-DD0BE43C0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2590799"/>
              <a:ext cx="990600" cy="57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adenilat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ciklaza</a:t>
              </a:r>
              <a:endParaRPr lang="en-US" altLang="en-US" sz="1600" b="1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Arc 36">
            <a:extLst>
              <a:ext uri="{FF2B5EF4-FFF2-40B4-BE49-F238E27FC236}">
                <a16:creationId xmlns:a16="http://schemas.microsoft.com/office/drawing/2014/main" id="{6F8086E1-AF0D-C3B6-9177-D6B27401DCF5}"/>
              </a:ext>
            </a:extLst>
          </p:cNvPr>
          <p:cNvSpPr/>
          <p:nvPr/>
        </p:nvSpPr>
        <p:spPr>
          <a:xfrm>
            <a:off x="4191000" y="3200400"/>
            <a:ext cx="1066800" cy="685800"/>
          </a:xfrm>
          <a:prstGeom prst="arc">
            <a:avLst>
              <a:gd name="adj1" fmla="val 10874261"/>
              <a:gd name="adj2" fmla="val 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C32C30-FD64-48DF-85FC-DF79DE0F0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50520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  <a:cs typeface="Arial" panose="020B0604020202020204" pitchFamily="34" charset="0"/>
              </a:rPr>
              <a:t>ATP</a:t>
            </a:r>
            <a:endParaRPr lang="en-US" altLang="en-US" sz="1600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D83C91-98F6-09AE-D857-6B7BCE600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505200"/>
            <a:ext cx="731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  <a:cs typeface="Arial" panose="020B0604020202020204" pitchFamily="34" charset="0"/>
              </a:rPr>
              <a:t>cAMP</a:t>
            </a:r>
            <a:endParaRPr lang="en-US" altLang="en-US" sz="1600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CAB09D-1418-A740-D3B1-13E93DFDDF6A}"/>
              </a:ext>
            </a:extLst>
          </p:cNvPr>
          <p:cNvCxnSpPr/>
          <p:nvPr/>
        </p:nvCxnSpPr>
        <p:spPr>
          <a:xfrm rot="5400000">
            <a:off x="5029994" y="41140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0">
            <a:extLst>
              <a:ext uri="{FF2B5EF4-FFF2-40B4-BE49-F238E27FC236}">
                <a16:creationId xmlns:a16="http://schemas.microsoft.com/office/drawing/2014/main" id="{BD310EE8-2ED1-05CA-A153-3A8F755F5F94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038600"/>
            <a:ext cx="1371600" cy="609600"/>
            <a:chOff x="3352800" y="3352800"/>
            <a:chExt cx="1371600" cy="609600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C2AA52F-C5A6-154A-AD19-B58F5CF14079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294" name="TextBox 42">
              <a:extLst>
                <a:ext uri="{FF2B5EF4-FFF2-40B4-BE49-F238E27FC236}">
                  <a16:creationId xmlns:a16="http://schemas.microsoft.com/office/drawing/2014/main" id="{540D22F5-565A-27F3-349F-2FFB171CF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352800"/>
              <a:ext cx="1143000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protein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kinaza A</a:t>
              </a:r>
              <a:endParaRPr lang="en-US" altLang="en-US" sz="1600" b="1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0906266-45C1-F95E-1977-36BA020A3283}"/>
              </a:ext>
            </a:extLst>
          </p:cNvPr>
          <p:cNvCxnSpPr/>
          <p:nvPr/>
        </p:nvCxnSpPr>
        <p:spPr>
          <a:xfrm>
            <a:off x="4876800" y="43434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95">
            <a:extLst>
              <a:ext uri="{FF2B5EF4-FFF2-40B4-BE49-F238E27FC236}">
                <a16:creationId xmlns:a16="http://schemas.microsoft.com/office/drawing/2014/main" id="{904B933A-D32F-A43F-B29C-ADF1444DEFC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038600"/>
            <a:ext cx="1371600" cy="609600"/>
            <a:chOff x="4267200" y="4038600"/>
            <a:chExt cx="1371600" cy="609600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E1DA807-199A-D4DF-ABF8-43B6C21A4352}"/>
                </a:ext>
              </a:extLst>
            </p:cNvPr>
            <p:cNvSpPr/>
            <p:nvPr/>
          </p:nvSpPr>
          <p:spPr>
            <a:xfrm>
              <a:off x="4267200" y="40386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290" name="TextBox 47">
              <a:extLst>
                <a:ext uri="{FF2B5EF4-FFF2-40B4-BE49-F238E27FC236}">
                  <a16:creationId xmlns:a16="http://schemas.microsoft.com/office/drawing/2014/main" id="{524B35DF-3364-1EA1-7942-18172DD84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4038600"/>
              <a:ext cx="1295400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protein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kinaza A</a:t>
              </a:r>
              <a:endParaRPr lang="en-US" altLang="en-US" sz="1600" b="1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48">
            <a:extLst>
              <a:ext uri="{FF2B5EF4-FFF2-40B4-BE49-F238E27FC236}">
                <a16:creationId xmlns:a16="http://schemas.microsoft.com/office/drawing/2014/main" id="{6E212818-A83E-1A1A-F775-19EBFA831F37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800600"/>
            <a:ext cx="1371600" cy="609600"/>
            <a:chOff x="3352800" y="3352800"/>
            <a:chExt cx="1371600" cy="60960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F95CCC9E-7959-C53D-3896-0BB68785D024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286" name="TextBox 50">
              <a:extLst>
                <a:ext uri="{FF2B5EF4-FFF2-40B4-BE49-F238E27FC236}">
                  <a16:creationId xmlns:a16="http://schemas.microsoft.com/office/drawing/2014/main" id="{5E3FD6E5-7BF6-E764-71E2-B7D5BCC94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3352804"/>
              <a:ext cx="1371600" cy="579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fosforilaza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kinaza </a:t>
              </a:r>
              <a:endParaRPr lang="en-US" altLang="en-US" sz="1600" b="1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2C7B49E-8FA9-0AE8-615C-2B53B4CF2023}"/>
              </a:ext>
            </a:extLst>
          </p:cNvPr>
          <p:cNvCxnSpPr/>
          <p:nvPr/>
        </p:nvCxnSpPr>
        <p:spPr>
          <a:xfrm rot="5400000">
            <a:off x="6249194" y="48760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8F3EA81-2C03-EF36-2651-D9C696C6DE5C}"/>
              </a:ext>
            </a:extLst>
          </p:cNvPr>
          <p:cNvCxnSpPr/>
          <p:nvPr/>
        </p:nvCxnSpPr>
        <p:spPr>
          <a:xfrm>
            <a:off x="6096000" y="51054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2376124-9A94-6CC7-6E80-4661245A1E8C}"/>
              </a:ext>
            </a:extLst>
          </p:cNvPr>
          <p:cNvCxnSpPr/>
          <p:nvPr/>
        </p:nvCxnSpPr>
        <p:spPr>
          <a:xfrm rot="5400000">
            <a:off x="7392194" y="56380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56">
            <a:extLst>
              <a:ext uri="{FF2B5EF4-FFF2-40B4-BE49-F238E27FC236}">
                <a16:creationId xmlns:a16="http://schemas.microsoft.com/office/drawing/2014/main" id="{D707C8A3-1102-1801-A1A1-06BE7DD402D7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5562600"/>
            <a:ext cx="1371600" cy="609600"/>
            <a:chOff x="3352800" y="3352800"/>
            <a:chExt cx="1371600" cy="609600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4B3517BC-B9AF-7C85-7F73-BAC04FA99193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282" name="TextBox 58">
              <a:extLst>
                <a:ext uri="{FF2B5EF4-FFF2-40B4-BE49-F238E27FC236}">
                  <a16:creationId xmlns:a16="http://schemas.microsoft.com/office/drawing/2014/main" id="{2AE16AFE-4563-FF53-7699-28AF419F1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3352802"/>
              <a:ext cx="1295400" cy="579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glikogen fosforilaza</a:t>
              </a: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94D7674-23D4-147C-6D77-40477B9D52D3}"/>
              </a:ext>
            </a:extLst>
          </p:cNvPr>
          <p:cNvCxnSpPr/>
          <p:nvPr/>
        </p:nvCxnSpPr>
        <p:spPr>
          <a:xfrm>
            <a:off x="7239000" y="58674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56AF2D8-E4CE-EE75-D852-8A2EB4F2B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521450"/>
            <a:ext cx="464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solidFill>
                  <a:srgbClr val="45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RAZLAGANJE GLIKOGENA!!!</a:t>
            </a:r>
            <a:endParaRPr lang="en-US" sz="2400" b="1" dirty="0">
              <a:solidFill>
                <a:srgbClr val="45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6F5E320-6D0B-F8AD-EEA7-0E63576D01AE}"/>
              </a:ext>
            </a:extLst>
          </p:cNvPr>
          <p:cNvCxnSpPr/>
          <p:nvPr/>
        </p:nvCxnSpPr>
        <p:spPr>
          <a:xfrm rot="16200000" flipV="1">
            <a:off x="6058694" y="3085306"/>
            <a:ext cx="2057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A9356B5-3E3A-D585-253C-99275911D010}"/>
              </a:ext>
            </a:extLst>
          </p:cNvPr>
          <p:cNvCxnSpPr/>
          <p:nvPr/>
        </p:nvCxnSpPr>
        <p:spPr>
          <a:xfrm>
            <a:off x="6705600" y="2057400"/>
            <a:ext cx="914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93">
            <a:extLst>
              <a:ext uri="{FF2B5EF4-FFF2-40B4-BE49-F238E27FC236}">
                <a16:creationId xmlns:a16="http://schemas.microsoft.com/office/drawing/2014/main" id="{D95077F9-F0EB-79AA-EEED-5C7DCF2456F4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752600"/>
            <a:ext cx="1371600" cy="609600"/>
            <a:chOff x="3810000" y="1752600"/>
            <a:chExt cx="1371600" cy="6096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9F49580D-CF01-4AF7-559A-9ED4757F81D0}"/>
                </a:ext>
              </a:extLst>
            </p:cNvPr>
            <p:cNvSpPr/>
            <p:nvPr/>
          </p:nvSpPr>
          <p:spPr>
            <a:xfrm>
              <a:off x="3810000" y="17526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278" name="TextBox 70">
              <a:extLst>
                <a:ext uri="{FF2B5EF4-FFF2-40B4-BE49-F238E27FC236}">
                  <a16:creationId xmlns:a16="http://schemas.microsoft.com/office/drawing/2014/main" id="{257E476E-4A4C-D1E3-78DE-DD399A7F1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1752600"/>
              <a:ext cx="1066800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glikogen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sintaza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EEFA4D2E-163F-6228-04F2-AFB66AF2D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066800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PRESTAJE SINTEZA GLIKOGENA!!!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13" name="Group 96">
            <a:extLst>
              <a:ext uri="{FF2B5EF4-FFF2-40B4-BE49-F238E27FC236}">
                <a16:creationId xmlns:a16="http://schemas.microsoft.com/office/drawing/2014/main" id="{980F74AF-835F-7D42-EC25-1D3D4F0337B1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4800600"/>
            <a:ext cx="1524000" cy="609600"/>
            <a:chOff x="5486400" y="4800600"/>
            <a:chExt cx="1524000" cy="609600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CB43CCB1-4604-4CCD-841D-B981BF367943}"/>
                </a:ext>
              </a:extLst>
            </p:cNvPr>
            <p:cNvSpPr/>
            <p:nvPr/>
          </p:nvSpPr>
          <p:spPr>
            <a:xfrm>
              <a:off x="5486400" y="48006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269" name="TextBox 54">
              <a:extLst>
                <a:ext uri="{FF2B5EF4-FFF2-40B4-BE49-F238E27FC236}">
                  <a16:creationId xmlns:a16="http://schemas.microsoft.com/office/drawing/2014/main" id="{C8F4AD58-2A73-8E3E-D15D-E52E1057E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4800606"/>
              <a:ext cx="1295400" cy="579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fosforilaza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kinaza </a:t>
              </a:r>
              <a:endParaRPr lang="en-US" altLang="en-US" sz="1600" b="1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8270" name="Group 75">
              <a:extLst>
                <a:ext uri="{FF2B5EF4-FFF2-40B4-BE49-F238E27FC236}">
                  <a16:creationId xmlns:a16="http://schemas.microsoft.com/office/drawing/2014/main" id="{2591A030-5981-86D1-56C6-80167F63D5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5600" y="4876800"/>
              <a:ext cx="304800" cy="381000"/>
              <a:chOff x="6934200" y="3505200"/>
              <a:chExt cx="304800" cy="38100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3ADFF44-5252-6B46-3701-92038237E7F4}"/>
                  </a:ext>
                </a:extLst>
              </p:cNvPr>
              <p:cNvSpPr/>
              <p:nvPr/>
            </p:nvSpPr>
            <p:spPr>
              <a:xfrm>
                <a:off x="6934200" y="3581400"/>
                <a:ext cx="304800" cy="304800"/>
              </a:xfrm>
              <a:prstGeom prst="ellipse">
                <a:avLst/>
              </a:prstGeom>
              <a:solidFill>
                <a:srgbClr val="FFE79B"/>
              </a:solidFill>
              <a:ln>
                <a:solidFill>
                  <a:srgbClr val="EFEEB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8274" name="TextBox 74">
                <a:extLst>
                  <a:ext uri="{FF2B5EF4-FFF2-40B4-BE49-F238E27FC236}">
                    <a16:creationId xmlns:a16="http://schemas.microsoft.com/office/drawing/2014/main" id="{C85E5335-39D3-1A73-860A-699A92FE2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3505200"/>
                <a:ext cx="304800" cy="33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1900"/>
                  </a:lnSpc>
                  <a:spcBef>
                    <a:spcPct val="0"/>
                  </a:spcBef>
                  <a:buFontTx/>
                  <a:buNone/>
                </a:pPr>
                <a:r>
                  <a:rPr lang="sr-Latn-CS" altLang="en-US" sz="1600" b="1">
                    <a:latin typeface="Comic Sans MS" panose="030F0702030302020204" pitchFamily="66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</p:grpSp>
      <p:grpSp>
        <p:nvGrpSpPr>
          <p:cNvPr id="15" name="Group 97">
            <a:extLst>
              <a:ext uri="{FF2B5EF4-FFF2-40B4-BE49-F238E27FC236}">
                <a16:creationId xmlns:a16="http://schemas.microsoft.com/office/drawing/2014/main" id="{F4AAE283-8BAC-4621-438D-F20EF80D937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5562600"/>
            <a:ext cx="1524000" cy="609600"/>
            <a:chOff x="6629400" y="5562597"/>
            <a:chExt cx="1524000" cy="609603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9B962508-DBC9-3C5E-8482-D14F84124AC2}"/>
                </a:ext>
              </a:extLst>
            </p:cNvPr>
            <p:cNvSpPr/>
            <p:nvPr/>
          </p:nvSpPr>
          <p:spPr>
            <a:xfrm>
              <a:off x="6629400" y="55626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260" name="TextBox 61">
              <a:extLst>
                <a:ext uri="{FF2B5EF4-FFF2-40B4-BE49-F238E27FC236}">
                  <a16:creationId xmlns:a16="http://schemas.microsoft.com/office/drawing/2014/main" id="{C0D86260-242F-A151-3505-A9F518280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5562597"/>
              <a:ext cx="1295400" cy="57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glikogen fosforilaza</a:t>
              </a:r>
            </a:p>
          </p:txBody>
        </p:sp>
        <p:grpSp>
          <p:nvGrpSpPr>
            <p:cNvPr id="8261" name="Group 76">
              <a:extLst>
                <a:ext uri="{FF2B5EF4-FFF2-40B4-BE49-F238E27FC236}">
                  <a16:creationId xmlns:a16="http://schemas.microsoft.com/office/drawing/2014/main" id="{6A3C1B44-75A1-B9A2-A4C8-56F65001A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8600" y="5715000"/>
              <a:ext cx="304800" cy="381000"/>
              <a:chOff x="6934200" y="3505200"/>
              <a:chExt cx="304800" cy="381000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177D4A3-60CA-913C-3A22-A047435670DC}"/>
                  </a:ext>
                </a:extLst>
              </p:cNvPr>
              <p:cNvSpPr/>
              <p:nvPr/>
            </p:nvSpPr>
            <p:spPr>
              <a:xfrm>
                <a:off x="6934200" y="3581400"/>
                <a:ext cx="304800" cy="304800"/>
              </a:xfrm>
              <a:prstGeom prst="ellipse">
                <a:avLst/>
              </a:prstGeom>
              <a:solidFill>
                <a:srgbClr val="FFE79B"/>
              </a:solidFill>
              <a:ln>
                <a:solidFill>
                  <a:srgbClr val="EFEEB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8265" name="TextBox 78">
                <a:extLst>
                  <a:ext uri="{FF2B5EF4-FFF2-40B4-BE49-F238E27FC236}">
                    <a16:creationId xmlns:a16="http://schemas.microsoft.com/office/drawing/2014/main" id="{039887EB-895E-E8B2-D628-ADF6CE4BF5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3505200"/>
                <a:ext cx="304800" cy="33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1900"/>
                  </a:lnSpc>
                  <a:spcBef>
                    <a:spcPct val="0"/>
                  </a:spcBef>
                  <a:buFontTx/>
                  <a:buNone/>
                </a:pPr>
                <a:r>
                  <a:rPr lang="sr-Latn-CS" altLang="en-US" sz="1600" b="1">
                    <a:latin typeface="Comic Sans MS" panose="030F0702030302020204" pitchFamily="66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</p:grpSp>
      <p:grpSp>
        <p:nvGrpSpPr>
          <p:cNvPr id="19" name="Group 94">
            <a:extLst>
              <a:ext uri="{FF2B5EF4-FFF2-40B4-BE49-F238E27FC236}">
                <a16:creationId xmlns:a16="http://schemas.microsoft.com/office/drawing/2014/main" id="{EF74A997-426D-AB80-8459-D704B68A6B98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752600"/>
            <a:ext cx="1524000" cy="609600"/>
            <a:chOff x="6096000" y="1752600"/>
            <a:chExt cx="1524000" cy="609600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C15CDEF9-C488-75C5-2C5A-EF3E48064D3A}"/>
                </a:ext>
              </a:extLst>
            </p:cNvPr>
            <p:cNvSpPr/>
            <p:nvPr/>
          </p:nvSpPr>
          <p:spPr>
            <a:xfrm>
              <a:off x="6096000" y="17526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251" name="TextBox 71">
              <a:extLst>
                <a:ext uri="{FF2B5EF4-FFF2-40B4-BE49-F238E27FC236}">
                  <a16:creationId xmlns:a16="http://schemas.microsoft.com/office/drawing/2014/main" id="{091F3CED-3AEE-CD29-536E-10838289C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1752600"/>
              <a:ext cx="1066800" cy="57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glikogen</a:t>
              </a:r>
            </a:p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1600" b="1">
                  <a:latin typeface="Comic Sans MS" panose="030F0702030302020204" pitchFamily="66" charset="0"/>
                  <a:cs typeface="Arial" panose="020B0604020202020204" pitchFamily="34" charset="0"/>
                </a:rPr>
                <a:t>sintaza</a:t>
              </a:r>
            </a:p>
          </p:txBody>
        </p:sp>
        <p:grpSp>
          <p:nvGrpSpPr>
            <p:cNvPr id="8252" name="Group 79">
              <a:extLst>
                <a:ext uri="{FF2B5EF4-FFF2-40B4-BE49-F238E27FC236}">
                  <a16:creationId xmlns:a16="http://schemas.microsoft.com/office/drawing/2014/main" id="{174290DF-3C4D-E955-0BD9-A7D43B005C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200" y="1828800"/>
              <a:ext cx="304800" cy="381000"/>
              <a:chOff x="6934200" y="3505200"/>
              <a:chExt cx="304800" cy="3810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00DD3A5-FC2F-A167-B28A-3392076139FC}"/>
                  </a:ext>
                </a:extLst>
              </p:cNvPr>
              <p:cNvSpPr/>
              <p:nvPr/>
            </p:nvSpPr>
            <p:spPr>
              <a:xfrm>
                <a:off x="6934200" y="3581400"/>
                <a:ext cx="304800" cy="304800"/>
              </a:xfrm>
              <a:prstGeom prst="ellipse">
                <a:avLst/>
              </a:prstGeom>
              <a:solidFill>
                <a:srgbClr val="FFE79B"/>
              </a:solidFill>
              <a:ln>
                <a:solidFill>
                  <a:srgbClr val="EFEEB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8256" name="TextBox 81">
                <a:extLst>
                  <a:ext uri="{FF2B5EF4-FFF2-40B4-BE49-F238E27FC236}">
                    <a16:creationId xmlns:a16="http://schemas.microsoft.com/office/drawing/2014/main" id="{15067903-EBA5-DD3D-967C-55541DCD8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3505200"/>
                <a:ext cx="304800" cy="33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ts val="1900"/>
                  </a:lnSpc>
                  <a:spcBef>
                    <a:spcPct val="0"/>
                  </a:spcBef>
                  <a:buFontTx/>
                  <a:buNone/>
                </a:pPr>
                <a:r>
                  <a:rPr lang="sr-Latn-CS" altLang="en-US" sz="1600" b="1">
                    <a:latin typeface="Comic Sans MS" panose="030F0702030302020204" pitchFamily="66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</p:grpSp>
      <p:sp>
        <p:nvSpPr>
          <p:cNvPr id="83" name="Arc 82">
            <a:extLst>
              <a:ext uri="{FF2B5EF4-FFF2-40B4-BE49-F238E27FC236}">
                <a16:creationId xmlns:a16="http://schemas.microsoft.com/office/drawing/2014/main" id="{D79A8230-09EC-1973-32BE-0A921CA1D7AE}"/>
              </a:ext>
            </a:extLst>
          </p:cNvPr>
          <p:cNvSpPr/>
          <p:nvPr/>
        </p:nvSpPr>
        <p:spPr>
          <a:xfrm>
            <a:off x="6324600" y="5105400"/>
            <a:ext cx="381000" cy="381000"/>
          </a:xfrm>
          <a:prstGeom prst="arc">
            <a:avLst>
              <a:gd name="adj1" fmla="val 10874261"/>
              <a:gd name="adj2" fmla="val 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AFC95E7-A2BB-CF7A-8970-ABF9CBB4A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  <a:cs typeface="Arial" panose="020B0604020202020204" pitchFamily="34" charset="0"/>
              </a:rPr>
              <a:t>ATP</a:t>
            </a:r>
            <a:endParaRPr lang="en-US" altLang="en-US" sz="1600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5802668-03B3-9B54-8D60-F8CEB766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5780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  <a:cs typeface="Arial" panose="020B0604020202020204" pitchFamily="34" charset="0"/>
              </a:rPr>
              <a:t>ATP</a:t>
            </a:r>
            <a:endParaRPr lang="en-US" altLang="en-US" sz="1600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DF35F7-4145-0A91-F748-DCFA65B7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67640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  <a:cs typeface="Arial" panose="020B0604020202020204" pitchFamily="34" charset="0"/>
              </a:rPr>
              <a:t>ATP</a:t>
            </a:r>
            <a:endParaRPr lang="en-US" altLang="en-US" sz="1600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05F060-2A8B-A8A0-94A4-B2A1196B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600200"/>
            <a:ext cx="59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  <a:cs typeface="Arial" panose="020B0604020202020204" pitchFamily="34" charset="0"/>
              </a:rPr>
              <a:t>ADP</a:t>
            </a:r>
            <a:endParaRPr lang="en-US" altLang="en-US" sz="1600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2CCD0D8-E2FC-C6C4-6722-4A5E0981C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019800"/>
            <a:ext cx="59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  <a:cs typeface="Arial" panose="020B0604020202020204" pitchFamily="34" charset="0"/>
              </a:rPr>
              <a:t>ADP</a:t>
            </a:r>
            <a:endParaRPr lang="en-US" altLang="en-US" sz="1600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D240D02-F22A-137B-C2BC-B4C1B03E2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257800"/>
            <a:ext cx="59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CS" altLang="en-US" sz="1600" b="1">
                <a:latin typeface="Comic Sans MS" panose="030F0702030302020204" pitchFamily="66" charset="0"/>
                <a:cs typeface="Arial" panose="020B0604020202020204" pitchFamily="34" charset="0"/>
              </a:rPr>
              <a:t>ADP</a:t>
            </a:r>
            <a:endParaRPr lang="en-US" altLang="en-US" sz="1600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1C18C9CF-5A0A-4B8E-A574-21D86467ABBA}"/>
              </a:ext>
            </a:extLst>
          </p:cNvPr>
          <p:cNvSpPr/>
          <p:nvPr/>
        </p:nvSpPr>
        <p:spPr>
          <a:xfrm>
            <a:off x="7467600" y="5867400"/>
            <a:ext cx="381000" cy="381000"/>
          </a:xfrm>
          <a:prstGeom prst="arc">
            <a:avLst>
              <a:gd name="adj1" fmla="val 10874261"/>
              <a:gd name="adj2" fmla="val 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C29B3E75-4D5C-C6C0-8E68-D6F5FA2B87AF}"/>
              </a:ext>
            </a:extLst>
          </p:cNvPr>
          <p:cNvSpPr/>
          <p:nvPr/>
        </p:nvSpPr>
        <p:spPr>
          <a:xfrm>
            <a:off x="6934200" y="1676400"/>
            <a:ext cx="381000" cy="381000"/>
          </a:xfrm>
          <a:prstGeom prst="arc">
            <a:avLst>
              <a:gd name="adj1" fmla="val 21313621"/>
              <a:gd name="adj2" fmla="val 9956021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latin typeface="Comic Sans MS" pitchFamily="66" charset="0"/>
            </a:endParaRPr>
          </a:p>
        </p:txBody>
      </p:sp>
      <p:grpSp>
        <p:nvGrpSpPr>
          <p:cNvPr id="22" name="Group 100">
            <a:extLst>
              <a:ext uri="{FF2B5EF4-FFF2-40B4-BE49-F238E27FC236}">
                <a16:creationId xmlns:a16="http://schemas.microsoft.com/office/drawing/2014/main" id="{2C757C04-9DE9-CAC5-B16D-B321C1E18668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50863"/>
            <a:ext cx="1143000" cy="592137"/>
            <a:chOff x="228600" y="551667"/>
            <a:chExt cx="1143000" cy="59133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68F46C-D655-E8EB-7081-4251B080050E}"/>
                </a:ext>
              </a:extLst>
            </p:cNvPr>
            <p:cNvSpPr/>
            <p:nvPr/>
          </p:nvSpPr>
          <p:spPr>
            <a:xfrm>
              <a:off x="228600" y="551667"/>
              <a:ext cx="1143000" cy="591333"/>
            </a:xfrm>
            <a:prstGeom prst="roundRect">
              <a:avLst>
                <a:gd name="adj" fmla="val 42857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247" name="TextBox 14">
              <a:extLst>
                <a:ext uri="{FF2B5EF4-FFF2-40B4-BE49-F238E27FC236}">
                  <a16:creationId xmlns:a16="http://schemas.microsoft.com/office/drawing/2014/main" id="{06628949-AF17-42F2-59CF-B1ECCC076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685799"/>
              <a:ext cx="1032654" cy="45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C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receptor</a:t>
              </a:r>
            </a:p>
            <a:p>
              <a:pPr algn="ctr" eaLnBrk="1" hangingPunct="1">
                <a:lnSpc>
                  <a:spcPts val="14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C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(jetra)</a:t>
              </a:r>
            </a:p>
          </p:txBody>
        </p:sp>
      </p:grpSp>
      <p:sp>
        <p:nvSpPr>
          <p:cNvPr id="82" name="Curved Left Arrow 81">
            <a:extLst>
              <a:ext uri="{FF2B5EF4-FFF2-40B4-BE49-F238E27FC236}">
                <a16:creationId xmlns:a16="http://schemas.microsoft.com/office/drawing/2014/main" id="{DAEC4B55-8A75-AD3B-10BC-7A77757ED7FF}"/>
              </a:ext>
            </a:extLst>
          </p:cNvPr>
          <p:cNvSpPr/>
          <p:nvPr/>
        </p:nvSpPr>
        <p:spPr>
          <a:xfrm>
            <a:off x="9829800" y="5638800"/>
            <a:ext cx="609600" cy="838200"/>
          </a:xfrm>
          <a:prstGeom prst="curvedLeftArrow">
            <a:avLst/>
          </a:prstGeom>
          <a:solidFill>
            <a:srgbClr val="456A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234" name="Group 91">
            <a:extLst>
              <a:ext uri="{FF2B5EF4-FFF2-40B4-BE49-F238E27FC236}">
                <a16:creationId xmlns:a16="http://schemas.microsoft.com/office/drawing/2014/main" id="{B39D910B-9538-188A-28A0-FBD751AD9C22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1295400" cy="381000"/>
            <a:chOff x="1600200" y="2819400"/>
            <a:chExt cx="1295400" cy="381000"/>
          </a:xfrm>
        </p:grpSpPr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7C44A34E-D4CE-609E-C646-E869E7171140}"/>
                </a:ext>
              </a:extLst>
            </p:cNvPr>
            <p:cNvSpPr/>
            <p:nvPr/>
          </p:nvSpPr>
          <p:spPr>
            <a:xfrm>
              <a:off x="1600200" y="2895600"/>
              <a:ext cx="1295400" cy="304800"/>
            </a:xfrm>
            <a:prstGeom prst="roundRect">
              <a:avLst>
                <a:gd name="adj" fmla="val 50000"/>
              </a:avLst>
            </a:prstGeom>
            <a:solidFill>
              <a:srgbClr val="FFE79B"/>
            </a:solidFill>
            <a:ln>
              <a:solidFill>
                <a:srgbClr val="D8D55A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TextBox 71">
              <a:extLst>
                <a:ext uri="{FF2B5EF4-FFF2-40B4-BE49-F238E27FC236}">
                  <a16:creationId xmlns:a16="http://schemas.microsoft.com/office/drawing/2014/main" id="{E33EA979-3242-2B2E-5EE0-CA9D8CD40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2819400"/>
              <a:ext cx="1295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Glukagon</a:t>
              </a:r>
            </a:p>
          </p:txBody>
        </p:sp>
      </p:grpSp>
      <p:grpSp>
        <p:nvGrpSpPr>
          <p:cNvPr id="8235" name="Group 94">
            <a:extLst>
              <a:ext uri="{FF2B5EF4-FFF2-40B4-BE49-F238E27FC236}">
                <a16:creationId xmlns:a16="http://schemas.microsoft.com/office/drawing/2014/main" id="{9EF789DC-5C89-AF10-A992-63AD1DAB484B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52400"/>
            <a:ext cx="1295400" cy="381000"/>
            <a:chOff x="1600200" y="2819400"/>
            <a:chExt cx="1295400" cy="381000"/>
          </a:xfrm>
        </p:grpSpPr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DFE684D4-AEC4-72ED-CD45-D35D01A93133}"/>
                </a:ext>
              </a:extLst>
            </p:cNvPr>
            <p:cNvSpPr/>
            <p:nvPr/>
          </p:nvSpPr>
          <p:spPr>
            <a:xfrm>
              <a:off x="1600200" y="2895600"/>
              <a:ext cx="1295400" cy="304800"/>
            </a:xfrm>
            <a:prstGeom prst="roundRect">
              <a:avLst>
                <a:gd name="adj" fmla="val 50000"/>
              </a:avLst>
            </a:prstGeom>
            <a:solidFill>
              <a:srgbClr val="FFE79B"/>
            </a:solidFill>
            <a:ln>
              <a:solidFill>
                <a:srgbClr val="D8D55A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TextBox 71">
              <a:extLst>
                <a:ext uri="{FF2B5EF4-FFF2-40B4-BE49-F238E27FC236}">
                  <a16:creationId xmlns:a16="http://schemas.microsoft.com/office/drawing/2014/main" id="{84EF121F-9663-A834-B72F-10B778530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2819400"/>
              <a:ext cx="1295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E</a:t>
              </a:r>
              <a:r>
                <a:rPr lang="sr-Latn-C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pinefrin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63" grpId="0"/>
      <p:bldP spid="73" grpId="0"/>
      <p:bldP spid="84" grpId="0"/>
      <p:bldP spid="85" grpId="0"/>
      <p:bldP spid="86" grpId="0"/>
      <p:bldP spid="87" grpId="0"/>
      <p:bldP spid="88" grpId="0"/>
      <p:bldP spid="89" grpId="0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>
            <a:extLst>
              <a:ext uri="{FF2B5EF4-FFF2-40B4-BE49-F238E27FC236}">
                <a16:creationId xmlns:a16="http://schemas.microsoft.com/office/drawing/2014/main" id="{7A3757A9-74A8-44CC-BC4D-E8373180B558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914400"/>
            <a:ext cx="1600200" cy="815975"/>
            <a:chOff x="2133600" y="289388"/>
            <a:chExt cx="1310335" cy="815254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231C665-F3B4-D8AD-7CAA-5CD22783A498}"/>
                </a:ext>
              </a:extLst>
            </p:cNvPr>
            <p:cNvSpPr/>
            <p:nvPr/>
          </p:nvSpPr>
          <p:spPr bwMode="auto">
            <a:xfrm>
              <a:off x="2209800" y="289388"/>
              <a:ext cx="1143000" cy="815254"/>
            </a:xfrm>
            <a:prstGeom prst="roundRect">
              <a:avLst>
                <a:gd name="adj" fmla="val 4285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E480BB-D686-DE79-E752-33F4E06FD3F3}"/>
                </a:ext>
              </a:extLst>
            </p:cNvPr>
            <p:cNvSpPr txBox="1"/>
            <p:nvPr/>
          </p:nvSpPr>
          <p:spPr>
            <a:xfrm>
              <a:off x="2133600" y="517786"/>
              <a:ext cx="1310335" cy="5234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/>
                </a:rPr>
                <a:t>α</a:t>
              </a:r>
              <a:r>
                <a:rPr lang="sr-Latn-CS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/>
                </a:rPr>
                <a:t> </a:t>
              </a:r>
              <a:r>
                <a:rPr lang="en-US" sz="1400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/>
                </a:rPr>
                <a:t>adrenergi</a:t>
              </a:r>
              <a:r>
                <a:rPr lang="sr-Latn-CS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/>
                </a:rPr>
                <a:t>č</a:t>
              </a:r>
              <a:r>
                <a:rPr lang="en-US" sz="1400" dirty="0" err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/>
                </a:rPr>
                <a:t>ni</a:t>
              </a:r>
              <a:r>
                <a:rPr lang="sr-Latn-CS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receptor</a:t>
              </a:r>
            </a:p>
          </p:txBody>
        </p:sp>
      </p:grp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42695D70-A816-A72B-D5EA-F0B0F69E42D2}"/>
              </a:ext>
            </a:extLst>
          </p:cNvPr>
          <p:cNvCxnSpPr/>
          <p:nvPr/>
        </p:nvCxnSpPr>
        <p:spPr>
          <a:xfrm rot="5400000">
            <a:off x="3886200" y="1692275"/>
            <a:ext cx="685800" cy="68580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0" name="Group 9">
            <a:extLst>
              <a:ext uri="{FF2B5EF4-FFF2-40B4-BE49-F238E27FC236}">
                <a16:creationId xmlns:a16="http://schemas.microsoft.com/office/drawing/2014/main" id="{2248C119-3055-8320-C546-E9191E5AD1D2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454275"/>
            <a:ext cx="1524000" cy="609600"/>
            <a:chOff x="1066800" y="1828800"/>
            <a:chExt cx="1524000" cy="6096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E0349E1-4FF6-BC07-0494-6F2B47856360}"/>
                </a:ext>
              </a:extLst>
            </p:cNvPr>
            <p:cNvSpPr/>
            <p:nvPr/>
          </p:nvSpPr>
          <p:spPr>
            <a:xfrm>
              <a:off x="1066800" y="1828800"/>
              <a:ext cx="1524000" cy="609600"/>
            </a:xfrm>
            <a:prstGeom prst="roundRect">
              <a:avLst>
                <a:gd name="adj" fmla="val 48167"/>
              </a:avLst>
            </a:prstGeom>
            <a:solidFill>
              <a:srgbClr val="FFE79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264555-EDD6-2389-CA5E-4490D975B623}"/>
                </a:ext>
              </a:extLst>
            </p:cNvPr>
            <p:cNvSpPr txBox="1"/>
            <p:nvPr/>
          </p:nvSpPr>
          <p:spPr>
            <a:xfrm>
              <a:off x="1295400" y="1981200"/>
              <a:ext cx="1074738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G protein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DABF2D-A186-B397-B788-4CD3F4E5A3A7}"/>
              </a:ext>
            </a:extLst>
          </p:cNvPr>
          <p:cNvCxnSpPr/>
          <p:nvPr/>
        </p:nvCxnSpPr>
        <p:spPr>
          <a:xfrm rot="5400000">
            <a:off x="3353594" y="3291681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DF47EF-E9A9-FE2A-D2F9-FCFD7B152612}"/>
              </a:ext>
            </a:extLst>
          </p:cNvPr>
          <p:cNvCxnSpPr/>
          <p:nvPr/>
        </p:nvCxnSpPr>
        <p:spPr>
          <a:xfrm>
            <a:off x="2895600" y="3521075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3" name="Group 14">
            <a:extLst>
              <a:ext uri="{FF2B5EF4-FFF2-40B4-BE49-F238E27FC236}">
                <a16:creationId xmlns:a16="http://schemas.microsoft.com/office/drawing/2014/main" id="{BDDF1647-9288-058D-9C2D-4DA69E478261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216275"/>
            <a:ext cx="1447800" cy="609600"/>
            <a:chOff x="3352800" y="3352800"/>
            <a:chExt cx="1447800" cy="6096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AB71C38-B52B-0760-C678-FFBD932003A8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86A60A-D5EC-0488-1F06-CEBAFA01285A}"/>
                </a:ext>
              </a:extLst>
            </p:cNvPr>
            <p:cNvSpPr txBox="1"/>
            <p:nvPr/>
          </p:nvSpPr>
          <p:spPr>
            <a:xfrm>
              <a:off x="3352800" y="3505200"/>
              <a:ext cx="1447800" cy="33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fosfolipaza C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9224" name="Group 17">
            <a:extLst>
              <a:ext uri="{FF2B5EF4-FFF2-40B4-BE49-F238E27FC236}">
                <a16:creationId xmlns:a16="http://schemas.microsoft.com/office/drawing/2014/main" id="{A6197D3F-33A2-501F-FDD1-7C5070BD78C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216275"/>
            <a:ext cx="1447800" cy="609600"/>
            <a:chOff x="2438400" y="2590800"/>
            <a:chExt cx="1447800" cy="60960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B11B5CE-A2C8-B6A3-1B51-11E4984DD9DD}"/>
                </a:ext>
              </a:extLst>
            </p:cNvPr>
            <p:cNvSpPr/>
            <p:nvPr/>
          </p:nvSpPr>
          <p:spPr>
            <a:xfrm>
              <a:off x="2514600" y="2590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394B94-B63B-07F8-1CD1-60F530B126F5}"/>
                </a:ext>
              </a:extLst>
            </p:cNvPr>
            <p:cNvSpPr txBox="1"/>
            <p:nvPr/>
          </p:nvSpPr>
          <p:spPr>
            <a:xfrm>
              <a:off x="2438400" y="2743200"/>
              <a:ext cx="1447800" cy="33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fosfolipaza C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B7AAD76-3466-03A7-BCE6-1315EB292D2A}"/>
              </a:ext>
            </a:extLst>
          </p:cNvPr>
          <p:cNvSpPr txBox="1"/>
          <p:nvPr/>
        </p:nvSpPr>
        <p:spPr>
          <a:xfrm>
            <a:off x="5943600" y="2301875"/>
            <a:ext cx="19812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fosfatidilinozitol 4,5-di 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244BD3CC-61A1-50C6-A61D-5DBCA0082F4F}"/>
              </a:ext>
            </a:extLst>
          </p:cNvPr>
          <p:cNvSpPr/>
          <p:nvPr/>
        </p:nvSpPr>
        <p:spPr>
          <a:xfrm>
            <a:off x="5638800" y="2682875"/>
            <a:ext cx="1143000" cy="1676400"/>
          </a:xfrm>
          <a:prstGeom prst="arc">
            <a:avLst>
              <a:gd name="adj1" fmla="val 5583162"/>
              <a:gd name="adj2" fmla="val 16080123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316085-C1E9-1F1C-5B36-968974CAF5D3}"/>
              </a:ext>
            </a:extLst>
          </p:cNvPr>
          <p:cNvSpPr txBox="1"/>
          <p:nvPr/>
        </p:nvSpPr>
        <p:spPr>
          <a:xfrm>
            <a:off x="6096000" y="4283075"/>
            <a:ext cx="685800" cy="334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IP3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0AE20BF-DB44-AA39-2CE0-EA91C31EF744}"/>
              </a:ext>
            </a:extLst>
          </p:cNvPr>
          <p:cNvSpPr/>
          <p:nvPr/>
        </p:nvSpPr>
        <p:spPr>
          <a:xfrm rot="15057350">
            <a:off x="6732588" y="3419475"/>
            <a:ext cx="1143000" cy="1676400"/>
          </a:xfrm>
          <a:prstGeom prst="arc">
            <a:avLst>
              <a:gd name="adj1" fmla="val 11856037"/>
              <a:gd name="adj2" fmla="val 16080123"/>
            </a:avLst>
          </a:prstGeom>
          <a:ln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E6E7EBC-88EC-2E96-E9C0-93A7B537A556}"/>
              </a:ext>
            </a:extLst>
          </p:cNvPr>
          <p:cNvSpPr/>
          <p:nvPr/>
        </p:nvSpPr>
        <p:spPr>
          <a:xfrm rot="15057350">
            <a:off x="8901906" y="4055270"/>
            <a:ext cx="917575" cy="1916112"/>
          </a:xfrm>
          <a:prstGeom prst="arc">
            <a:avLst>
              <a:gd name="adj1" fmla="val 11856037"/>
              <a:gd name="adj2" fmla="val 16549024"/>
            </a:avLst>
          </a:prstGeom>
          <a:ln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7EC6B4-70AB-FF19-D001-381343AC6B1D}"/>
              </a:ext>
            </a:extLst>
          </p:cNvPr>
          <p:cNvSpPr txBox="1"/>
          <p:nvPr/>
        </p:nvSpPr>
        <p:spPr>
          <a:xfrm>
            <a:off x="9372600" y="5273675"/>
            <a:ext cx="838200" cy="334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Ca</a:t>
            </a:r>
            <a:r>
              <a:rPr lang="sr-Latn-C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++</a:t>
            </a:r>
            <a:endParaRPr lang="en-US" sz="2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A9A01B-4E25-0EC8-0053-261701E42FFF}"/>
              </a:ext>
            </a:extLst>
          </p:cNvPr>
          <p:cNvSpPr txBox="1"/>
          <p:nvPr/>
        </p:nvSpPr>
        <p:spPr>
          <a:xfrm>
            <a:off x="7162800" y="4664075"/>
            <a:ext cx="19812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endiplazmatski retikulum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726C294D-294A-F284-21CE-08E367597E58}"/>
              </a:ext>
            </a:extLst>
          </p:cNvPr>
          <p:cNvSpPr/>
          <p:nvPr/>
        </p:nvSpPr>
        <p:spPr>
          <a:xfrm>
            <a:off x="5638800" y="2606675"/>
            <a:ext cx="1905000" cy="1524000"/>
          </a:xfrm>
          <a:prstGeom prst="arc">
            <a:avLst>
              <a:gd name="adj1" fmla="val 2683648"/>
              <a:gd name="adj2" fmla="val 10725550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D35A39-5F46-6901-8FBF-147C91DC05D9}"/>
              </a:ext>
            </a:extLst>
          </p:cNvPr>
          <p:cNvSpPr txBox="1"/>
          <p:nvPr/>
        </p:nvSpPr>
        <p:spPr>
          <a:xfrm>
            <a:off x="7086600" y="3749675"/>
            <a:ext cx="1371600" cy="334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diglicerid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9234" name="Group 29">
            <a:extLst>
              <a:ext uri="{FF2B5EF4-FFF2-40B4-BE49-F238E27FC236}">
                <a16:creationId xmlns:a16="http://schemas.microsoft.com/office/drawing/2014/main" id="{33A1FD16-BA50-1B2C-AC17-B487D8C6B9A1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063875"/>
            <a:ext cx="1524000" cy="609600"/>
            <a:chOff x="3276600" y="3352800"/>
            <a:chExt cx="1524000" cy="609600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CEA93C31-8325-B1D5-29D6-304383ACBA74}"/>
                </a:ext>
              </a:extLst>
            </p:cNvPr>
            <p:cNvSpPr/>
            <p:nvPr/>
          </p:nvSpPr>
          <p:spPr>
            <a:xfrm>
              <a:off x="3352800" y="3352800"/>
              <a:ext cx="1371600" cy="609600"/>
            </a:xfrm>
            <a:prstGeom prst="roundRect">
              <a:avLst>
                <a:gd name="adj" fmla="val 481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165841-E4B0-78E6-79CD-A4D1A7943CEA}"/>
                </a:ext>
              </a:extLst>
            </p:cNvPr>
            <p:cNvSpPr txBox="1"/>
            <p:nvPr/>
          </p:nvSpPr>
          <p:spPr>
            <a:xfrm>
              <a:off x="3276600" y="3352800"/>
              <a:ext cx="1524000" cy="5794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proteinkinaza C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AE384FA-7CE6-3C1E-586D-CCC4DC91160F}"/>
              </a:ext>
            </a:extLst>
          </p:cNvPr>
          <p:cNvSpPr/>
          <p:nvPr/>
        </p:nvSpPr>
        <p:spPr>
          <a:xfrm>
            <a:off x="8077200" y="3063414"/>
            <a:ext cx="1371600" cy="609600"/>
          </a:xfrm>
          <a:prstGeom prst="roundRect">
            <a:avLst>
              <a:gd name="adj" fmla="val 481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F3B7CC-DFCF-223E-14CF-F6F7B30C4775}"/>
              </a:ext>
            </a:extLst>
          </p:cNvPr>
          <p:cNvSpPr txBox="1"/>
          <p:nvPr/>
        </p:nvSpPr>
        <p:spPr>
          <a:xfrm>
            <a:off x="8001000" y="3063875"/>
            <a:ext cx="15240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proteinkinaza C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805369E-0AD9-6D29-C140-1CAAEEADF24E}"/>
              </a:ext>
            </a:extLst>
          </p:cNvPr>
          <p:cNvCxnSpPr/>
          <p:nvPr/>
        </p:nvCxnSpPr>
        <p:spPr>
          <a:xfrm>
            <a:off x="7543800" y="3368675"/>
            <a:ext cx="5492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823846-ADDD-0095-2DFB-FF0A85E10B28}"/>
              </a:ext>
            </a:extLst>
          </p:cNvPr>
          <p:cNvCxnSpPr/>
          <p:nvPr/>
        </p:nvCxnSpPr>
        <p:spPr>
          <a:xfrm rot="16200000" flipV="1">
            <a:off x="7582694" y="3558381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B49CAF3-594A-138C-D45C-BDC136493EE9}"/>
              </a:ext>
            </a:extLst>
          </p:cNvPr>
          <p:cNvCxnSpPr/>
          <p:nvPr/>
        </p:nvCxnSpPr>
        <p:spPr>
          <a:xfrm rot="16200000" flipV="1">
            <a:off x="8039894" y="2262981"/>
            <a:ext cx="144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43AD8D6-DDE9-94B7-E2A9-00820CC54153}"/>
              </a:ext>
            </a:extLst>
          </p:cNvPr>
          <p:cNvCxnSpPr/>
          <p:nvPr/>
        </p:nvCxnSpPr>
        <p:spPr>
          <a:xfrm>
            <a:off x="8229600" y="1463675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43" name="Group 48">
            <a:extLst>
              <a:ext uri="{FF2B5EF4-FFF2-40B4-BE49-F238E27FC236}">
                <a16:creationId xmlns:a16="http://schemas.microsoft.com/office/drawing/2014/main" id="{EA02AE09-ADE1-19AD-67EC-AC82B74458AE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1157288"/>
            <a:ext cx="1143000" cy="592137"/>
            <a:chOff x="228600" y="551667"/>
            <a:chExt cx="1143000" cy="592144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46308D7-99A6-9A5B-9FBC-892C4894A238}"/>
                </a:ext>
              </a:extLst>
            </p:cNvPr>
            <p:cNvSpPr/>
            <p:nvPr/>
          </p:nvSpPr>
          <p:spPr>
            <a:xfrm>
              <a:off x="228600" y="551667"/>
              <a:ext cx="1143000" cy="591333"/>
            </a:xfrm>
            <a:prstGeom prst="roundRect">
              <a:avLst>
                <a:gd name="adj" fmla="val 42857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AA78FBE-5A82-E1B1-35FF-CCAAB8BE3FD9}"/>
                </a:ext>
              </a:extLst>
            </p:cNvPr>
            <p:cNvSpPr txBox="1"/>
            <p:nvPr/>
          </p:nvSpPr>
          <p:spPr>
            <a:xfrm>
              <a:off x="304800" y="686606"/>
              <a:ext cx="1046163" cy="4572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insulinski</a:t>
              </a:r>
            </a:p>
            <a:p>
              <a:pPr algn="ctr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receptor</a:t>
              </a:r>
            </a:p>
          </p:txBody>
        </p:sp>
      </p:grpSp>
      <p:grpSp>
        <p:nvGrpSpPr>
          <p:cNvPr id="9244" name="Group 53">
            <a:extLst>
              <a:ext uri="{FF2B5EF4-FFF2-40B4-BE49-F238E27FC236}">
                <a16:creationId xmlns:a16="http://schemas.microsoft.com/office/drawing/2014/main" id="{62F8F0B6-2E50-3CD6-976A-0246C7C8BB8E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1157288"/>
            <a:ext cx="1143000" cy="592137"/>
            <a:chOff x="228600" y="551667"/>
            <a:chExt cx="1143000" cy="592144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EA62CC9-34FB-6853-F8BB-BE074A887D30}"/>
                </a:ext>
              </a:extLst>
            </p:cNvPr>
            <p:cNvSpPr/>
            <p:nvPr/>
          </p:nvSpPr>
          <p:spPr>
            <a:xfrm>
              <a:off x="228600" y="551667"/>
              <a:ext cx="1143000" cy="591333"/>
            </a:xfrm>
            <a:prstGeom prst="roundRect">
              <a:avLst>
                <a:gd name="adj" fmla="val 42857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849D22A-860F-BA4B-9D1A-8031EC14A837}"/>
                </a:ext>
              </a:extLst>
            </p:cNvPr>
            <p:cNvSpPr txBox="1"/>
            <p:nvPr/>
          </p:nvSpPr>
          <p:spPr>
            <a:xfrm>
              <a:off x="304800" y="686606"/>
              <a:ext cx="1046163" cy="4572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insulinski</a:t>
              </a:r>
            </a:p>
            <a:p>
              <a:pPr algn="ctr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receptor</a:t>
              </a:r>
            </a:p>
          </p:txBody>
        </p:sp>
      </p:grpSp>
      <p:grpSp>
        <p:nvGrpSpPr>
          <p:cNvPr id="9245" name="Group 79">
            <a:extLst>
              <a:ext uri="{FF2B5EF4-FFF2-40B4-BE49-F238E27FC236}">
                <a16:creationId xmlns:a16="http://schemas.microsoft.com/office/drawing/2014/main" id="{55488C42-1EB3-A30C-CB3E-F15FE99FC4C8}"/>
              </a:ext>
            </a:extLst>
          </p:cNvPr>
          <p:cNvGrpSpPr>
            <a:grpSpLocks/>
          </p:cNvGrpSpPr>
          <p:nvPr/>
        </p:nvGrpSpPr>
        <p:grpSpPr bwMode="auto">
          <a:xfrm>
            <a:off x="10363200" y="1539875"/>
            <a:ext cx="304800" cy="381000"/>
            <a:chOff x="6934200" y="3505200"/>
            <a:chExt cx="304800" cy="381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119839B-9703-C6E9-4E58-0C764FBFE901}"/>
                </a:ext>
              </a:extLst>
            </p:cNvPr>
            <p:cNvSpPr/>
            <p:nvPr/>
          </p:nvSpPr>
          <p:spPr>
            <a:xfrm>
              <a:off x="6934200" y="3581400"/>
              <a:ext cx="304800" cy="304800"/>
            </a:xfrm>
            <a:prstGeom prst="ellipse">
              <a:avLst/>
            </a:prstGeom>
            <a:solidFill>
              <a:srgbClr val="FFE79B"/>
            </a:solidFill>
            <a:ln>
              <a:solidFill>
                <a:srgbClr val="EFEEB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57" name="TextBox 63">
              <a:extLst>
                <a:ext uri="{FF2B5EF4-FFF2-40B4-BE49-F238E27FC236}">
                  <a16:creationId xmlns:a16="http://schemas.microsoft.com/office/drawing/2014/main" id="{64A37536-3890-F5F8-D0C2-9E8EF0640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3505200"/>
              <a:ext cx="30480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ts val="1900"/>
                </a:lnSpc>
                <a:spcBef>
                  <a:spcPct val="0"/>
                </a:spcBef>
                <a:buFontTx/>
                <a:buNone/>
              </a:pPr>
              <a:r>
                <a:rPr lang="sr-Latn-CS" altLang="en-US" sz="2400" b="1">
                  <a:latin typeface="Chiller" panose="04020404031007020602" pitchFamily="82" charset="0"/>
                  <a:cs typeface="Arial" panose="020B0604020202020204" pitchFamily="34" charset="0"/>
                </a:rPr>
                <a:t>p</a:t>
              </a:r>
            </a:p>
          </p:txBody>
        </p:sp>
      </p:grpSp>
      <p:sp>
        <p:nvSpPr>
          <p:cNvPr id="65" name="Arc 64">
            <a:extLst>
              <a:ext uri="{FF2B5EF4-FFF2-40B4-BE49-F238E27FC236}">
                <a16:creationId xmlns:a16="http://schemas.microsoft.com/office/drawing/2014/main" id="{38E03A69-FC5B-812B-66D5-3CAB6A2EAC24}"/>
              </a:ext>
            </a:extLst>
          </p:cNvPr>
          <p:cNvSpPr/>
          <p:nvPr/>
        </p:nvSpPr>
        <p:spPr>
          <a:xfrm>
            <a:off x="8534400" y="1006475"/>
            <a:ext cx="457200" cy="457200"/>
          </a:xfrm>
          <a:prstGeom prst="arc">
            <a:avLst>
              <a:gd name="adj1" fmla="val 21313621"/>
              <a:gd name="adj2" fmla="val 11377575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BA32BB8-D6D3-E244-7CCF-DCFFF5580831}"/>
              </a:ext>
            </a:extLst>
          </p:cNvPr>
          <p:cNvSpPr txBox="1"/>
          <p:nvPr/>
        </p:nvSpPr>
        <p:spPr>
          <a:xfrm>
            <a:off x="8153400" y="854075"/>
            <a:ext cx="609600" cy="334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ATP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F5ECA9C-E0E3-5451-9C12-B26A84096B46}"/>
              </a:ext>
            </a:extLst>
          </p:cNvPr>
          <p:cNvSpPr txBox="1"/>
          <p:nvPr/>
        </p:nvSpPr>
        <p:spPr>
          <a:xfrm>
            <a:off x="8763000" y="930275"/>
            <a:ext cx="609600" cy="334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ADP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9249" name="Group 94">
            <a:extLst>
              <a:ext uri="{FF2B5EF4-FFF2-40B4-BE49-F238E27FC236}">
                <a16:creationId xmlns:a16="http://schemas.microsoft.com/office/drawing/2014/main" id="{A3B40739-E154-1630-6031-7002F05FC594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533400"/>
            <a:ext cx="1295400" cy="381000"/>
            <a:chOff x="1600200" y="2819400"/>
            <a:chExt cx="1295400" cy="381000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99C49A5-6180-B506-BDF8-2C00F1096986}"/>
                </a:ext>
              </a:extLst>
            </p:cNvPr>
            <p:cNvSpPr/>
            <p:nvPr/>
          </p:nvSpPr>
          <p:spPr>
            <a:xfrm>
              <a:off x="1600200" y="2895600"/>
              <a:ext cx="1295400" cy="304800"/>
            </a:xfrm>
            <a:prstGeom prst="roundRect">
              <a:avLst>
                <a:gd name="adj" fmla="val 50000"/>
              </a:avLst>
            </a:prstGeom>
            <a:solidFill>
              <a:srgbClr val="FFE79B"/>
            </a:solidFill>
            <a:ln>
              <a:solidFill>
                <a:srgbClr val="D8D55A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36804175-175F-3268-7804-1C1CB9E15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2819400"/>
              <a:ext cx="1295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E</a:t>
              </a:r>
              <a:r>
                <a:rPr lang="sr-Latn-C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pinefrin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picyewa.se/wp-content/uploads/2012/12/stress.png">
            <a:extLst>
              <a:ext uri="{FF2B5EF4-FFF2-40B4-BE49-F238E27FC236}">
                <a16:creationId xmlns:a16="http://schemas.microsoft.com/office/drawing/2014/main" id="{4FD782D3-57E3-909C-B924-631F373A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35525"/>
            <a:ext cx="24384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http://images.wikia.com/uncyclopedia/images/archive/5/5b/20111023094631%21Pancreas.png">
            <a:extLst>
              <a:ext uri="{FF2B5EF4-FFF2-40B4-BE49-F238E27FC236}">
                <a16:creationId xmlns:a16="http://schemas.microsoft.com/office/drawing/2014/main" id="{90F9B77B-522A-E70A-6661-FB851DF8C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471">
            <a:off x="1697038" y="4867275"/>
            <a:ext cx="2265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60DD34-7E4C-CC64-B142-47A586AAC684}"/>
              </a:ext>
            </a:extLst>
          </p:cNvPr>
          <p:cNvSpPr txBox="1">
            <a:spLocks/>
          </p:cNvSpPr>
          <p:nvPr/>
        </p:nvSpPr>
        <p:spPr>
          <a:xfrm>
            <a:off x="1676400" y="152400"/>
            <a:ext cx="518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Regulacija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oksidacije masnih kiselina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B6CFA8-CBED-125E-726E-42BF9DC7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105400"/>
            <a:ext cx="731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cAMP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2B65C-727F-267B-A710-BB077BB3F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029200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glukagon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74C4EE-F0B2-3251-2017-7019063B6D32}"/>
              </a:ext>
            </a:extLst>
          </p:cNvPr>
          <p:cNvCxnSpPr/>
          <p:nvPr/>
        </p:nvCxnSpPr>
        <p:spPr>
          <a:xfrm rot="5400000">
            <a:off x="5944394" y="21328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7243311-755F-4F27-5BBC-AEC32E054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19800"/>
            <a:ext cx="1058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epinefrin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1A4B5B-4597-6E40-BE4F-2F840FA41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105400"/>
            <a:ext cx="1373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norepinefrin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F66CE7-527B-9195-1246-115877F9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267200"/>
            <a:ext cx="1581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rotein kinaza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63525C-D4FD-FCD9-64ED-07E584AE1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352800"/>
            <a:ext cx="4598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Aktivacija </a:t>
            </a:r>
            <a:r>
              <a:rPr lang="sr-Latn-R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hormon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osetljive triglicerid lipaze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359313-044F-696B-74C6-9CA6B91B6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438400"/>
            <a:ext cx="2503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Lipoliza u masnom tkivu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A02C3B-7ECB-0EC4-4D7D-B03819D9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524000"/>
            <a:ext cx="3122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Količina masnih kiselina u krvi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65370F-E461-5473-FC9A-37FAA315D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762000"/>
            <a:ext cx="4338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Aktiviranje 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β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 oksidacije u jetri i mišićima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EEAABB8-B477-2D93-B6DD-64AAA10488AE}"/>
              </a:ext>
            </a:extLst>
          </p:cNvPr>
          <p:cNvCxnSpPr/>
          <p:nvPr/>
        </p:nvCxnSpPr>
        <p:spPr>
          <a:xfrm rot="16200000" flipH="1">
            <a:off x="5982494" y="1332706"/>
            <a:ext cx="3810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AD6DE26-3379-AB2B-F75A-E9552427714F}"/>
              </a:ext>
            </a:extLst>
          </p:cNvPr>
          <p:cNvCxnSpPr/>
          <p:nvPr/>
        </p:nvCxnSpPr>
        <p:spPr>
          <a:xfrm rot="5400000">
            <a:off x="5944394" y="30472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0BD3AE2-8F63-6D12-C9A1-D291F1115A30}"/>
              </a:ext>
            </a:extLst>
          </p:cNvPr>
          <p:cNvCxnSpPr/>
          <p:nvPr/>
        </p:nvCxnSpPr>
        <p:spPr>
          <a:xfrm rot="5400000">
            <a:off x="5944394" y="39616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3BED419-F740-CB5E-401E-CA23E3D524A4}"/>
              </a:ext>
            </a:extLst>
          </p:cNvPr>
          <p:cNvCxnSpPr/>
          <p:nvPr/>
        </p:nvCxnSpPr>
        <p:spPr>
          <a:xfrm rot="5400000">
            <a:off x="5944394" y="48760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Picture 4" descr="http://fc05.deviantart.net/fs70/f/2012/289/0/5/black_cat_halloween_png_by_lg_design-d5i24vf.png">
            <a:extLst>
              <a:ext uri="{FF2B5EF4-FFF2-40B4-BE49-F238E27FC236}">
                <a16:creationId xmlns:a16="http://schemas.microsoft.com/office/drawing/2014/main" id="{6AAF3E3E-72E4-BD0B-7205-64645492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D6C7BC-9B6C-63DE-07E8-B7BD8A933A47}"/>
              </a:ext>
            </a:extLst>
          </p:cNvPr>
          <p:cNvCxnSpPr/>
          <p:nvPr/>
        </p:nvCxnSpPr>
        <p:spPr>
          <a:xfrm rot="16200000" flipH="1">
            <a:off x="7582694" y="1637506"/>
            <a:ext cx="3810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A1F734-8599-D546-C49B-A93AF857D053}"/>
              </a:ext>
            </a:extLst>
          </p:cNvPr>
          <p:cNvCxnSpPr/>
          <p:nvPr/>
        </p:nvCxnSpPr>
        <p:spPr>
          <a:xfrm rot="5400000">
            <a:off x="7163594" y="25900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  <p:bldP spid="26" grpId="0"/>
      <p:bldP spid="28" grpId="0"/>
      <p:bldP spid="29" grpId="0"/>
      <p:bldP spid="30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http://tagaytaychocolate.files.wordpress.com/2012/07/100_37151.png">
            <a:extLst>
              <a:ext uri="{FF2B5EF4-FFF2-40B4-BE49-F238E27FC236}">
                <a16:creationId xmlns:a16="http://schemas.microsoft.com/office/drawing/2014/main" id="{2E437834-3DA1-CB30-23DB-A53CE95A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26670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images.wikia.com/uncyclopedia/images/archive/5/5b/20111023094631%21Pancreas.png">
            <a:extLst>
              <a:ext uri="{FF2B5EF4-FFF2-40B4-BE49-F238E27FC236}">
                <a16:creationId xmlns:a16="http://schemas.microsoft.com/office/drawing/2014/main" id="{800B74D7-522A-F6F2-29EE-70706B1E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471">
            <a:off x="2382838" y="4638675"/>
            <a:ext cx="2265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87405-301A-761D-BCA0-772D5F3BE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724400"/>
            <a:ext cx="777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insulin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1D1FB9D-CE16-9A31-DFAB-69402C240166}"/>
              </a:ext>
            </a:extLst>
          </p:cNvPr>
          <p:cNvCxnSpPr>
            <a:stCxn id="11" idx="1"/>
          </p:cNvCxnSpPr>
          <p:nvPr/>
        </p:nvCxnSpPr>
        <p:spPr>
          <a:xfrm rot="10800000">
            <a:off x="3962400" y="4876800"/>
            <a:ext cx="1981200" cy="17463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A1582D-4A4A-6AC1-2DA4-BB11B9ADCABF}"/>
              </a:ext>
            </a:extLst>
          </p:cNvPr>
          <p:cNvCxnSpPr/>
          <p:nvPr/>
        </p:nvCxnSpPr>
        <p:spPr>
          <a:xfrm rot="5400000" flipH="1" flipV="1">
            <a:off x="2817813" y="3505200"/>
            <a:ext cx="1525588" cy="1587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EB2125-54E2-A78B-FD63-DAD806A3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09800"/>
            <a:ext cx="1019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Glukoza 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C5603B-9AD9-2532-96BA-8EBF163ED04B}"/>
              </a:ext>
            </a:extLst>
          </p:cNvPr>
          <p:cNvCxnSpPr/>
          <p:nvPr/>
        </p:nvCxnSpPr>
        <p:spPr>
          <a:xfrm rot="16200000" flipH="1">
            <a:off x="3810794" y="23614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0E5970-EC6E-80B8-8FFB-72A8CAE64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724400"/>
            <a:ext cx="731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cAMP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38C0C2-9C25-C573-BFCF-4372A22B9055}"/>
              </a:ext>
            </a:extLst>
          </p:cNvPr>
          <p:cNvCxnSpPr>
            <a:stCxn id="13" idx="1"/>
          </p:cNvCxnSpPr>
          <p:nvPr/>
        </p:nvCxnSpPr>
        <p:spPr>
          <a:xfrm rot="10800000">
            <a:off x="6858000" y="4876800"/>
            <a:ext cx="1219200" cy="17463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D05373-27F2-171F-860B-C57F19DAB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724400"/>
            <a:ext cx="2452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hormon osetljiva lipaza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69C68A-2AA9-3E6E-D07B-0A767E2F5DC2}"/>
              </a:ext>
            </a:extLst>
          </p:cNvPr>
          <p:cNvCxnSpPr/>
          <p:nvPr/>
        </p:nvCxnSpPr>
        <p:spPr>
          <a:xfrm rot="5400000" flipH="1" flipV="1">
            <a:off x="6477794" y="48760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F79D2F8-BF6C-725C-B02C-CFA5DFC877A0}"/>
              </a:ext>
            </a:extLst>
          </p:cNvPr>
          <p:cNvCxnSpPr/>
          <p:nvPr/>
        </p:nvCxnSpPr>
        <p:spPr>
          <a:xfrm rot="5400000" flipH="1" flipV="1">
            <a:off x="10287794" y="4876006"/>
            <a:ext cx="4572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0A2177-6B19-FADF-0831-379C5FBAF34E}"/>
              </a:ext>
            </a:extLst>
          </p:cNvPr>
          <p:cNvCxnSpPr/>
          <p:nvPr/>
        </p:nvCxnSpPr>
        <p:spPr>
          <a:xfrm rot="16200000" flipH="1">
            <a:off x="5600700" y="3924300"/>
            <a:ext cx="14478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FE350B-7AAD-97CA-B671-3F6B014EB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76400"/>
            <a:ext cx="2219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Pove</a:t>
            </a: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ćana sinteza TG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6DADC6-D92A-E31F-E04F-BACCBC3AF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819400"/>
            <a:ext cx="2544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Acetil KoA karboksilaza</a:t>
            </a:r>
            <a:endParaRPr lang="en-US" sz="16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8092FE-F57E-18F9-6B6A-60C3319F858D}"/>
              </a:ext>
            </a:extLst>
          </p:cNvPr>
          <p:cNvCxnSpPr/>
          <p:nvPr/>
        </p:nvCxnSpPr>
        <p:spPr>
          <a:xfrm rot="5400000">
            <a:off x="7392194" y="2971006"/>
            <a:ext cx="6096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68DE05-18B1-60A3-8559-9CB455BB0BF6}"/>
              </a:ext>
            </a:extLst>
          </p:cNvPr>
          <p:cNvCxnSpPr/>
          <p:nvPr/>
        </p:nvCxnSpPr>
        <p:spPr>
          <a:xfrm rot="5400000">
            <a:off x="6020594" y="2437606"/>
            <a:ext cx="6096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40" name="Picture 16" descr="http://i.imgur.com/XXuHnav.png">
            <a:extLst>
              <a:ext uri="{FF2B5EF4-FFF2-40B4-BE49-F238E27FC236}">
                <a16:creationId xmlns:a16="http://schemas.microsoft.com/office/drawing/2014/main" id="{58E31140-47A9-FA9A-5314-FEA5F0F3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8" descr="http://img2.wikia.nocookie.net/__cb20131225214836/disney/images/f/f3/Hippo.png">
            <a:extLst>
              <a:ext uri="{FF2B5EF4-FFF2-40B4-BE49-F238E27FC236}">
                <a16:creationId xmlns:a16="http://schemas.microsoft.com/office/drawing/2014/main" id="{8BDAA20D-F6EB-5E8B-4786-2EBDA55B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30003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8" grpId="0" autoUpdateAnimBg="0"/>
      <p:bldP spid="11" grpId="0" autoUpdateAnimBg="0"/>
      <p:bldP spid="13" grpId="0" autoUpdateAnimBg="0"/>
      <p:bldP spid="18" grpId="0" autoUpdateAnimBg="0"/>
      <p:bldP spid="2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776</Words>
  <Application>Microsoft Office PowerPoint</Application>
  <PresentationFormat>Široki ekran</PresentationFormat>
  <Paragraphs>326</Paragraphs>
  <Slides>14</Slides>
  <Notes>1</Notes>
  <HiddenSlides>0</HiddenSlides>
  <MMClips>0</MMClips>
  <ScaleCrop>false</ScaleCrop>
  <HeadingPairs>
    <vt:vector size="6" baseType="variant">
      <vt:variant>
        <vt:lpstr>Korišćeni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3" baseType="lpstr">
      <vt:lpstr>Calibri</vt:lpstr>
      <vt:lpstr>Arial</vt:lpstr>
      <vt:lpstr>Calibri Light</vt:lpstr>
      <vt:lpstr>Comic Sans MS</vt:lpstr>
      <vt:lpstr>Andalus</vt:lpstr>
      <vt:lpstr>Times New Roman</vt:lpstr>
      <vt:lpstr>Wingdings</vt:lpstr>
      <vt:lpstr>Chiller</vt:lpstr>
      <vt:lpstr>Office Theme</vt:lpstr>
      <vt:lpstr>STRATEGIJA REGULACIJE METABOLIZMA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STRATEGIJA REGULACIJE METABOLIZMA</dc:title>
  <dc:creator>Korisnik</dc:creator>
  <cp:lastModifiedBy>nnn</cp:lastModifiedBy>
  <cp:revision>13</cp:revision>
  <dcterms:created xsi:type="dcterms:W3CDTF">2022-05-24T21:07:29Z</dcterms:created>
  <dcterms:modified xsi:type="dcterms:W3CDTF">2022-06-11T07:43:15Z</dcterms:modified>
</cp:coreProperties>
</file>