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6" r:id="rId3"/>
    <p:sldId id="258" r:id="rId4"/>
    <p:sldId id="270" r:id="rId5"/>
    <p:sldId id="288" r:id="rId6"/>
    <p:sldId id="271" r:id="rId7"/>
    <p:sldId id="272" r:id="rId8"/>
    <p:sldId id="273" r:id="rId9"/>
    <p:sldId id="257" r:id="rId10"/>
    <p:sldId id="261" r:id="rId11"/>
    <p:sldId id="259" r:id="rId12"/>
    <p:sldId id="267" r:id="rId13"/>
    <p:sldId id="268" r:id="rId14"/>
    <p:sldId id="263" r:id="rId15"/>
    <p:sldId id="269" r:id="rId16"/>
    <p:sldId id="262" r:id="rId17"/>
    <p:sldId id="289" r:id="rId18"/>
    <p:sldId id="264" r:id="rId19"/>
    <p:sldId id="265" r:id="rId20"/>
    <p:sldId id="276" r:id="rId21"/>
    <p:sldId id="277" r:id="rId22"/>
    <p:sldId id="278" r:id="rId23"/>
    <p:sldId id="290" r:id="rId24"/>
    <p:sldId id="275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E7DAD1-C38D-0914-4C37-7BC3A0FDB4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A9C71-C259-981E-3256-92EE992336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6BB4AA-652C-4476-A81F-4245B1F2BC2E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CC81933-E868-A295-CCF9-53D7178BDF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48F0C1D-C6DB-386B-6794-0FF3E8DD8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A4880-CC5B-846E-B2F6-28081668DF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F696F-99D6-F9AA-2FCA-E17DC842B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0ABA6D-89FC-43D5-97D0-81A03C2E70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F812441-C588-E96A-CDF1-E9F5DEB106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CA458E08-6941-2A40-A9C4-F5AEE3C03B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sl-SI"/>
              <a:t>Razradi!!!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4C8BF36-E3CF-F4B8-CEB2-84D1691CC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3EA0C4F-7EF9-4EA1-9313-E62502F84777}" type="slidenum">
              <a:rPr lang="en-US" altLang="sl-SI">
                <a:latin typeface="Arial" panose="020B0604020202020204" pitchFamily="34" charset="0"/>
              </a:rPr>
              <a:pPr/>
              <a:t>7</a:t>
            </a:fld>
            <a:endParaRPr lang="en-US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F941E0BD-DD90-44B0-8A4F-0970AB3281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F192344-51AC-B04A-C3A3-2170C256E2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D5E0A12E-AD8D-D4E4-1BF9-7D68992179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6074C8D-9B67-40B4-8A6D-E5A8DA95539C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43913B2-E0C1-B2B6-8FB1-13401F9052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DCFADDE-43D9-6DC0-C587-80F0A24690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7E9582A-ACA6-2E29-E77C-C41ADFC5C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2C593B-B9FA-4E70-A18E-4AB41B693BF4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B3CDE-ADC9-3191-BAD4-6F60FD20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C341-1D95-4DE3-AF14-4E4FC905D492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1C96F-3000-452D-EB40-B81AEB26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8204F-A71F-A853-AA83-357E9A8A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4FCAA-5B87-48AF-9892-E376A1287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69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9D80C-079F-30EF-45C1-A1A4382FD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1159-2E44-44A2-9E46-87F231214164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230C3-8E2F-2607-9270-BB51BF30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0FAD5-CBE9-D87C-47AC-5F69D081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1FFA8-96FF-43E1-9250-F3FE86FFF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68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5FAA-304A-C081-879D-6B4A38664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57D9-1613-4463-8971-D47E1619F886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3A659-4E42-55C9-CD5D-9963E67F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E932-4DB4-9F90-C04E-F9B7436C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6A864-D5AD-4A0B-B228-4690609F6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86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1FD0D-C095-89C6-716F-C33DD230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5791-D2B5-44CB-8D9E-CB2B6A205730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9106F-63F1-4995-B602-B20858D3B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98A5A-18CF-48C9-58AB-050EE7DEA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E8D17-C9F3-41CC-B52B-4CBE79467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53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99165-DD72-26A8-E90F-FF9753F1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6FC01-6D6B-4F67-A32A-C84757DD5BAC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0A85-2ABA-725F-04B2-D19862CB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6E9E1-BF20-CFB0-748F-92DAFE8E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B79C1-0803-4DFD-B5CE-D9D4B0FCC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64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1DF5F4-53FF-F79D-BD5B-D82132F9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DC087-9F8D-445B-9009-D3EA16521B0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DD605A-500F-004C-D499-28B3CF48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25FEC9-F5F8-C8CF-44F5-D555C581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AD99E-A0C1-4EF4-8BFB-5761980D8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06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46DD7D-1856-2956-A892-D671CA6E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15-F997-46EC-8F94-CCB6B1512C5D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B57E00-EAB8-EFB0-2E4F-1D2726B5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1F4FB6-EBEC-483A-5FA9-CAFE66FE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C31D6-5B4D-4A6F-A20E-44338A458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26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824294-A829-18F2-56FF-2E9314D5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65DA-80B4-4BBA-9C7A-C718E50D405E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71C2140-C687-2E67-9567-C2C528BB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67370E-280C-B0E3-F896-E824152D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5A9EE-558F-4A85-A2DD-A1349663C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15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2465362-2F7C-4C14-B775-45A4A3DC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C546-B1D1-42B0-B57C-98CB8A1F8B0D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7DD410-E1C3-A039-7980-9C14520C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669C9E-61A2-FC2D-F11A-3751AF2B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DD937-1B9F-446C-BAE6-A5A86BD5DD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41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D0346F-EB76-8C9E-7E8A-418B3EFE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CF01-A51E-4C91-920F-1000477ED1D5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FB8B84-799C-9F4B-73C3-5A874DC9F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D30352-C573-8A74-E8B0-002FC49C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E5E39-F210-4B6D-8C24-730FA2005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65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B074F7-B59C-55F7-3805-845F024C6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28ECA-4DB0-4A4A-BFEE-C232A1E07DC8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7F8E65-83B0-70E4-7EC2-B8BA49B9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F72CEC-4D2E-8870-5B82-78FD6465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CD330-F137-41B6-B8CE-3766A91D3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79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FA8163-BFA3-2A1C-33FC-34CB369CE1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D350633-2398-CF14-5822-B84BCBFAD9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FE15A-3201-D28E-19D0-B4C01D257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9B5276-2371-487D-AFAD-4DCAF10EB209}" type="datetimeFigureOut">
              <a:rPr lang="en-US"/>
              <a:pPr>
                <a:defRPr/>
              </a:pPr>
              <a:t>6/11/2022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73456-23D3-A524-5755-A42852EFB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B48AF-215D-D20F-BF8B-B6E237AB1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2150EB5-A9A5-4C92-A642-3C4C08D61B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F46FADB-037D-89E0-32A1-28E40937B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75" y="490538"/>
            <a:ext cx="10137775" cy="2387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POVE</a:t>
            </a:r>
            <a:r>
              <a:rPr lang="sr-Latn-R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ANOST METABOL</a:t>
            </a:r>
            <a:r>
              <a:rPr lang="sr-Latn-R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IČKIH PROCESA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904C47CE-7BA1-3FD7-2B9D-F3EAC03F0B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sr-Latn-R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SPECIFIČNOSTI U TKIVIMA, MREŽA METABOLIČKIH PUTEVA, CENTRALNA ULOGA CLK I OKSIDATIVNE FOSFORILACIJE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http://assets1.bigthink.com/system/idea_thumbnails/48501/original/red%20meat.jpg?1354237606">
            <a:extLst>
              <a:ext uri="{FF2B5EF4-FFF2-40B4-BE49-F238E27FC236}">
                <a16:creationId xmlns:a16="http://schemas.microsoft.com/office/drawing/2014/main" id="{82637452-5485-5524-6CE2-F08F33EC2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1295400"/>
            <a:ext cx="26654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6" descr="http://agroekonomija.files.wordpress.com/2011/09/pecica.jpg">
            <a:extLst>
              <a:ext uri="{FF2B5EF4-FFF2-40B4-BE49-F238E27FC236}">
                <a16:creationId xmlns:a16="http://schemas.microsoft.com/office/drawing/2014/main" id="{DB5CED25-205C-3E5D-B81D-78864DA45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F01270-6BAB-80EC-9346-0E734D1F1279}"/>
              </a:ext>
            </a:extLst>
          </p:cNvPr>
          <p:cNvSpPr txBox="1"/>
          <p:nvPr/>
        </p:nvSpPr>
        <p:spPr>
          <a:xfrm>
            <a:off x="3505200" y="1447800"/>
            <a:ext cx="15525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piruvat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17D92-8282-1FB3-0A4A-82AC1EECF55C}"/>
              </a:ext>
            </a:extLst>
          </p:cNvPr>
          <p:cNvSpPr txBox="1"/>
          <p:nvPr/>
        </p:nvSpPr>
        <p:spPr>
          <a:xfrm>
            <a:off x="0" y="685800"/>
            <a:ext cx="29479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Masne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kiseline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3CAAB-B8FB-100A-9F44-576AE116A925}"/>
              </a:ext>
            </a:extLst>
          </p:cNvPr>
          <p:cNvSpPr txBox="1"/>
          <p:nvPr/>
        </p:nvSpPr>
        <p:spPr>
          <a:xfrm>
            <a:off x="2895600" y="0"/>
            <a:ext cx="297021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Ugljeni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hidrati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EC137-712A-3EC6-E8E2-F12C162D7E2E}"/>
              </a:ext>
            </a:extLst>
          </p:cNvPr>
          <p:cNvSpPr txBox="1"/>
          <p:nvPr/>
        </p:nvSpPr>
        <p:spPr>
          <a:xfrm>
            <a:off x="6248400" y="685800"/>
            <a:ext cx="27781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x-none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minokiseline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C29D90-A306-D7DE-7756-83E398D330F4}"/>
              </a:ext>
            </a:extLst>
          </p:cNvPr>
          <p:cNvCxnSpPr>
            <a:endCxn id="4" idx="0"/>
          </p:cNvCxnSpPr>
          <p:nvPr/>
        </p:nvCxnSpPr>
        <p:spPr>
          <a:xfrm rot="16200000" flipH="1">
            <a:off x="3817144" y="983456"/>
            <a:ext cx="914400" cy="142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F16395-6B9B-203D-4094-80612FF13886}"/>
              </a:ext>
            </a:extLst>
          </p:cNvPr>
          <p:cNvCxnSpPr/>
          <p:nvPr/>
        </p:nvCxnSpPr>
        <p:spPr>
          <a:xfrm rot="5400000">
            <a:off x="5105400" y="1447800"/>
            <a:ext cx="1981200" cy="1676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D195309-0366-0B50-7D5F-9F81C47FE307}"/>
              </a:ext>
            </a:extLst>
          </p:cNvPr>
          <p:cNvSpPr txBox="1"/>
          <p:nvPr/>
        </p:nvSpPr>
        <p:spPr>
          <a:xfrm>
            <a:off x="2971800" y="3352800"/>
            <a:ext cx="25558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x-none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cetil KoA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B3265B-38BE-1602-DCE8-B66B2912A2BC}"/>
              </a:ext>
            </a:extLst>
          </p:cNvPr>
          <p:cNvCxnSpPr/>
          <p:nvPr/>
        </p:nvCxnSpPr>
        <p:spPr>
          <a:xfrm rot="5400000">
            <a:off x="3659188" y="2667000"/>
            <a:ext cx="121761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3DCEAC-8275-A75D-86D6-29A0F725A3F8}"/>
              </a:ext>
            </a:extLst>
          </p:cNvPr>
          <p:cNvCxnSpPr/>
          <p:nvPr/>
        </p:nvCxnSpPr>
        <p:spPr>
          <a:xfrm rot="10800000" flipV="1">
            <a:off x="2667000" y="4191000"/>
            <a:ext cx="7620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F173BC-40EB-CCA6-CA5A-84D5D7AA85F7}"/>
              </a:ext>
            </a:extLst>
          </p:cNvPr>
          <p:cNvCxnSpPr/>
          <p:nvPr/>
        </p:nvCxnSpPr>
        <p:spPr>
          <a:xfrm rot="16200000" flipH="1">
            <a:off x="4838700" y="4229100"/>
            <a:ext cx="9144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46F292-6B1A-A4EC-3DF4-E14AFBB8E670}"/>
              </a:ext>
            </a:extLst>
          </p:cNvPr>
          <p:cNvCxnSpPr/>
          <p:nvPr/>
        </p:nvCxnSpPr>
        <p:spPr>
          <a:xfrm rot="5400000">
            <a:off x="3429001" y="5029200"/>
            <a:ext cx="16764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1C6E22E-F83D-8642-0A08-4A5139A58708}"/>
              </a:ext>
            </a:extLst>
          </p:cNvPr>
          <p:cNvSpPr txBox="1"/>
          <p:nvPr/>
        </p:nvSpPr>
        <p:spPr>
          <a:xfrm>
            <a:off x="3810000" y="6019800"/>
            <a:ext cx="9080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1C391-DA24-2549-8E24-F3C8A709BCF7}"/>
              </a:ext>
            </a:extLst>
          </p:cNvPr>
          <p:cNvSpPr txBox="1"/>
          <p:nvPr/>
        </p:nvSpPr>
        <p:spPr>
          <a:xfrm>
            <a:off x="609600" y="4876800"/>
            <a:ext cx="2127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Ketonska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tela</a:t>
            </a:r>
            <a:endParaRPr lang="en-US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CE258E-2BBE-4279-4A4C-7CD56FB52892}"/>
              </a:ext>
            </a:extLst>
          </p:cNvPr>
          <p:cNvSpPr txBox="1"/>
          <p:nvPr/>
        </p:nvSpPr>
        <p:spPr>
          <a:xfrm>
            <a:off x="4953000" y="4953000"/>
            <a:ext cx="16922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</a:t>
            </a:r>
            <a:endParaRPr lang="en-US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steroidi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1E5629-003B-4069-1E15-4629DB56E80B}"/>
              </a:ext>
            </a:extLst>
          </p:cNvPr>
          <p:cNvSpPr txBox="1"/>
          <p:nvPr/>
        </p:nvSpPr>
        <p:spPr>
          <a:xfrm>
            <a:off x="6705600" y="4572000"/>
            <a:ext cx="22574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Masne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kiseline</a:t>
            </a:r>
            <a:endParaRPr lang="en-US" sz="24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6C85FA-3CE9-B778-C899-DED1515E5C7A}"/>
              </a:ext>
            </a:extLst>
          </p:cNvPr>
          <p:cNvCxnSpPr/>
          <p:nvPr/>
        </p:nvCxnSpPr>
        <p:spPr>
          <a:xfrm>
            <a:off x="5334000" y="4038600"/>
            <a:ext cx="19050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http://www.najcena.si/images/products/large/10177/Celjske_mesnine_delikatesna_slanina_vakuum_.jpg">
            <a:extLst>
              <a:ext uri="{FF2B5EF4-FFF2-40B4-BE49-F238E27FC236}">
                <a16:creationId xmlns:a16="http://schemas.microsoft.com/office/drawing/2014/main" id="{7CF55EA5-DC97-8F4A-4430-713BF8861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2592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A020DF-579C-C1DC-EB58-4E87DBDE9282}"/>
              </a:ext>
            </a:extLst>
          </p:cNvPr>
          <p:cNvCxnSpPr/>
          <p:nvPr/>
        </p:nvCxnSpPr>
        <p:spPr>
          <a:xfrm rot="16200000" flipH="1">
            <a:off x="1714500" y="1638300"/>
            <a:ext cx="2057400" cy="1219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E7C357D-79A3-C388-740C-0D0B5CA6A792}"/>
              </a:ext>
            </a:extLst>
          </p:cNvPr>
          <p:cNvCxnSpPr/>
          <p:nvPr/>
        </p:nvCxnSpPr>
        <p:spPr>
          <a:xfrm>
            <a:off x="2819400" y="1143000"/>
            <a:ext cx="533400" cy="488950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E1B9AB3-DC89-3B3E-0DDF-FE91B817C6EB}"/>
              </a:ext>
            </a:extLst>
          </p:cNvPr>
          <p:cNvCxnSpPr/>
          <p:nvPr/>
        </p:nvCxnSpPr>
        <p:spPr>
          <a:xfrm>
            <a:off x="2362200" y="2667000"/>
            <a:ext cx="6096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50E9E3-CF28-F085-DD39-923AA3594597}"/>
              </a:ext>
            </a:extLst>
          </p:cNvPr>
          <p:cNvCxnSpPr/>
          <p:nvPr/>
        </p:nvCxnSpPr>
        <p:spPr>
          <a:xfrm rot="5400000">
            <a:off x="3430588" y="2284412"/>
            <a:ext cx="457200" cy="3175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F8FC5CE-48E4-C0B3-B790-32395BDC3A02}"/>
              </a:ext>
            </a:extLst>
          </p:cNvPr>
          <p:cNvSpPr txBox="1"/>
          <p:nvPr/>
        </p:nvSpPr>
        <p:spPr bwMode="auto">
          <a:xfrm>
            <a:off x="3048000" y="2514600"/>
            <a:ext cx="1237839" cy="33855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acetil-KoA</a:t>
            </a:r>
            <a:endParaRPr lang="en-US" sz="1600" b="1" baseline="30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824B4-A615-1A0E-2DE0-5DC685274836}"/>
              </a:ext>
            </a:extLst>
          </p:cNvPr>
          <p:cNvSpPr txBox="1"/>
          <p:nvPr/>
        </p:nvSpPr>
        <p:spPr bwMode="auto">
          <a:xfrm>
            <a:off x="2286000" y="762000"/>
            <a:ext cx="922047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Glukoza</a:t>
            </a:r>
            <a:endParaRPr lang="en-US" sz="1600" baseline="30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3E53B-C851-FAAF-0B1A-B7CFA1ED1505}"/>
              </a:ext>
            </a:extLst>
          </p:cNvPr>
          <p:cNvSpPr txBox="1"/>
          <p:nvPr/>
        </p:nvSpPr>
        <p:spPr bwMode="auto">
          <a:xfrm>
            <a:off x="4038600" y="762000"/>
            <a:ext cx="1479892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Aminokiseline</a:t>
            </a:r>
            <a:endParaRPr lang="en-US" sz="1600" baseline="300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A2CEA-D274-B3B4-2294-0BF11F4514A9}"/>
              </a:ext>
            </a:extLst>
          </p:cNvPr>
          <p:cNvSpPr txBox="1"/>
          <p:nvPr/>
        </p:nvSpPr>
        <p:spPr bwMode="auto">
          <a:xfrm>
            <a:off x="3276600" y="1676400"/>
            <a:ext cx="857927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Piruvat</a:t>
            </a:r>
            <a:endParaRPr lang="en-US" sz="1600" baseline="300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CEFCAB-79AB-B0C9-E876-93E989600B39}"/>
              </a:ext>
            </a:extLst>
          </p:cNvPr>
          <p:cNvSpPr txBox="1"/>
          <p:nvPr/>
        </p:nvSpPr>
        <p:spPr bwMode="auto">
          <a:xfrm>
            <a:off x="1447800" y="2362200"/>
            <a:ext cx="89800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Masne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kiseline</a:t>
            </a:r>
            <a:endParaRPr lang="en-US" sz="1600" baseline="300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2B253A-B56E-6711-7C94-DDB701480EC3}"/>
              </a:ext>
            </a:extLst>
          </p:cNvPr>
          <p:cNvSpPr txBox="1"/>
          <p:nvPr/>
        </p:nvSpPr>
        <p:spPr bwMode="auto">
          <a:xfrm>
            <a:off x="5181600" y="2286000"/>
            <a:ext cx="1219200" cy="338554"/>
          </a:xfrm>
          <a:prstGeom prst="rect">
            <a:avLst/>
          </a:prstGeom>
          <a:solidFill>
            <a:srgbClr val="FFFF8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</a:t>
            </a:r>
            <a:endParaRPr lang="en-US" sz="1600" baseline="300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0749E-F229-0634-5A53-D1BAFD466075}"/>
              </a:ext>
            </a:extLst>
          </p:cNvPr>
          <p:cNvSpPr txBox="1"/>
          <p:nvPr/>
        </p:nvSpPr>
        <p:spPr bwMode="auto">
          <a:xfrm>
            <a:off x="5181600" y="2667000"/>
            <a:ext cx="1676400" cy="338554"/>
          </a:xfrm>
          <a:prstGeom prst="rect">
            <a:avLst/>
          </a:prstGeom>
          <a:solidFill>
            <a:srgbClr val="FFFF8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Acetonska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tela</a:t>
            </a:r>
            <a:endParaRPr lang="en-US" sz="1600" baseline="300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E35682-3F28-7D28-C266-8D4FF7FB6AA2}"/>
              </a:ext>
            </a:extLst>
          </p:cNvPr>
          <p:cNvSpPr txBox="1"/>
          <p:nvPr/>
        </p:nvSpPr>
        <p:spPr bwMode="auto">
          <a:xfrm>
            <a:off x="6400800" y="3276600"/>
            <a:ext cx="914400" cy="584775"/>
          </a:xfrm>
          <a:prstGeom prst="rect">
            <a:avLst/>
          </a:prstGeom>
          <a:solidFill>
            <a:srgbClr val="FFFF8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Masne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kiseline</a:t>
            </a:r>
            <a:endParaRPr lang="en-US" sz="1600" baseline="300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FC7757-40E2-E92F-DBCE-DE5E2235159D}"/>
              </a:ext>
            </a:extLst>
          </p:cNvPr>
          <p:cNvSpPr txBox="1"/>
          <p:nvPr/>
        </p:nvSpPr>
        <p:spPr bwMode="auto">
          <a:xfrm>
            <a:off x="4953000" y="3352800"/>
            <a:ext cx="763351" cy="338554"/>
          </a:xfrm>
          <a:prstGeom prst="rect">
            <a:avLst/>
          </a:prstGeom>
          <a:solidFill>
            <a:srgbClr val="9ABB5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Citrat</a:t>
            </a:r>
            <a:endParaRPr lang="en-US" sz="1600" baseline="30000" dirty="0">
              <a:latin typeface="+mn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3470D71-46FC-5AF1-275E-2C6B1CD9B288}"/>
              </a:ext>
            </a:extLst>
          </p:cNvPr>
          <p:cNvCxnSpPr/>
          <p:nvPr/>
        </p:nvCxnSpPr>
        <p:spPr>
          <a:xfrm rot="10800000" flipV="1">
            <a:off x="4038600" y="1143000"/>
            <a:ext cx="685800" cy="457200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AAF1660F-5CDB-8B3D-DA13-CBB0F82F5CA0}"/>
              </a:ext>
            </a:extLst>
          </p:cNvPr>
          <p:cNvSpPr/>
          <p:nvPr/>
        </p:nvSpPr>
        <p:spPr>
          <a:xfrm rot="1347576">
            <a:off x="3073400" y="3340100"/>
            <a:ext cx="3195638" cy="2365375"/>
          </a:xfrm>
          <a:prstGeom prst="arc">
            <a:avLst>
              <a:gd name="adj1" fmla="val 17611173"/>
              <a:gd name="adj2" fmla="val 15637216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8EA635A-9F8F-038D-9017-D73404BBF795}"/>
              </a:ext>
            </a:extLst>
          </p:cNvPr>
          <p:cNvSpPr/>
          <p:nvPr/>
        </p:nvSpPr>
        <p:spPr>
          <a:xfrm rot="1347576">
            <a:off x="3397250" y="1423988"/>
            <a:ext cx="2243138" cy="1876425"/>
          </a:xfrm>
          <a:prstGeom prst="arc">
            <a:avLst>
              <a:gd name="adj1" fmla="val 5105186"/>
              <a:gd name="adj2" fmla="val 7755550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FF235E-9EF3-D972-478E-A62B1B28371A}"/>
              </a:ext>
            </a:extLst>
          </p:cNvPr>
          <p:cNvCxnSpPr/>
          <p:nvPr/>
        </p:nvCxnSpPr>
        <p:spPr>
          <a:xfrm>
            <a:off x="4343400" y="2667000"/>
            <a:ext cx="6096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484A81-F048-EEEE-6320-737E46CD4558}"/>
              </a:ext>
            </a:extLst>
          </p:cNvPr>
          <p:cNvCxnSpPr/>
          <p:nvPr/>
        </p:nvCxnSpPr>
        <p:spPr>
          <a:xfrm>
            <a:off x="5715000" y="3505200"/>
            <a:ext cx="6096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EFE5176-3AF0-5384-329A-0ECE8F053709}"/>
              </a:ext>
            </a:extLst>
          </p:cNvPr>
          <p:cNvSpPr txBox="1"/>
          <p:nvPr/>
        </p:nvSpPr>
        <p:spPr bwMode="auto">
          <a:xfrm>
            <a:off x="2743200" y="3505200"/>
            <a:ext cx="1342034" cy="338554"/>
          </a:xfrm>
          <a:prstGeom prst="rect">
            <a:avLst/>
          </a:prstGeom>
          <a:solidFill>
            <a:srgbClr val="9ABB5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Oksalacetat</a:t>
            </a:r>
            <a:endParaRPr lang="en-US" sz="1600" baseline="30000" dirty="0">
              <a:latin typeface="+mn-lt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6B05BD-B8DB-791D-9A6B-055FC6E54D06}"/>
              </a:ext>
            </a:extLst>
          </p:cNvPr>
          <p:cNvCxnSpPr/>
          <p:nvPr/>
        </p:nvCxnSpPr>
        <p:spPr>
          <a:xfrm flipH="1">
            <a:off x="4286250" y="1143000"/>
            <a:ext cx="438150" cy="1219200"/>
          </a:xfrm>
          <a:prstGeom prst="straightConnector1">
            <a:avLst/>
          </a:prstGeom>
          <a:ln w="15875">
            <a:solidFill>
              <a:srgbClr val="000000"/>
            </a:solidFill>
            <a:prstDash val="soli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www.vivendodaluz.com/graphics/colon_therapy/intestine.gif">
            <a:extLst>
              <a:ext uri="{FF2B5EF4-FFF2-40B4-BE49-F238E27FC236}">
                <a16:creationId xmlns:a16="http://schemas.microsoft.com/office/drawing/2014/main" id="{0A45D522-E55B-CBAF-4BFF-4559921EB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0" y="1676400"/>
            <a:ext cx="163428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2" descr="http://images.thevine.com.au/resources/VAR/000/029/the-bubble-skin-man-how-fat-we-really-are-and-more_h.jpg">
            <a:extLst>
              <a:ext uri="{FF2B5EF4-FFF2-40B4-BE49-F238E27FC236}">
                <a16:creationId xmlns:a16="http://schemas.microsoft.com/office/drawing/2014/main" id="{77279637-5F2B-3F37-855F-DBEC3F053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38" y="0"/>
            <a:ext cx="3408362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6" descr="http://www.viread.com/global_images/300_healthy_liver.png">
            <a:extLst>
              <a:ext uri="{FF2B5EF4-FFF2-40B4-BE49-F238E27FC236}">
                <a16:creationId xmlns:a16="http://schemas.microsoft.com/office/drawing/2014/main" id="{FBD95C80-B6AA-60F7-ECA5-197B180EE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38200"/>
            <a:ext cx="57102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" name="Cloud 691">
            <a:extLst>
              <a:ext uri="{FF2B5EF4-FFF2-40B4-BE49-F238E27FC236}">
                <a16:creationId xmlns:a16="http://schemas.microsoft.com/office/drawing/2014/main" id="{725DD111-A844-BC6D-8559-BA8573248680}"/>
              </a:ext>
            </a:extLst>
          </p:cNvPr>
          <p:cNvSpPr/>
          <p:nvPr/>
        </p:nvSpPr>
        <p:spPr>
          <a:xfrm>
            <a:off x="8001000" y="4343400"/>
            <a:ext cx="2286000" cy="2286000"/>
          </a:xfrm>
          <a:prstGeom prst="cloud">
            <a:avLst/>
          </a:prstGeom>
          <a:gradFill>
            <a:gsLst>
              <a:gs pos="3100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91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5" name="TextBox 694">
            <a:extLst>
              <a:ext uri="{FF2B5EF4-FFF2-40B4-BE49-F238E27FC236}">
                <a16:creationId xmlns:a16="http://schemas.microsoft.com/office/drawing/2014/main" id="{2399D2C9-B814-6564-CBE4-AC21754AF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124200"/>
            <a:ext cx="1258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glukoza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5367" name="TextBox 695">
            <a:extLst>
              <a:ext uri="{FF2B5EF4-FFF2-40B4-BE49-F238E27FC236}">
                <a16:creationId xmlns:a16="http://schemas.microsoft.com/office/drawing/2014/main" id="{FE3344F3-EC2A-409F-5980-6233C154D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838200"/>
            <a:ext cx="1477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  <a:cs typeface="Times New Roman" panose="02020603050405020304" pitchFamily="18" charset="0"/>
              </a:rPr>
              <a:t>masno tkivo</a:t>
            </a:r>
          </a:p>
        </p:txBody>
      </p:sp>
      <p:sp>
        <p:nvSpPr>
          <p:cNvPr id="15368" name="TextBox 696">
            <a:extLst>
              <a:ext uri="{FF2B5EF4-FFF2-40B4-BE49-F238E27FC236}">
                <a16:creationId xmlns:a16="http://schemas.microsoft.com/office/drawing/2014/main" id="{7B357945-9F69-D5D8-294B-C09449745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5791200"/>
            <a:ext cx="776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cs typeface="Times New Roman" panose="02020603050405020304" pitchFamily="18" charset="0"/>
              </a:rPr>
              <a:t>razna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cs typeface="Times New Roman" panose="02020603050405020304" pitchFamily="18" charset="0"/>
              </a:rPr>
              <a:t>tkiva</a:t>
            </a:r>
          </a:p>
        </p:txBody>
      </p:sp>
      <p:cxnSp>
        <p:nvCxnSpPr>
          <p:cNvPr id="698" name="Straight Arrow Connector 697">
            <a:extLst>
              <a:ext uri="{FF2B5EF4-FFF2-40B4-BE49-F238E27FC236}">
                <a16:creationId xmlns:a16="http://schemas.microsoft.com/office/drawing/2014/main" id="{5012CF3B-FA5C-97B0-6C5A-B7CA28595DFF}"/>
              </a:ext>
            </a:extLst>
          </p:cNvPr>
          <p:cNvCxnSpPr>
            <a:endCxn id="15372" idx="1"/>
          </p:cNvCxnSpPr>
          <p:nvPr/>
        </p:nvCxnSpPr>
        <p:spPr>
          <a:xfrm>
            <a:off x="5497513" y="3575050"/>
            <a:ext cx="3341687" cy="1243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Arrow Connector 699">
            <a:extLst>
              <a:ext uri="{FF2B5EF4-FFF2-40B4-BE49-F238E27FC236}">
                <a16:creationId xmlns:a16="http://schemas.microsoft.com/office/drawing/2014/main" id="{A21F4CA3-E9D6-98D0-792A-0A2952E011B6}"/>
              </a:ext>
            </a:extLst>
          </p:cNvPr>
          <p:cNvCxnSpPr/>
          <p:nvPr/>
        </p:nvCxnSpPr>
        <p:spPr>
          <a:xfrm rot="16200000" flipH="1">
            <a:off x="4076700" y="29337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Straight Arrow Connector 700">
            <a:extLst>
              <a:ext uri="{FF2B5EF4-FFF2-40B4-BE49-F238E27FC236}">
                <a16:creationId xmlns:a16="http://schemas.microsoft.com/office/drawing/2014/main" id="{870555A4-9B49-BC6F-4111-E64EB4641DD0}"/>
              </a:ext>
            </a:extLst>
          </p:cNvPr>
          <p:cNvCxnSpPr/>
          <p:nvPr/>
        </p:nvCxnSpPr>
        <p:spPr>
          <a:xfrm rot="5400000" flipH="1" flipV="1">
            <a:off x="4229100" y="3543300"/>
            <a:ext cx="5334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701">
            <a:extLst>
              <a:ext uri="{FF2B5EF4-FFF2-40B4-BE49-F238E27FC236}">
                <a16:creationId xmlns:a16="http://schemas.microsoft.com/office/drawing/2014/main" id="{FE9B4212-97BC-24FF-EE4E-57EEF4A19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4648200"/>
            <a:ext cx="892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  <a:cs typeface="Times New Roman" panose="02020603050405020304" pitchFamily="18" charset="0"/>
              </a:rPr>
              <a:t>glukoza</a:t>
            </a:r>
          </a:p>
        </p:txBody>
      </p:sp>
      <p:cxnSp>
        <p:nvCxnSpPr>
          <p:cNvPr id="703" name="Straight Arrow Connector 702">
            <a:extLst>
              <a:ext uri="{FF2B5EF4-FFF2-40B4-BE49-F238E27FC236}">
                <a16:creationId xmlns:a16="http://schemas.microsoft.com/office/drawing/2014/main" id="{70F26753-9733-8BA1-104D-694E9EC33D09}"/>
              </a:ext>
            </a:extLst>
          </p:cNvPr>
          <p:cNvCxnSpPr/>
          <p:nvPr/>
        </p:nvCxnSpPr>
        <p:spPr>
          <a:xfrm>
            <a:off x="3048000" y="42672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4" name="TextBox 59">
            <a:extLst>
              <a:ext uri="{FF2B5EF4-FFF2-40B4-BE49-F238E27FC236}">
                <a16:creationId xmlns:a16="http://schemas.microsoft.com/office/drawing/2014/main" id="{8D036FCF-1ACC-CFFF-CE21-7A0490CD3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09800"/>
            <a:ext cx="1414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cs typeface="Times New Roman" panose="02020603050405020304" pitchFamily="18" charset="0"/>
              </a:rPr>
              <a:t>polisaharidi</a:t>
            </a:r>
          </a:p>
        </p:txBody>
      </p:sp>
      <p:cxnSp>
        <p:nvCxnSpPr>
          <p:cNvPr id="706" name="Straight Arrow Connector 705">
            <a:extLst>
              <a:ext uri="{FF2B5EF4-FFF2-40B4-BE49-F238E27FC236}">
                <a16:creationId xmlns:a16="http://schemas.microsoft.com/office/drawing/2014/main" id="{FE505027-3348-CE92-86DB-76E85821DEEC}"/>
              </a:ext>
            </a:extLst>
          </p:cNvPr>
          <p:cNvCxnSpPr/>
          <p:nvPr/>
        </p:nvCxnSpPr>
        <p:spPr>
          <a:xfrm rot="5400000">
            <a:off x="1981994" y="2894806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6" name="TextBox 59">
            <a:extLst>
              <a:ext uri="{FF2B5EF4-FFF2-40B4-BE49-F238E27FC236}">
                <a16:creationId xmlns:a16="http://schemas.microsoft.com/office/drawing/2014/main" id="{83E6CB4B-2AEA-2800-5D95-3DB072FF0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00400"/>
            <a:ext cx="1535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cs typeface="Times New Roman" panose="02020603050405020304" pitchFamily="18" charset="0"/>
              </a:rPr>
              <a:t>oligosaharidi</a:t>
            </a:r>
          </a:p>
        </p:txBody>
      </p:sp>
      <p:cxnSp>
        <p:nvCxnSpPr>
          <p:cNvPr id="708" name="Straight Arrow Connector 707">
            <a:extLst>
              <a:ext uri="{FF2B5EF4-FFF2-40B4-BE49-F238E27FC236}">
                <a16:creationId xmlns:a16="http://schemas.microsoft.com/office/drawing/2014/main" id="{82E79937-6A5F-18D0-2999-9CD39E9E829A}"/>
              </a:ext>
            </a:extLst>
          </p:cNvPr>
          <p:cNvCxnSpPr/>
          <p:nvPr/>
        </p:nvCxnSpPr>
        <p:spPr>
          <a:xfrm rot="5400000">
            <a:off x="1943894" y="392350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8" name="TextBox 59">
            <a:extLst>
              <a:ext uri="{FF2B5EF4-FFF2-40B4-BE49-F238E27FC236}">
                <a16:creationId xmlns:a16="http://schemas.microsoft.com/office/drawing/2014/main" id="{E075864F-E934-4DBE-8383-C46465FCE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4800"/>
            <a:ext cx="1585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cs typeface="Times New Roman" panose="02020603050405020304" pitchFamily="18" charset="0"/>
              </a:rPr>
              <a:t>monosaharidi</a:t>
            </a:r>
          </a:p>
        </p:txBody>
      </p:sp>
      <p:sp>
        <p:nvSpPr>
          <p:cNvPr id="15379" name="TextBox 59">
            <a:extLst>
              <a:ext uri="{FF2B5EF4-FFF2-40B4-BE49-F238E27FC236}">
                <a16:creationId xmlns:a16="http://schemas.microsoft.com/office/drawing/2014/main" id="{0C95560D-A085-CA5F-570F-C58BD0C76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86200"/>
            <a:ext cx="1585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cs typeface="Times New Roman" panose="02020603050405020304" pitchFamily="18" charset="0"/>
              </a:rPr>
              <a:t>razni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cs typeface="Times New Roman" panose="02020603050405020304" pitchFamily="18" charset="0"/>
              </a:rPr>
              <a:t>monosaharidi</a:t>
            </a:r>
          </a:p>
        </p:txBody>
      </p:sp>
      <p:sp>
        <p:nvSpPr>
          <p:cNvPr id="15380" name="TextBox 60">
            <a:extLst>
              <a:ext uri="{FF2B5EF4-FFF2-40B4-BE49-F238E27FC236}">
                <a16:creationId xmlns:a16="http://schemas.microsoft.com/office/drawing/2014/main" id="{D8AB303C-D428-A530-1FEF-30FFC293A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514600"/>
            <a:ext cx="1049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cs typeface="Times New Roman" panose="02020603050405020304" pitchFamily="18" charset="0"/>
              </a:rPr>
              <a:t>glikogen</a:t>
            </a:r>
          </a:p>
        </p:txBody>
      </p:sp>
      <p:sp>
        <p:nvSpPr>
          <p:cNvPr id="712" name="TextBox 60">
            <a:extLst>
              <a:ext uri="{FF2B5EF4-FFF2-40B4-BE49-F238E27FC236}">
                <a16:creationId xmlns:a16="http://schemas.microsoft.com/office/drawing/2014/main" id="{9ADF2BCE-DCC4-F751-9749-ED9B5BA0B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514600"/>
            <a:ext cx="2289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masne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kiseline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715" name="Straight Arrow Connector 714">
            <a:extLst>
              <a:ext uri="{FF2B5EF4-FFF2-40B4-BE49-F238E27FC236}">
                <a16:creationId xmlns:a16="http://schemas.microsoft.com/office/drawing/2014/main" id="{3FFA321E-B78A-D275-CCB9-AF75E3B87429}"/>
              </a:ext>
            </a:extLst>
          </p:cNvPr>
          <p:cNvCxnSpPr/>
          <p:nvPr/>
        </p:nvCxnSpPr>
        <p:spPr>
          <a:xfrm rot="5400000">
            <a:off x="8915400" y="5181600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" name="TextBox 715">
            <a:extLst>
              <a:ext uri="{FF2B5EF4-FFF2-40B4-BE49-F238E27FC236}">
                <a16:creationId xmlns:a16="http://schemas.microsoft.com/office/drawing/2014/main" id="{34A3E684-DEA4-64F1-F480-E06FB2A0C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410200"/>
            <a:ext cx="1658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dirty="0">
                <a:latin typeface="Comic Sans MS" pitchFamily="66" charset="0"/>
                <a:cs typeface="Times New Roman" pitchFamily="18" charset="0"/>
              </a:rPr>
              <a:t>CO</a:t>
            </a:r>
            <a:r>
              <a:rPr lang="x-none" sz="1600" baseline="-25000" dirty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x-none" sz="1600" dirty="0">
                <a:latin typeface="Comic Sans MS" pitchFamily="66" charset="0"/>
                <a:cs typeface="Times New Roman" pitchFamily="18" charset="0"/>
              </a:rPr>
              <a:t>+H</a:t>
            </a:r>
            <a:r>
              <a:rPr lang="x-none" sz="1600" baseline="-25000" dirty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x-none" sz="1600" dirty="0">
                <a:latin typeface="Comic Sans MS" pitchFamily="66" charset="0"/>
                <a:cs typeface="Times New Roman" pitchFamily="18" charset="0"/>
              </a:rPr>
              <a:t>O+</a:t>
            </a:r>
            <a:r>
              <a:rPr lang="x-non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ATP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18" name="TextBox 717">
            <a:extLst>
              <a:ext uri="{FF2B5EF4-FFF2-40B4-BE49-F238E27FC236}">
                <a16:creationId xmlns:a16="http://schemas.microsoft.com/office/drawing/2014/main" id="{6ED8FF86-F4BC-B0E3-DDD0-A5D2E4758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752600"/>
            <a:ext cx="1471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trigliceridi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EF5B6A6-8103-27DE-D9C3-26F49C2BD06A}"/>
              </a:ext>
            </a:extLst>
          </p:cNvPr>
          <p:cNvCxnSpPr/>
          <p:nvPr/>
        </p:nvCxnSpPr>
        <p:spPr>
          <a:xfrm rot="16200000" flipH="1">
            <a:off x="4229100" y="293370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43BAF085-635D-5DE8-1537-D6C57B712556}"/>
              </a:ext>
            </a:extLst>
          </p:cNvPr>
          <p:cNvCxnSpPr/>
          <p:nvPr/>
        </p:nvCxnSpPr>
        <p:spPr>
          <a:xfrm rot="5400000" flipH="1" flipV="1">
            <a:off x="5334000" y="2971800"/>
            <a:ext cx="4572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>
            <a:extLst>
              <a:ext uri="{FF2B5EF4-FFF2-40B4-BE49-F238E27FC236}">
                <a16:creationId xmlns:a16="http://schemas.microsoft.com/office/drawing/2014/main" id="{725F583F-35C8-D44E-3C15-EFB89B9A02B6}"/>
              </a:ext>
            </a:extLst>
          </p:cNvPr>
          <p:cNvCxnSpPr/>
          <p:nvPr/>
        </p:nvCxnSpPr>
        <p:spPr>
          <a:xfrm rot="5400000" flipH="1" flipV="1">
            <a:off x="6629400" y="2209800"/>
            <a:ext cx="4572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9A62AECE-76BE-B444-04C7-2EE69AC347C0}"/>
              </a:ext>
            </a:extLst>
          </p:cNvPr>
          <p:cNvCxnSpPr/>
          <p:nvPr/>
        </p:nvCxnSpPr>
        <p:spPr>
          <a:xfrm rot="5400000" flipH="1" flipV="1">
            <a:off x="7658100" y="1257300"/>
            <a:ext cx="533400" cy="4572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  <p:bldP spid="15372" grpId="0"/>
      <p:bldP spid="15380" grpId="0"/>
      <p:bldP spid="712" grpId="0"/>
      <p:bldP spid="716" grpId="0"/>
      <p:bldP spid="7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D6A6AC-BA2D-850C-D128-9CCCED0E8185}"/>
              </a:ext>
            </a:extLst>
          </p:cNvPr>
          <p:cNvSpPr/>
          <p:nvPr/>
        </p:nvSpPr>
        <p:spPr>
          <a:xfrm>
            <a:off x="2590800" y="0"/>
            <a:ext cx="6019800" cy="685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59">
            <a:extLst>
              <a:ext uri="{FF2B5EF4-FFF2-40B4-BE49-F238E27FC236}">
                <a16:creationId xmlns:a16="http://schemas.microsoft.com/office/drawing/2014/main" id="{395DC629-2599-51BF-F3D8-DE47DC7CF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248400"/>
            <a:ext cx="107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enterocit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TextBox 59">
            <a:extLst>
              <a:ext uri="{FF2B5EF4-FFF2-40B4-BE49-F238E27FC236}">
                <a16:creationId xmlns:a16="http://schemas.microsoft.com/office/drawing/2014/main" id="{ED5FE5A7-86A1-BCE9-5FA2-1013A7C2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1368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Lumen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creva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E9EC421E-84DC-4601-87E4-729B9D68E1C8}"/>
              </a:ext>
            </a:extLst>
          </p:cNvPr>
          <p:cNvCxnSpPr/>
          <p:nvPr/>
        </p:nvCxnSpPr>
        <p:spPr>
          <a:xfrm flipV="1">
            <a:off x="2133600" y="3810000"/>
            <a:ext cx="1295400" cy="4572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81CD4012-4AFF-A1BE-53FD-8E3F735157F2}"/>
              </a:ext>
            </a:extLst>
          </p:cNvPr>
          <p:cNvCxnSpPr/>
          <p:nvPr/>
        </p:nvCxnSpPr>
        <p:spPr>
          <a:xfrm flipV="1">
            <a:off x="2209800" y="5334000"/>
            <a:ext cx="12954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A2CB3C36-5142-F3AC-E1AA-1D2A2268BA80}"/>
              </a:ext>
            </a:extLst>
          </p:cNvPr>
          <p:cNvCxnSpPr/>
          <p:nvPr/>
        </p:nvCxnSpPr>
        <p:spPr>
          <a:xfrm flipV="1">
            <a:off x="2362200" y="1676400"/>
            <a:ext cx="1066800" cy="990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8" name="Picture 1414" descr="C:\Users\Public\Pictures\Sample Pictures\Masti u GIT 1.png">
            <a:extLst>
              <a:ext uri="{FF2B5EF4-FFF2-40B4-BE49-F238E27FC236}">
                <a16:creationId xmlns:a16="http://schemas.microsoft.com/office/drawing/2014/main" id="{BA849BBF-CC1E-68F1-C711-CFBE4C9D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3352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15" descr="C:\Users\Public\Pictures\Sample Pictures\esterifikacija holesterola.png">
            <a:extLst>
              <a:ext uri="{FF2B5EF4-FFF2-40B4-BE49-F238E27FC236}">
                <a16:creationId xmlns:a16="http://schemas.microsoft.com/office/drawing/2014/main" id="{B97BF7B2-5E0E-6F5A-327A-9BCA5BED0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44926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16" descr="C:\Users\Public\Pictures\Sample Pictures\sinteza triglicerida.png">
            <a:extLst>
              <a:ext uri="{FF2B5EF4-FFF2-40B4-BE49-F238E27FC236}">
                <a16:creationId xmlns:a16="http://schemas.microsoft.com/office/drawing/2014/main" id="{A2732E63-E951-CD24-E131-79CCD446D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4583113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17" descr="C:\Users\Public\Pictures\Sample Pictures\sinteza fosfoglicerida.png">
            <a:extLst>
              <a:ext uri="{FF2B5EF4-FFF2-40B4-BE49-F238E27FC236}">
                <a16:creationId xmlns:a16="http://schemas.microsoft.com/office/drawing/2014/main" id="{C7DE33DC-9D9E-6708-23C2-38AFFA514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48200"/>
            <a:ext cx="4430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18" descr="C:\Users\Public\Pictures\Sample Pictures\mešovita micela.png">
            <a:extLst>
              <a:ext uri="{FF2B5EF4-FFF2-40B4-BE49-F238E27FC236}">
                <a16:creationId xmlns:a16="http://schemas.microsoft.com/office/drawing/2014/main" id="{F2FC4BFF-FBD2-1B3D-A160-2C9AB7FC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66988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9EFB241-3F96-968E-C47A-AAF13536675C}"/>
              </a:ext>
            </a:extLst>
          </p:cNvPr>
          <p:cNvSpPr/>
          <p:nvPr/>
        </p:nvSpPr>
        <p:spPr>
          <a:xfrm>
            <a:off x="152400" y="152400"/>
            <a:ext cx="4381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Resorpcija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reesterifikacija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0465C9-8A7C-EDEF-394D-0A18EFBC4BD5}"/>
              </a:ext>
            </a:extLst>
          </p:cNvPr>
          <p:cNvSpPr/>
          <p:nvPr/>
        </p:nvSpPr>
        <p:spPr>
          <a:xfrm>
            <a:off x="0" y="0"/>
            <a:ext cx="8382000" cy="685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59">
            <a:extLst>
              <a:ext uri="{FF2B5EF4-FFF2-40B4-BE49-F238E27FC236}">
                <a16:creationId xmlns:a16="http://schemas.microsoft.com/office/drawing/2014/main" id="{65A8864F-2601-90E5-4548-9E7C06260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248400"/>
            <a:ext cx="107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enterocit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D9186F-7887-BCEA-B08A-C9AD0071BCEE}"/>
              </a:ext>
            </a:extLst>
          </p:cNvPr>
          <p:cNvSpPr/>
          <p:nvPr/>
        </p:nvSpPr>
        <p:spPr>
          <a:xfrm>
            <a:off x="152400" y="152400"/>
            <a:ext cx="35623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Formiranje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hilomikrona</a:t>
            </a:r>
            <a:endParaRPr lang="en-US" sz="2400" b="1" dirty="0">
              <a:latin typeface="+mn-lt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A4EF98E-33D4-FAC5-7F4A-D914C40F63D6}"/>
              </a:ext>
            </a:extLst>
          </p:cNvPr>
          <p:cNvSpPr/>
          <p:nvPr/>
        </p:nvSpPr>
        <p:spPr>
          <a:xfrm>
            <a:off x="3276600" y="1524000"/>
            <a:ext cx="152400" cy="4267200"/>
          </a:xfrm>
          <a:prstGeom prst="rightBrac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3266">
            <a:extLst>
              <a:ext uri="{FF2B5EF4-FFF2-40B4-BE49-F238E27FC236}">
                <a16:creationId xmlns:a16="http://schemas.microsoft.com/office/drawing/2014/main" id="{95ABF649-8713-5B65-3E99-643B4925C34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638800"/>
            <a:ext cx="8686800" cy="609600"/>
            <a:chOff x="304800" y="5638800"/>
            <a:chExt cx="8686800" cy="609600"/>
          </a:xfrm>
        </p:grpSpPr>
        <p:grpSp>
          <p:nvGrpSpPr>
            <p:cNvPr id="18474" name="Group 345">
              <a:extLst>
                <a:ext uri="{FF2B5EF4-FFF2-40B4-BE49-F238E27FC236}">
                  <a16:creationId xmlns:a16="http://schemas.microsoft.com/office/drawing/2014/main" id="{9ECAB502-82A2-2DC0-F07E-3F6B2630A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5943600"/>
              <a:ext cx="1066800" cy="304800"/>
              <a:chOff x="2225054" y="4419600"/>
              <a:chExt cx="1953596" cy="4572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9B19FFF-8703-CA2C-58D9-55465F05EF31}"/>
                  </a:ext>
                </a:extLst>
              </p:cNvPr>
              <p:cNvSpPr/>
              <p:nvPr/>
            </p:nvSpPr>
            <p:spPr bwMode="auto">
              <a:xfrm>
                <a:off x="2225054" y="4511041"/>
                <a:ext cx="287293" cy="36575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E289515-9ACC-7B88-660F-09A076B6A072}"/>
                  </a:ext>
                </a:extLst>
              </p:cNvPr>
              <p:cNvSpPr/>
              <p:nvPr/>
            </p:nvSpPr>
            <p:spPr bwMode="auto">
              <a:xfrm>
                <a:off x="2512347" y="4419600"/>
                <a:ext cx="287293" cy="36575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CE40C29-65F9-B3B3-2560-4C6B00526039}"/>
                  </a:ext>
                </a:extLst>
              </p:cNvPr>
              <p:cNvSpPr/>
              <p:nvPr/>
            </p:nvSpPr>
            <p:spPr bwMode="auto">
              <a:xfrm>
                <a:off x="2799642" y="4511041"/>
                <a:ext cx="287293" cy="36575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552F998-5F46-35F7-03C0-834160DE9050}"/>
                  </a:ext>
                </a:extLst>
              </p:cNvPr>
              <p:cNvSpPr/>
              <p:nvPr/>
            </p:nvSpPr>
            <p:spPr bwMode="auto">
              <a:xfrm>
                <a:off x="3086935" y="4419600"/>
                <a:ext cx="287293" cy="36575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D4621E-0B7B-E5E3-AC5F-8DEFDACF9B28}"/>
                  </a:ext>
                </a:extLst>
              </p:cNvPr>
              <p:cNvSpPr/>
              <p:nvPr/>
            </p:nvSpPr>
            <p:spPr bwMode="auto">
              <a:xfrm>
                <a:off x="3374228" y="4511041"/>
                <a:ext cx="287293" cy="36575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98AFD83-1696-31E4-66FA-238BF313B2D7}"/>
                  </a:ext>
                </a:extLst>
              </p:cNvPr>
              <p:cNvSpPr/>
              <p:nvPr/>
            </p:nvSpPr>
            <p:spPr bwMode="auto">
              <a:xfrm>
                <a:off x="3891357" y="4511041"/>
                <a:ext cx="287293" cy="36575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ABF14D4-99C0-ED3A-3ABA-BE1372323649}"/>
                  </a:ext>
                </a:extLst>
              </p:cNvPr>
              <p:cNvSpPr/>
              <p:nvPr/>
            </p:nvSpPr>
            <p:spPr bwMode="auto">
              <a:xfrm>
                <a:off x="3661522" y="4419600"/>
                <a:ext cx="287293" cy="365759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</p:grpSp>
        <p:sp>
          <p:nvSpPr>
            <p:cNvPr id="8" name="TextBox 59">
              <a:extLst>
                <a:ext uri="{FF2B5EF4-FFF2-40B4-BE49-F238E27FC236}">
                  <a16:creationId xmlns:a16="http://schemas.microsoft.com/office/drawing/2014/main" id="{9331672E-670F-A37C-8455-E83962F1D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5638800"/>
              <a:ext cx="116998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MK (C 6-10)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A22B6FA-F4C8-E891-D944-E035D9003AD6}"/>
                </a:ext>
              </a:extLst>
            </p:cNvPr>
            <p:cNvCxnSpPr/>
            <p:nvPr/>
          </p:nvCxnSpPr>
          <p:spPr>
            <a:xfrm>
              <a:off x="1371600" y="6096000"/>
              <a:ext cx="7620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28BAA2-AAFC-7823-4A81-DF009EB37B0C}"/>
              </a:ext>
            </a:extLst>
          </p:cNvPr>
          <p:cNvCxnSpPr/>
          <p:nvPr/>
        </p:nvCxnSpPr>
        <p:spPr>
          <a:xfrm>
            <a:off x="3429000" y="3657600"/>
            <a:ext cx="1600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>
            <a:extLst>
              <a:ext uri="{FF2B5EF4-FFF2-40B4-BE49-F238E27FC236}">
                <a16:creationId xmlns:a16="http://schemas.microsoft.com/office/drawing/2014/main" id="{1373F45B-E4CF-B729-228B-592047DF2CA5}"/>
              </a:ext>
            </a:extLst>
          </p:cNvPr>
          <p:cNvSpPr/>
          <p:nvPr/>
        </p:nvSpPr>
        <p:spPr>
          <a:xfrm>
            <a:off x="4343400" y="1524000"/>
            <a:ext cx="609600" cy="2133600"/>
          </a:xfrm>
          <a:prstGeom prst="arc">
            <a:avLst>
              <a:gd name="adj1" fmla="val 5345074"/>
              <a:gd name="adj2" fmla="val 10800000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" name="Group 3265">
            <a:extLst>
              <a:ext uri="{FF2B5EF4-FFF2-40B4-BE49-F238E27FC236}">
                <a16:creationId xmlns:a16="http://schemas.microsoft.com/office/drawing/2014/main" id="{94A3FB81-53E4-9B53-FDDE-00F3E558950F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228600"/>
            <a:ext cx="1600200" cy="2324100"/>
            <a:chOff x="3657600" y="228600"/>
            <a:chExt cx="1600200" cy="2323531"/>
          </a:xfrm>
        </p:grpSpPr>
        <p:grpSp>
          <p:nvGrpSpPr>
            <p:cNvPr id="18449" name="Group 3248">
              <a:extLst>
                <a:ext uri="{FF2B5EF4-FFF2-40B4-BE49-F238E27FC236}">
                  <a16:creationId xmlns:a16="http://schemas.microsoft.com/office/drawing/2014/main" id="{BDFF341B-30A7-6361-11A0-1AD1C809A4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0" y="228600"/>
              <a:ext cx="685800" cy="570931"/>
              <a:chOff x="5638800" y="1066800"/>
              <a:chExt cx="685800" cy="570931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19700732-4A7A-A5B8-F118-5D93790A5918}"/>
                  </a:ext>
                </a:extLst>
              </p:cNvPr>
              <p:cNvSpPr/>
              <p:nvPr/>
            </p:nvSpPr>
            <p:spPr bwMode="auto">
              <a:xfrm>
                <a:off x="5638800" y="1066800"/>
                <a:ext cx="685800" cy="570931"/>
              </a:xfrm>
              <a:prstGeom prst="roundRect">
                <a:avLst>
                  <a:gd name="adj" fmla="val 4816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34" name="Rectangle 149">
                <a:extLst>
                  <a:ext uri="{FF2B5EF4-FFF2-40B4-BE49-F238E27FC236}">
                    <a16:creationId xmlns:a16="http://schemas.microsoft.com/office/drawing/2014/main" id="{3D83BD21-19EE-D171-786D-3937FA8E7B18}"/>
                  </a:ext>
                </a:extLst>
              </p:cNvPr>
              <p:cNvSpPr/>
              <p:nvPr/>
            </p:nvSpPr>
            <p:spPr>
              <a:xfrm>
                <a:off x="5715000" y="1219163"/>
                <a:ext cx="523875" cy="261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ApoB</a:t>
                </a:r>
                <a:endPara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18450" name="Group 3251">
              <a:extLst>
                <a:ext uri="{FF2B5EF4-FFF2-40B4-BE49-F238E27FC236}">
                  <a16:creationId xmlns:a16="http://schemas.microsoft.com/office/drawing/2014/main" id="{EA8B91E9-12F2-CCF8-2203-528F4BC5FE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7600" y="1447800"/>
              <a:ext cx="685800" cy="570931"/>
              <a:chOff x="5791200" y="2057400"/>
              <a:chExt cx="685800" cy="570931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B6A2975A-1EB5-F095-C183-18F040A337D2}"/>
                  </a:ext>
                </a:extLst>
              </p:cNvPr>
              <p:cNvSpPr/>
              <p:nvPr/>
            </p:nvSpPr>
            <p:spPr bwMode="auto">
              <a:xfrm>
                <a:off x="5791200" y="2057400"/>
                <a:ext cx="685800" cy="570931"/>
              </a:xfrm>
              <a:prstGeom prst="roundRect">
                <a:avLst>
                  <a:gd name="adj" fmla="val 481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32" name="Rectangle 149">
                <a:extLst>
                  <a:ext uri="{FF2B5EF4-FFF2-40B4-BE49-F238E27FC236}">
                    <a16:creationId xmlns:a16="http://schemas.microsoft.com/office/drawing/2014/main" id="{D4FCAA92-E629-A503-CC2B-888EA4DBB568}"/>
                  </a:ext>
                </a:extLst>
              </p:cNvPr>
              <p:cNvSpPr/>
              <p:nvPr/>
            </p:nvSpPr>
            <p:spPr>
              <a:xfrm>
                <a:off x="5791200" y="2209464"/>
                <a:ext cx="657225" cy="261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ApoA</a:t>
                </a:r>
                <a:r>
                  <a:rPr lang="en-US" sz="1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I</a:t>
                </a:r>
              </a:p>
            </p:txBody>
          </p:sp>
        </p:grpSp>
        <p:grpSp>
          <p:nvGrpSpPr>
            <p:cNvPr id="18451" name="Group 3254">
              <a:extLst>
                <a:ext uri="{FF2B5EF4-FFF2-40B4-BE49-F238E27FC236}">
                  <a16:creationId xmlns:a16="http://schemas.microsoft.com/office/drawing/2014/main" id="{9D61945D-9432-BB83-297E-3BE6E2BAA4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5800" y="1447800"/>
              <a:ext cx="762000" cy="533400"/>
              <a:chOff x="4114800" y="1828800"/>
              <a:chExt cx="762000" cy="570931"/>
            </a:xfrm>
          </p:grpSpPr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D15F9408-E089-371A-0BCB-208DDC7569BF}"/>
                  </a:ext>
                </a:extLst>
              </p:cNvPr>
              <p:cNvSpPr/>
              <p:nvPr/>
            </p:nvSpPr>
            <p:spPr bwMode="auto">
              <a:xfrm>
                <a:off x="4191000" y="1828800"/>
                <a:ext cx="685800" cy="570931"/>
              </a:xfrm>
              <a:prstGeom prst="roundRect">
                <a:avLst>
                  <a:gd name="adj" fmla="val 48167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30" name="Rectangle 149">
                <a:extLst>
                  <a:ext uri="{FF2B5EF4-FFF2-40B4-BE49-F238E27FC236}">
                    <a16:creationId xmlns:a16="http://schemas.microsoft.com/office/drawing/2014/main" id="{45021785-E80A-1DD0-73BD-223F5C02AE11}"/>
                  </a:ext>
                </a:extLst>
              </p:cNvPr>
              <p:cNvSpPr/>
              <p:nvPr/>
            </p:nvSpPr>
            <p:spPr>
              <a:xfrm>
                <a:off x="4114800" y="1981370"/>
                <a:ext cx="749300" cy="261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ApoA</a:t>
                </a:r>
                <a:r>
                  <a:rPr lang="en-US" sz="1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 IV</a:t>
                </a:r>
              </a:p>
            </p:txBody>
          </p:sp>
        </p:grpSp>
        <p:grpSp>
          <p:nvGrpSpPr>
            <p:cNvPr id="18452" name="Group 3257">
              <a:extLst>
                <a:ext uri="{FF2B5EF4-FFF2-40B4-BE49-F238E27FC236}">
                  <a16:creationId xmlns:a16="http://schemas.microsoft.com/office/drawing/2014/main" id="{7F4A545C-E867-96D5-424C-01541D6C47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0" y="914400"/>
              <a:ext cx="685800" cy="570931"/>
              <a:chOff x="6934200" y="2286000"/>
              <a:chExt cx="685800" cy="570931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BA82072F-B29D-3147-1C30-0D80766BBC27}"/>
                  </a:ext>
                </a:extLst>
              </p:cNvPr>
              <p:cNvSpPr/>
              <p:nvPr/>
            </p:nvSpPr>
            <p:spPr bwMode="auto">
              <a:xfrm>
                <a:off x="6934200" y="2286000"/>
                <a:ext cx="685800" cy="570931"/>
              </a:xfrm>
              <a:prstGeom prst="roundRect">
                <a:avLst>
                  <a:gd name="adj" fmla="val 48167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28" name="Rectangle 149">
                <a:extLst>
                  <a:ext uri="{FF2B5EF4-FFF2-40B4-BE49-F238E27FC236}">
                    <a16:creationId xmlns:a16="http://schemas.microsoft.com/office/drawing/2014/main" id="{4A28956A-0EE9-B8E4-B846-9C1F2C9933E1}"/>
                  </a:ext>
                </a:extLst>
              </p:cNvPr>
              <p:cNvSpPr/>
              <p:nvPr/>
            </p:nvSpPr>
            <p:spPr>
              <a:xfrm>
                <a:off x="7010400" y="2438195"/>
                <a:ext cx="523875" cy="261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ApoE</a:t>
                </a:r>
                <a:endPara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p:grpSp>
        <p:grpSp>
          <p:nvGrpSpPr>
            <p:cNvPr id="18453" name="Group 3260">
              <a:extLst>
                <a:ext uri="{FF2B5EF4-FFF2-40B4-BE49-F238E27FC236}">
                  <a16:creationId xmlns:a16="http://schemas.microsoft.com/office/drawing/2014/main" id="{9C093ECF-9F69-DA6F-6F77-91EDE45867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0" y="1981200"/>
              <a:ext cx="685800" cy="570931"/>
              <a:chOff x="6705600" y="2971800"/>
              <a:chExt cx="685800" cy="570931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A0AC9C91-2AED-AA3B-B1A1-B593ED509053}"/>
                  </a:ext>
                </a:extLst>
              </p:cNvPr>
              <p:cNvSpPr/>
              <p:nvPr/>
            </p:nvSpPr>
            <p:spPr bwMode="auto">
              <a:xfrm>
                <a:off x="6705600" y="2971800"/>
                <a:ext cx="685800" cy="570931"/>
              </a:xfrm>
              <a:prstGeom prst="roundRect">
                <a:avLst>
                  <a:gd name="adj" fmla="val 48167"/>
                </a:avLst>
              </a:prstGeom>
              <a:solidFill>
                <a:srgbClr val="E480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152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26" name="Rectangle 149">
                <a:extLst>
                  <a:ext uri="{FF2B5EF4-FFF2-40B4-BE49-F238E27FC236}">
                    <a16:creationId xmlns:a16="http://schemas.microsoft.com/office/drawing/2014/main" id="{03BBA7EC-FDFD-B2D0-5E74-D1703E57E857}"/>
                  </a:ext>
                </a:extLst>
              </p:cNvPr>
              <p:cNvSpPr/>
              <p:nvPr/>
            </p:nvSpPr>
            <p:spPr>
              <a:xfrm>
                <a:off x="6781800" y="3123734"/>
                <a:ext cx="520700" cy="261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ApoC</a:t>
                </a:r>
                <a:endPara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endParaRPr>
              </a:p>
            </p:txBody>
          </p:sp>
        </p:grpSp>
      </p:grpSp>
      <p:sp>
        <p:nvSpPr>
          <p:cNvPr id="35" name="TextBox 59">
            <a:extLst>
              <a:ext uri="{FF2B5EF4-FFF2-40B4-BE49-F238E27FC236}">
                <a16:creationId xmlns:a16="http://schemas.microsoft.com/office/drawing/2014/main" id="{46A1BAE7-DB52-9F43-0E69-0B768421A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57200"/>
            <a:ext cx="1628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Apolipoproteini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6" name="Picture 774" descr="C:\Users\Public\Pictures\Sample Pictures\hilomikron.png">
            <a:extLst>
              <a:ext uri="{FF2B5EF4-FFF2-40B4-BE49-F238E27FC236}">
                <a16:creationId xmlns:a16="http://schemas.microsoft.com/office/drawing/2014/main" id="{7BBFC77C-8AFC-B980-3CDE-ECFA0D5B8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4264025" cy="39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15" descr="C:\Users\Public\Pictures\Sample Pictures\esterifikacija holesterola.png">
            <a:extLst>
              <a:ext uri="{FF2B5EF4-FFF2-40B4-BE49-F238E27FC236}">
                <a16:creationId xmlns:a16="http://schemas.microsoft.com/office/drawing/2014/main" id="{7E2E5237-05C0-8921-0275-53954ED7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3124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416" descr="C:\Users\Public\Pictures\Sample Pictures\sinteza triglicerida.png">
            <a:extLst>
              <a:ext uri="{FF2B5EF4-FFF2-40B4-BE49-F238E27FC236}">
                <a16:creationId xmlns:a16="http://schemas.microsoft.com/office/drawing/2014/main" id="{895130CA-6BEA-FF89-B022-DEEA9B2D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3048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417" descr="C:\Users\Public\Pictures\Sample Pictures\sinteza fosfoglicerida.png">
            <a:extLst>
              <a:ext uri="{FF2B5EF4-FFF2-40B4-BE49-F238E27FC236}">
                <a16:creationId xmlns:a16="http://schemas.microsoft.com/office/drawing/2014/main" id="{DD34E25E-C7C6-CDCF-3C1D-CD08E563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3276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7CE8CED-FD0F-4239-6CC5-1B49BA8417F6}"/>
              </a:ext>
            </a:extLst>
          </p:cNvPr>
          <p:cNvSpPr/>
          <p:nvPr/>
        </p:nvSpPr>
        <p:spPr>
          <a:xfrm>
            <a:off x="-2362200" y="0"/>
            <a:ext cx="8839200" cy="685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59">
            <a:extLst>
              <a:ext uri="{FF2B5EF4-FFF2-40B4-BE49-F238E27FC236}">
                <a16:creationId xmlns:a16="http://schemas.microsoft.com/office/drawing/2014/main" id="{159BA6DA-62CE-CD26-EAA7-408C8F418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248400"/>
            <a:ext cx="1079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enterocit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19462" name="Group 345">
            <a:extLst>
              <a:ext uri="{FF2B5EF4-FFF2-40B4-BE49-F238E27FC236}">
                <a16:creationId xmlns:a16="http://schemas.microsoft.com/office/drawing/2014/main" id="{3BA68ADC-E0F4-A43D-A2F7-45D726AC59A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943600"/>
            <a:ext cx="1562100" cy="266700"/>
            <a:chOff x="2225054" y="4419600"/>
            <a:chExt cx="1953596" cy="457200"/>
          </a:xfrm>
        </p:grpSpPr>
        <p:sp>
          <p:nvSpPr>
            <p:cNvPr id="1390" name="Oval 1389">
              <a:extLst>
                <a:ext uri="{FF2B5EF4-FFF2-40B4-BE49-F238E27FC236}">
                  <a16:creationId xmlns:a16="http://schemas.microsoft.com/office/drawing/2014/main" id="{C49ABF79-00CB-E6ED-4E86-EF0815D71099}"/>
                </a:ext>
              </a:extLst>
            </p:cNvPr>
            <p:cNvSpPr/>
            <p:nvPr/>
          </p:nvSpPr>
          <p:spPr bwMode="auto">
            <a:xfrm>
              <a:off x="2225054" y="4511041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91" name="Oval 1390">
              <a:extLst>
                <a:ext uri="{FF2B5EF4-FFF2-40B4-BE49-F238E27FC236}">
                  <a16:creationId xmlns:a16="http://schemas.microsoft.com/office/drawing/2014/main" id="{5F6F07E7-4393-C460-26F4-D1465CCAFCD9}"/>
                </a:ext>
              </a:extLst>
            </p:cNvPr>
            <p:cNvSpPr/>
            <p:nvPr/>
          </p:nvSpPr>
          <p:spPr bwMode="auto">
            <a:xfrm>
              <a:off x="2512347" y="4419600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92" name="Oval 1391">
              <a:extLst>
                <a:ext uri="{FF2B5EF4-FFF2-40B4-BE49-F238E27FC236}">
                  <a16:creationId xmlns:a16="http://schemas.microsoft.com/office/drawing/2014/main" id="{6C63F9A4-1CB6-130A-30E4-B6471AD3DE61}"/>
                </a:ext>
              </a:extLst>
            </p:cNvPr>
            <p:cNvSpPr/>
            <p:nvPr/>
          </p:nvSpPr>
          <p:spPr bwMode="auto">
            <a:xfrm>
              <a:off x="2799642" y="4511041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93" name="Oval 1392">
              <a:extLst>
                <a:ext uri="{FF2B5EF4-FFF2-40B4-BE49-F238E27FC236}">
                  <a16:creationId xmlns:a16="http://schemas.microsoft.com/office/drawing/2014/main" id="{CDEFA1A9-DF5B-6CA9-AF27-3993ED5C6610}"/>
                </a:ext>
              </a:extLst>
            </p:cNvPr>
            <p:cNvSpPr/>
            <p:nvPr/>
          </p:nvSpPr>
          <p:spPr bwMode="auto">
            <a:xfrm>
              <a:off x="3086935" y="4419600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94" name="Oval 1393">
              <a:extLst>
                <a:ext uri="{FF2B5EF4-FFF2-40B4-BE49-F238E27FC236}">
                  <a16:creationId xmlns:a16="http://schemas.microsoft.com/office/drawing/2014/main" id="{FE787523-7D93-15F5-04A6-1855BE6F83AB}"/>
                </a:ext>
              </a:extLst>
            </p:cNvPr>
            <p:cNvSpPr/>
            <p:nvPr/>
          </p:nvSpPr>
          <p:spPr bwMode="auto">
            <a:xfrm>
              <a:off x="3374228" y="4511041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95" name="Oval 1394">
              <a:extLst>
                <a:ext uri="{FF2B5EF4-FFF2-40B4-BE49-F238E27FC236}">
                  <a16:creationId xmlns:a16="http://schemas.microsoft.com/office/drawing/2014/main" id="{6E75BC4A-7339-1605-7E27-84EEEECDA404}"/>
                </a:ext>
              </a:extLst>
            </p:cNvPr>
            <p:cNvSpPr/>
            <p:nvPr/>
          </p:nvSpPr>
          <p:spPr bwMode="auto">
            <a:xfrm>
              <a:off x="3891357" y="4511041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1396" name="Oval 1395">
              <a:extLst>
                <a:ext uri="{FF2B5EF4-FFF2-40B4-BE49-F238E27FC236}">
                  <a16:creationId xmlns:a16="http://schemas.microsoft.com/office/drawing/2014/main" id="{DF3B5D88-6FCE-C697-7553-519DC4ADD652}"/>
                </a:ext>
              </a:extLst>
            </p:cNvPr>
            <p:cNvSpPr/>
            <p:nvPr/>
          </p:nvSpPr>
          <p:spPr bwMode="auto">
            <a:xfrm>
              <a:off x="3661522" y="4419600"/>
              <a:ext cx="287293" cy="365759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</p:grpSp>
      <p:sp>
        <p:nvSpPr>
          <p:cNvPr id="1397" name="TextBox 59">
            <a:extLst>
              <a:ext uri="{FF2B5EF4-FFF2-40B4-BE49-F238E27FC236}">
                <a16:creationId xmlns:a16="http://schemas.microsoft.com/office/drawing/2014/main" id="{03587A7D-4DA9-1A06-92F6-DE28AB5CB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0"/>
            <a:ext cx="1601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MK (C 6-10)</a:t>
            </a:r>
          </a:p>
        </p:txBody>
      </p:sp>
      <p:cxnSp>
        <p:nvCxnSpPr>
          <p:cNvPr id="1398" name="Straight Arrow Connector 1397">
            <a:extLst>
              <a:ext uri="{FF2B5EF4-FFF2-40B4-BE49-F238E27FC236}">
                <a16:creationId xmlns:a16="http://schemas.microsoft.com/office/drawing/2014/main" id="{F3B62C54-8DA3-B070-890C-89CDE0BA7DE7}"/>
              </a:ext>
            </a:extLst>
          </p:cNvPr>
          <p:cNvCxnSpPr/>
          <p:nvPr/>
        </p:nvCxnSpPr>
        <p:spPr>
          <a:xfrm>
            <a:off x="3276600" y="6096000"/>
            <a:ext cx="434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5" name="Picture 36" descr="http://www.viread.com/global_images/300_healthy_liver.png">
            <a:extLst>
              <a:ext uri="{FF2B5EF4-FFF2-40B4-BE49-F238E27FC236}">
                <a16:creationId xmlns:a16="http://schemas.microsoft.com/office/drawing/2014/main" id="{B90DE673-1E30-8BF2-F0B5-5A246A4DF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1288"/>
            <a:ext cx="3276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1A43C0-7B27-C2F7-0AA2-35B0E35D729B}"/>
              </a:ext>
            </a:extLst>
          </p:cNvPr>
          <p:cNvCxnSpPr/>
          <p:nvPr/>
        </p:nvCxnSpPr>
        <p:spPr>
          <a:xfrm rot="5400000" flipH="1" flipV="1">
            <a:off x="7239794" y="4037806"/>
            <a:ext cx="3200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59">
            <a:extLst>
              <a:ext uri="{FF2B5EF4-FFF2-40B4-BE49-F238E27FC236}">
                <a16:creationId xmlns:a16="http://schemas.microsoft.com/office/drawing/2014/main" id="{0CE42EB6-1CE1-DD87-99BF-50ECE5C5D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096000"/>
            <a:ext cx="1714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Portalni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krvotok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18" name="TextBox 59">
            <a:extLst>
              <a:ext uri="{FF2B5EF4-FFF2-40B4-BE49-F238E27FC236}">
                <a16:creationId xmlns:a16="http://schemas.microsoft.com/office/drawing/2014/main" id="{FF0FED36-E82E-D5C0-EEE6-C966F7207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990600"/>
            <a:ext cx="2055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Sinteza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sr-Latn-R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triglicerida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1C03AC-88AB-9783-17F4-C6F582B213A6}"/>
              </a:ext>
            </a:extLst>
          </p:cNvPr>
          <p:cNvSpPr/>
          <p:nvPr/>
        </p:nvSpPr>
        <p:spPr>
          <a:xfrm>
            <a:off x="0" y="6019800"/>
            <a:ext cx="12192000" cy="838200"/>
          </a:xfrm>
          <a:prstGeom prst="rect">
            <a:avLst/>
          </a:prstGeom>
          <a:gradFill>
            <a:gsLst>
              <a:gs pos="0">
                <a:srgbClr val="FEFCBA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http://www.vivendodaluz.com/graphics/colon_therapy/intestine.gif">
            <a:extLst>
              <a:ext uri="{FF2B5EF4-FFF2-40B4-BE49-F238E27FC236}">
                <a16:creationId xmlns:a16="http://schemas.microsoft.com/office/drawing/2014/main" id="{F4A2E5C3-9B05-8E12-49CE-0F5E0AC0B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228600"/>
            <a:ext cx="16002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http://www.viread.com/global_images/300_healthy_liver.png">
            <a:extLst>
              <a:ext uri="{FF2B5EF4-FFF2-40B4-BE49-F238E27FC236}">
                <a16:creationId xmlns:a16="http://schemas.microsoft.com/office/drawing/2014/main" id="{BDE814AA-F0C8-0C6E-D1B0-0748C716C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-228600"/>
            <a:ext cx="27432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DC1199-AB21-5BBB-D246-7FA6849E8D44}"/>
              </a:ext>
            </a:extLst>
          </p:cNvPr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83D1170-ACE4-1E15-31C3-E1365F444C28}"/>
              </a:ext>
            </a:extLst>
          </p:cNvPr>
          <p:cNvSpPr/>
          <p:nvPr/>
        </p:nvSpPr>
        <p:spPr>
          <a:xfrm>
            <a:off x="7162800" y="6324600"/>
            <a:ext cx="17970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Periferna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tkiva</a:t>
            </a:r>
            <a:endParaRPr lang="en-US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FE060-BBB6-5373-5598-C75863B41114}"/>
              </a:ext>
            </a:extLst>
          </p:cNvPr>
          <p:cNvSpPr/>
          <p:nvPr/>
        </p:nvSpPr>
        <p:spPr>
          <a:xfrm>
            <a:off x="304800" y="5257800"/>
            <a:ext cx="15652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Masne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kiseline</a:t>
            </a:r>
            <a:endParaRPr lang="en-US" sz="1600" dirty="0">
              <a:latin typeface="+mn-l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830D6FE-5BA2-CA55-3818-A4F8A1348AED}"/>
              </a:ext>
            </a:extLst>
          </p:cNvPr>
          <p:cNvCxnSpPr/>
          <p:nvPr/>
        </p:nvCxnSpPr>
        <p:spPr>
          <a:xfrm rot="5400000">
            <a:off x="1588" y="1979612"/>
            <a:ext cx="15240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6429F2-9A44-9233-264B-C62412226DD6}"/>
              </a:ext>
            </a:extLst>
          </p:cNvPr>
          <p:cNvCxnSpPr/>
          <p:nvPr/>
        </p:nvCxnSpPr>
        <p:spPr>
          <a:xfrm rot="5400000">
            <a:off x="930275" y="5089525"/>
            <a:ext cx="2746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579BE7-C1C0-1816-FF93-825698F9426F}"/>
              </a:ext>
            </a:extLst>
          </p:cNvPr>
          <p:cNvCxnSpPr/>
          <p:nvPr/>
        </p:nvCxnSpPr>
        <p:spPr>
          <a:xfrm rot="5400000">
            <a:off x="930275" y="5775325"/>
            <a:ext cx="2746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F1F91B1-0F14-B22F-A471-DD6484E98745}"/>
              </a:ext>
            </a:extLst>
          </p:cNvPr>
          <p:cNvSpPr/>
          <p:nvPr/>
        </p:nvSpPr>
        <p:spPr>
          <a:xfrm>
            <a:off x="2590800" y="3962400"/>
            <a:ext cx="10207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Nascentni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HDL</a:t>
            </a:r>
            <a:endParaRPr lang="en-US" sz="1400" dirty="0">
              <a:latin typeface="+mn-l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812B0B-DEE0-A7DD-18C5-43280DBF6D5D}"/>
              </a:ext>
            </a:extLst>
          </p:cNvPr>
          <p:cNvCxnSpPr/>
          <p:nvPr/>
        </p:nvCxnSpPr>
        <p:spPr>
          <a:xfrm>
            <a:off x="2286000" y="3733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A4A546B-26B2-4052-F0A7-9337218BC496}"/>
              </a:ext>
            </a:extLst>
          </p:cNvPr>
          <p:cNvSpPr/>
          <p:nvPr/>
        </p:nvSpPr>
        <p:spPr>
          <a:xfrm>
            <a:off x="3962400" y="228600"/>
            <a:ext cx="11350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Ostatak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hilomikrona</a:t>
            </a:r>
            <a:endParaRPr lang="en-US" sz="1400" dirty="0">
              <a:latin typeface="+mn-lt"/>
            </a:endParaRPr>
          </a:p>
        </p:txBody>
      </p:sp>
      <p:pic>
        <p:nvPicPr>
          <p:cNvPr id="14" name="Picture 17" descr="C:\Users\Public\Pictures\Sample Pictures\Hilomikron shema.png">
            <a:extLst>
              <a:ext uri="{FF2B5EF4-FFF2-40B4-BE49-F238E27FC236}">
                <a16:creationId xmlns:a16="http://schemas.microsoft.com/office/drawing/2014/main" id="{3B12383C-D041-1917-7B34-EFFD85069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9400"/>
            <a:ext cx="205581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E850E2-E4EA-4AB4-002B-FB72FA84A5DE}"/>
              </a:ext>
            </a:extLst>
          </p:cNvPr>
          <p:cNvCxnSpPr/>
          <p:nvPr/>
        </p:nvCxnSpPr>
        <p:spPr>
          <a:xfrm>
            <a:off x="3505200" y="3733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9" descr="C:\Users\Public\Pictures\Sample Pictures\HDL.png">
            <a:extLst>
              <a:ext uri="{FF2B5EF4-FFF2-40B4-BE49-F238E27FC236}">
                <a16:creationId xmlns:a16="http://schemas.microsoft.com/office/drawing/2014/main" id="{90C527B7-7041-56BF-AA7C-F43D173EF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1033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28277E7-23CF-BB2B-69F0-41A8180DCC56}"/>
              </a:ext>
            </a:extLst>
          </p:cNvPr>
          <p:cNvSpPr/>
          <p:nvPr/>
        </p:nvSpPr>
        <p:spPr>
          <a:xfrm>
            <a:off x="4343400" y="4191000"/>
            <a:ext cx="5524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HDL</a:t>
            </a:r>
            <a:endParaRPr lang="en-US" sz="1400" dirty="0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0CED27-1C7D-1855-6BA9-32DE4B14B369}"/>
              </a:ext>
            </a:extLst>
          </p:cNvPr>
          <p:cNvSpPr/>
          <p:nvPr/>
        </p:nvSpPr>
        <p:spPr>
          <a:xfrm>
            <a:off x="5257800" y="5257800"/>
            <a:ext cx="156527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Masne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kiseline</a:t>
            </a:r>
            <a:endParaRPr lang="en-US" sz="1600" dirty="0">
              <a:latin typeface="+mn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6ED6B2-F78C-32C9-B679-AC873B7BB6F1}"/>
              </a:ext>
            </a:extLst>
          </p:cNvPr>
          <p:cNvCxnSpPr/>
          <p:nvPr/>
        </p:nvCxnSpPr>
        <p:spPr>
          <a:xfrm rot="5400000">
            <a:off x="5118894" y="4328319"/>
            <a:ext cx="180022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0C81759-DDFB-50B5-B46B-3F2CBB4E813F}"/>
              </a:ext>
            </a:extLst>
          </p:cNvPr>
          <p:cNvCxnSpPr/>
          <p:nvPr/>
        </p:nvCxnSpPr>
        <p:spPr>
          <a:xfrm rot="5400000">
            <a:off x="5883275" y="5775325"/>
            <a:ext cx="2746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BBFC4C44-F6B4-0341-9566-444DB9D7FC23}"/>
              </a:ext>
            </a:extLst>
          </p:cNvPr>
          <p:cNvSpPr/>
          <p:nvPr/>
        </p:nvSpPr>
        <p:spPr>
          <a:xfrm>
            <a:off x="6019800" y="3048000"/>
            <a:ext cx="914400" cy="762000"/>
          </a:xfrm>
          <a:prstGeom prst="arc">
            <a:avLst>
              <a:gd name="adj1" fmla="val 5390578"/>
              <a:gd name="adj2" fmla="val 10731930"/>
            </a:avLst>
          </a:prstGeom>
          <a:ln>
            <a:solidFill>
              <a:schemeClr val="tx1"/>
            </a:solidFill>
            <a:head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206A16-AC67-FC93-C9B2-B987E29CDD8B}"/>
              </a:ext>
            </a:extLst>
          </p:cNvPr>
          <p:cNvCxnSpPr/>
          <p:nvPr/>
        </p:nvCxnSpPr>
        <p:spPr>
          <a:xfrm>
            <a:off x="5181600" y="37338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40FDE33-0257-E2F7-2582-F240DB22B002}"/>
              </a:ext>
            </a:extLst>
          </p:cNvPr>
          <p:cNvSpPr/>
          <p:nvPr/>
        </p:nvSpPr>
        <p:spPr>
          <a:xfrm>
            <a:off x="5105400" y="3429000"/>
            <a:ext cx="5524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TG</a:t>
            </a:r>
            <a:endParaRPr lang="en-US" sz="1400" dirty="0">
              <a:latin typeface="+mn-lt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8E254C0-2F14-A9EC-AB61-F1B58C1AC3E7}"/>
              </a:ext>
            </a:extLst>
          </p:cNvPr>
          <p:cNvSpPr/>
          <p:nvPr/>
        </p:nvSpPr>
        <p:spPr>
          <a:xfrm>
            <a:off x="3581400" y="3733800"/>
            <a:ext cx="609600" cy="2438400"/>
          </a:xfrm>
          <a:prstGeom prst="arc">
            <a:avLst>
              <a:gd name="adj1" fmla="val 7871244"/>
              <a:gd name="adj2" fmla="val 16300406"/>
            </a:avLst>
          </a:prstGeom>
          <a:ln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54ED1B-CE08-DCA2-5C18-9DBEE570C877}"/>
              </a:ext>
            </a:extLst>
          </p:cNvPr>
          <p:cNvSpPr/>
          <p:nvPr/>
        </p:nvSpPr>
        <p:spPr>
          <a:xfrm>
            <a:off x="3124200" y="5334000"/>
            <a:ext cx="10668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</a:t>
            </a:r>
            <a:endParaRPr lang="en-US" sz="1400" dirty="0">
              <a:latin typeface="+mn-lt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8C055D9-E5DD-3D1B-47C6-04CC8EC4D0DE}"/>
              </a:ext>
            </a:extLst>
          </p:cNvPr>
          <p:cNvCxnSpPr/>
          <p:nvPr/>
        </p:nvCxnSpPr>
        <p:spPr>
          <a:xfrm rot="5400000">
            <a:off x="3444875" y="5775325"/>
            <a:ext cx="27463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ABBEEB9B-BBAB-5EAE-3F23-728CA138D0AB}"/>
              </a:ext>
            </a:extLst>
          </p:cNvPr>
          <p:cNvSpPr/>
          <p:nvPr/>
        </p:nvSpPr>
        <p:spPr>
          <a:xfrm>
            <a:off x="4572000" y="1143000"/>
            <a:ext cx="3886200" cy="3505200"/>
          </a:xfrm>
          <a:prstGeom prst="arc">
            <a:avLst>
              <a:gd name="adj1" fmla="val 10435420"/>
              <a:gd name="adj2" fmla="val 16181965"/>
            </a:avLst>
          </a:prstGeom>
          <a:ln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" name="Picture 21" descr="C:\Users\Public\Pictures\Sample Pictures\IDL.png">
            <a:extLst>
              <a:ext uri="{FF2B5EF4-FFF2-40B4-BE49-F238E27FC236}">
                <a16:creationId xmlns:a16="http://schemas.microsoft.com/office/drawing/2014/main" id="{CFEB7B21-5E22-2AD7-DFEB-13D3D798D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11430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7A83A5C-EE24-601C-23AE-8A333020C35D}"/>
              </a:ext>
            </a:extLst>
          </p:cNvPr>
          <p:cNvSpPr/>
          <p:nvPr/>
        </p:nvSpPr>
        <p:spPr>
          <a:xfrm>
            <a:off x="6934200" y="4343400"/>
            <a:ext cx="5524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DL</a:t>
            </a:r>
            <a:endParaRPr lang="en-US" sz="1400" dirty="0">
              <a:latin typeface="+mn-lt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D84B4ED-E972-5366-C403-332AE599583A}"/>
              </a:ext>
            </a:extLst>
          </p:cNvPr>
          <p:cNvCxnSpPr/>
          <p:nvPr/>
        </p:nvCxnSpPr>
        <p:spPr>
          <a:xfrm>
            <a:off x="7620000" y="37338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80AD12E8-6813-D81C-55E3-4EC2D31A39A9}"/>
              </a:ext>
            </a:extLst>
          </p:cNvPr>
          <p:cNvSpPr/>
          <p:nvPr/>
        </p:nvSpPr>
        <p:spPr>
          <a:xfrm>
            <a:off x="7086600" y="685800"/>
            <a:ext cx="533400" cy="2438400"/>
          </a:xfrm>
          <a:prstGeom prst="arc">
            <a:avLst>
              <a:gd name="adj1" fmla="val 21356361"/>
              <a:gd name="adj2" fmla="val 5443255"/>
            </a:avLst>
          </a:prstGeom>
          <a:ln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78AD6619-2D45-BCFF-2D42-666EC0248634}"/>
              </a:ext>
            </a:extLst>
          </p:cNvPr>
          <p:cNvSpPr/>
          <p:nvPr/>
        </p:nvSpPr>
        <p:spPr>
          <a:xfrm>
            <a:off x="7620000" y="838200"/>
            <a:ext cx="533400" cy="2438400"/>
          </a:xfrm>
          <a:prstGeom prst="arc">
            <a:avLst>
              <a:gd name="adj1" fmla="val 5350869"/>
              <a:gd name="adj2" fmla="val 10801284"/>
            </a:avLst>
          </a:prstGeom>
          <a:ln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C333369-9851-8880-CFE2-D3EFF905019B}"/>
              </a:ext>
            </a:extLst>
          </p:cNvPr>
          <p:cNvCxnSpPr/>
          <p:nvPr/>
        </p:nvCxnSpPr>
        <p:spPr>
          <a:xfrm rot="5400000">
            <a:off x="7483475" y="1812925"/>
            <a:ext cx="27463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9B93F81-1E1F-432A-2C71-300B4AAF7D8A}"/>
              </a:ext>
            </a:extLst>
          </p:cNvPr>
          <p:cNvSpPr/>
          <p:nvPr/>
        </p:nvSpPr>
        <p:spPr>
          <a:xfrm>
            <a:off x="8153400" y="4267200"/>
            <a:ext cx="55245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DL</a:t>
            </a:r>
            <a:endParaRPr lang="en-US" sz="1400" dirty="0"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A361B7-5993-4980-A5C3-6AF823589EE6}"/>
              </a:ext>
            </a:extLst>
          </p:cNvPr>
          <p:cNvSpPr/>
          <p:nvPr/>
        </p:nvSpPr>
        <p:spPr>
          <a:xfrm>
            <a:off x="5715000" y="3124200"/>
            <a:ext cx="6858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VL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DL</a:t>
            </a:r>
            <a:endParaRPr lang="en-US" sz="1400" dirty="0">
              <a:latin typeface="+mn-lt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F46BB6-BE22-1366-AF1C-2F97592B9C17}"/>
              </a:ext>
            </a:extLst>
          </p:cNvPr>
          <p:cNvCxnSpPr/>
          <p:nvPr/>
        </p:nvCxnSpPr>
        <p:spPr>
          <a:xfrm rot="5400000">
            <a:off x="8077994" y="4952206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18845C59-35DE-ED77-5751-8000E9D102E7}"/>
              </a:ext>
            </a:extLst>
          </p:cNvPr>
          <p:cNvSpPr/>
          <p:nvPr/>
        </p:nvSpPr>
        <p:spPr>
          <a:xfrm>
            <a:off x="7848600" y="5334000"/>
            <a:ext cx="10668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</a:t>
            </a:r>
            <a:endParaRPr lang="en-US" sz="1400" dirty="0">
              <a:latin typeface="+mn-lt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22473BD-0347-699B-4379-1C4476EEC486}"/>
              </a:ext>
            </a:extLst>
          </p:cNvPr>
          <p:cNvCxnSpPr/>
          <p:nvPr/>
        </p:nvCxnSpPr>
        <p:spPr>
          <a:xfrm rot="5400000">
            <a:off x="8245475" y="5775325"/>
            <a:ext cx="2746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3" descr="C:\Users\Public\Pictures\Sample Pictures\Ostatak hilomikrona.png">
            <a:extLst>
              <a:ext uri="{FF2B5EF4-FFF2-40B4-BE49-F238E27FC236}">
                <a16:creationId xmlns:a16="http://schemas.microsoft.com/office/drawing/2014/main" id="{15F0FC1D-412E-6749-8B9C-F40FD1B57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0"/>
            <a:ext cx="88106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Arc 39">
            <a:extLst>
              <a:ext uri="{FF2B5EF4-FFF2-40B4-BE49-F238E27FC236}">
                <a16:creationId xmlns:a16="http://schemas.microsoft.com/office/drawing/2014/main" id="{1120CE96-E8A5-B5E3-5F8E-53206177769A}"/>
              </a:ext>
            </a:extLst>
          </p:cNvPr>
          <p:cNvSpPr/>
          <p:nvPr/>
        </p:nvSpPr>
        <p:spPr>
          <a:xfrm>
            <a:off x="1981200" y="914400"/>
            <a:ext cx="7620000" cy="3505200"/>
          </a:xfrm>
          <a:prstGeom prst="arc">
            <a:avLst>
              <a:gd name="adj1" fmla="val 14901248"/>
              <a:gd name="adj2" fmla="val 17378186"/>
            </a:avLst>
          </a:prstGeom>
          <a:ln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2116ACF5-A446-ABE9-12C7-C045B4ED7143}"/>
              </a:ext>
            </a:extLst>
          </p:cNvPr>
          <p:cNvSpPr/>
          <p:nvPr/>
        </p:nvSpPr>
        <p:spPr>
          <a:xfrm>
            <a:off x="1981200" y="990600"/>
            <a:ext cx="7620000" cy="3429000"/>
          </a:xfrm>
          <a:prstGeom prst="arc">
            <a:avLst>
              <a:gd name="adj1" fmla="val 10788824"/>
              <a:gd name="adj2" fmla="val 13110982"/>
            </a:avLst>
          </a:prstGeom>
          <a:ln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72A76F-801B-76B6-022B-077663792D33}"/>
              </a:ext>
            </a:extLst>
          </p:cNvPr>
          <p:cNvSpPr/>
          <p:nvPr/>
        </p:nvSpPr>
        <p:spPr>
          <a:xfrm>
            <a:off x="1219200" y="2590800"/>
            <a:ext cx="2968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A62A22E-2B40-993F-02A5-0C027235BFB2}"/>
              </a:ext>
            </a:extLst>
          </p:cNvPr>
          <p:cNvSpPr/>
          <p:nvPr/>
        </p:nvSpPr>
        <p:spPr>
          <a:xfrm>
            <a:off x="4724400" y="685800"/>
            <a:ext cx="2809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1D4D729-F7F0-EA3B-18CE-05EEB1498897}"/>
              </a:ext>
            </a:extLst>
          </p:cNvPr>
          <p:cNvSpPr/>
          <p:nvPr/>
        </p:nvSpPr>
        <p:spPr>
          <a:xfrm>
            <a:off x="3810000" y="3886200"/>
            <a:ext cx="2809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37FB9B-A637-C6F2-4ED6-2BE7D0F37637}"/>
              </a:ext>
            </a:extLst>
          </p:cNvPr>
          <p:cNvSpPr/>
          <p:nvPr/>
        </p:nvSpPr>
        <p:spPr>
          <a:xfrm>
            <a:off x="6324600" y="1676400"/>
            <a:ext cx="2809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EB3B45F-1995-4AAE-14C9-D09847E23E0A}"/>
              </a:ext>
            </a:extLst>
          </p:cNvPr>
          <p:cNvSpPr/>
          <p:nvPr/>
        </p:nvSpPr>
        <p:spPr>
          <a:xfrm>
            <a:off x="7315200" y="3048000"/>
            <a:ext cx="2809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C1F091-59E8-0DBB-1474-90963A609C93}"/>
              </a:ext>
            </a:extLst>
          </p:cNvPr>
          <p:cNvSpPr/>
          <p:nvPr/>
        </p:nvSpPr>
        <p:spPr>
          <a:xfrm>
            <a:off x="6477000" y="4191000"/>
            <a:ext cx="53975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B100</a:t>
            </a:r>
            <a:endParaRPr lang="en-US" sz="12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4FF47D7-E1ED-0502-9CF0-825B6BB2F073}"/>
              </a:ext>
            </a:extLst>
          </p:cNvPr>
          <p:cNvSpPr/>
          <p:nvPr/>
        </p:nvSpPr>
        <p:spPr>
          <a:xfrm>
            <a:off x="5410200" y="3048000"/>
            <a:ext cx="53975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B100</a:t>
            </a:r>
            <a:endParaRPr lang="en-US" sz="12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49" name="Picture 24" descr="C:\Users\Public\Pictures\Sample Pictures\LDL.png">
            <a:extLst>
              <a:ext uri="{FF2B5EF4-FFF2-40B4-BE49-F238E27FC236}">
                <a16:creationId xmlns:a16="http://schemas.microsoft.com/office/drawing/2014/main" id="{336E5A03-75EA-5ED4-C531-ACB6CC23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352800"/>
            <a:ext cx="9969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89F98705-FE8A-5D44-9B27-218592602801}"/>
              </a:ext>
            </a:extLst>
          </p:cNvPr>
          <p:cNvSpPr/>
          <p:nvPr/>
        </p:nvSpPr>
        <p:spPr>
          <a:xfrm>
            <a:off x="8763000" y="3352800"/>
            <a:ext cx="509588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1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B100</a:t>
            </a:r>
            <a:endParaRPr lang="en-US" sz="11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9723258-5182-C259-C34B-40E539707BCA}"/>
              </a:ext>
            </a:extLst>
          </p:cNvPr>
          <p:cNvSpPr/>
          <p:nvPr/>
        </p:nvSpPr>
        <p:spPr>
          <a:xfrm>
            <a:off x="4038600" y="1524000"/>
            <a:ext cx="4714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B48</a:t>
            </a:r>
            <a:endParaRPr lang="en-US" sz="12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A913FA-E16E-8F25-90A1-789E3D5E0400}"/>
              </a:ext>
            </a:extLst>
          </p:cNvPr>
          <p:cNvSpPr/>
          <p:nvPr/>
        </p:nvSpPr>
        <p:spPr>
          <a:xfrm>
            <a:off x="2057400" y="3276600"/>
            <a:ext cx="4714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B48</a:t>
            </a:r>
            <a:endParaRPr lang="en-US" sz="1200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62B2AD0A-2047-1FA8-036E-722783866D98}"/>
              </a:ext>
            </a:extLst>
          </p:cNvPr>
          <p:cNvSpPr/>
          <p:nvPr/>
        </p:nvSpPr>
        <p:spPr>
          <a:xfrm>
            <a:off x="6172200" y="1371600"/>
            <a:ext cx="914400" cy="762000"/>
          </a:xfrm>
          <a:prstGeom prst="arc">
            <a:avLst>
              <a:gd name="adj1" fmla="val 11503327"/>
              <a:gd name="adj2" fmla="val 16181965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7E858FE-41EF-23B5-7212-3AA5D220CA4C}"/>
              </a:ext>
            </a:extLst>
          </p:cNvPr>
          <p:cNvSpPr/>
          <p:nvPr/>
        </p:nvSpPr>
        <p:spPr>
          <a:xfrm>
            <a:off x="2057400" y="4038600"/>
            <a:ext cx="3159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F63B3AA-46D0-1559-0776-2C7B22100535}"/>
              </a:ext>
            </a:extLst>
          </p:cNvPr>
          <p:cNvSpPr/>
          <p:nvPr/>
        </p:nvSpPr>
        <p:spPr>
          <a:xfrm>
            <a:off x="4038600" y="3124200"/>
            <a:ext cx="2809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A54C583-A3F5-1C8D-09CC-48AFF942BD8D}"/>
              </a:ext>
            </a:extLst>
          </p:cNvPr>
          <p:cNvSpPr/>
          <p:nvPr/>
        </p:nvSpPr>
        <p:spPr>
          <a:xfrm>
            <a:off x="0" y="3810000"/>
            <a:ext cx="2809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620071A-E133-6DDF-C01C-FC56E18DEAF3}"/>
              </a:ext>
            </a:extLst>
          </p:cNvPr>
          <p:cNvSpPr/>
          <p:nvPr/>
        </p:nvSpPr>
        <p:spPr>
          <a:xfrm>
            <a:off x="4953000" y="3657600"/>
            <a:ext cx="3159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58" name="Picture 25" descr="C:\Users\Public\Pictures\Sample Pictures\VLDL.png">
            <a:extLst>
              <a:ext uri="{FF2B5EF4-FFF2-40B4-BE49-F238E27FC236}">
                <a16:creationId xmlns:a16="http://schemas.microsoft.com/office/drawing/2014/main" id="{0E8B5361-D8EA-0B5F-60E2-1FB13FFD4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150018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BD64DC01-171F-0AD6-88F0-00D97E9AFE59}"/>
              </a:ext>
            </a:extLst>
          </p:cNvPr>
          <p:cNvSpPr/>
          <p:nvPr/>
        </p:nvSpPr>
        <p:spPr>
          <a:xfrm>
            <a:off x="6629400" y="2514600"/>
            <a:ext cx="2809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0" name="Picture 59" descr="Nascentni HDL.png">
            <a:extLst>
              <a:ext uri="{FF2B5EF4-FFF2-40B4-BE49-F238E27FC236}">
                <a16:creationId xmlns:a16="http://schemas.microsoft.com/office/drawing/2014/main" id="{74F40654-99C6-62A3-B166-859FAB4C15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6429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68D3BB1E-71C1-08EF-B396-E564465E66C0}"/>
              </a:ext>
            </a:extLst>
          </p:cNvPr>
          <p:cNvSpPr/>
          <p:nvPr/>
        </p:nvSpPr>
        <p:spPr>
          <a:xfrm>
            <a:off x="2667000" y="3276600"/>
            <a:ext cx="3159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B71CDD1F-5514-09A0-D4C9-1FD0E393F77C}"/>
              </a:ext>
            </a:extLst>
          </p:cNvPr>
          <p:cNvSpPr/>
          <p:nvPr/>
        </p:nvSpPr>
        <p:spPr>
          <a:xfrm>
            <a:off x="3200400" y="1066800"/>
            <a:ext cx="7620000" cy="4648200"/>
          </a:xfrm>
          <a:prstGeom prst="arc">
            <a:avLst>
              <a:gd name="adj1" fmla="val 10965738"/>
              <a:gd name="adj2" fmla="val 15443315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722E7D5-6603-510B-7D13-E128603FF850}"/>
              </a:ext>
            </a:extLst>
          </p:cNvPr>
          <p:cNvSpPr/>
          <p:nvPr/>
        </p:nvSpPr>
        <p:spPr>
          <a:xfrm>
            <a:off x="0" y="1752600"/>
            <a:ext cx="762000" cy="304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Limfa</a:t>
            </a:r>
            <a:endParaRPr lang="en-US" sz="1400" dirty="0">
              <a:latin typeface="+mn-lt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79741FC-C161-22A6-8CF7-8E2A6CCF4200}"/>
              </a:ext>
            </a:extLst>
          </p:cNvPr>
          <p:cNvCxnSpPr/>
          <p:nvPr/>
        </p:nvCxnSpPr>
        <p:spPr>
          <a:xfrm rot="5400000">
            <a:off x="244475" y="2117725"/>
            <a:ext cx="27463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F1CBF5B6-D8F5-FB4C-49F9-754DE1DE5A3A}"/>
              </a:ext>
            </a:extLst>
          </p:cNvPr>
          <p:cNvSpPr/>
          <p:nvPr/>
        </p:nvSpPr>
        <p:spPr>
          <a:xfrm>
            <a:off x="0" y="2209800"/>
            <a:ext cx="8382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Krvotok</a:t>
            </a:r>
            <a:endParaRPr lang="en-US" sz="1400" dirty="0">
              <a:latin typeface="+mn-lt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A331C8F-113A-865F-B518-2D5ECFF5F602}"/>
              </a:ext>
            </a:extLst>
          </p:cNvPr>
          <p:cNvCxnSpPr/>
          <p:nvPr/>
        </p:nvCxnSpPr>
        <p:spPr>
          <a:xfrm>
            <a:off x="5334000" y="3886200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322040AF-C9E7-6BD1-B6EF-9851A1BD7147}"/>
              </a:ext>
            </a:extLst>
          </p:cNvPr>
          <p:cNvSpPr/>
          <p:nvPr/>
        </p:nvSpPr>
        <p:spPr>
          <a:xfrm>
            <a:off x="5029200" y="3962400"/>
            <a:ext cx="9906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Holesterol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7" grpId="0"/>
      <p:bldP spid="18" grpId="0"/>
      <p:bldP spid="23" grpId="0"/>
      <p:bldP spid="25" grpId="0"/>
      <p:bldP spid="29" grpId="0"/>
      <p:bldP spid="34" grpId="0"/>
      <p:bldP spid="35" grpId="0"/>
      <p:bldP spid="37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9" grpId="0"/>
      <p:bldP spid="61" grpId="0"/>
      <p:bldP spid="63" grpId="0"/>
      <p:bldP spid="65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6">
            <a:extLst>
              <a:ext uri="{FF2B5EF4-FFF2-40B4-BE49-F238E27FC236}">
                <a16:creationId xmlns:a16="http://schemas.microsoft.com/office/drawing/2014/main" id="{92433490-37F7-BABE-2134-9DA502837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-207963"/>
            <a:ext cx="4721225" cy="372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6" descr="http://www.viread.com/global_images/300_healthy_liver.png">
            <a:extLst>
              <a:ext uri="{FF2B5EF4-FFF2-40B4-BE49-F238E27FC236}">
                <a16:creationId xmlns:a16="http://schemas.microsoft.com/office/drawing/2014/main" id="{2CEBA3A3-8765-4E6D-6F9C-EC1F8DCF6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633788"/>
            <a:ext cx="4389438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695">
            <a:extLst>
              <a:ext uri="{FF2B5EF4-FFF2-40B4-BE49-F238E27FC236}">
                <a16:creationId xmlns:a16="http://schemas.microsoft.com/office/drawing/2014/main" id="{F9AE2F9E-9EC2-ADA2-A20A-828E6D87C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-4763"/>
            <a:ext cx="1477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mic Sans MS" panose="030F0702030302020204" pitchFamily="66" charset="0"/>
                <a:cs typeface="Times New Roman" panose="02020603050405020304" pitchFamily="18" charset="0"/>
              </a:rPr>
              <a:t>masno tkivo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9642F3-3C18-4DF1-CB27-BDFE96966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5" y="4424363"/>
            <a:ext cx="1258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glukoza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347D658-41E2-0D17-A765-C638CE0BA4E4}"/>
              </a:ext>
            </a:extLst>
          </p:cNvPr>
          <p:cNvCxnSpPr/>
          <p:nvPr/>
        </p:nvCxnSpPr>
        <p:spPr>
          <a:xfrm flipV="1">
            <a:off x="2508250" y="4886325"/>
            <a:ext cx="17463" cy="728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701">
            <a:extLst>
              <a:ext uri="{FF2B5EF4-FFF2-40B4-BE49-F238E27FC236}">
                <a16:creationId xmlns:a16="http://schemas.microsoft.com/office/drawing/2014/main" id="{62500A74-2B05-2EB9-27C8-1CE637997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988" y="1939925"/>
            <a:ext cx="887412" cy="339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gl</a:t>
            </a:r>
            <a:r>
              <a:rPr lang="sr-Latn-RS" alt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icerol</a:t>
            </a:r>
            <a:endParaRPr lang="en-US" alt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3" name="TextBox 60">
            <a:extLst>
              <a:ext uri="{FF2B5EF4-FFF2-40B4-BE49-F238E27FC236}">
                <a16:creationId xmlns:a16="http://schemas.microsoft.com/office/drawing/2014/main" id="{728A0BF0-7A42-4A33-3F43-BB5FD338D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9038" y="1508125"/>
            <a:ext cx="1711325" cy="369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masne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kiseline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4D2881-89CE-468F-3855-CAC50EC87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563" y="585788"/>
            <a:ext cx="1471612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trigliceridi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F837F894-8C3E-1066-E28A-A466B57B38CA}"/>
              </a:ext>
            </a:extLst>
          </p:cNvPr>
          <p:cNvCxnSpPr>
            <a:stCxn id="4" idx="0"/>
          </p:cNvCxnSpPr>
          <p:nvPr/>
        </p:nvCxnSpPr>
        <p:spPr>
          <a:xfrm rot="5400000" flipH="1" flipV="1">
            <a:off x="3217862" y="1390651"/>
            <a:ext cx="2392363" cy="3675062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7AF665DC-EB3D-D68D-88EE-234C7DAB38ED}"/>
              </a:ext>
            </a:extLst>
          </p:cNvPr>
          <p:cNvCxnSpPr/>
          <p:nvPr/>
        </p:nvCxnSpPr>
        <p:spPr>
          <a:xfrm rot="10800000" flipV="1">
            <a:off x="5145088" y="2133600"/>
            <a:ext cx="2976562" cy="217011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D626FA45-B3C0-73B6-C918-5B0932D9A68B}"/>
              </a:ext>
            </a:extLst>
          </p:cNvPr>
          <p:cNvCxnSpPr/>
          <p:nvPr/>
        </p:nvCxnSpPr>
        <p:spPr>
          <a:xfrm rot="5400000">
            <a:off x="3763169" y="4420394"/>
            <a:ext cx="357188" cy="355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81C858B-4982-F529-ABA4-FBE18D731578}"/>
              </a:ext>
            </a:extLst>
          </p:cNvPr>
          <p:cNvCxnSpPr/>
          <p:nvPr/>
        </p:nvCxnSpPr>
        <p:spPr>
          <a:xfrm>
            <a:off x="9240838" y="1025525"/>
            <a:ext cx="287337" cy="485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B35A82-F8F7-D7CA-A060-14DB154FB5D7}"/>
              </a:ext>
            </a:extLst>
          </p:cNvPr>
          <p:cNvCxnSpPr>
            <a:endCxn id="9" idx="0"/>
          </p:cNvCxnSpPr>
          <p:nvPr/>
        </p:nvCxnSpPr>
        <p:spPr>
          <a:xfrm flipH="1">
            <a:off x="8597900" y="1025525"/>
            <a:ext cx="195263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01">
            <a:extLst>
              <a:ext uri="{FF2B5EF4-FFF2-40B4-BE49-F238E27FC236}">
                <a16:creationId xmlns:a16="http://schemas.microsoft.com/office/drawing/2014/main" id="{078C21DD-7CF0-998D-93C9-80F4883CF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8" y="4852988"/>
            <a:ext cx="1212850" cy="339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Gl</a:t>
            </a:r>
            <a:r>
              <a:rPr lang="sr-Latn-RS" alt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icerol 3P</a:t>
            </a:r>
            <a:endParaRPr lang="en-US" alt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8" name="TextBox 701">
            <a:extLst>
              <a:ext uri="{FF2B5EF4-FFF2-40B4-BE49-F238E27FC236}">
                <a16:creationId xmlns:a16="http://schemas.microsoft.com/office/drawing/2014/main" id="{FC8A7B5E-CADB-F1F3-38FB-6E2EFF687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4164013"/>
            <a:ext cx="889000" cy="3397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gl</a:t>
            </a:r>
            <a:r>
              <a:rPr lang="sr-Latn-RS" alt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icerol</a:t>
            </a:r>
            <a:endParaRPr lang="en-US" alt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1" name="TextBox 701">
            <a:extLst>
              <a:ext uri="{FF2B5EF4-FFF2-40B4-BE49-F238E27FC236}">
                <a16:creationId xmlns:a16="http://schemas.microsoft.com/office/drawing/2014/main" id="{2FB48364-995B-9A1E-1CAA-7FC65CA22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5751513"/>
            <a:ext cx="1566863" cy="338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r-Latn-RS" alt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Dioksiaceton P</a:t>
            </a:r>
            <a:endParaRPr lang="en-US" alt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C39D4502-7600-0335-2BF4-3A3E0897DC91}"/>
              </a:ext>
            </a:extLst>
          </p:cNvPr>
          <p:cNvCxnSpPr/>
          <p:nvPr/>
        </p:nvCxnSpPr>
        <p:spPr>
          <a:xfrm rot="5400000">
            <a:off x="2829719" y="5225257"/>
            <a:ext cx="485775" cy="42068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48BDA56-6C09-4384-42AC-C5BCC35E7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1811338"/>
            <a:ext cx="989012" cy="368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glukoza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5" name="TextBox 701">
            <a:extLst>
              <a:ext uri="{FF2B5EF4-FFF2-40B4-BE49-F238E27FC236}">
                <a16:creationId xmlns:a16="http://schemas.microsoft.com/office/drawing/2014/main" id="{951437AE-B66F-7C96-E0E8-FCB322EC3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1350963"/>
            <a:ext cx="1568450" cy="338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r-Latn-RS" alt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Dioksiaceton P</a:t>
            </a:r>
            <a:endParaRPr lang="en-US" alt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6" name="TextBox 701">
            <a:extLst>
              <a:ext uri="{FF2B5EF4-FFF2-40B4-BE49-F238E27FC236}">
                <a16:creationId xmlns:a16="http://schemas.microsoft.com/office/drawing/2014/main" id="{77D907FE-CB10-B7D4-28C6-9AE448B37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450" y="931863"/>
            <a:ext cx="1212850" cy="338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Gl</a:t>
            </a:r>
            <a:r>
              <a:rPr lang="sr-Latn-RS" alt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icerol 3P</a:t>
            </a:r>
            <a:endParaRPr lang="en-US" alt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81303AA5-1A83-C55D-6E1F-D7311FFB5546}"/>
              </a:ext>
            </a:extLst>
          </p:cNvPr>
          <p:cNvCxnSpPr/>
          <p:nvPr/>
        </p:nvCxnSpPr>
        <p:spPr>
          <a:xfrm flipV="1">
            <a:off x="7807325" y="957263"/>
            <a:ext cx="373063" cy="30797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>
            <a:extLst>
              <a:ext uri="{FF2B5EF4-FFF2-40B4-BE49-F238E27FC236}">
                <a16:creationId xmlns:a16="http://schemas.microsoft.com/office/drawing/2014/main" id="{29EE8A2C-A021-FB21-E084-26C6CE45C9EE}"/>
              </a:ext>
            </a:extLst>
          </p:cNvPr>
          <p:cNvCxnSpPr>
            <a:stCxn id="43" idx="0"/>
          </p:cNvCxnSpPr>
          <p:nvPr/>
        </p:nvCxnSpPr>
        <p:spPr>
          <a:xfrm rot="5400000" flipH="1" flipV="1">
            <a:off x="6841332" y="1627981"/>
            <a:ext cx="146050" cy="220663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C2979CA4-D68E-1E80-15AB-5E4335EE6681}"/>
              </a:ext>
            </a:extLst>
          </p:cNvPr>
          <p:cNvCxnSpPr/>
          <p:nvPr/>
        </p:nvCxnSpPr>
        <p:spPr>
          <a:xfrm rot="5400000" flipH="1" flipV="1">
            <a:off x="7061995" y="1208881"/>
            <a:ext cx="144462" cy="21907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CC19C9-4784-25CD-616F-A8EF15254D07}"/>
              </a:ext>
            </a:extLst>
          </p:cNvPr>
          <p:cNvSpPr/>
          <p:nvPr/>
        </p:nvSpPr>
        <p:spPr>
          <a:xfrm>
            <a:off x="117475" y="146050"/>
            <a:ext cx="9525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JETRA</a:t>
            </a:r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E83046-9162-3056-D8C4-EFBC29849107}"/>
              </a:ext>
            </a:extLst>
          </p:cNvPr>
          <p:cNvSpPr/>
          <p:nvPr/>
        </p:nvSpPr>
        <p:spPr>
          <a:xfrm>
            <a:off x="117475" y="787400"/>
            <a:ext cx="3641725" cy="506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Metabolizam 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ugljenih hidrata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A20580-20BB-F03F-2A10-C5541926585B}"/>
              </a:ext>
            </a:extLst>
          </p:cNvPr>
          <p:cNvSpPr/>
          <p:nvPr/>
        </p:nvSpPr>
        <p:spPr>
          <a:xfrm>
            <a:off x="944563" y="1393825"/>
            <a:ext cx="8093075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Održavanje glikemije (glikogenoliza, glukoneogeneza, sinteza glikogena)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27CFD7-CD25-66C8-BA40-D7DC597A858A}"/>
              </a:ext>
            </a:extLst>
          </p:cNvPr>
          <p:cNvSpPr/>
          <p:nvPr/>
        </p:nvSpPr>
        <p:spPr>
          <a:xfrm>
            <a:off x="944563" y="1901825"/>
            <a:ext cx="3065462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Sinteza ugljenih hidrata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95F62E-A4C7-787B-7382-54841267E95B}"/>
              </a:ext>
            </a:extLst>
          </p:cNvPr>
          <p:cNvSpPr/>
          <p:nvPr/>
        </p:nvSpPr>
        <p:spPr>
          <a:xfrm>
            <a:off x="944563" y="2489200"/>
            <a:ext cx="3597275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Skladištenje ugljenih hidrata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82454E-767C-35AB-9022-BCBC0377DAEF}"/>
              </a:ext>
            </a:extLst>
          </p:cNvPr>
          <p:cNvSpPr/>
          <p:nvPr/>
        </p:nvSpPr>
        <p:spPr>
          <a:xfrm>
            <a:off x="944563" y="3076575"/>
            <a:ext cx="3760787" cy="506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Redistribucija ugljenih hidrata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90CE21-BD2C-FF31-0DE9-41AFC0661D43}"/>
              </a:ext>
            </a:extLst>
          </p:cNvPr>
          <p:cNvSpPr/>
          <p:nvPr/>
        </p:nvSpPr>
        <p:spPr>
          <a:xfrm>
            <a:off x="7315200" y="3071813"/>
            <a:ext cx="3641725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Metabolizam 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masti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4618C3-15E2-0983-67D6-FD4A6EB61BCE}"/>
              </a:ext>
            </a:extLst>
          </p:cNvPr>
          <p:cNvSpPr/>
          <p:nvPr/>
        </p:nvSpPr>
        <p:spPr>
          <a:xfrm>
            <a:off x="8142288" y="3678238"/>
            <a:ext cx="2771775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oksidacija MK i CLK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3A99E0-8ED0-612A-83DF-81D592D2B585}"/>
              </a:ext>
            </a:extLst>
          </p:cNvPr>
          <p:cNvSpPr/>
          <p:nvPr/>
        </p:nvSpPr>
        <p:spPr>
          <a:xfrm>
            <a:off x="8142288" y="4186238"/>
            <a:ext cx="2422525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Sinteza TG od UH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4F3A55-A0D7-A09A-3F81-5792FE8F75E6}"/>
              </a:ext>
            </a:extLst>
          </p:cNvPr>
          <p:cNvSpPr/>
          <p:nvPr/>
        </p:nvSpPr>
        <p:spPr>
          <a:xfrm>
            <a:off x="8142288" y="4773613"/>
            <a:ext cx="3270250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Sinteza lipoproteina VLDL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4CDF87-14D5-68DF-3840-0A55803F7442}"/>
              </a:ext>
            </a:extLst>
          </p:cNvPr>
          <p:cNvSpPr/>
          <p:nvPr/>
        </p:nvSpPr>
        <p:spPr>
          <a:xfrm>
            <a:off x="8142288" y="5360988"/>
            <a:ext cx="3805237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Razgradnja ostataka HM i HDL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757CB0-E172-E7E0-087B-5338EAA46F30}"/>
              </a:ext>
            </a:extLst>
          </p:cNvPr>
          <p:cNvSpPr/>
          <p:nvPr/>
        </p:nvSpPr>
        <p:spPr>
          <a:xfrm>
            <a:off x="944563" y="3644900"/>
            <a:ext cx="4162425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Pentozofosfatni put (15% glukoze)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F1FD4D-EA56-203B-BF5A-603C0BFF6BD7}"/>
              </a:ext>
            </a:extLst>
          </p:cNvPr>
          <p:cNvSpPr/>
          <p:nvPr/>
        </p:nvSpPr>
        <p:spPr>
          <a:xfrm>
            <a:off x="944563" y="4230688"/>
            <a:ext cx="6621462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Glikoliza (piruvat Acetil KoA sinteza TG, holesterola i FL)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DF39FF-A17E-70AD-9E38-DEE2A3589ABB}"/>
              </a:ext>
            </a:extLst>
          </p:cNvPr>
          <p:cNvSpPr/>
          <p:nvPr/>
        </p:nvSpPr>
        <p:spPr>
          <a:xfrm>
            <a:off x="8142288" y="5946775"/>
            <a:ext cx="2570162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Sinteza holesterola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E78B8C-5426-20AA-1470-CC50BF2BE52D}"/>
              </a:ext>
            </a:extLst>
          </p:cNvPr>
          <p:cNvSpPr/>
          <p:nvPr/>
        </p:nvSpPr>
        <p:spPr>
          <a:xfrm>
            <a:off x="8142288" y="6434138"/>
            <a:ext cx="2927350" cy="506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Sinteza žučnih kiselina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D325769-CCB4-01B0-1EAB-71F3E2DBC480}"/>
              </a:ext>
            </a:extLst>
          </p:cNvPr>
          <p:cNvSpPr/>
          <p:nvPr/>
        </p:nvSpPr>
        <p:spPr>
          <a:xfrm>
            <a:off x="117475" y="188913"/>
            <a:ext cx="4587875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Metabolizam 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proteina i aminokiselina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492A03-DBAE-A324-0BCE-28DB92A39134}"/>
              </a:ext>
            </a:extLst>
          </p:cNvPr>
          <p:cNvSpPr/>
          <p:nvPr/>
        </p:nvSpPr>
        <p:spPr>
          <a:xfrm>
            <a:off x="944563" y="796925"/>
            <a:ext cx="3462337" cy="506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Sinteza sopstvenih proteina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5D796A-2376-C2ED-4507-FFBC8CF1FB10}"/>
              </a:ext>
            </a:extLst>
          </p:cNvPr>
          <p:cNvSpPr/>
          <p:nvPr/>
        </p:nvSpPr>
        <p:spPr>
          <a:xfrm>
            <a:off x="896938" y="2630488"/>
            <a:ext cx="1943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Sinteza ureje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377A04-F382-20E8-2082-FE947410BD8F}"/>
              </a:ext>
            </a:extLst>
          </p:cNvPr>
          <p:cNvSpPr/>
          <p:nvPr/>
        </p:nvSpPr>
        <p:spPr>
          <a:xfrm>
            <a:off x="979488" y="1247775"/>
            <a:ext cx="3725862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Sinteza proteina krvne plazme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1308D6-FFAA-2219-E649-918EF298B01C}"/>
              </a:ext>
            </a:extLst>
          </p:cNvPr>
          <p:cNvSpPr/>
          <p:nvPr/>
        </p:nvSpPr>
        <p:spPr>
          <a:xfrm>
            <a:off x="979488" y="1708150"/>
            <a:ext cx="9764712" cy="922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Katabolizam AK (transaminacija, oksidativna dezaminacija) i preusmeravanje C skeleta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u glukoneogenezu u uslovima gladovanja i hipoglikemije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667309-B53B-BA1B-3B01-B4FC8B1A5E6C}"/>
              </a:ext>
            </a:extLst>
          </p:cNvPr>
          <p:cNvSpPr/>
          <p:nvPr/>
        </p:nvSpPr>
        <p:spPr>
          <a:xfrm>
            <a:off x="211138" y="3435350"/>
            <a:ext cx="4587875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Specifične funkcije</a:t>
            </a:r>
            <a:endParaRPr lang="sr-Latn-R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7A4A42-6FA0-B604-702A-B8CDDBE9E0BF}"/>
              </a:ext>
            </a:extLst>
          </p:cNvPr>
          <p:cNvSpPr/>
          <p:nvPr/>
        </p:nvSpPr>
        <p:spPr>
          <a:xfrm>
            <a:off x="1038225" y="4043363"/>
            <a:ext cx="2640013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Razlaganje porfirina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3BC880-576B-C7EA-8A1B-96F131DED630}"/>
              </a:ext>
            </a:extLst>
          </p:cNvPr>
          <p:cNvSpPr/>
          <p:nvPr/>
        </p:nvSpPr>
        <p:spPr>
          <a:xfrm>
            <a:off x="1073150" y="5448300"/>
            <a:ext cx="10609263" cy="922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Inaktivacija biološki aktivnih materija (lekovi, otrovi, hormoni) – konjugacija sa glukuronatom i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sumpornom kiselinom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39CD5-DC6C-B459-5CA1-73E10F34BADD}"/>
              </a:ext>
            </a:extLst>
          </p:cNvPr>
          <p:cNvSpPr/>
          <p:nvPr/>
        </p:nvSpPr>
        <p:spPr>
          <a:xfrm>
            <a:off x="1073150" y="4495800"/>
            <a:ext cx="3725863" cy="506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Razlaganje nukleinskih kiselina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556A67-2E48-788F-CCC0-B9C71645294E}"/>
              </a:ext>
            </a:extLst>
          </p:cNvPr>
          <p:cNvSpPr/>
          <p:nvPr/>
        </p:nvSpPr>
        <p:spPr>
          <a:xfrm>
            <a:off x="1073150" y="4954588"/>
            <a:ext cx="2160588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Deponovanje Fe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582F0F9A-B230-3199-CED2-18D013E23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476250"/>
            <a:ext cx="8686800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309C2C-1325-4F27-BA9B-73E1B944AF6F}"/>
              </a:ext>
            </a:extLst>
          </p:cNvPr>
          <p:cNvSpPr/>
          <p:nvPr/>
        </p:nvSpPr>
        <p:spPr>
          <a:xfrm>
            <a:off x="117475" y="146050"/>
            <a:ext cx="10414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MOZAK</a:t>
            </a:r>
            <a:endParaRPr 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0B0E91-34CC-2478-08DD-2D1D6C512FF6}"/>
              </a:ext>
            </a:extLst>
          </p:cNvPr>
          <p:cNvSpPr/>
          <p:nvPr/>
        </p:nvSpPr>
        <p:spPr>
          <a:xfrm>
            <a:off x="117475" y="787400"/>
            <a:ext cx="3641725" cy="506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Metabolizam 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ugljenih hidrata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108584-EF22-8152-42E8-A5BB6D9E9FF9}"/>
              </a:ext>
            </a:extLst>
          </p:cNvPr>
          <p:cNvSpPr/>
          <p:nvPr/>
        </p:nvSpPr>
        <p:spPr>
          <a:xfrm>
            <a:off x="944563" y="1393825"/>
            <a:ext cx="9291637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Glikoliza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glavno ’gorivo’) – 20% kapaciteta, u slučaju hipoksije pet puta se ubrzava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E187A-1A06-27FB-8088-CCB50775E6C4}"/>
              </a:ext>
            </a:extLst>
          </p:cNvPr>
          <p:cNvSpPr/>
          <p:nvPr/>
        </p:nvSpPr>
        <p:spPr>
          <a:xfrm>
            <a:off x="944563" y="1901825"/>
            <a:ext cx="2965450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CLK – 100% kapaciteta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7C6020-B472-2369-1FD8-CE0249CCC801}"/>
              </a:ext>
            </a:extLst>
          </p:cNvPr>
          <p:cNvSpPr/>
          <p:nvPr/>
        </p:nvSpPr>
        <p:spPr>
          <a:xfrm>
            <a:off x="944563" y="2489200"/>
            <a:ext cx="4098925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 količina endogenog glikogena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524553-6513-C754-7D8B-3DCAC2D8F9C6}"/>
              </a:ext>
            </a:extLst>
          </p:cNvPr>
          <p:cNvSpPr/>
          <p:nvPr/>
        </p:nvSpPr>
        <p:spPr>
          <a:xfrm>
            <a:off x="944563" y="3076575"/>
            <a:ext cx="6197600" cy="506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Normalni uslovi – glukoza; gladovanje – acetonska tela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F47A1F-CB90-6F40-2436-852DD1C41C91}"/>
              </a:ext>
            </a:extLst>
          </p:cNvPr>
          <p:cNvSpPr/>
          <p:nvPr/>
        </p:nvSpPr>
        <p:spPr>
          <a:xfrm>
            <a:off x="944563" y="3644900"/>
            <a:ext cx="7864475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Nakon 3 dana gladovanja, 1/3 E iz ketonskih tela; nakon 40 dana 70%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03B4B-9E73-8D5D-ADD9-A6DEFBBE9819}"/>
              </a:ext>
            </a:extLst>
          </p:cNvPr>
          <p:cNvSpPr/>
          <p:nvPr/>
        </p:nvSpPr>
        <p:spPr>
          <a:xfrm>
            <a:off x="944563" y="4230688"/>
            <a:ext cx="7118350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za aktivnost NaK ATPaze koja održava potencijal membrane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C0B2E9-7380-2D34-29BC-4CF647A79D29}"/>
              </a:ext>
            </a:extLst>
          </p:cNvPr>
          <p:cNvSpPr/>
          <p:nvPr/>
        </p:nvSpPr>
        <p:spPr>
          <a:xfrm>
            <a:off x="328613" y="352425"/>
            <a:ext cx="3641725" cy="506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Metabolizam 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masti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212D59-47DA-737C-6F73-1A200B31E37D}"/>
              </a:ext>
            </a:extLst>
          </p:cNvPr>
          <p:cNvSpPr/>
          <p:nvPr/>
        </p:nvSpPr>
        <p:spPr>
          <a:xfrm>
            <a:off x="1155700" y="958850"/>
            <a:ext cx="2986088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oksidacija MK NEMA!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FC5B7A-72AA-1242-77D1-6F737E08E0DC}"/>
              </a:ext>
            </a:extLst>
          </p:cNvPr>
          <p:cNvSpPr/>
          <p:nvPr/>
        </p:nvSpPr>
        <p:spPr>
          <a:xfrm>
            <a:off x="1155700" y="1466850"/>
            <a:ext cx="25701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Sinteza holesterola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D3F98C-59D5-8EA1-358B-D62D1D3275F9}"/>
              </a:ext>
            </a:extLst>
          </p:cNvPr>
          <p:cNvSpPr/>
          <p:nvPr/>
        </p:nvSpPr>
        <p:spPr>
          <a:xfrm>
            <a:off x="1190625" y="2028825"/>
            <a:ext cx="451802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Sinteza masnih kiselina – dugolančane i nezasićene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1637E0-A95F-E1DE-DB11-4CC8CAF8DD14}"/>
              </a:ext>
            </a:extLst>
          </p:cNvPr>
          <p:cNvSpPr/>
          <p:nvPr/>
        </p:nvSpPr>
        <p:spPr>
          <a:xfrm>
            <a:off x="1155700" y="2852738"/>
            <a:ext cx="25241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Sinteza fosfolipida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ECE4C5-01FD-1A53-710F-00BECA0F5634}"/>
              </a:ext>
            </a:extLst>
          </p:cNvPr>
          <p:cNvSpPr/>
          <p:nvPr/>
        </p:nvSpPr>
        <p:spPr>
          <a:xfrm>
            <a:off x="328613" y="3494088"/>
            <a:ext cx="4587875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Metabolizam 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proteina i aminokiselina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3B931D-5C9C-BB15-8C11-4102115CC466}"/>
              </a:ext>
            </a:extLst>
          </p:cNvPr>
          <p:cNvSpPr/>
          <p:nvPr/>
        </p:nvSpPr>
        <p:spPr>
          <a:xfrm>
            <a:off x="1155700" y="4102100"/>
            <a:ext cx="8805863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Dosta slobodnih AK (8x više nego u plazmi), aspartat i glutamat čak 300x više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A8E1D0-A756-7A4D-CBD6-B7873F0BEBA5}"/>
              </a:ext>
            </a:extLst>
          </p:cNvPr>
          <p:cNvSpPr/>
          <p:nvPr/>
        </p:nvSpPr>
        <p:spPr>
          <a:xfrm>
            <a:off x="1190625" y="4554538"/>
            <a:ext cx="5849938" cy="506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Intenzivna ’reutilizacija’ AK, mali ulazak AK iz krvi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40AB33-C9EF-A716-2FA3-A1E2603C9D29}"/>
              </a:ext>
            </a:extLst>
          </p:cNvPr>
          <p:cNvSpPr/>
          <p:nvPr/>
        </p:nvSpPr>
        <p:spPr>
          <a:xfrm>
            <a:off x="1190625" y="5013325"/>
            <a:ext cx="107791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Anoksija i ishemija dovode do porasta NH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sr-Latn-R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od purinskih nukleotida (glutamat u glutamin, glutamin u sintezu neesencijalnih AK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9C4CA-BDBA-6A3A-6602-57DD6DB377B0}"/>
              </a:ext>
            </a:extLst>
          </p:cNvPr>
          <p:cNvSpPr/>
          <p:nvPr/>
        </p:nvSpPr>
        <p:spPr>
          <a:xfrm>
            <a:off x="1190625" y="5937250"/>
            <a:ext cx="8204200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Glutamat dekarboksilacijom u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amino butirat (GABA) - neurotransmiter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E73352-3B9F-615D-808C-803FDDE51B16}"/>
              </a:ext>
            </a:extLst>
          </p:cNvPr>
          <p:cNvSpPr txBox="1"/>
          <p:nvPr/>
        </p:nvSpPr>
        <p:spPr>
          <a:xfrm>
            <a:off x="152400" y="152400"/>
            <a:ext cx="2151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Korijev ciklus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6" descr="http://www.antidopingresearch.org/images/HighRes/liver.gif">
            <a:extLst>
              <a:ext uri="{FF2B5EF4-FFF2-40B4-BE49-F238E27FC236}">
                <a16:creationId xmlns:a16="http://schemas.microsoft.com/office/drawing/2014/main" id="{2B3E5919-007A-D6AC-AB2D-016125EE1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778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http://www.joggers-sport.com/images/homme-en-muscle.png">
            <a:extLst>
              <a:ext uri="{FF2B5EF4-FFF2-40B4-BE49-F238E27FC236}">
                <a16:creationId xmlns:a16="http://schemas.microsoft.com/office/drawing/2014/main" id="{A5E62C56-84D2-CF2C-B060-BAE8165E1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33051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E91A9-96BF-7E80-24AF-1966AA5A1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334000"/>
            <a:ext cx="987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glukoza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DD8E80-5A71-DC1A-713C-85C05531F1DD}"/>
              </a:ext>
            </a:extLst>
          </p:cNvPr>
          <p:cNvCxnSpPr>
            <a:endCxn id="19" idx="0"/>
          </p:cNvCxnSpPr>
          <p:nvPr/>
        </p:nvCxnSpPr>
        <p:spPr>
          <a:xfrm rot="5400000">
            <a:off x="6524625" y="4391025"/>
            <a:ext cx="304800" cy="209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0">
            <a:extLst>
              <a:ext uri="{FF2B5EF4-FFF2-40B4-BE49-F238E27FC236}">
                <a16:creationId xmlns:a16="http://schemas.microsoft.com/office/drawing/2014/main" id="{21FD2E24-67B6-79BC-0482-6E9810A6E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95800"/>
            <a:ext cx="1049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cs typeface="Times New Roman" panose="02020603050405020304" pitchFamily="18" charset="0"/>
              </a:rPr>
              <a:t>glikogen</a:t>
            </a:r>
          </a:p>
        </p:txBody>
      </p:sp>
      <p:pic>
        <p:nvPicPr>
          <p:cNvPr id="8" name="Picture 24" descr="http://www.helpforheadaches.com/images/BloodVessel.gif">
            <a:extLst>
              <a:ext uri="{FF2B5EF4-FFF2-40B4-BE49-F238E27FC236}">
                <a16:creationId xmlns:a16="http://schemas.microsoft.com/office/drawing/2014/main" id="{D8D509D2-219B-A9C3-9E37-8A482AA3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3304">
            <a:off x="3925094" y="967582"/>
            <a:ext cx="16002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http://www.helpforheadaches.com/images/BloodVessel.gif">
            <a:extLst>
              <a:ext uri="{FF2B5EF4-FFF2-40B4-BE49-F238E27FC236}">
                <a16:creationId xmlns:a16="http://schemas.microsoft.com/office/drawing/2014/main" id="{69DE155C-1009-2FDE-B576-A8FA1CBC9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38136">
            <a:off x="2648744" y="5304632"/>
            <a:ext cx="16002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6">
            <a:extLst>
              <a:ext uri="{FF2B5EF4-FFF2-40B4-BE49-F238E27FC236}">
                <a16:creationId xmlns:a16="http://schemas.microsoft.com/office/drawing/2014/main" id="{B7DB0146-14DD-4948-6A1B-D3350617B517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810000"/>
            <a:ext cx="1219200" cy="457200"/>
            <a:chOff x="3505200" y="3657600"/>
            <a:chExt cx="1219200" cy="45720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3EF7708-C96B-4C1D-B3FF-B5EADDF6B5B5}"/>
                </a:ext>
              </a:extLst>
            </p:cNvPr>
            <p:cNvSpPr/>
            <p:nvPr/>
          </p:nvSpPr>
          <p:spPr>
            <a:xfrm>
              <a:off x="3505200" y="3657600"/>
              <a:ext cx="1219200" cy="457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03200" h="1270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E73D82-489B-9076-08AB-A9DDAD2B8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3657600"/>
              <a:ext cx="987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x-none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glukoza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grpSp>
        <p:nvGrpSpPr>
          <p:cNvPr id="13" name="Group 27">
            <a:extLst>
              <a:ext uri="{FF2B5EF4-FFF2-40B4-BE49-F238E27FC236}">
                <a16:creationId xmlns:a16="http://schemas.microsoft.com/office/drawing/2014/main" id="{8029DE1A-E462-6171-DEBA-D0BA08CF5334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971800"/>
            <a:ext cx="1219200" cy="457200"/>
            <a:chOff x="3657600" y="2819400"/>
            <a:chExt cx="1219200" cy="45720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D5A7489-7CCB-268A-6CD7-0B86AA7661E7}"/>
                </a:ext>
              </a:extLst>
            </p:cNvPr>
            <p:cNvSpPr/>
            <p:nvPr/>
          </p:nvSpPr>
          <p:spPr>
            <a:xfrm>
              <a:off x="3657600" y="2819400"/>
              <a:ext cx="1219200" cy="4572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032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FF3E0E-1DEF-D548-A463-43339789F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2819400"/>
              <a:ext cx="9525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piruvat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grpSp>
        <p:nvGrpSpPr>
          <p:cNvPr id="16" name="Group 28">
            <a:extLst>
              <a:ext uri="{FF2B5EF4-FFF2-40B4-BE49-F238E27FC236}">
                <a16:creationId xmlns:a16="http://schemas.microsoft.com/office/drawing/2014/main" id="{6CFBF7D9-D7BE-F17A-4129-C82ED138E6F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057400"/>
            <a:ext cx="1219200" cy="457200"/>
            <a:chOff x="3581400" y="2209800"/>
            <a:chExt cx="1219200" cy="45720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7F2885D6-A112-37AB-E0E3-6A169DDF7788}"/>
                </a:ext>
              </a:extLst>
            </p:cNvPr>
            <p:cNvSpPr/>
            <p:nvPr/>
          </p:nvSpPr>
          <p:spPr>
            <a:xfrm>
              <a:off x="3581400" y="2209800"/>
              <a:ext cx="1219200" cy="4572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032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71A87C-6AC4-37EB-3B44-798F77436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2209800"/>
              <a:ext cx="84613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laktat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9AAF85A-EA2A-163A-3EC4-C253062FB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648200"/>
            <a:ext cx="95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piruvat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D5F852-73A1-2B94-1A89-2C1E5540E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962400"/>
            <a:ext cx="846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laktat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6ACE8CA1-3033-7B02-9E26-1AC9CFBBADB6}"/>
              </a:ext>
            </a:extLst>
          </p:cNvPr>
          <p:cNvSpPr/>
          <p:nvPr/>
        </p:nvSpPr>
        <p:spPr>
          <a:xfrm>
            <a:off x="2514600" y="1524000"/>
            <a:ext cx="4419600" cy="3657600"/>
          </a:xfrm>
          <a:prstGeom prst="arc">
            <a:avLst>
              <a:gd name="adj1" fmla="val 17879591"/>
              <a:gd name="adj2" fmla="val 925016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EA3AE8C-5767-B2FF-3779-22B7347695FE}"/>
              </a:ext>
            </a:extLst>
          </p:cNvPr>
          <p:cNvSpPr/>
          <p:nvPr/>
        </p:nvSpPr>
        <p:spPr>
          <a:xfrm>
            <a:off x="2514600" y="1524000"/>
            <a:ext cx="4419600" cy="3657600"/>
          </a:xfrm>
          <a:prstGeom prst="arc">
            <a:avLst>
              <a:gd name="adj1" fmla="val 12650151"/>
              <a:gd name="adj2" fmla="val 16542343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A6465C1D-D133-3EEF-D954-64D8A97861C3}"/>
              </a:ext>
            </a:extLst>
          </p:cNvPr>
          <p:cNvSpPr/>
          <p:nvPr/>
        </p:nvSpPr>
        <p:spPr>
          <a:xfrm>
            <a:off x="1828800" y="1828800"/>
            <a:ext cx="4876800" cy="4267200"/>
          </a:xfrm>
          <a:prstGeom prst="arc">
            <a:avLst>
              <a:gd name="adj1" fmla="val 7999191"/>
              <a:gd name="adj2" fmla="val 10339169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7D8E441B-B03D-4BCD-467A-CA211BF8EC8C}"/>
              </a:ext>
            </a:extLst>
          </p:cNvPr>
          <p:cNvSpPr/>
          <p:nvPr/>
        </p:nvSpPr>
        <p:spPr>
          <a:xfrm>
            <a:off x="1828800" y="1828800"/>
            <a:ext cx="4876800" cy="4267200"/>
          </a:xfrm>
          <a:prstGeom prst="arc">
            <a:avLst>
              <a:gd name="adj1" fmla="val 3106790"/>
              <a:gd name="adj2" fmla="val 6882159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A407968-B6DD-1407-6407-E4CEA85D456F}"/>
              </a:ext>
            </a:extLst>
          </p:cNvPr>
          <p:cNvCxnSpPr/>
          <p:nvPr/>
        </p:nvCxnSpPr>
        <p:spPr>
          <a:xfrm rot="5400000">
            <a:off x="6048375" y="5153025"/>
            <a:ext cx="304800" cy="209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92D901-26F2-AAAE-A21C-553C976A5F31}"/>
              </a:ext>
            </a:extLst>
          </p:cNvPr>
          <p:cNvCxnSpPr/>
          <p:nvPr/>
        </p:nvCxnSpPr>
        <p:spPr>
          <a:xfrm rot="5400000" flipH="1" flipV="1">
            <a:off x="1714500" y="3543300"/>
            <a:ext cx="381000" cy="152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739BEC-1C47-5E3E-5001-A3B3FABAE205}"/>
              </a:ext>
            </a:extLst>
          </p:cNvPr>
          <p:cNvCxnSpPr/>
          <p:nvPr/>
        </p:nvCxnSpPr>
        <p:spPr>
          <a:xfrm rot="5400000" flipH="1" flipV="1">
            <a:off x="2162175" y="2562225"/>
            <a:ext cx="533400" cy="2857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370F-82B1-E35A-0B54-42790BEA2399}"/>
              </a:ext>
            </a:extLst>
          </p:cNvPr>
          <p:cNvCxnSpPr>
            <a:stCxn id="7" idx="2"/>
          </p:cNvCxnSpPr>
          <p:nvPr/>
        </p:nvCxnSpPr>
        <p:spPr>
          <a:xfrm rot="5400000">
            <a:off x="6962776" y="4532312"/>
            <a:ext cx="696912" cy="1363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B69AEB-74DD-9B9C-7E60-72D3C2058150}"/>
              </a:ext>
            </a:extLst>
          </p:cNvPr>
          <p:cNvSpPr txBox="1"/>
          <p:nvPr/>
        </p:nvSpPr>
        <p:spPr>
          <a:xfrm>
            <a:off x="144463" y="152400"/>
            <a:ext cx="21669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Ciklus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alanina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8675" name="Picture 6" descr="http://www.antidopingresearch.org/images/HighRes/liver.gif">
            <a:extLst>
              <a:ext uri="{FF2B5EF4-FFF2-40B4-BE49-F238E27FC236}">
                <a16:creationId xmlns:a16="http://schemas.microsoft.com/office/drawing/2014/main" id="{B3200F99-A451-FECD-C33B-44E8259CC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522128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6" descr="http://www.joggers-sport.com/images/homme-en-muscle.png">
            <a:extLst>
              <a:ext uri="{FF2B5EF4-FFF2-40B4-BE49-F238E27FC236}">
                <a16:creationId xmlns:a16="http://schemas.microsoft.com/office/drawing/2014/main" id="{5FF83AD7-9F0B-D811-BCDE-4309A93A1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33051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9EE03C-25B2-27F4-3B39-186388DEF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334000"/>
            <a:ext cx="987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x-non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glukoza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809A0E-E6F7-4A38-14F3-76C71706E976}"/>
              </a:ext>
            </a:extLst>
          </p:cNvPr>
          <p:cNvCxnSpPr>
            <a:endCxn id="19" idx="0"/>
          </p:cNvCxnSpPr>
          <p:nvPr/>
        </p:nvCxnSpPr>
        <p:spPr>
          <a:xfrm rot="5400000">
            <a:off x="6524625" y="4391025"/>
            <a:ext cx="304800" cy="209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icture 24" descr="http://www.helpforheadaches.com/images/BloodVessel.gif">
            <a:extLst>
              <a:ext uri="{FF2B5EF4-FFF2-40B4-BE49-F238E27FC236}">
                <a16:creationId xmlns:a16="http://schemas.microsoft.com/office/drawing/2014/main" id="{6CD7ED53-216F-8104-FF11-3CD6E2B1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3304">
            <a:off x="3925094" y="967582"/>
            <a:ext cx="16002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4" descr="http://www.helpforheadaches.com/images/BloodVessel.gif">
            <a:extLst>
              <a:ext uri="{FF2B5EF4-FFF2-40B4-BE49-F238E27FC236}">
                <a16:creationId xmlns:a16="http://schemas.microsoft.com/office/drawing/2014/main" id="{5248EE72-35B6-5FFF-6041-DA71AB466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38136">
            <a:off x="2648744" y="5304632"/>
            <a:ext cx="16002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1" name="Group 26">
            <a:extLst>
              <a:ext uri="{FF2B5EF4-FFF2-40B4-BE49-F238E27FC236}">
                <a16:creationId xmlns:a16="http://schemas.microsoft.com/office/drawing/2014/main" id="{6C182D46-91FE-D469-AFF1-9B84C7117BE6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810000"/>
            <a:ext cx="1219200" cy="457200"/>
            <a:chOff x="3505200" y="3657600"/>
            <a:chExt cx="1219200" cy="45720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AA27234-E4FB-5064-6704-E644C3DF7BA2}"/>
                </a:ext>
              </a:extLst>
            </p:cNvPr>
            <p:cNvSpPr/>
            <p:nvPr/>
          </p:nvSpPr>
          <p:spPr>
            <a:xfrm>
              <a:off x="3505200" y="3657600"/>
              <a:ext cx="1219200" cy="4572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03200" h="12700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E8902A-C6F7-F156-3579-0D5CAA032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3657600"/>
              <a:ext cx="9874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x-none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glukoza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grpSp>
        <p:nvGrpSpPr>
          <p:cNvPr id="28682" name="Group 27">
            <a:extLst>
              <a:ext uri="{FF2B5EF4-FFF2-40B4-BE49-F238E27FC236}">
                <a16:creationId xmlns:a16="http://schemas.microsoft.com/office/drawing/2014/main" id="{1159243D-BD2D-1471-460E-128C34FA3975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971800"/>
            <a:ext cx="1219200" cy="457200"/>
            <a:chOff x="3657600" y="2819400"/>
            <a:chExt cx="1219200" cy="45720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0DBE084-58CA-2D90-20A8-14D27AB07808}"/>
                </a:ext>
              </a:extLst>
            </p:cNvPr>
            <p:cNvSpPr/>
            <p:nvPr/>
          </p:nvSpPr>
          <p:spPr>
            <a:xfrm>
              <a:off x="3657600" y="2819400"/>
              <a:ext cx="1219200" cy="4572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2032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AF7A94-40CE-9FFC-3045-DA46C1E4F4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2819400"/>
              <a:ext cx="9525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Times New Roman" pitchFamily="18" charset="0"/>
                </a:rPr>
                <a:t>piruvat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172EF57-2CF8-3BB7-446A-251B26088DC1}"/>
              </a:ext>
            </a:extLst>
          </p:cNvPr>
          <p:cNvSpPr/>
          <p:nvPr/>
        </p:nvSpPr>
        <p:spPr bwMode="auto">
          <a:xfrm>
            <a:off x="1676400" y="2057400"/>
            <a:ext cx="1219200" cy="457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2032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4483B8-F24F-5CF3-1899-0464FDA02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648200"/>
            <a:ext cx="95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piruvat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C82D3B-7C0E-7530-CB26-6CF26BFAA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962400"/>
            <a:ext cx="808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alanin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E5CCB91-DA30-BD5A-D177-FEAAFC4F1529}"/>
              </a:ext>
            </a:extLst>
          </p:cNvPr>
          <p:cNvSpPr/>
          <p:nvPr/>
        </p:nvSpPr>
        <p:spPr>
          <a:xfrm>
            <a:off x="2514600" y="1524000"/>
            <a:ext cx="4419600" cy="3657600"/>
          </a:xfrm>
          <a:prstGeom prst="arc">
            <a:avLst>
              <a:gd name="adj1" fmla="val 17879591"/>
              <a:gd name="adj2" fmla="val 925016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E105DF5-3583-B475-CC8A-476AB8981E63}"/>
              </a:ext>
            </a:extLst>
          </p:cNvPr>
          <p:cNvSpPr/>
          <p:nvPr/>
        </p:nvSpPr>
        <p:spPr>
          <a:xfrm>
            <a:off x="2514600" y="1524000"/>
            <a:ext cx="4419600" cy="3657600"/>
          </a:xfrm>
          <a:prstGeom prst="arc">
            <a:avLst>
              <a:gd name="adj1" fmla="val 12650151"/>
              <a:gd name="adj2" fmla="val 16542343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A77878B7-4ED1-027F-EA77-CD0C76FEDA67}"/>
              </a:ext>
            </a:extLst>
          </p:cNvPr>
          <p:cNvSpPr/>
          <p:nvPr/>
        </p:nvSpPr>
        <p:spPr>
          <a:xfrm>
            <a:off x="1828800" y="1828800"/>
            <a:ext cx="4876800" cy="4267200"/>
          </a:xfrm>
          <a:prstGeom prst="arc">
            <a:avLst>
              <a:gd name="adj1" fmla="val 7999191"/>
              <a:gd name="adj2" fmla="val 10339169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D3BE1628-D5E5-BBBC-50E7-06645FCFB881}"/>
              </a:ext>
            </a:extLst>
          </p:cNvPr>
          <p:cNvSpPr/>
          <p:nvPr/>
        </p:nvSpPr>
        <p:spPr>
          <a:xfrm>
            <a:off x="1828800" y="1828800"/>
            <a:ext cx="4876800" cy="4267200"/>
          </a:xfrm>
          <a:prstGeom prst="arc">
            <a:avLst>
              <a:gd name="adj1" fmla="val 3106790"/>
              <a:gd name="adj2" fmla="val 6882159"/>
            </a:avLst>
          </a:prstGeom>
          <a:ln w="19050">
            <a:solidFill>
              <a:schemeClr val="tx1"/>
            </a:solidFill>
            <a:headEnd type="none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84562-E17E-231A-7B0F-81D29E0E1F6E}"/>
              </a:ext>
            </a:extLst>
          </p:cNvPr>
          <p:cNvCxnSpPr/>
          <p:nvPr/>
        </p:nvCxnSpPr>
        <p:spPr>
          <a:xfrm rot="5400000">
            <a:off x="6048375" y="5153025"/>
            <a:ext cx="304800" cy="209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72523F4-A3C0-9ED7-41DF-6A9FE809204B}"/>
              </a:ext>
            </a:extLst>
          </p:cNvPr>
          <p:cNvCxnSpPr/>
          <p:nvPr/>
        </p:nvCxnSpPr>
        <p:spPr>
          <a:xfrm rot="5400000" flipH="1" flipV="1">
            <a:off x="1714500" y="3543300"/>
            <a:ext cx="381000" cy="152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7277176-965A-BC70-F40F-FB04CCAE4832}"/>
              </a:ext>
            </a:extLst>
          </p:cNvPr>
          <p:cNvCxnSpPr/>
          <p:nvPr/>
        </p:nvCxnSpPr>
        <p:spPr>
          <a:xfrm rot="5400000" flipH="1" flipV="1">
            <a:off x="2162175" y="2562225"/>
            <a:ext cx="533400" cy="2857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5CA9773-6FE7-7596-A443-F92F7A133A80}"/>
              </a:ext>
            </a:extLst>
          </p:cNvPr>
          <p:cNvCxnSpPr/>
          <p:nvPr/>
        </p:nvCxnSpPr>
        <p:spPr>
          <a:xfrm flipH="1">
            <a:off x="7770813" y="4865688"/>
            <a:ext cx="222250" cy="468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B8E85BE-1005-5CD1-A89B-AE4B8B6B708D}"/>
              </a:ext>
            </a:extLst>
          </p:cNvPr>
          <p:cNvSpPr txBox="1"/>
          <p:nvPr/>
        </p:nvSpPr>
        <p:spPr>
          <a:xfrm>
            <a:off x="1619250" y="1981200"/>
            <a:ext cx="1295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alanin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3F0D2E-8800-24C2-794E-86630492CDF8}"/>
              </a:ext>
            </a:extLst>
          </p:cNvPr>
          <p:cNvSpPr txBox="1"/>
          <p:nvPr/>
        </p:nvSpPr>
        <p:spPr>
          <a:xfrm>
            <a:off x="3702050" y="2309813"/>
            <a:ext cx="1828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ketoglutarat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9B8D10-DDB0-615C-1E68-F3B5372F1B38}"/>
              </a:ext>
            </a:extLst>
          </p:cNvPr>
          <p:cNvSpPr txBox="1"/>
          <p:nvPr/>
        </p:nvSpPr>
        <p:spPr>
          <a:xfrm>
            <a:off x="3990975" y="2798763"/>
            <a:ext cx="1219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B7A8B920-F30B-E0F9-1BF7-39C10B5F3E28}"/>
              </a:ext>
            </a:extLst>
          </p:cNvPr>
          <p:cNvSpPr/>
          <p:nvPr/>
        </p:nvSpPr>
        <p:spPr>
          <a:xfrm rot="10800000">
            <a:off x="6694488" y="4308475"/>
            <a:ext cx="1423987" cy="492125"/>
          </a:xfrm>
          <a:prstGeom prst="arc">
            <a:avLst>
              <a:gd name="adj1" fmla="val 14175528"/>
              <a:gd name="adj2" fmla="val 8676672"/>
            </a:avLst>
          </a:prstGeom>
          <a:ln w="19050">
            <a:solidFill>
              <a:schemeClr val="tx1"/>
            </a:solidFill>
            <a:headEnd type="arrow" w="lg" len="sm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15938304-63CA-8358-6211-71454C24E891}"/>
              </a:ext>
            </a:extLst>
          </p:cNvPr>
          <p:cNvSpPr/>
          <p:nvPr/>
        </p:nvSpPr>
        <p:spPr>
          <a:xfrm rot="10800000">
            <a:off x="2438400" y="2500313"/>
            <a:ext cx="2476500" cy="495300"/>
          </a:xfrm>
          <a:prstGeom prst="arc">
            <a:avLst>
              <a:gd name="adj1" fmla="val 13065447"/>
              <a:gd name="adj2" fmla="val 5395309"/>
            </a:avLst>
          </a:prstGeom>
          <a:ln w="19050">
            <a:solidFill>
              <a:schemeClr val="tx1"/>
            </a:solidFill>
            <a:headEnd type="none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D5D5DD-C5F9-D4A1-E37C-7DCBADA9AF32}"/>
              </a:ext>
            </a:extLst>
          </p:cNvPr>
          <p:cNvSpPr txBox="1"/>
          <p:nvPr/>
        </p:nvSpPr>
        <p:spPr>
          <a:xfrm>
            <a:off x="2357438" y="2578100"/>
            <a:ext cx="2286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Alanin transaminaza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C028D1-A8C9-6008-DC58-60A1F395CFDF}"/>
              </a:ext>
            </a:extLst>
          </p:cNvPr>
          <p:cNvSpPr txBox="1"/>
          <p:nvPr/>
        </p:nvSpPr>
        <p:spPr>
          <a:xfrm>
            <a:off x="7483475" y="4572000"/>
            <a:ext cx="121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glutamat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A4D48B-CF7D-E01A-DC06-C9DEA6D795F0}"/>
              </a:ext>
            </a:extLst>
          </p:cNvPr>
          <p:cNvSpPr txBox="1"/>
          <p:nvPr/>
        </p:nvSpPr>
        <p:spPr>
          <a:xfrm>
            <a:off x="7751763" y="4184650"/>
            <a:ext cx="1828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ketoglutarat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DBD0DC-22E9-B3F9-D1DC-01E0246BACD9}"/>
              </a:ext>
            </a:extLst>
          </p:cNvPr>
          <p:cNvSpPr txBox="1"/>
          <p:nvPr/>
        </p:nvSpPr>
        <p:spPr>
          <a:xfrm>
            <a:off x="6781800" y="5294313"/>
            <a:ext cx="1828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sinteza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ureje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5885CF8-9EF2-5826-A9F6-12B2EB076E67}"/>
              </a:ext>
            </a:extLst>
          </p:cNvPr>
          <p:cNvSpPr txBox="1"/>
          <p:nvPr/>
        </p:nvSpPr>
        <p:spPr>
          <a:xfrm>
            <a:off x="6513513" y="4392613"/>
            <a:ext cx="2286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Alanin transaminaza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A146CC-D687-2B43-4BEB-E5FDD053CC03}"/>
              </a:ext>
            </a:extLst>
          </p:cNvPr>
          <p:cNvSpPr/>
          <p:nvPr/>
        </p:nvSpPr>
        <p:spPr>
          <a:xfrm>
            <a:off x="117475" y="146050"/>
            <a:ext cx="10683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MIŠIĆI</a:t>
            </a:r>
            <a:endParaRPr lang="en-US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A89BA9-68DD-5EA2-9444-9E502405ACE7}"/>
              </a:ext>
            </a:extLst>
          </p:cNvPr>
          <p:cNvSpPr/>
          <p:nvPr/>
        </p:nvSpPr>
        <p:spPr>
          <a:xfrm>
            <a:off x="117475" y="787400"/>
            <a:ext cx="3641725" cy="506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Metabolizam 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ugljenih hidrata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CCF83C-7142-97DE-402A-A5D0B8C6EE86}"/>
              </a:ext>
            </a:extLst>
          </p:cNvPr>
          <p:cNvSpPr/>
          <p:nvPr/>
        </p:nvSpPr>
        <p:spPr>
          <a:xfrm>
            <a:off x="944563" y="1393825"/>
            <a:ext cx="10042525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Glikoliza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’gorivo’ nakon obroka) – 20% kapaciteta, u slučaju hipoksije pet puta se ubrzava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E37949-7F5D-87A5-A073-0159D95C0707}"/>
              </a:ext>
            </a:extLst>
          </p:cNvPr>
          <p:cNvSpPr/>
          <p:nvPr/>
        </p:nvSpPr>
        <p:spPr>
          <a:xfrm>
            <a:off x="944563" y="1901825"/>
            <a:ext cx="3062287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CLK – 5-10% kapaciteta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7C5363-8A90-02DF-0DE2-D5E501A916EB}"/>
              </a:ext>
            </a:extLst>
          </p:cNvPr>
          <p:cNvSpPr/>
          <p:nvPr/>
        </p:nvSpPr>
        <p:spPr>
          <a:xfrm>
            <a:off x="944563" y="2489200"/>
            <a:ext cx="42433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Velika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količina endogenog glikogena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EDD2532-6BE1-6875-8FD5-8DBA9CF4BD71}"/>
              </a:ext>
            </a:extLst>
          </p:cNvPr>
          <p:cNvSpPr/>
          <p:nvPr/>
        </p:nvSpPr>
        <p:spPr>
          <a:xfrm>
            <a:off x="328613" y="352425"/>
            <a:ext cx="3641725" cy="506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Metabolizam 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masti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32610D-FEEC-D732-0747-DAF592C3E2CA}"/>
              </a:ext>
            </a:extLst>
          </p:cNvPr>
          <p:cNvSpPr/>
          <p:nvPr/>
        </p:nvSpPr>
        <p:spPr>
          <a:xfrm>
            <a:off x="1155700" y="958850"/>
            <a:ext cx="8396288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oksidacija MK u ranom gladovanju, acetonskka tela pri dužem gladovanju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F5F077-42E4-06EA-4592-31501FF002E8}"/>
              </a:ext>
            </a:extLst>
          </p:cNvPr>
          <p:cNvSpPr/>
          <p:nvPr/>
        </p:nvSpPr>
        <p:spPr>
          <a:xfrm>
            <a:off x="328613" y="1933575"/>
            <a:ext cx="4587875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Metabolizam 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proteina i aminokiselina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3DB21D-8585-0730-9ECC-6E8D957A2A24}"/>
              </a:ext>
            </a:extLst>
          </p:cNvPr>
          <p:cNvSpPr/>
          <p:nvPr/>
        </p:nvSpPr>
        <p:spPr>
          <a:xfrm>
            <a:off x="1155700" y="2541588"/>
            <a:ext cx="6483350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Razgradnja AK sa razgranatim R (leucin, izoleucin, valin)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5D4703-219E-C9A5-3F42-F8512259367F}"/>
              </a:ext>
            </a:extLst>
          </p:cNvPr>
          <p:cNvSpPr/>
          <p:nvPr/>
        </p:nvSpPr>
        <p:spPr>
          <a:xfrm>
            <a:off x="1190625" y="2994025"/>
            <a:ext cx="2033588" cy="508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Alaninov ciklus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D8AE78-D62C-87A9-590F-403FF7434431}"/>
              </a:ext>
            </a:extLst>
          </p:cNvPr>
          <p:cNvSpPr/>
          <p:nvPr/>
        </p:nvSpPr>
        <p:spPr>
          <a:xfrm>
            <a:off x="328613" y="3740150"/>
            <a:ext cx="45878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Ciklus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purinskih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nukleotida</a:t>
            </a:r>
            <a:endParaRPr lang="sr-Latn-R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9DE67-5135-D74C-15B3-666AD1AE3C45}"/>
              </a:ext>
            </a:extLst>
          </p:cNvPr>
          <p:cNvSpPr txBox="1"/>
          <p:nvPr/>
        </p:nvSpPr>
        <p:spPr>
          <a:xfrm>
            <a:off x="1266825" y="5208588"/>
            <a:ext cx="3060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AMP + 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2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O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→ IMP + NH</a:t>
            </a:r>
            <a:r>
              <a:rPr lang="sr-Latn-R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  <a:endParaRPr lang="sr-Latn-R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61EA33-E1B2-F3DC-36F9-0F6D9CAE9BF1}"/>
              </a:ext>
            </a:extLst>
          </p:cNvPr>
          <p:cNvSpPr txBox="1"/>
          <p:nvPr/>
        </p:nvSpPr>
        <p:spPr>
          <a:xfrm>
            <a:off x="4087813" y="4424363"/>
            <a:ext cx="5562600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sr-Latn-RS" altLang="sr-Latn-R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Služi za nadoknađivanje međuproizvoda CLK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1902DF-B5EC-6E53-62FA-E09E30C06DE5}"/>
              </a:ext>
            </a:extLst>
          </p:cNvPr>
          <p:cNvSpPr txBox="1"/>
          <p:nvPr/>
        </p:nvSpPr>
        <p:spPr>
          <a:xfrm>
            <a:off x="727075" y="5818188"/>
            <a:ext cx="72009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IMP + Aspartat + GTP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→ Adenil sukcinat + GDP + Pi </a:t>
            </a:r>
            <a:endParaRPr lang="sr-Latn-R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05EEA2-6DE2-029E-1E3E-456030462723}"/>
              </a:ext>
            </a:extLst>
          </p:cNvPr>
          <p:cNvSpPr txBox="1"/>
          <p:nvPr/>
        </p:nvSpPr>
        <p:spPr>
          <a:xfrm>
            <a:off x="504825" y="6427788"/>
            <a:ext cx="72009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Adenil sukcinat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alibri" panose="020F0502020204030204" pitchFamily="34" charset="0"/>
              </a:rPr>
              <a:t>→ AMP + fumarat </a:t>
            </a:r>
            <a:endParaRPr lang="sr-Latn-RS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://guweb2.gonzaga.edu/faculty/cronk/biochem/images/ATP.gif">
            <a:extLst>
              <a:ext uri="{FF2B5EF4-FFF2-40B4-BE49-F238E27FC236}">
                <a16:creationId xmlns:a16="http://schemas.microsoft.com/office/drawing/2014/main" id="{1C72C292-E5A6-C20E-D04B-5460B86E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435100"/>
            <a:ext cx="63817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E267B763-BFA1-7B84-14CD-6D28084AA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476250"/>
            <a:ext cx="8686800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DE858CD-C912-9BED-F084-3E770C812434}"/>
              </a:ext>
            </a:extLst>
          </p:cNvPr>
          <p:cNvSpPr txBox="1">
            <a:spLocks/>
          </p:cNvSpPr>
          <p:nvPr/>
        </p:nvSpPr>
        <p:spPr>
          <a:xfrm>
            <a:off x="2449513" y="-4763"/>
            <a:ext cx="2057400" cy="381001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Ugljeni hidrati</a:t>
            </a:r>
            <a:endParaRPr lang="en-US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2EB4FD-E5B6-F569-953B-3046FFDB91DF}"/>
              </a:ext>
            </a:extLst>
          </p:cNvPr>
          <p:cNvSpPr txBox="1">
            <a:spLocks/>
          </p:cNvSpPr>
          <p:nvPr/>
        </p:nvSpPr>
        <p:spPr>
          <a:xfrm>
            <a:off x="1639888" y="273050"/>
            <a:ext cx="10668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Masti</a:t>
            </a:r>
            <a:endParaRPr lang="en-US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03D67E-F51E-32EE-6F5F-617ADDCDFCCD}"/>
              </a:ext>
            </a:extLst>
          </p:cNvPr>
          <p:cNvSpPr txBox="1">
            <a:spLocks/>
          </p:cNvSpPr>
          <p:nvPr/>
        </p:nvSpPr>
        <p:spPr>
          <a:xfrm>
            <a:off x="4960938" y="1458913"/>
            <a:ext cx="10668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Proteini</a:t>
            </a:r>
            <a:endParaRPr lang="en-US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2D0882-69CB-BF28-7B94-95E156A0B8BF}"/>
              </a:ext>
            </a:extLst>
          </p:cNvPr>
          <p:cNvSpPr txBox="1">
            <a:spLocks/>
          </p:cNvSpPr>
          <p:nvPr/>
        </p:nvSpPr>
        <p:spPr>
          <a:xfrm>
            <a:off x="2449513" y="300038"/>
            <a:ext cx="2133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Polisaharidi</a:t>
            </a:r>
            <a:endParaRPr lang="en-US" sz="14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176409-84F3-389C-C780-5D3042DA9A77}"/>
              </a:ext>
            </a:extLst>
          </p:cNvPr>
          <p:cNvSpPr txBox="1">
            <a:spLocks/>
          </p:cNvSpPr>
          <p:nvPr/>
        </p:nvSpPr>
        <p:spPr>
          <a:xfrm>
            <a:off x="1487488" y="577850"/>
            <a:ext cx="1295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Trigliceridi</a:t>
            </a:r>
            <a:endParaRPr lang="en-US" sz="14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C1F20C-868A-0326-F3DA-2D957D3904B3}"/>
              </a:ext>
            </a:extLst>
          </p:cNvPr>
          <p:cNvSpPr txBox="1">
            <a:spLocks/>
          </p:cNvSpPr>
          <p:nvPr/>
        </p:nvSpPr>
        <p:spPr>
          <a:xfrm>
            <a:off x="2814638" y="1973263"/>
            <a:ext cx="1371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Glukoza</a:t>
            </a:r>
            <a:endParaRPr lang="en-US" sz="14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E160BD-9CEB-FAD5-1408-F3D4186BBF58}"/>
              </a:ext>
            </a:extLst>
          </p:cNvPr>
          <p:cNvSpPr txBox="1">
            <a:spLocks/>
          </p:cNvSpPr>
          <p:nvPr/>
        </p:nvSpPr>
        <p:spPr>
          <a:xfrm>
            <a:off x="4371975" y="2224088"/>
            <a:ext cx="1371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Aminokiseline</a:t>
            </a:r>
            <a:endParaRPr lang="en-US" sz="14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C7F5186-3E9E-CA0E-FBCF-C859A71F15C1}"/>
              </a:ext>
            </a:extLst>
          </p:cNvPr>
          <p:cNvCxnSpPr/>
          <p:nvPr/>
        </p:nvCxnSpPr>
        <p:spPr>
          <a:xfrm rot="5400000">
            <a:off x="7505701" y="1409700"/>
            <a:ext cx="2286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202F3E-51EC-E3FD-0EBF-4750DD8A6BD8}"/>
              </a:ext>
            </a:extLst>
          </p:cNvPr>
          <p:cNvCxnSpPr/>
          <p:nvPr/>
        </p:nvCxnSpPr>
        <p:spPr>
          <a:xfrm rot="5400000">
            <a:off x="4382294" y="14089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9F6AB0-0B78-FB47-8709-8B1CF51B6EBB}"/>
              </a:ext>
            </a:extLst>
          </p:cNvPr>
          <p:cNvCxnSpPr>
            <a:stCxn id="5" idx="2"/>
          </p:cNvCxnSpPr>
          <p:nvPr/>
        </p:nvCxnSpPr>
        <p:spPr>
          <a:xfrm rot="5400000">
            <a:off x="5265738" y="2068512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1B3DDE-BA61-8A5A-FF7F-5FF7AC7824F6}"/>
              </a:ext>
            </a:extLst>
          </p:cNvPr>
          <p:cNvSpPr txBox="1">
            <a:spLocks/>
          </p:cNvSpPr>
          <p:nvPr/>
        </p:nvSpPr>
        <p:spPr>
          <a:xfrm>
            <a:off x="2781300" y="3214688"/>
            <a:ext cx="1371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Piruvat</a:t>
            </a:r>
            <a:endParaRPr lang="en-US" sz="14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C6F0375-59FB-5478-CFF0-C4113841A54A}"/>
              </a:ext>
            </a:extLst>
          </p:cNvPr>
          <p:cNvSpPr txBox="1">
            <a:spLocks/>
          </p:cNvSpPr>
          <p:nvPr/>
        </p:nvSpPr>
        <p:spPr>
          <a:xfrm>
            <a:off x="2789238" y="4029075"/>
            <a:ext cx="1371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</a:t>
            </a:r>
            <a:endParaRPr lang="en-US" sz="14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D169AB1-DD0F-EC58-65B2-8DA1F7564E94}"/>
              </a:ext>
            </a:extLst>
          </p:cNvPr>
          <p:cNvCxnSpPr/>
          <p:nvPr/>
        </p:nvCxnSpPr>
        <p:spPr>
          <a:xfrm rot="5400000">
            <a:off x="4115594" y="2285206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76DB6E5D-6968-2C6B-FAF0-84B17BE06A60}"/>
              </a:ext>
            </a:extLst>
          </p:cNvPr>
          <p:cNvSpPr txBox="1">
            <a:spLocks/>
          </p:cNvSpPr>
          <p:nvPr/>
        </p:nvSpPr>
        <p:spPr>
          <a:xfrm>
            <a:off x="3017838" y="2476500"/>
            <a:ext cx="914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Glikoliza</a:t>
            </a:r>
            <a:endParaRPr lang="en-US" sz="1400" i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F74CD76-C388-7508-2DFD-ACCD0F525925}"/>
              </a:ext>
            </a:extLst>
          </p:cNvPr>
          <p:cNvCxnSpPr/>
          <p:nvPr/>
        </p:nvCxnSpPr>
        <p:spPr>
          <a:xfrm rot="5400000">
            <a:off x="4229894" y="323770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1992A748-66FB-AB21-23F8-A5F40EF4C032}"/>
              </a:ext>
            </a:extLst>
          </p:cNvPr>
          <p:cNvSpPr/>
          <p:nvPr/>
        </p:nvSpPr>
        <p:spPr>
          <a:xfrm>
            <a:off x="6705600" y="2819400"/>
            <a:ext cx="914400" cy="914400"/>
          </a:xfrm>
          <a:prstGeom prst="arc">
            <a:avLst>
              <a:gd name="adj1" fmla="val 117154"/>
              <a:gd name="adj2" fmla="val 5282853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02CE5E2-A0A2-7AFC-E3B9-BBD609CC6B77}"/>
              </a:ext>
            </a:extLst>
          </p:cNvPr>
          <p:cNvSpPr txBox="1">
            <a:spLocks/>
          </p:cNvSpPr>
          <p:nvPr/>
        </p:nvSpPr>
        <p:spPr>
          <a:xfrm>
            <a:off x="1924050" y="3494088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sr-Latn-RS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oksidacija</a:t>
            </a:r>
            <a:endParaRPr lang="en-US" sz="1400" i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7BC03BD-79A1-0CC9-26BD-E6FB16010969}"/>
              </a:ext>
            </a:extLst>
          </p:cNvPr>
          <p:cNvSpPr txBox="1">
            <a:spLocks/>
          </p:cNvSpPr>
          <p:nvPr/>
        </p:nvSpPr>
        <p:spPr>
          <a:xfrm>
            <a:off x="3730625" y="5283200"/>
            <a:ext cx="8382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CO</a:t>
            </a:r>
            <a:r>
              <a:rPr lang="sr-Latn-R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endParaRPr lang="en-US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89E91A-83F9-8C43-1D4F-F5BA3939944C}"/>
              </a:ext>
            </a:extLst>
          </p:cNvPr>
          <p:cNvSpPr txBox="1"/>
          <p:nvPr/>
        </p:nvSpPr>
        <p:spPr>
          <a:xfrm>
            <a:off x="3751263" y="5580063"/>
            <a:ext cx="10080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NADH+H</a:t>
            </a:r>
            <a:r>
              <a:rPr lang="en-US" sz="1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BC6683-E887-D6B9-B963-6A379F0D0159}"/>
              </a:ext>
            </a:extLst>
          </p:cNvPr>
          <p:cNvSpPr txBox="1"/>
          <p:nvPr/>
        </p:nvSpPr>
        <p:spPr>
          <a:xfrm>
            <a:off x="3827463" y="5884863"/>
            <a:ext cx="7667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FADH</a:t>
            </a:r>
            <a:r>
              <a:rPr lang="en-US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2791" name="Picture 42" descr="C:\Users\VF\Pictures\CLK\Resp lanac.png">
            <a:extLst>
              <a:ext uri="{FF2B5EF4-FFF2-40B4-BE49-F238E27FC236}">
                <a16:creationId xmlns:a16="http://schemas.microsoft.com/office/drawing/2014/main" id="{93343A54-BAFA-180F-2CF8-0A98DB74B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5407025"/>
            <a:ext cx="1306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rc 35">
            <a:extLst>
              <a:ext uri="{FF2B5EF4-FFF2-40B4-BE49-F238E27FC236}">
                <a16:creationId xmlns:a16="http://schemas.microsoft.com/office/drawing/2014/main" id="{EBA6E5E8-B63E-7F97-4C83-41307CE32998}"/>
              </a:ext>
            </a:extLst>
          </p:cNvPr>
          <p:cNvSpPr/>
          <p:nvPr/>
        </p:nvSpPr>
        <p:spPr>
          <a:xfrm>
            <a:off x="4056063" y="5656263"/>
            <a:ext cx="914400" cy="381000"/>
          </a:xfrm>
          <a:prstGeom prst="arc">
            <a:avLst>
              <a:gd name="adj1" fmla="val 19093989"/>
              <a:gd name="adj2" fmla="val 20830569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77A31D90-6ED9-AAC3-9DF5-DDE6FA86D615}"/>
              </a:ext>
            </a:extLst>
          </p:cNvPr>
          <p:cNvSpPr/>
          <p:nvPr/>
        </p:nvSpPr>
        <p:spPr>
          <a:xfrm>
            <a:off x="4343400" y="5791200"/>
            <a:ext cx="914400" cy="381000"/>
          </a:xfrm>
          <a:prstGeom prst="arc">
            <a:avLst>
              <a:gd name="adj1" fmla="val 21519920"/>
              <a:gd name="adj2" fmla="val 10839702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210CF24-E22D-09DE-4730-5693FC7C0579}"/>
              </a:ext>
            </a:extLst>
          </p:cNvPr>
          <p:cNvSpPr txBox="1">
            <a:spLocks/>
          </p:cNvSpPr>
          <p:nvPr/>
        </p:nvSpPr>
        <p:spPr>
          <a:xfrm>
            <a:off x="5486400" y="6477000"/>
            <a:ext cx="762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r>
              <a:rPr lang="sr-Latn-R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</a:t>
            </a:r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BF560439-4EB9-59C4-824B-07B450F9FFF4}"/>
              </a:ext>
            </a:extLst>
          </p:cNvPr>
          <p:cNvSpPr/>
          <p:nvPr/>
        </p:nvSpPr>
        <p:spPr>
          <a:xfrm>
            <a:off x="6096000" y="5486400"/>
            <a:ext cx="1143000" cy="990600"/>
          </a:xfrm>
          <a:prstGeom prst="arc">
            <a:avLst>
              <a:gd name="adj1" fmla="val 21525386"/>
              <a:gd name="adj2" fmla="val 10838742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8E44DD2-FEDC-B381-2C06-A368B3F7CADC}"/>
              </a:ext>
            </a:extLst>
          </p:cNvPr>
          <p:cNvSpPr txBox="1">
            <a:spLocks/>
          </p:cNvSpPr>
          <p:nvPr/>
        </p:nvSpPr>
        <p:spPr>
          <a:xfrm>
            <a:off x="6629400" y="5486400"/>
            <a:ext cx="12192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ATP</a:t>
            </a:r>
            <a:endParaRPr lang="en-US" sz="28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2CD61E2D-D58D-BB37-1C85-D070A9DEE07B}"/>
              </a:ext>
            </a:extLst>
          </p:cNvPr>
          <p:cNvSpPr/>
          <p:nvPr/>
        </p:nvSpPr>
        <p:spPr>
          <a:xfrm>
            <a:off x="5562600" y="5791200"/>
            <a:ext cx="304800" cy="914400"/>
          </a:xfrm>
          <a:prstGeom prst="arc">
            <a:avLst>
              <a:gd name="adj1" fmla="val 6420636"/>
              <a:gd name="adj2" fmla="val 18769072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B07207F4-AB6F-A335-0FE2-343B3AECE21E}"/>
              </a:ext>
            </a:extLst>
          </p:cNvPr>
          <p:cNvSpPr txBox="1">
            <a:spLocks/>
          </p:cNvSpPr>
          <p:nvPr/>
        </p:nvSpPr>
        <p:spPr>
          <a:xfrm>
            <a:off x="5715000" y="6019800"/>
            <a:ext cx="4572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</a:t>
            </a:r>
            <a:r>
              <a:rPr lang="en-US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</a:p>
        </p:txBody>
      </p:sp>
      <p:grpSp>
        <p:nvGrpSpPr>
          <p:cNvPr id="32799" name="Group 92">
            <a:extLst>
              <a:ext uri="{FF2B5EF4-FFF2-40B4-BE49-F238E27FC236}">
                <a16:creationId xmlns:a16="http://schemas.microsoft.com/office/drawing/2014/main" id="{8D86288A-F5CD-D887-C484-E6C2410423AE}"/>
              </a:ext>
            </a:extLst>
          </p:cNvPr>
          <p:cNvGrpSpPr>
            <a:grpSpLocks/>
          </p:cNvGrpSpPr>
          <p:nvPr/>
        </p:nvGrpSpPr>
        <p:grpSpPr bwMode="auto">
          <a:xfrm>
            <a:off x="2760663" y="4286250"/>
            <a:ext cx="1412875" cy="1243013"/>
            <a:chOff x="1447800" y="3072856"/>
            <a:chExt cx="4724400" cy="378514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711CB1E-7883-3509-7BB8-8A7213186E46}"/>
                </a:ext>
              </a:extLst>
            </p:cNvPr>
            <p:cNvSpPr/>
            <p:nvPr/>
          </p:nvSpPr>
          <p:spPr>
            <a:xfrm>
              <a:off x="1829999" y="3735137"/>
              <a:ext cx="3885686" cy="312286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32801" name="Picture 2" descr="C:\Users\VF\Pictures\oksidacija masnih kiselina\CLK.png">
              <a:extLst>
                <a:ext uri="{FF2B5EF4-FFF2-40B4-BE49-F238E27FC236}">
                  <a16:creationId xmlns:a16="http://schemas.microsoft.com/office/drawing/2014/main" id="{32DD93F6-9FBD-8DD1-F77C-0CAE950F5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072856"/>
              <a:ext cx="4724400" cy="3785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2EA27E8-0420-D570-E128-C99137BF71FD}"/>
                </a:ext>
              </a:extLst>
            </p:cNvPr>
            <p:cNvSpPr txBox="1"/>
            <p:nvPr/>
          </p:nvSpPr>
          <p:spPr bwMode="auto">
            <a:xfrm>
              <a:off x="3157077" y="5006518"/>
              <a:ext cx="589221" cy="3673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r-Latn-R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CLK</a:t>
              </a:r>
              <a:endParaRPr lang="en-US" baseline="30000" dirty="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A1005E02-13E0-13E4-01ED-9C5BCED8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6263"/>
            <a:ext cx="7620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http://www.ittefaqcatering.co.uk/wp-content/uploads/2015/04/home_food_salad.png">
            <a:extLst>
              <a:ext uri="{FF2B5EF4-FFF2-40B4-BE49-F238E27FC236}">
                <a16:creationId xmlns:a16="http://schemas.microsoft.com/office/drawing/2014/main" id="{971C8A71-AE96-6111-A9E1-61ECBBC3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9921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1164445-4932-FCB2-7ED1-EBD79928093D}"/>
              </a:ext>
            </a:extLst>
          </p:cNvPr>
          <p:cNvSpPr txBox="1">
            <a:spLocks/>
          </p:cNvSpPr>
          <p:nvPr/>
        </p:nvSpPr>
        <p:spPr>
          <a:xfrm>
            <a:off x="3505200" y="685800"/>
            <a:ext cx="2057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Ugljeni hidrati</a:t>
            </a:r>
            <a:endParaRPr lang="en-US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6F442F-D763-3DA9-CA49-D1DD1E455E6D}"/>
              </a:ext>
            </a:extLst>
          </p:cNvPr>
          <p:cNvSpPr txBox="1">
            <a:spLocks/>
          </p:cNvSpPr>
          <p:nvPr/>
        </p:nvSpPr>
        <p:spPr>
          <a:xfrm>
            <a:off x="7086600" y="685800"/>
            <a:ext cx="10668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Masti</a:t>
            </a:r>
            <a:endParaRPr lang="en-US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20ADB8-42D0-E10E-F94E-551955834D57}"/>
              </a:ext>
            </a:extLst>
          </p:cNvPr>
          <p:cNvSpPr txBox="1">
            <a:spLocks/>
          </p:cNvSpPr>
          <p:nvPr/>
        </p:nvSpPr>
        <p:spPr>
          <a:xfrm>
            <a:off x="304800" y="685800"/>
            <a:ext cx="10668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Proteini</a:t>
            </a:r>
            <a:endParaRPr lang="en-US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B7E674-DA84-D556-4312-C9D7FF7E2011}"/>
              </a:ext>
            </a:extLst>
          </p:cNvPr>
          <p:cNvSpPr txBox="1">
            <a:spLocks/>
          </p:cNvSpPr>
          <p:nvPr/>
        </p:nvSpPr>
        <p:spPr>
          <a:xfrm>
            <a:off x="3505200" y="990600"/>
            <a:ext cx="2133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Polisaharidi</a:t>
            </a:r>
            <a:endParaRPr lang="en-US" sz="14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5F37EB-F080-600E-D4A8-8A1149EF05F9}"/>
              </a:ext>
            </a:extLst>
          </p:cNvPr>
          <p:cNvSpPr txBox="1">
            <a:spLocks/>
          </p:cNvSpPr>
          <p:nvPr/>
        </p:nvSpPr>
        <p:spPr>
          <a:xfrm>
            <a:off x="6934200" y="990600"/>
            <a:ext cx="1295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Trigliceridi</a:t>
            </a:r>
            <a:endParaRPr lang="en-US" sz="14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5E0278-3B55-C169-AA8C-B4B4B4B3C626}"/>
              </a:ext>
            </a:extLst>
          </p:cNvPr>
          <p:cNvSpPr txBox="1">
            <a:spLocks/>
          </p:cNvSpPr>
          <p:nvPr/>
        </p:nvSpPr>
        <p:spPr>
          <a:xfrm>
            <a:off x="3810000" y="1524000"/>
            <a:ext cx="1371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Glukoza</a:t>
            </a:r>
            <a:endParaRPr lang="en-US" sz="14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3152AF-CBF2-6301-17BF-F6CF237402AF}"/>
              </a:ext>
            </a:extLst>
          </p:cNvPr>
          <p:cNvSpPr txBox="1">
            <a:spLocks/>
          </p:cNvSpPr>
          <p:nvPr/>
        </p:nvSpPr>
        <p:spPr>
          <a:xfrm>
            <a:off x="152400" y="1524000"/>
            <a:ext cx="1371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Aminokiseline</a:t>
            </a:r>
            <a:endParaRPr lang="en-US" sz="14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D04D656-C676-37D2-655E-7923E5406240}"/>
              </a:ext>
            </a:extLst>
          </p:cNvPr>
          <p:cNvSpPr txBox="1">
            <a:spLocks/>
          </p:cNvSpPr>
          <p:nvPr/>
        </p:nvSpPr>
        <p:spPr>
          <a:xfrm>
            <a:off x="6781800" y="1524000"/>
            <a:ext cx="1752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Masne kiseline</a:t>
            </a:r>
            <a:endParaRPr lang="en-US" sz="14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1D1627-616F-3FA3-8ADC-B8B2A0BA4135}"/>
              </a:ext>
            </a:extLst>
          </p:cNvPr>
          <p:cNvCxnSpPr/>
          <p:nvPr/>
        </p:nvCxnSpPr>
        <p:spPr>
          <a:xfrm rot="5400000">
            <a:off x="7505701" y="1409700"/>
            <a:ext cx="2286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20430C-7F48-D2FF-316F-357AD1467AD8}"/>
              </a:ext>
            </a:extLst>
          </p:cNvPr>
          <p:cNvCxnSpPr/>
          <p:nvPr/>
        </p:nvCxnSpPr>
        <p:spPr>
          <a:xfrm rot="5400000">
            <a:off x="4382294" y="14089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570B9B-FC68-814E-6899-4662345A1E8C}"/>
              </a:ext>
            </a:extLst>
          </p:cNvPr>
          <p:cNvCxnSpPr>
            <a:stCxn id="5" idx="2"/>
          </p:cNvCxnSpPr>
          <p:nvPr/>
        </p:nvCxnSpPr>
        <p:spPr>
          <a:xfrm rot="5400000">
            <a:off x="609601" y="1295400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9A20047D-BA2A-8355-29C2-7980CDED3FFD}"/>
              </a:ext>
            </a:extLst>
          </p:cNvPr>
          <p:cNvSpPr/>
          <p:nvPr/>
        </p:nvSpPr>
        <p:spPr>
          <a:xfrm rot="5400000">
            <a:off x="4076700" y="-2781300"/>
            <a:ext cx="304800" cy="6781800"/>
          </a:xfrm>
          <a:prstGeom prst="leftBrace">
            <a:avLst>
              <a:gd name="adj1" fmla="val 80902"/>
              <a:gd name="adj2" fmla="val 50036"/>
            </a:avLst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FDA1E54E-74A6-CD03-3BCC-B8DE2804AF37}"/>
              </a:ext>
            </a:extLst>
          </p:cNvPr>
          <p:cNvSpPr/>
          <p:nvPr/>
        </p:nvSpPr>
        <p:spPr>
          <a:xfrm rot="10800000">
            <a:off x="8305800" y="685800"/>
            <a:ext cx="152400" cy="1181100"/>
          </a:xfrm>
          <a:prstGeom prst="leftBrace">
            <a:avLst>
              <a:gd name="adj1" fmla="val 80902"/>
              <a:gd name="adj2" fmla="val 50036"/>
            </a:avLst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C2CE6A9-76C8-7C9E-F5EE-63D2EFF85B29}"/>
              </a:ext>
            </a:extLst>
          </p:cNvPr>
          <p:cNvSpPr txBox="1">
            <a:spLocks/>
          </p:cNvSpPr>
          <p:nvPr/>
        </p:nvSpPr>
        <p:spPr>
          <a:xfrm>
            <a:off x="3886200" y="2667000"/>
            <a:ext cx="1371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Piruvat</a:t>
            </a:r>
            <a:endParaRPr lang="en-US" sz="14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84EC311-E3A4-C270-9531-2B10389DA4FB}"/>
              </a:ext>
            </a:extLst>
          </p:cNvPr>
          <p:cNvSpPr txBox="1">
            <a:spLocks/>
          </p:cNvSpPr>
          <p:nvPr/>
        </p:nvSpPr>
        <p:spPr>
          <a:xfrm>
            <a:off x="3886200" y="3581400"/>
            <a:ext cx="13716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Acetil KoA</a:t>
            </a:r>
            <a:endParaRPr lang="en-US" sz="14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E856820-2814-B232-2B9E-189C9E480013}"/>
              </a:ext>
            </a:extLst>
          </p:cNvPr>
          <p:cNvSpPr txBox="1">
            <a:spLocks/>
          </p:cNvSpPr>
          <p:nvPr/>
        </p:nvSpPr>
        <p:spPr>
          <a:xfrm>
            <a:off x="2895600" y="3962400"/>
            <a:ext cx="13716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Oksalacetat</a:t>
            </a:r>
            <a:endParaRPr lang="en-US" sz="14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7BB512A-5BF1-2EBA-B0DD-9D2DE7540180}"/>
              </a:ext>
            </a:extLst>
          </p:cNvPr>
          <p:cNvCxnSpPr/>
          <p:nvPr/>
        </p:nvCxnSpPr>
        <p:spPr>
          <a:xfrm rot="5400000">
            <a:off x="4115594" y="2285206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5886F49B-BD97-9E64-4BFA-877FB9922486}"/>
              </a:ext>
            </a:extLst>
          </p:cNvPr>
          <p:cNvSpPr txBox="1">
            <a:spLocks/>
          </p:cNvSpPr>
          <p:nvPr/>
        </p:nvSpPr>
        <p:spPr>
          <a:xfrm>
            <a:off x="4495800" y="2133600"/>
            <a:ext cx="9144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Glikoliza</a:t>
            </a:r>
            <a:endParaRPr lang="en-US" sz="1400" i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521126-2E20-47E6-E37B-302D08D64D0F}"/>
              </a:ext>
            </a:extLst>
          </p:cNvPr>
          <p:cNvCxnSpPr/>
          <p:nvPr/>
        </p:nvCxnSpPr>
        <p:spPr>
          <a:xfrm rot="5400000">
            <a:off x="4229894" y="3237706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7E1A24-016A-5610-F326-5CE7FD9CA7A1}"/>
              </a:ext>
            </a:extLst>
          </p:cNvPr>
          <p:cNvCxnSpPr/>
          <p:nvPr/>
        </p:nvCxnSpPr>
        <p:spPr>
          <a:xfrm rot="5400000">
            <a:off x="6888956" y="2559844"/>
            <a:ext cx="1463675" cy="158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346D82-F697-E2A4-E1EB-6BC39E1809EB}"/>
              </a:ext>
            </a:extLst>
          </p:cNvPr>
          <p:cNvCxnSpPr/>
          <p:nvPr/>
        </p:nvCxnSpPr>
        <p:spPr>
          <a:xfrm rot="10800000">
            <a:off x="5257800" y="3733800"/>
            <a:ext cx="1981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63BAF255-3343-7FD9-6965-D22001868859}"/>
              </a:ext>
            </a:extLst>
          </p:cNvPr>
          <p:cNvSpPr/>
          <p:nvPr/>
        </p:nvSpPr>
        <p:spPr>
          <a:xfrm>
            <a:off x="6705600" y="2819400"/>
            <a:ext cx="914400" cy="914400"/>
          </a:xfrm>
          <a:prstGeom prst="arc">
            <a:avLst>
              <a:gd name="adj1" fmla="val 117154"/>
              <a:gd name="adj2" fmla="val 5282853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F7F18D7-C041-958A-464C-CD75DC00CB3E}"/>
              </a:ext>
            </a:extLst>
          </p:cNvPr>
          <p:cNvCxnSpPr/>
          <p:nvPr/>
        </p:nvCxnSpPr>
        <p:spPr>
          <a:xfrm rot="5400000">
            <a:off x="-838199" y="3505200"/>
            <a:ext cx="33528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>
            <a:extLst>
              <a:ext uri="{FF2B5EF4-FFF2-40B4-BE49-F238E27FC236}">
                <a16:creationId xmlns:a16="http://schemas.microsoft.com/office/drawing/2014/main" id="{68EF00CE-EAF2-F2B4-23F2-AB99FE662D35}"/>
              </a:ext>
            </a:extLst>
          </p:cNvPr>
          <p:cNvSpPr/>
          <p:nvPr/>
        </p:nvSpPr>
        <p:spPr>
          <a:xfrm>
            <a:off x="838200" y="2819400"/>
            <a:ext cx="914400" cy="914400"/>
          </a:xfrm>
          <a:prstGeom prst="arc">
            <a:avLst>
              <a:gd name="adj1" fmla="val 5443513"/>
              <a:gd name="adj2" fmla="val 10845598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B05508-8A49-B481-9C08-BAA02823605C}"/>
              </a:ext>
            </a:extLst>
          </p:cNvPr>
          <p:cNvCxnSpPr/>
          <p:nvPr/>
        </p:nvCxnSpPr>
        <p:spPr>
          <a:xfrm flipV="1">
            <a:off x="1295400" y="3733800"/>
            <a:ext cx="2667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>
            <a:extLst>
              <a:ext uri="{FF2B5EF4-FFF2-40B4-BE49-F238E27FC236}">
                <a16:creationId xmlns:a16="http://schemas.microsoft.com/office/drawing/2014/main" id="{1DA4E674-575D-DA04-9661-2D5E56F0A61E}"/>
              </a:ext>
            </a:extLst>
          </p:cNvPr>
          <p:cNvSpPr/>
          <p:nvPr/>
        </p:nvSpPr>
        <p:spPr>
          <a:xfrm>
            <a:off x="838200" y="3200400"/>
            <a:ext cx="914400" cy="914400"/>
          </a:xfrm>
          <a:prstGeom prst="arc">
            <a:avLst>
              <a:gd name="adj1" fmla="val 5443513"/>
              <a:gd name="adj2" fmla="val 10845598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B2ECC3A0-1C04-FC79-5545-313F22D326D5}"/>
              </a:ext>
            </a:extLst>
          </p:cNvPr>
          <p:cNvSpPr/>
          <p:nvPr/>
        </p:nvSpPr>
        <p:spPr>
          <a:xfrm>
            <a:off x="838200" y="1905000"/>
            <a:ext cx="914400" cy="914400"/>
          </a:xfrm>
          <a:prstGeom prst="arc">
            <a:avLst>
              <a:gd name="adj1" fmla="val 5443513"/>
              <a:gd name="adj2" fmla="val 10845598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357882C-A71A-2869-0E2F-DCED76ED35A8}"/>
              </a:ext>
            </a:extLst>
          </p:cNvPr>
          <p:cNvCxnSpPr/>
          <p:nvPr/>
        </p:nvCxnSpPr>
        <p:spPr>
          <a:xfrm flipV="1">
            <a:off x="1295400" y="2819400"/>
            <a:ext cx="2819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0953363-EF78-F96A-614E-B8254B8650EB}"/>
              </a:ext>
            </a:extLst>
          </p:cNvPr>
          <p:cNvCxnSpPr/>
          <p:nvPr/>
        </p:nvCxnSpPr>
        <p:spPr>
          <a:xfrm flipV="1">
            <a:off x="1219200" y="4114800"/>
            <a:ext cx="1828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4F59AF5D-F66C-92AB-E0F3-53E9FC89DBCD}"/>
              </a:ext>
            </a:extLst>
          </p:cNvPr>
          <p:cNvSpPr txBox="1">
            <a:spLocks/>
          </p:cNvSpPr>
          <p:nvPr/>
        </p:nvSpPr>
        <p:spPr>
          <a:xfrm>
            <a:off x="6172200" y="2362200"/>
            <a:ext cx="1524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β</a:t>
            </a:r>
            <a:r>
              <a:rPr lang="sr-Latn-RS" sz="1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ea typeface="+mj-ea"/>
                <a:cs typeface="+mj-cs"/>
              </a:rPr>
              <a:t> oksidacija</a:t>
            </a:r>
            <a:endParaRPr lang="en-US" sz="1400" i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F0BEDB7-D9E1-FD30-3737-65EBC6EAF93D}"/>
              </a:ext>
            </a:extLst>
          </p:cNvPr>
          <p:cNvSpPr txBox="1">
            <a:spLocks/>
          </p:cNvSpPr>
          <p:nvPr/>
        </p:nvSpPr>
        <p:spPr>
          <a:xfrm>
            <a:off x="5029200" y="5105400"/>
            <a:ext cx="8382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CO</a:t>
            </a:r>
            <a:r>
              <a:rPr lang="sr-Latn-R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endParaRPr lang="en-US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DF257CDE-A583-7F5F-7A5A-B2C99BDBCFE4}"/>
              </a:ext>
            </a:extLst>
          </p:cNvPr>
          <p:cNvSpPr/>
          <p:nvPr/>
        </p:nvSpPr>
        <p:spPr>
          <a:xfrm rot="10800000">
            <a:off x="8305800" y="1905000"/>
            <a:ext cx="152400" cy="1905000"/>
          </a:xfrm>
          <a:prstGeom prst="leftBrace">
            <a:avLst>
              <a:gd name="adj1" fmla="val 80902"/>
              <a:gd name="adj2" fmla="val 50036"/>
            </a:avLst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BAABFA14-1EF3-C946-1D39-8BC0F6D4F305}"/>
              </a:ext>
            </a:extLst>
          </p:cNvPr>
          <p:cNvSpPr/>
          <p:nvPr/>
        </p:nvSpPr>
        <p:spPr>
          <a:xfrm rot="10800000">
            <a:off x="8305800" y="3886200"/>
            <a:ext cx="152400" cy="2667000"/>
          </a:xfrm>
          <a:prstGeom prst="leftBrace">
            <a:avLst>
              <a:gd name="adj1" fmla="val 80902"/>
              <a:gd name="adj2" fmla="val 50036"/>
            </a:avLst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180" name="Picture 20" descr="C:\Users\VF\Pictures\CLK\Picture1.png">
            <a:extLst>
              <a:ext uri="{FF2B5EF4-FFF2-40B4-BE49-F238E27FC236}">
                <a16:creationId xmlns:a16="http://schemas.microsoft.com/office/drawing/2014/main" id="{533E694D-31CC-20FB-CF3E-F83D77EFE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0843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E5EF263-2C2B-2C6C-632F-C8D8F118AAAD}"/>
              </a:ext>
            </a:extLst>
          </p:cNvPr>
          <p:cNvSpPr txBox="1"/>
          <p:nvPr/>
        </p:nvSpPr>
        <p:spPr>
          <a:xfrm>
            <a:off x="3886200" y="5410200"/>
            <a:ext cx="10080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NADH+H</a:t>
            </a:r>
            <a:r>
              <a:rPr lang="en-US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AA52CD-A9CA-C011-8AA0-B99DB57949FD}"/>
              </a:ext>
            </a:extLst>
          </p:cNvPr>
          <p:cNvSpPr txBox="1"/>
          <p:nvPr/>
        </p:nvSpPr>
        <p:spPr>
          <a:xfrm>
            <a:off x="3962400" y="5715000"/>
            <a:ext cx="7667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FADH</a:t>
            </a:r>
            <a:r>
              <a:rPr lang="en-US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83" name="Picture 42" descr="C:\Users\VF\Pictures\CLK\Resp lanac.png">
            <a:extLst>
              <a:ext uri="{FF2B5EF4-FFF2-40B4-BE49-F238E27FC236}">
                <a16:creationId xmlns:a16="http://schemas.microsoft.com/office/drawing/2014/main" id="{5A87C24C-D1FA-BB9C-5D66-0C5D71799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130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Arc 40">
            <a:extLst>
              <a:ext uri="{FF2B5EF4-FFF2-40B4-BE49-F238E27FC236}">
                <a16:creationId xmlns:a16="http://schemas.microsoft.com/office/drawing/2014/main" id="{DD79F69B-8F90-CEEA-14A1-6C10375918C1}"/>
              </a:ext>
            </a:extLst>
          </p:cNvPr>
          <p:cNvSpPr/>
          <p:nvPr/>
        </p:nvSpPr>
        <p:spPr>
          <a:xfrm>
            <a:off x="4191000" y="5486400"/>
            <a:ext cx="914400" cy="381000"/>
          </a:xfrm>
          <a:prstGeom prst="arc">
            <a:avLst>
              <a:gd name="adj1" fmla="val 19093989"/>
              <a:gd name="adj2" fmla="val 20830569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1C454971-121A-52BA-4B66-4283968A048A}"/>
              </a:ext>
            </a:extLst>
          </p:cNvPr>
          <p:cNvSpPr/>
          <p:nvPr/>
        </p:nvSpPr>
        <p:spPr>
          <a:xfrm>
            <a:off x="4343400" y="5791200"/>
            <a:ext cx="914400" cy="381000"/>
          </a:xfrm>
          <a:prstGeom prst="arc">
            <a:avLst>
              <a:gd name="adj1" fmla="val 21519920"/>
              <a:gd name="adj2" fmla="val 10839702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A190E21-BEA1-2ABE-132B-A4416C00A0E0}"/>
              </a:ext>
            </a:extLst>
          </p:cNvPr>
          <p:cNvSpPr txBox="1">
            <a:spLocks/>
          </p:cNvSpPr>
          <p:nvPr/>
        </p:nvSpPr>
        <p:spPr>
          <a:xfrm>
            <a:off x="5486400" y="6477000"/>
            <a:ext cx="762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r>
              <a:rPr lang="sr-Latn-R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7EB0224-FD6B-38EF-0E10-64185713C490}"/>
              </a:ext>
            </a:extLst>
          </p:cNvPr>
          <p:cNvSpPr txBox="1">
            <a:spLocks/>
          </p:cNvSpPr>
          <p:nvPr/>
        </p:nvSpPr>
        <p:spPr>
          <a:xfrm>
            <a:off x="533400" y="5257800"/>
            <a:ext cx="7620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NH</a:t>
            </a:r>
            <a:r>
              <a:rPr lang="en-US" sz="1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4</a:t>
            </a:r>
            <a:r>
              <a:rPr lang="en-US" sz="1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6B2CEF3B-01F0-C6D9-3D6D-B32E3A801112}"/>
              </a:ext>
            </a:extLst>
          </p:cNvPr>
          <p:cNvSpPr/>
          <p:nvPr/>
        </p:nvSpPr>
        <p:spPr>
          <a:xfrm>
            <a:off x="6096000" y="5486400"/>
            <a:ext cx="1143000" cy="990600"/>
          </a:xfrm>
          <a:prstGeom prst="arc">
            <a:avLst>
              <a:gd name="adj1" fmla="val 21525386"/>
              <a:gd name="adj2" fmla="val 10838742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D77278D-4394-E499-7F6A-BCBA665CAED6}"/>
              </a:ext>
            </a:extLst>
          </p:cNvPr>
          <p:cNvSpPr txBox="1">
            <a:spLocks/>
          </p:cNvSpPr>
          <p:nvPr/>
        </p:nvSpPr>
        <p:spPr>
          <a:xfrm>
            <a:off x="6629400" y="5486400"/>
            <a:ext cx="12192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ATP</a:t>
            </a:r>
            <a:endParaRPr lang="en-US" sz="28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EBE6D810-56EF-7A74-91F4-09C3388304A3}"/>
              </a:ext>
            </a:extLst>
          </p:cNvPr>
          <p:cNvSpPr/>
          <p:nvPr/>
        </p:nvSpPr>
        <p:spPr>
          <a:xfrm>
            <a:off x="5562600" y="5791200"/>
            <a:ext cx="304800" cy="914400"/>
          </a:xfrm>
          <a:prstGeom prst="arc">
            <a:avLst>
              <a:gd name="adj1" fmla="val 6420636"/>
              <a:gd name="adj2" fmla="val 18769072"/>
            </a:avLst>
          </a:prstGeom>
          <a:ln>
            <a:solidFill>
              <a:schemeClr val="tx1"/>
            </a:solidFill>
            <a:headEnd type="arrow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C1CCBB37-977D-60CE-8CF4-E8A6FBE4E713}"/>
              </a:ext>
            </a:extLst>
          </p:cNvPr>
          <p:cNvSpPr txBox="1">
            <a:spLocks/>
          </p:cNvSpPr>
          <p:nvPr/>
        </p:nvSpPr>
        <p:spPr>
          <a:xfrm>
            <a:off x="5715000" y="6019800"/>
            <a:ext cx="4572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</a:t>
            </a:r>
            <a:r>
              <a:rPr lang="en-US" sz="1400" baseline="-25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573EB14C-5D67-A844-2651-06388DC4D72F}"/>
              </a:ext>
            </a:extLst>
          </p:cNvPr>
          <p:cNvSpPr txBox="1">
            <a:spLocks/>
          </p:cNvSpPr>
          <p:nvPr/>
        </p:nvSpPr>
        <p:spPr>
          <a:xfrm>
            <a:off x="8458200" y="990600"/>
            <a:ext cx="381000" cy="838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</a:t>
            </a:r>
            <a:endParaRPr lang="en-US" sz="36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A3ED3C13-42FC-91C0-11B7-01D02FB6967A}"/>
              </a:ext>
            </a:extLst>
          </p:cNvPr>
          <p:cNvSpPr txBox="1">
            <a:spLocks/>
          </p:cNvSpPr>
          <p:nvPr/>
        </p:nvSpPr>
        <p:spPr>
          <a:xfrm>
            <a:off x="8229600" y="2514600"/>
            <a:ext cx="1066800" cy="838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II</a:t>
            </a:r>
            <a:endParaRPr lang="en-US" sz="36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FF637E96-F4E4-EEA9-4E0F-E52C041CC36B}"/>
              </a:ext>
            </a:extLst>
          </p:cNvPr>
          <p:cNvSpPr txBox="1">
            <a:spLocks/>
          </p:cNvSpPr>
          <p:nvPr/>
        </p:nvSpPr>
        <p:spPr>
          <a:xfrm>
            <a:off x="8077200" y="4876800"/>
            <a:ext cx="1447800" cy="838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III</a:t>
            </a:r>
            <a:endParaRPr lang="en-US" sz="36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7606B9F4-949A-8AC7-1AF8-12B5F23642AC}"/>
              </a:ext>
            </a:extLst>
          </p:cNvPr>
          <p:cNvSpPr txBox="1">
            <a:spLocks/>
          </p:cNvSpPr>
          <p:nvPr/>
        </p:nvSpPr>
        <p:spPr>
          <a:xfrm>
            <a:off x="4659313" y="74613"/>
            <a:ext cx="4297362" cy="381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Eg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z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ogeni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izvor UH, masti i proteina</a:t>
            </a:r>
            <a:endParaRPr lang="en-US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6D2A-CC88-0285-573B-6350DA8B1026}"/>
              </a:ext>
            </a:extLst>
          </p:cNvPr>
          <p:cNvSpPr txBox="1">
            <a:spLocks/>
          </p:cNvSpPr>
          <p:nvPr/>
        </p:nvSpPr>
        <p:spPr>
          <a:xfrm>
            <a:off x="795338" y="696913"/>
            <a:ext cx="4456112" cy="1906587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E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nd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ogeni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izvor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UH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anose="020F0502020204030204" pitchFamily="34" charset="0"/>
              </a:rPr>
              <a:t>→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Calibri" panose="020F0502020204030204" pitchFamily="34" charset="0"/>
              </a:rPr>
              <a:t>glikogen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masti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→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trigliceridi masnih depoa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Proteina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→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svi proteini koji su ’isluženi’</a:t>
            </a:r>
            <a:endParaRPr lang="en-US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Brace 1">
            <a:extLst>
              <a:ext uri="{FF2B5EF4-FFF2-40B4-BE49-F238E27FC236}">
                <a16:creationId xmlns:a16="http://schemas.microsoft.com/office/drawing/2014/main" id="{E47CC197-DBC1-BCD3-0F47-91906392DA3D}"/>
              </a:ext>
            </a:extLst>
          </p:cNvPr>
          <p:cNvSpPr/>
          <p:nvPr/>
        </p:nvSpPr>
        <p:spPr>
          <a:xfrm rot="3417955">
            <a:off x="3990976" y="153987"/>
            <a:ext cx="1162050" cy="5483225"/>
          </a:xfrm>
          <a:prstGeom prst="leftBrace">
            <a:avLst>
              <a:gd name="adj1" fmla="val 80902"/>
              <a:gd name="adj2" fmla="val 50036"/>
            </a:avLst>
          </a:prstGeom>
          <a:solidFill>
            <a:srgbClr val="FF66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5" name="Picture 54" descr="http://res.freestockphotos.biz/pictures/3/3558-illustration-of-a-3d-curved-right-arrow-pv.png">
            <a:extLst>
              <a:ext uri="{FF2B5EF4-FFF2-40B4-BE49-F238E27FC236}">
                <a16:creationId xmlns:a16="http://schemas.microsoft.com/office/drawing/2014/main" id="{63CE89B1-F9B5-0930-B698-F406352AB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69257">
            <a:off x="2596356" y="2135982"/>
            <a:ext cx="346233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37">
            <a:extLst>
              <a:ext uri="{FF2B5EF4-FFF2-40B4-BE49-F238E27FC236}">
                <a16:creationId xmlns:a16="http://schemas.microsoft.com/office/drawing/2014/main" id="{A30A8BC7-CF01-2ED3-115D-96F28259BE5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752600"/>
            <a:ext cx="6705600" cy="3657600"/>
            <a:chOff x="4010544" y="1676400"/>
            <a:chExt cx="3033893" cy="3657601"/>
          </a:xfrm>
        </p:grpSpPr>
        <p:grpSp>
          <p:nvGrpSpPr>
            <p:cNvPr id="8240" name="Group 66">
              <a:extLst>
                <a:ext uri="{FF2B5EF4-FFF2-40B4-BE49-F238E27FC236}">
                  <a16:creationId xmlns:a16="http://schemas.microsoft.com/office/drawing/2014/main" id="{1AAAE18A-ACEA-3152-D877-AE39D1521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0544" y="2514600"/>
              <a:ext cx="2466455" cy="2819401"/>
              <a:chOff x="6214510" y="3048000"/>
              <a:chExt cx="2167491" cy="2819402"/>
            </a:xfrm>
          </p:grpSpPr>
          <p:pic>
            <p:nvPicPr>
              <p:cNvPr id="8242" name="Picture 4" descr="http://hydra-media.cursecdn.com/minecraft.gamepedia.com/thumb/0/05/Quartz_Stairs.png/120px-Quartz_Stairs.png?version=95594e6bce3a0bbe8370ca86deaa47dc">
                <a:extLst>
                  <a:ext uri="{FF2B5EF4-FFF2-40B4-BE49-F238E27FC236}">
                    <a16:creationId xmlns:a16="http://schemas.microsoft.com/office/drawing/2014/main" id="{3DFFD641-AE77-67DD-BF41-AC280D811C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4510" y="4724401"/>
                <a:ext cx="1143000" cy="1143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43" name="Picture 6" descr="http://hydra-media.cursecdn.com/minecraft.gamepedia.com/thumb/0/05/Quartz_Stairs.png/120px-Quartz_Stairs.png?version=95594e6bce3a0bbe8370ca86deaa47dc">
                <a:extLst>
                  <a:ext uri="{FF2B5EF4-FFF2-40B4-BE49-F238E27FC236}">
                    <a16:creationId xmlns:a16="http://schemas.microsoft.com/office/drawing/2014/main" id="{03143284-A8B2-0CDB-03BA-15F020B2E4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2226" y="3886200"/>
                <a:ext cx="1143000" cy="1143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44" name="Picture 8" descr="http://hydra-media.cursecdn.com/minecraft.gamepedia.com/thumb/0/05/Quartz_Stairs.png/120px-Quartz_Stairs.png?version=95594e6bce3a0bbe8370ca86deaa47dc">
                <a:extLst>
                  <a:ext uri="{FF2B5EF4-FFF2-40B4-BE49-F238E27FC236}">
                    <a16:creationId xmlns:a16="http://schemas.microsoft.com/office/drawing/2014/main" id="{3A0C02F7-5973-167D-416C-CC9DD75F28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9001" y="3048000"/>
                <a:ext cx="1143000" cy="1143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41" name="Picture 8" descr="http://hydra-media.cursecdn.com/minecraft.gamepedia.com/thumb/0/05/Quartz_Stairs.png/120px-Quartz_Stairs.png?version=95594e6bce3a0bbe8370ca86deaa47dc">
              <a:extLst>
                <a:ext uri="{FF2B5EF4-FFF2-40B4-BE49-F238E27FC236}">
                  <a16:creationId xmlns:a16="http://schemas.microsoft.com/office/drawing/2014/main" id="{CC24EBAE-0428-2F88-434F-CA6A9AA56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782" y="1676400"/>
              <a:ext cx="1300655" cy="1143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1FA49FF-C66E-B69F-0F73-125C157B869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Postepenom razgradnjom molekula hrane, koja podrazumeva i </a:t>
            </a:r>
            <a:r>
              <a:rPr lang="sr-Latn-R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oksidoredukcione</a:t>
            </a:r>
            <a:r>
              <a:rPr lang="sr-Latn-R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procese, dobija se E!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8198" name="Group 56">
            <a:extLst>
              <a:ext uri="{FF2B5EF4-FFF2-40B4-BE49-F238E27FC236}">
                <a16:creationId xmlns:a16="http://schemas.microsoft.com/office/drawing/2014/main" id="{74B3F9BE-22BA-935C-72D9-F9404B6ADDC0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762000"/>
            <a:ext cx="457200" cy="381000"/>
            <a:chOff x="7391400" y="3657600"/>
            <a:chExt cx="457200" cy="381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7A7621-359A-2901-9726-7D1F623E6A0C}"/>
                </a:ext>
              </a:extLst>
            </p:cNvPr>
            <p:cNvSpPr/>
            <p:nvPr/>
          </p:nvSpPr>
          <p:spPr>
            <a:xfrm>
              <a:off x="7391400" y="38862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8D1A0B90-D08E-CC00-E8BA-945393AE3F79}"/>
                </a:ext>
              </a:extLst>
            </p:cNvPr>
            <p:cNvSpPr txBox="1">
              <a:spLocks/>
            </p:cNvSpPr>
            <p:nvPr/>
          </p:nvSpPr>
          <p:spPr>
            <a:xfrm>
              <a:off x="7467600" y="3657600"/>
              <a:ext cx="381000" cy="304800"/>
            </a:xfrm>
            <a:prstGeom prst="rect">
              <a:avLst/>
            </a:prstGeom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e</a:t>
              </a:r>
              <a:r>
                <a:rPr lang="sr-Latn-RS" sz="14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-</a:t>
              </a:r>
              <a:endParaRPr lang="en-US" sz="140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3C6C454A-1882-331F-0699-593376762B78}"/>
              </a:ext>
            </a:extLst>
          </p:cNvPr>
          <p:cNvSpPr txBox="1">
            <a:spLocks/>
          </p:cNvSpPr>
          <p:nvPr/>
        </p:nvSpPr>
        <p:spPr>
          <a:xfrm>
            <a:off x="7620000" y="914400"/>
            <a:ext cx="3810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endParaRPr lang="en-US" sz="1400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A84D97A-FD50-EEA0-4A99-D055C5062FAF}"/>
              </a:ext>
            </a:extLst>
          </p:cNvPr>
          <p:cNvSpPr txBox="1">
            <a:spLocks/>
          </p:cNvSpPr>
          <p:nvPr/>
        </p:nvSpPr>
        <p:spPr>
          <a:xfrm>
            <a:off x="0" y="914400"/>
            <a:ext cx="3733800" cy="8382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sl-SI" sz="240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Energija oslobođena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sl-SI" sz="240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za sintezu </a:t>
            </a:r>
            <a:r>
              <a:rPr lang="sr-Latn-RS" altLang="sl-SI" sz="240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ATP</a:t>
            </a:r>
            <a:r>
              <a:rPr lang="sr-Latn-RS" altLang="sl-SI" sz="240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-a</a:t>
            </a:r>
            <a:endParaRPr lang="en-US" altLang="sl-SI" sz="240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EAA0E6-0A00-9466-7370-32F92F3A0DC1}"/>
              </a:ext>
            </a:extLst>
          </p:cNvPr>
          <p:cNvSpPr/>
          <p:nvPr/>
        </p:nvSpPr>
        <p:spPr>
          <a:xfrm>
            <a:off x="5638800" y="3124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C65B28-1222-B5C0-58D2-CC42719287B5}"/>
              </a:ext>
            </a:extLst>
          </p:cNvPr>
          <p:cNvSpPr/>
          <p:nvPr/>
        </p:nvSpPr>
        <p:spPr>
          <a:xfrm>
            <a:off x="3048000" y="4800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207" name="Picture 15" descr="http://www.ittefaqcatering.co.uk/wp-content/uploads/2015/04/home_food_salad.png">
            <a:extLst>
              <a:ext uri="{FF2B5EF4-FFF2-40B4-BE49-F238E27FC236}">
                <a16:creationId xmlns:a16="http://schemas.microsoft.com/office/drawing/2014/main" id="{0629E56E-364C-09D4-E1FF-C39E29185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71600"/>
            <a:ext cx="1276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B7C53C6-3C8F-9C5D-FADF-769210C3D68C}"/>
              </a:ext>
            </a:extLst>
          </p:cNvPr>
          <p:cNvSpPr/>
          <p:nvPr/>
        </p:nvSpPr>
        <p:spPr>
          <a:xfrm>
            <a:off x="69342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4F514A91-F784-7EF7-0809-A6099658EDBF}"/>
              </a:ext>
            </a:extLst>
          </p:cNvPr>
          <p:cNvSpPr/>
          <p:nvPr/>
        </p:nvSpPr>
        <p:spPr>
          <a:xfrm>
            <a:off x="6400800" y="2209800"/>
            <a:ext cx="533400" cy="533400"/>
          </a:xfrm>
          <a:prstGeom prst="arc">
            <a:avLst>
              <a:gd name="adj1" fmla="val 8590381"/>
              <a:gd name="adj2" fmla="val 19291048"/>
            </a:avLst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B9EFA5-1A05-FFF0-99BB-A5891DB4AEF7}"/>
              </a:ext>
            </a:extLst>
          </p:cNvPr>
          <p:cNvSpPr/>
          <p:nvPr/>
        </p:nvSpPr>
        <p:spPr>
          <a:xfrm>
            <a:off x="3733800" y="4419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520420-5A9D-D0F3-CA56-E46B57098C44}"/>
              </a:ext>
            </a:extLst>
          </p:cNvPr>
          <p:cNvSpPr/>
          <p:nvPr/>
        </p:nvSpPr>
        <p:spPr>
          <a:xfrm>
            <a:off x="4343400" y="3962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37E30F-C5BF-143A-7A39-5B8B34850A6B}"/>
              </a:ext>
            </a:extLst>
          </p:cNvPr>
          <p:cNvSpPr/>
          <p:nvPr/>
        </p:nvSpPr>
        <p:spPr>
          <a:xfrm>
            <a:off x="4953000" y="3505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3150EC3-B25C-DADA-F47E-96F0FF265FDD}"/>
              </a:ext>
            </a:extLst>
          </p:cNvPr>
          <p:cNvSpPr/>
          <p:nvPr/>
        </p:nvSpPr>
        <p:spPr>
          <a:xfrm>
            <a:off x="6324600" y="2667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254000" h="254000"/>
            <a:bevelB w="254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CA659558-94B8-2F49-DD51-3923716670DA}"/>
              </a:ext>
            </a:extLst>
          </p:cNvPr>
          <p:cNvSpPr/>
          <p:nvPr/>
        </p:nvSpPr>
        <p:spPr>
          <a:xfrm>
            <a:off x="2286000" y="4876800"/>
            <a:ext cx="1905000" cy="2590800"/>
          </a:xfrm>
          <a:prstGeom prst="arc">
            <a:avLst>
              <a:gd name="adj1" fmla="val 11603049"/>
              <a:gd name="adj2" fmla="val 15391987"/>
            </a:avLst>
          </a:prstGeom>
          <a:ln w="15875">
            <a:solidFill>
              <a:schemeClr val="tx1"/>
            </a:solidFill>
            <a:prstDash val="sys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7035F9F-F4CA-2C1E-CDE5-944161AE408D}"/>
              </a:ext>
            </a:extLst>
          </p:cNvPr>
          <p:cNvSpPr txBox="1">
            <a:spLocks/>
          </p:cNvSpPr>
          <p:nvPr/>
        </p:nvSpPr>
        <p:spPr>
          <a:xfrm>
            <a:off x="1447800" y="5486400"/>
            <a:ext cx="609600" cy="3048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2H</a:t>
            </a:r>
            <a:r>
              <a:rPr lang="sr-Latn-RS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</a:t>
            </a:r>
            <a:endParaRPr lang="en-US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D7281B17-7100-74CA-24C3-9B16EF45B6D4}"/>
              </a:ext>
            </a:extLst>
          </p:cNvPr>
          <p:cNvSpPr txBox="1">
            <a:spLocks/>
          </p:cNvSpPr>
          <p:nvPr/>
        </p:nvSpPr>
        <p:spPr>
          <a:xfrm>
            <a:off x="2590800" y="5486400"/>
            <a:ext cx="8382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½ O</a:t>
            </a:r>
            <a:r>
              <a:rPr lang="sr-Latn-RS" baseline="-25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endParaRPr lang="en-US" baseline="-25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B620B851-751E-055B-844C-55D5E26D8938}"/>
              </a:ext>
            </a:extLst>
          </p:cNvPr>
          <p:cNvSpPr/>
          <p:nvPr/>
        </p:nvSpPr>
        <p:spPr>
          <a:xfrm>
            <a:off x="2332038" y="5638800"/>
            <a:ext cx="533400" cy="533400"/>
          </a:xfrm>
          <a:prstGeom prst="arc">
            <a:avLst>
              <a:gd name="adj1" fmla="val 10935789"/>
              <a:gd name="adj2" fmla="val 16720994"/>
            </a:avLst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71C5919-56E7-0CA7-4CA8-038ACDCDE892}"/>
              </a:ext>
            </a:extLst>
          </p:cNvPr>
          <p:cNvSpPr/>
          <p:nvPr/>
        </p:nvSpPr>
        <p:spPr>
          <a:xfrm>
            <a:off x="1782763" y="5638800"/>
            <a:ext cx="533400" cy="533400"/>
          </a:xfrm>
          <a:prstGeom prst="arc">
            <a:avLst>
              <a:gd name="adj1" fmla="val 15937841"/>
              <a:gd name="adj2" fmla="val 593957"/>
            </a:avLst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229" name="Picture 10" descr="http://www.hnrge.com.au/Images/drop.png">
            <a:extLst>
              <a:ext uri="{FF2B5EF4-FFF2-40B4-BE49-F238E27FC236}">
                <a16:creationId xmlns:a16="http://schemas.microsoft.com/office/drawing/2014/main" id="{953F4967-C4FA-D948-C761-38E6E2103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07100"/>
            <a:ext cx="4572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C72AD87E-FF58-09F5-2AC7-EBD638EE0DB5}"/>
              </a:ext>
            </a:extLst>
          </p:cNvPr>
          <p:cNvSpPr txBox="1">
            <a:spLocks/>
          </p:cNvSpPr>
          <p:nvPr/>
        </p:nvSpPr>
        <p:spPr>
          <a:xfrm>
            <a:off x="1905000" y="6400800"/>
            <a:ext cx="838200" cy="381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</a:t>
            </a:r>
            <a:r>
              <a:rPr lang="sr-Latn-RS" baseline="-25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</a:t>
            </a:r>
            <a:endParaRPr lang="en-US" baseline="-25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800E350A-42AC-0B4D-61EC-6CFD8A5D8850}"/>
              </a:ext>
            </a:extLst>
          </p:cNvPr>
          <p:cNvSpPr/>
          <p:nvPr/>
        </p:nvSpPr>
        <p:spPr>
          <a:xfrm>
            <a:off x="5791200" y="2667000"/>
            <a:ext cx="533400" cy="533400"/>
          </a:xfrm>
          <a:prstGeom prst="arc">
            <a:avLst>
              <a:gd name="adj1" fmla="val 8590381"/>
              <a:gd name="adj2" fmla="val 19291048"/>
            </a:avLst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555DF38C-A64A-111D-F043-1F285D7E2291}"/>
              </a:ext>
            </a:extLst>
          </p:cNvPr>
          <p:cNvSpPr/>
          <p:nvPr/>
        </p:nvSpPr>
        <p:spPr>
          <a:xfrm>
            <a:off x="5029200" y="3048000"/>
            <a:ext cx="533400" cy="533400"/>
          </a:xfrm>
          <a:prstGeom prst="arc">
            <a:avLst>
              <a:gd name="adj1" fmla="val 8590381"/>
              <a:gd name="adj2" fmla="val 19809564"/>
            </a:avLst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3C7CD474-B745-3EB1-3C32-FEF29A1CC02B}"/>
              </a:ext>
            </a:extLst>
          </p:cNvPr>
          <p:cNvSpPr/>
          <p:nvPr/>
        </p:nvSpPr>
        <p:spPr>
          <a:xfrm>
            <a:off x="4419600" y="3505200"/>
            <a:ext cx="533400" cy="533400"/>
          </a:xfrm>
          <a:prstGeom prst="arc">
            <a:avLst>
              <a:gd name="adj1" fmla="val 8590381"/>
              <a:gd name="adj2" fmla="val 19291048"/>
            </a:avLst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D9C78ACC-5528-852F-4B6E-8DAEE99C26D7}"/>
              </a:ext>
            </a:extLst>
          </p:cNvPr>
          <p:cNvSpPr/>
          <p:nvPr/>
        </p:nvSpPr>
        <p:spPr>
          <a:xfrm>
            <a:off x="3810000" y="3962400"/>
            <a:ext cx="533400" cy="533400"/>
          </a:xfrm>
          <a:prstGeom prst="arc">
            <a:avLst>
              <a:gd name="adj1" fmla="val 8590381"/>
              <a:gd name="adj2" fmla="val 19291048"/>
            </a:avLst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E548DB82-5525-C71A-C3FC-C55DBF70B4A0}"/>
              </a:ext>
            </a:extLst>
          </p:cNvPr>
          <p:cNvSpPr/>
          <p:nvPr/>
        </p:nvSpPr>
        <p:spPr>
          <a:xfrm>
            <a:off x="3124200" y="4343400"/>
            <a:ext cx="609600" cy="533400"/>
          </a:xfrm>
          <a:prstGeom prst="arc">
            <a:avLst>
              <a:gd name="adj1" fmla="val 8590381"/>
              <a:gd name="adj2" fmla="val 19870976"/>
            </a:avLst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89FF-2CC0-5F9A-2132-71B72B0C8238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1600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Šta u biološkim sistemima podrazumeva oksidaciju?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F56F0E-514E-D72B-A8F5-9A34297F60EB}"/>
              </a:ext>
            </a:extLst>
          </p:cNvPr>
          <p:cNvSpPr txBox="1">
            <a:spLocks/>
          </p:cNvSpPr>
          <p:nvPr/>
        </p:nvSpPr>
        <p:spPr>
          <a:xfrm>
            <a:off x="4114800" y="2743200"/>
            <a:ext cx="4114800" cy="4572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1. Gubitak elektrona (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e</a:t>
            </a:r>
            <a:r>
              <a:rPr lang="sr-Latn-R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-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)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764BC6-3798-8269-678F-9D7832A52E96}"/>
              </a:ext>
            </a:extLst>
          </p:cNvPr>
          <p:cNvSpPr txBox="1">
            <a:spLocks/>
          </p:cNvSpPr>
          <p:nvPr/>
        </p:nvSpPr>
        <p:spPr>
          <a:xfrm>
            <a:off x="4038600" y="3657600"/>
            <a:ext cx="41910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2. Gubitak vodonika (H</a:t>
            </a:r>
            <a:r>
              <a:rPr lang="sr-Latn-RS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 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 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e</a:t>
            </a:r>
            <a:r>
              <a:rPr lang="sr-Latn-R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-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)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27DE22-F86F-F93B-6975-8E2068E08230}"/>
              </a:ext>
            </a:extLst>
          </p:cNvPr>
          <p:cNvSpPr txBox="1">
            <a:spLocks/>
          </p:cNvSpPr>
          <p:nvPr/>
        </p:nvSpPr>
        <p:spPr>
          <a:xfrm>
            <a:off x="3886200" y="4495800"/>
            <a:ext cx="56388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3.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Gubitak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hidridnog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jona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:H</a:t>
            </a:r>
            <a:r>
              <a:rPr lang="sr-Latn-RS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-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) [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(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sr-Latn-RS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 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 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</a:t>
            </a:r>
            <a:r>
              <a:rPr lang="sr-Latn-R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+ 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</a:t>
            </a:r>
            <a:r>
              <a:rPr lang="sr-Latn-R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)]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endParaRPr lang="en-US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DB1667C-7285-EC1C-42CE-BD45A0A211CB}"/>
              </a:ext>
            </a:extLst>
          </p:cNvPr>
          <p:cNvSpPr/>
          <p:nvPr/>
        </p:nvSpPr>
        <p:spPr>
          <a:xfrm>
            <a:off x="3429000" y="3657600"/>
            <a:ext cx="2209800" cy="1219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60350" h="2921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E7777D64-1AD7-2446-82E6-E6C578B31D48}"/>
              </a:ext>
            </a:extLst>
          </p:cNvPr>
          <p:cNvSpPr/>
          <p:nvPr/>
        </p:nvSpPr>
        <p:spPr>
          <a:xfrm>
            <a:off x="5257800" y="3886200"/>
            <a:ext cx="1524000" cy="838200"/>
          </a:xfrm>
          <a:prstGeom prst="cloud">
            <a:avLst/>
          </a:prstGeom>
          <a:solidFill>
            <a:srgbClr val="E3ECB4"/>
          </a:solidFill>
          <a:ln>
            <a:noFill/>
          </a:ln>
          <a:scene3d>
            <a:camera prst="orthographicFront"/>
            <a:lightRig rig="threePt" dir="t"/>
          </a:scene3d>
          <a:sp3d>
            <a:bevelT w="311150" h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F87CCE-5497-177B-9DCB-FAECFC972405}"/>
              </a:ext>
            </a:extLst>
          </p:cNvPr>
          <p:cNvSpPr txBox="1">
            <a:spLocks/>
          </p:cNvSpPr>
          <p:nvPr/>
        </p:nvSpPr>
        <p:spPr>
          <a:xfrm>
            <a:off x="3429000" y="2805113"/>
            <a:ext cx="56388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NAD</a:t>
            </a:r>
            <a:r>
              <a:rPr lang="sr-Latn-RS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 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+ 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sr-Latn-RS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 H</a:t>
            </a:r>
            <a:r>
              <a:rPr lang="sr-Latn-RS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 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 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</a:t>
            </a:r>
            <a:r>
              <a:rPr lang="sr-Latn-R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 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 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</a:t>
            </a:r>
            <a:r>
              <a:rPr lang="sr-Latn-R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- </a:t>
            </a:r>
            <a:r>
              <a:rPr lang="sr-Latn-R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  </a:t>
            </a: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NADH+H</a:t>
            </a:r>
            <a:r>
              <a:rPr lang="sr-Latn-RS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+</a:t>
            </a:r>
            <a:endParaRPr lang="en-US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786E92-AC3D-56A3-6D7D-E8EDCF48E051}"/>
              </a:ext>
            </a:extLst>
          </p:cNvPr>
          <p:cNvSpPr/>
          <p:nvPr/>
        </p:nvSpPr>
        <p:spPr>
          <a:xfrm>
            <a:off x="5715000" y="3733800"/>
            <a:ext cx="4572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H</a:t>
            </a:r>
            <a:r>
              <a:rPr lang="sr-Latn-RS" b="1" baseline="-25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2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8D9FDB0-2DB0-ABBF-1136-508B323FF019}"/>
              </a:ext>
            </a:extLst>
          </p:cNvPr>
          <p:cNvSpPr/>
          <p:nvPr/>
        </p:nvSpPr>
        <p:spPr>
          <a:xfrm rot="5400000">
            <a:off x="5791200" y="2667000"/>
            <a:ext cx="304800" cy="1676400"/>
          </a:xfrm>
          <a:prstGeom prst="rightBrace">
            <a:avLst>
              <a:gd name="adj1" fmla="val 35896"/>
              <a:gd name="adj2" fmla="val 50000"/>
            </a:avLst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43F3A6F8-F7CC-4EBE-450A-3EEB46154A61}"/>
              </a:ext>
            </a:extLst>
          </p:cNvPr>
          <p:cNvCxnSpPr/>
          <p:nvPr/>
        </p:nvCxnSpPr>
        <p:spPr>
          <a:xfrm rot="10800000">
            <a:off x="6934200" y="4419600"/>
            <a:ext cx="1295400" cy="9906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B89182AA-7B03-D873-61A1-0DDB2A5FEADE}"/>
              </a:ext>
            </a:extLst>
          </p:cNvPr>
          <p:cNvSpPr txBox="1">
            <a:spLocks/>
          </p:cNvSpPr>
          <p:nvPr/>
        </p:nvSpPr>
        <p:spPr>
          <a:xfrm>
            <a:off x="8153400" y="5257800"/>
            <a:ext cx="1371600" cy="5334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Supstrat</a:t>
            </a:r>
            <a:endParaRPr lang="en-US" baseline="30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9A839136-2062-E021-C16D-D94F0FDDAFA8}"/>
              </a:ext>
            </a:extLst>
          </p:cNvPr>
          <p:cNvCxnSpPr/>
          <p:nvPr/>
        </p:nvCxnSpPr>
        <p:spPr>
          <a:xfrm rot="5400000" flipH="1" flipV="1">
            <a:off x="3692525" y="3336925"/>
            <a:ext cx="558800" cy="43815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96E77D84-00A7-89B3-00DC-1BBFC65125A6}"/>
              </a:ext>
            </a:extLst>
          </p:cNvPr>
          <p:cNvCxnSpPr/>
          <p:nvPr/>
        </p:nvCxnSpPr>
        <p:spPr>
          <a:xfrm rot="5400000" flipH="1" flipV="1">
            <a:off x="2743200" y="4876800"/>
            <a:ext cx="990600" cy="685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F0FE5BF1-366A-3EA7-8388-9197587F3DFE}"/>
              </a:ext>
            </a:extLst>
          </p:cNvPr>
          <p:cNvSpPr txBox="1">
            <a:spLocks/>
          </p:cNvSpPr>
          <p:nvPr/>
        </p:nvSpPr>
        <p:spPr>
          <a:xfrm>
            <a:off x="1828800" y="5638800"/>
            <a:ext cx="2209800" cy="762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Enzim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(dehidrogenaza)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1280" name="Picture 17" descr="https://upload.wikimedia.org/wikipedia/commons/thumb/b/b5/NAD_oxidation_reduction.svg/250px-NAD_oxidation_reduction.svg.png">
            <a:extLst>
              <a:ext uri="{FF2B5EF4-FFF2-40B4-BE49-F238E27FC236}">
                <a16:creationId xmlns:a16="http://schemas.microsoft.com/office/drawing/2014/main" id="{060834B4-953C-B8F8-9590-5448771E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5563"/>
            <a:ext cx="3733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9828EE1-2005-58DD-99C3-920D1E9AD860}"/>
              </a:ext>
            </a:extLst>
          </p:cNvPr>
          <p:cNvSpPr txBox="1">
            <a:spLocks/>
          </p:cNvSpPr>
          <p:nvPr/>
        </p:nvSpPr>
        <p:spPr>
          <a:xfrm>
            <a:off x="5513388" y="569913"/>
            <a:ext cx="1028700" cy="392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redukcija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C9DEA19-CE56-E78E-440D-1A923751A5FD}"/>
              </a:ext>
            </a:extLst>
          </p:cNvPr>
          <p:cNvSpPr txBox="1">
            <a:spLocks/>
          </p:cNvSpPr>
          <p:nvPr/>
        </p:nvSpPr>
        <p:spPr>
          <a:xfrm>
            <a:off x="5543550" y="1217613"/>
            <a:ext cx="1028700" cy="392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oksidacija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AA594308-E040-6817-4D70-CB1EF10D6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0"/>
            <a:ext cx="53467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749</Words>
  <Application>Microsoft Office PowerPoint</Application>
  <PresentationFormat>Široki ekran</PresentationFormat>
  <Paragraphs>250</Paragraphs>
  <Slides>27</Slides>
  <Notes>3</Notes>
  <HiddenSlides>0</HiddenSlides>
  <MMClips>0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27</vt:i4>
      </vt:variant>
    </vt:vector>
  </HeadingPairs>
  <TitlesOfParts>
    <vt:vector size="33" baseType="lpstr">
      <vt:lpstr>Calibri</vt:lpstr>
      <vt:lpstr>Arial</vt:lpstr>
      <vt:lpstr>Calibri Light</vt:lpstr>
      <vt:lpstr>Comic Sans MS</vt:lpstr>
      <vt:lpstr>Times New Roman</vt:lpstr>
      <vt:lpstr>Office Theme</vt:lpstr>
      <vt:lpstr>POVEZANOST METABOLIČKIH PROCESA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POVEZANOST METABOLIČKIH PROCESA</dc:title>
  <dc:creator>Korisnik</dc:creator>
  <cp:lastModifiedBy>nnn</cp:lastModifiedBy>
  <cp:revision>40</cp:revision>
  <dcterms:created xsi:type="dcterms:W3CDTF">2022-05-17T08:15:29Z</dcterms:created>
  <dcterms:modified xsi:type="dcterms:W3CDTF">2022-06-11T07:42:28Z</dcterms:modified>
</cp:coreProperties>
</file>