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310" r:id="rId3"/>
    <p:sldId id="269" r:id="rId4"/>
    <p:sldId id="296" r:id="rId5"/>
    <p:sldId id="266" r:id="rId6"/>
    <p:sldId id="267" r:id="rId7"/>
    <p:sldId id="295" r:id="rId8"/>
    <p:sldId id="268" r:id="rId9"/>
    <p:sldId id="270" r:id="rId10"/>
    <p:sldId id="304" r:id="rId11"/>
    <p:sldId id="308" r:id="rId12"/>
    <p:sldId id="309" r:id="rId13"/>
    <p:sldId id="305" r:id="rId14"/>
    <p:sldId id="306" r:id="rId15"/>
    <p:sldId id="307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BBDC"/>
    <a:srgbClr val="A0E1DC"/>
    <a:srgbClr val="A0D6DC"/>
    <a:srgbClr val="A6D9DE"/>
    <a:srgbClr val="A6D2DE"/>
    <a:srgbClr val="ADD6E1"/>
    <a:srgbClr val="B9DCE5"/>
    <a:srgbClr val="FFE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DF9433-F3F2-1834-0F60-156AD10F18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765678-F313-606C-E720-DBCC8E98B0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0AE62B-67AF-43F2-86CE-0F871719B23E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4E097D-D515-CEBE-60AA-1397D1CD06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42DCB2-12ED-7573-1A60-86EA7B758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166AD-8367-BAF1-A6AB-85C4959377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68824-1EE5-B219-ECF0-FBA923701F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A50057D-2BA5-463C-BF26-7126E8FF54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45A30F45-A647-AAB0-C6DD-A7A3997335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16F17957-6C33-B813-EF8C-EC1BE91C79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Latn-RS" altLang="en-US"/>
              <a:t>Pirimidinski: prvo sinteza pirimidina, a onda vezivanje za šećer</a:t>
            </a: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FB760BCF-E57B-5DAB-56B6-E7674E9BB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A4A94D-B6C4-475E-BA5B-E824697B4D8A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0E8DB-8366-4414-A033-A0A278CD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B473-B200-4479-9AC8-F0D8779939FE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9C636-2642-24A4-6681-A384D334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2436F-9C80-1329-688D-26EF1C9D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DFD08-B446-4211-8841-F702A28492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1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0A806-38FF-B967-8377-9FEF1E70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B08B-FBEE-4973-877F-0F77FF6EB2A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3781A-0F5D-DDE5-4563-DE125391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689EE-9AC6-92CF-22D5-774D3CD7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21AD7-F409-4E5F-9BBC-B75B9F8FF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01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B8313-BC9D-4298-6B4D-EFD2F087D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B241-5049-4B7A-9642-FFE6F2D11D0E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2944C-B10C-B49F-CC46-3AD2314E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B61ED-578B-C105-F669-8EB3E501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D2880-88C7-49D4-8769-D75ABF9A28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96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70B30-F7F5-FEE6-EEAC-71BC23093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8AFB-7817-487C-96CB-5EAC2DD3FA7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D900-3BE7-E30C-9781-E47EE858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790EC-5E92-1455-CD50-617AAC07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3A211-208D-4484-A1FE-739AD7C61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46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5981C-D700-3002-111D-023A912F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D63FE-E57C-460B-AB62-4C5C35019604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7FEE7-D375-DA61-B209-C1D2B95E8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6BD53-A5EA-4054-11DE-4E7C0B1C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441F2-9179-4029-A8B9-EE01BE256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59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57D148-B767-8FE9-3F1E-D4CEB999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99999-46A8-431A-8AA5-EEF788FDB6A8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A0EBBC-AC5F-D558-A18D-C9221838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D05291-9330-98EA-B88D-5920132D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510A3-735A-481A-87A9-82159A0AB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25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A2353D7-D9E2-92C8-3272-40D5B22E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65E87-B090-4AA9-A9AE-0E45BE7BD816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94B5CD-F545-D4C1-3E99-FB6F8751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7C2912-A6F7-9C76-D81D-5059E67D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F5FE5-C3C0-4D84-97A8-22FB97A67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1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5109FC-764A-1D5A-D3A6-C28D8600E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6B0AB-4115-4760-83EF-F26164DC1244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54424E-0574-115A-0A0B-67402B62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EFD0B4-20C5-97BC-439D-66F54CB6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31181-F63E-4FBD-AAD9-48C366654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99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E1969B5-38EB-780F-672C-7BE71AB5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27808-75E6-4F82-93CA-C7C6E7B1AD03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C2305A7-8D4C-81C1-D459-6489FBB9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00DD3F-594E-3278-C101-19B0889B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E5326-9DA0-4EF4-B146-C8E3B63D35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88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863135-8ADA-3FEF-8028-DCADDBDA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4641B-A199-4A07-8B4C-1DDCFA2935C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2A4026-C51F-E354-C264-8154E0C0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DD0A02-99CD-4A75-285C-21DE8479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34B07-6B0D-42EF-A38C-24D5C5C30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90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7EE4FD-8022-8535-F1B7-8679092A2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B898-2EB8-4434-9C28-A4C2188AE241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8676AF-4166-CF2B-D784-550F6FE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B7806C-4AD1-847E-990F-6EA177CC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7747D-C54A-40E9-9BB3-A90D35B14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36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3D69B"/>
            </a:gs>
            <a:gs pos="50000">
              <a:srgbClr val="D7E4BD"/>
            </a:gs>
            <a:gs pos="100000">
              <a:srgbClr val="FBF05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CC1911-382F-DA27-8BF7-4341C9690E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3F996F2-437E-854D-7841-B67AAC0E57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FCD97-FF13-CD4D-5E7B-682753F3F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5C6585-41CD-43BF-82E5-B41E67DBDFBB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F978C-AE41-0B0F-1174-FB022B847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5E95F-11F9-BDEB-E895-027F2DBDF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31678C5-767E-4CFF-B128-4BE14256C9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7C326A-F5DC-CD6C-FE81-31B4DE1B4553}"/>
              </a:ext>
            </a:extLst>
          </p:cNvPr>
          <p:cNvSpPr/>
          <p:nvPr/>
        </p:nvSpPr>
        <p:spPr>
          <a:xfrm>
            <a:off x="2286000" y="2133600"/>
            <a:ext cx="45720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Metabolizam hema</a:t>
            </a:r>
            <a:endParaRPr lang="en-US" sz="4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44B8199A-5585-9E7D-CDDA-E626A8867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675438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261C9C-821D-9156-89DC-38B0F76C770F}"/>
              </a:ext>
            </a:extLst>
          </p:cNvPr>
          <p:cNvSpPr txBox="1"/>
          <p:nvPr/>
        </p:nvSpPr>
        <p:spPr>
          <a:xfrm>
            <a:off x="4038600" y="5237163"/>
            <a:ext cx="43418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UMP + ATP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→ UDP + ADP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C76A3-DB3C-0005-5B92-6A553419E91C}"/>
              </a:ext>
            </a:extLst>
          </p:cNvPr>
          <p:cNvSpPr txBox="1"/>
          <p:nvPr/>
        </p:nvSpPr>
        <p:spPr>
          <a:xfrm>
            <a:off x="4038600" y="5581650"/>
            <a:ext cx="43418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UDP + ATP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→ UTP + ADP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BBACB-B9EE-C7A1-B49A-FC1A87F424CE}"/>
              </a:ext>
            </a:extLst>
          </p:cNvPr>
          <p:cNvSpPr txBox="1"/>
          <p:nvPr/>
        </p:nvSpPr>
        <p:spPr>
          <a:xfrm>
            <a:off x="4729163" y="6502400"/>
            <a:ext cx="8239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UTP 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B462E7-986F-33C2-AFD7-25E775519940}"/>
              </a:ext>
            </a:extLst>
          </p:cNvPr>
          <p:cNvCxnSpPr/>
          <p:nvPr/>
        </p:nvCxnSpPr>
        <p:spPr>
          <a:xfrm>
            <a:off x="5553075" y="6638925"/>
            <a:ext cx="1198563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604E56EF-DA48-6DF8-6FAB-9065C811DA64}"/>
              </a:ext>
            </a:extLst>
          </p:cNvPr>
          <p:cNvSpPr/>
          <p:nvPr/>
        </p:nvSpPr>
        <p:spPr>
          <a:xfrm rot="10800000">
            <a:off x="5848350" y="5859463"/>
            <a:ext cx="500063" cy="776287"/>
          </a:xfrm>
          <a:prstGeom prst="arc">
            <a:avLst>
              <a:gd name="adj1" fmla="val 12672773"/>
              <a:gd name="adj2" fmla="val 19788518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AEED7-B02B-2E2E-D398-E200D388324D}"/>
              </a:ext>
            </a:extLst>
          </p:cNvPr>
          <p:cNvSpPr txBox="1"/>
          <p:nvPr/>
        </p:nvSpPr>
        <p:spPr>
          <a:xfrm>
            <a:off x="4618038" y="6111875"/>
            <a:ext cx="152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glutamin 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AC64AC-723C-B4BB-8728-43A7D3B9088E}"/>
              </a:ext>
            </a:extLst>
          </p:cNvPr>
          <p:cNvSpPr txBox="1"/>
          <p:nvPr/>
        </p:nvSpPr>
        <p:spPr>
          <a:xfrm>
            <a:off x="6116638" y="6111875"/>
            <a:ext cx="13509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glutamat 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4FFD5C-BCEC-4CB3-17B5-FDCF5A95B49C}"/>
              </a:ext>
            </a:extLst>
          </p:cNvPr>
          <p:cNvSpPr txBox="1"/>
          <p:nvPr/>
        </p:nvSpPr>
        <p:spPr>
          <a:xfrm>
            <a:off x="6761163" y="6503988"/>
            <a:ext cx="8143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CTP 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874361-202E-44A3-5821-F053F2747ED9}"/>
              </a:ext>
            </a:extLst>
          </p:cNvPr>
          <p:cNvSpPr txBox="1"/>
          <p:nvPr/>
        </p:nvSpPr>
        <p:spPr>
          <a:xfrm>
            <a:off x="576263" y="5237163"/>
            <a:ext cx="39830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 Prvo je sinteza pirimidinskog prstena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A2E4E1-FC16-4D41-D66A-00D403B0725D}"/>
              </a:ext>
            </a:extLst>
          </p:cNvPr>
          <p:cNvSpPr txBox="1"/>
          <p:nvPr/>
        </p:nvSpPr>
        <p:spPr>
          <a:xfrm>
            <a:off x="2625725" y="106363"/>
            <a:ext cx="3983038" cy="369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 Sinteza pirimidinskih nukleotida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D5E182-B7BA-CBAB-6AAD-420C04FA4B75}"/>
              </a:ext>
            </a:extLst>
          </p:cNvPr>
          <p:cNvSpPr txBox="1"/>
          <p:nvPr/>
        </p:nvSpPr>
        <p:spPr>
          <a:xfrm>
            <a:off x="2625725" y="95250"/>
            <a:ext cx="3983038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 Sinteza pirimidinskih nukleotida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893E728B-AB96-24CC-3B9D-1161E0264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17475"/>
            <a:ext cx="7762875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482767-8FF8-19FA-F332-B597D949887A}"/>
              </a:ext>
            </a:extLst>
          </p:cNvPr>
          <p:cNvSpPr txBox="1"/>
          <p:nvPr/>
        </p:nvSpPr>
        <p:spPr>
          <a:xfrm>
            <a:off x="152400" y="6127750"/>
            <a:ext cx="3449638" cy="647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 Prvo je aktivacija D ribozo 5 fosfata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C7893-6B4F-0C43-846A-DD07D391D853}"/>
              </a:ext>
            </a:extLst>
          </p:cNvPr>
          <p:cNvSpPr txBox="1"/>
          <p:nvPr/>
        </p:nvSpPr>
        <p:spPr>
          <a:xfrm>
            <a:off x="6049963" y="5991225"/>
            <a:ext cx="30607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GMP + ATP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→ GDP + ADP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2FF62-D222-31DD-6E2E-815583F073F3}"/>
              </a:ext>
            </a:extLst>
          </p:cNvPr>
          <p:cNvSpPr txBox="1"/>
          <p:nvPr/>
        </p:nvSpPr>
        <p:spPr>
          <a:xfrm>
            <a:off x="5410200" y="6405563"/>
            <a:ext cx="43418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GDP + ATP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→ GTP + ADP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887F9B-120F-609A-CC3B-D49B7BAB98CD}"/>
              </a:ext>
            </a:extLst>
          </p:cNvPr>
          <p:cNvSpPr txBox="1"/>
          <p:nvPr/>
        </p:nvSpPr>
        <p:spPr>
          <a:xfrm>
            <a:off x="2209800" y="228600"/>
            <a:ext cx="4211638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 Sinteza purinskih nukleotida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53D784-E25C-5777-D921-6841BCA7C569}"/>
              </a:ext>
            </a:extLst>
          </p:cNvPr>
          <p:cNvSpPr txBox="1"/>
          <p:nvPr/>
        </p:nvSpPr>
        <p:spPr>
          <a:xfrm>
            <a:off x="1981200" y="2209800"/>
            <a:ext cx="30607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AMP + 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2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O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→ IMP + NH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endParaRPr lang="sr-Latn-R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729D2-C501-87F6-783F-2D032EE82DCB}"/>
              </a:ext>
            </a:extLst>
          </p:cNvPr>
          <p:cNvSpPr txBox="1"/>
          <p:nvPr/>
        </p:nvSpPr>
        <p:spPr>
          <a:xfrm>
            <a:off x="228600" y="228600"/>
            <a:ext cx="3983038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 Ciklus purinskih nukleotida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C41E8-5410-A944-A264-D84F7AB91346}"/>
              </a:ext>
            </a:extLst>
          </p:cNvPr>
          <p:cNvSpPr txBox="1"/>
          <p:nvPr/>
        </p:nvSpPr>
        <p:spPr>
          <a:xfrm>
            <a:off x="838200" y="838200"/>
            <a:ext cx="6629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Služi za dezaminaciju aspartata u  skeletnim mišićima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2DD8B-61CB-811C-28F0-5310F4DE811C}"/>
              </a:ext>
            </a:extLst>
          </p:cNvPr>
          <p:cNvSpPr txBox="1"/>
          <p:nvPr/>
        </p:nvSpPr>
        <p:spPr>
          <a:xfrm>
            <a:off x="838200" y="1262063"/>
            <a:ext cx="5562600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Služi za nadoknađivanje međuproizvoda CLK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3563D-D819-E339-B247-3666725B5925}"/>
              </a:ext>
            </a:extLst>
          </p:cNvPr>
          <p:cNvSpPr txBox="1"/>
          <p:nvPr/>
        </p:nvSpPr>
        <p:spPr>
          <a:xfrm>
            <a:off x="1441450" y="2819400"/>
            <a:ext cx="72009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IMP + Aspartat + GTP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→ Adenil sukcinat + GDP + Pi </a:t>
            </a:r>
            <a:endParaRPr lang="sr-Latn-R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18626-D2C4-3142-2F2C-56AB52AA9EB5}"/>
              </a:ext>
            </a:extLst>
          </p:cNvPr>
          <p:cNvSpPr txBox="1"/>
          <p:nvPr/>
        </p:nvSpPr>
        <p:spPr>
          <a:xfrm>
            <a:off x="1219200" y="3429000"/>
            <a:ext cx="72009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Adenil sukcinat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→ AMP + fumarat </a:t>
            </a:r>
            <a:endParaRPr lang="sr-Latn-R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4BC1A7-AACE-7854-C6A0-BC7DED545712}"/>
              </a:ext>
            </a:extLst>
          </p:cNvPr>
          <p:cNvSpPr/>
          <p:nvPr/>
        </p:nvSpPr>
        <p:spPr>
          <a:xfrm>
            <a:off x="0" y="857250"/>
            <a:ext cx="9144000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Senteza nukleotid koenzima (FAD, NAD, NADP, KoA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derivati adenilne kiseline)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3C2AE-942F-E667-87FF-6AD302C8F44B}"/>
              </a:ext>
            </a:extLst>
          </p:cNvPr>
          <p:cNvSpPr txBox="1"/>
          <p:nvPr/>
        </p:nvSpPr>
        <p:spPr>
          <a:xfrm>
            <a:off x="742950" y="2427288"/>
            <a:ext cx="240665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Nikotinat mononukleotid</a:t>
            </a:r>
            <a:endParaRPr lang="x-none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040C48-A830-45F5-2280-E2F8576FB8CA}"/>
              </a:ext>
            </a:extLst>
          </p:cNvPr>
          <p:cNvCxnSpPr/>
          <p:nvPr/>
        </p:nvCxnSpPr>
        <p:spPr>
          <a:xfrm rot="5400000">
            <a:off x="1543051" y="3086100"/>
            <a:ext cx="685800" cy="3175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17507C9-A5B9-D64B-52D4-C333CFBCB616}"/>
              </a:ext>
            </a:extLst>
          </p:cNvPr>
          <p:cNvSpPr txBox="1"/>
          <p:nvPr/>
        </p:nvSpPr>
        <p:spPr>
          <a:xfrm>
            <a:off x="585788" y="3351213"/>
            <a:ext cx="2714625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Nikotinat adenin dinukleotid</a:t>
            </a:r>
            <a:endParaRPr lang="x-none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B7D99-A583-1B0D-4324-F5C098D4543C}"/>
              </a:ext>
            </a:extLst>
          </p:cNvPr>
          <p:cNvSpPr txBox="1"/>
          <p:nvPr/>
        </p:nvSpPr>
        <p:spPr>
          <a:xfrm>
            <a:off x="987425" y="1492250"/>
            <a:ext cx="191135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Nikotinska kiselina</a:t>
            </a:r>
            <a:endParaRPr lang="x-none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ED29EA-0EEB-345D-0005-0BA2B7F29149}"/>
              </a:ext>
            </a:extLst>
          </p:cNvPr>
          <p:cNvCxnSpPr/>
          <p:nvPr/>
        </p:nvCxnSpPr>
        <p:spPr>
          <a:xfrm rot="5400000">
            <a:off x="1572419" y="2199481"/>
            <a:ext cx="628650" cy="158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D0DCE7F-0D95-A42F-F699-3E3602B2D480}"/>
              </a:ext>
            </a:extLst>
          </p:cNvPr>
          <p:cNvSpPr txBox="1"/>
          <p:nvPr/>
        </p:nvSpPr>
        <p:spPr bwMode="auto">
          <a:xfrm>
            <a:off x="2057400" y="1828800"/>
            <a:ext cx="1800493" cy="230832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R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PRPP (Fosforibozil pirofosfat)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746B8-1C95-AA53-591A-13C548BAA104}"/>
              </a:ext>
            </a:extLst>
          </p:cNvPr>
          <p:cNvSpPr txBox="1"/>
          <p:nvPr/>
        </p:nvSpPr>
        <p:spPr bwMode="auto">
          <a:xfrm>
            <a:off x="2057400" y="2228850"/>
            <a:ext cx="335348" cy="230832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R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PiP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08064E-F778-C913-4D79-BFA72A174452}"/>
              </a:ext>
            </a:extLst>
          </p:cNvPr>
          <p:cNvCxnSpPr/>
          <p:nvPr/>
        </p:nvCxnSpPr>
        <p:spPr>
          <a:xfrm rot="5400000">
            <a:off x="1514476" y="4029075"/>
            <a:ext cx="742950" cy="3175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9E653C3-8137-5D89-6306-4A6726EDD805}"/>
              </a:ext>
            </a:extLst>
          </p:cNvPr>
          <p:cNvSpPr txBox="1"/>
          <p:nvPr/>
        </p:nvSpPr>
        <p:spPr>
          <a:xfrm>
            <a:off x="1539875" y="4402138"/>
            <a:ext cx="746125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NAD</a:t>
            </a:r>
            <a:r>
              <a:rPr lang="sr-Latn-RS" sz="1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x-none" sz="15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95D2D710-1283-BAAC-590C-81B74A8E243E}"/>
              </a:ext>
            </a:extLst>
          </p:cNvPr>
          <p:cNvSpPr/>
          <p:nvPr/>
        </p:nvSpPr>
        <p:spPr bwMode="auto">
          <a:xfrm>
            <a:off x="1885950" y="2844800"/>
            <a:ext cx="400050" cy="400050"/>
          </a:xfrm>
          <a:prstGeom prst="arc">
            <a:avLst>
              <a:gd name="adj1" fmla="val 5386388"/>
              <a:gd name="adj2" fmla="val 16299979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CAD8D0-34C8-C551-E6D2-FBFEA585B3BA}"/>
              </a:ext>
            </a:extLst>
          </p:cNvPr>
          <p:cNvSpPr txBox="1"/>
          <p:nvPr/>
        </p:nvSpPr>
        <p:spPr bwMode="auto">
          <a:xfrm>
            <a:off x="2057400" y="2730927"/>
            <a:ext cx="407484" cy="230832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R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</a:t>
            </a: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E9D131-B4B4-B485-229F-75E40DAE265F}"/>
              </a:ext>
            </a:extLst>
          </p:cNvPr>
          <p:cNvSpPr txBox="1"/>
          <p:nvPr/>
        </p:nvSpPr>
        <p:spPr bwMode="auto">
          <a:xfrm>
            <a:off x="2057400" y="3130977"/>
            <a:ext cx="364202" cy="253916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</a:t>
            </a:r>
            <a:r>
              <a:rPr lang="x-none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sz="105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6AF8E1C-0D65-5C09-ECEC-32D614E75AC6}"/>
              </a:ext>
            </a:extLst>
          </p:cNvPr>
          <p:cNvSpPr/>
          <p:nvPr/>
        </p:nvSpPr>
        <p:spPr bwMode="auto">
          <a:xfrm>
            <a:off x="1885950" y="1943100"/>
            <a:ext cx="400050" cy="400050"/>
          </a:xfrm>
          <a:prstGeom prst="arc">
            <a:avLst>
              <a:gd name="adj1" fmla="val 5386388"/>
              <a:gd name="adj2" fmla="val 16299979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D97771C6-2AB8-9391-E292-58F863984785}"/>
              </a:ext>
            </a:extLst>
          </p:cNvPr>
          <p:cNvSpPr/>
          <p:nvPr/>
        </p:nvSpPr>
        <p:spPr bwMode="auto">
          <a:xfrm>
            <a:off x="1885950" y="3779838"/>
            <a:ext cx="400050" cy="400050"/>
          </a:xfrm>
          <a:prstGeom prst="arc">
            <a:avLst>
              <a:gd name="adj1" fmla="val 5386388"/>
              <a:gd name="adj2" fmla="val 16299979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DDFD55-0BB4-364D-E003-6D1A8A8F4CB7}"/>
              </a:ext>
            </a:extLst>
          </p:cNvPr>
          <p:cNvSpPr txBox="1"/>
          <p:nvPr/>
        </p:nvSpPr>
        <p:spPr bwMode="auto">
          <a:xfrm>
            <a:off x="2057400" y="3664790"/>
            <a:ext cx="1335622" cy="230832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R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</a:t>
            </a: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TP</a:t>
            </a:r>
            <a:r>
              <a:rPr lang="sr-Latn-R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+ glutamin + H</a:t>
            </a:r>
            <a:r>
              <a:rPr lang="sr-Latn-RS" sz="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  <a:r>
              <a:rPr lang="sr-Latn-R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1A2412-A844-2F2B-B6B6-80165C6AD72A}"/>
              </a:ext>
            </a:extLst>
          </p:cNvPr>
          <p:cNvSpPr txBox="1"/>
          <p:nvPr/>
        </p:nvSpPr>
        <p:spPr bwMode="auto">
          <a:xfrm>
            <a:off x="2057400" y="4064840"/>
            <a:ext cx="1144865" cy="253916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R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ADP + glutamat</a:t>
            </a:r>
            <a:endParaRPr lang="en-US" sz="105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0DCDCB-C819-AAA0-5CE2-5EA0E1A5FC95}"/>
              </a:ext>
            </a:extLst>
          </p:cNvPr>
          <p:cNvCxnSpPr/>
          <p:nvPr/>
        </p:nvCxnSpPr>
        <p:spPr>
          <a:xfrm rot="5400000">
            <a:off x="1527969" y="5179219"/>
            <a:ext cx="742950" cy="158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7C33FB8-1819-9292-3FB7-A7D6F102FE19}"/>
              </a:ext>
            </a:extLst>
          </p:cNvPr>
          <p:cNvSpPr txBox="1"/>
          <p:nvPr/>
        </p:nvSpPr>
        <p:spPr>
          <a:xfrm>
            <a:off x="1447800" y="5551488"/>
            <a:ext cx="85090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NADP</a:t>
            </a:r>
            <a:r>
              <a:rPr lang="sr-Latn-RS" sz="1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x-none" sz="15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B5D92443-7736-0823-49DF-0F730423E26E}"/>
              </a:ext>
            </a:extLst>
          </p:cNvPr>
          <p:cNvSpPr/>
          <p:nvPr/>
        </p:nvSpPr>
        <p:spPr bwMode="auto">
          <a:xfrm>
            <a:off x="1898650" y="4927600"/>
            <a:ext cx="400050" cy="400050"/>
          </a:xfrm>
          <a:prstGeom prst="arc">
            <a:avLst>
              <a:gd name="adj1" fmla="val 5386388"/>
              <a:gd name="adj2" fmla="val 16299979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E8C152-08F1-BB2C-8F01-3143F487D3EC}"/>
              </a:ext>
            </a:extLst>
          </p:cNvPr>
          <p:cNvSpPr txBox="1"/>
          <p:nvPr/>
        </p:nvSpPr>
        <p:spPr bwMode="auto">
          <a:xfrm>
            <a:off x="2070529" y="4813892"/>
            <a:ext cx="442750" cy="230832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R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</a:t>
            </a: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TP</a:t>
            </a:r>
            <a:r>
              <a:rPr lang="sr-Latn-R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64FC6F-7877-7D5D-590B-D22452663BA9}"/>
              </a:ext>
            </a:extLst>
          </p:cNvPr>
          <p:cNvSpPr txBox="1"/>
          <p:nvPr/>
        </p:nvSpPr>
        <p:spPr bwMode="auto">
          <a:xfrm>
            <a:off x="2070530" y="5213942"/>
            <a:ext cx="490840" cy="253916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R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ADP </a:t>
            </a:r>
            <a:endParaRPr lang="en-US" sz="105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6F9200-D811-3341-4E17-46B529F4AFDC}"/>
              </a:ext>
            </a:extLst>
          </p:cNvPr>
          <p:cNvSpPr txBox="1"/>
          <p:nvPr/>
        </p:nvSpPr>
        <p:spPr>
          <a:xfrm>
            <a:off x="4102100" y="2436813"/>
            <a:ext cx="240665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 fosfopantotenat</a:t>
            </a:r>
            <a:endParaRPr lang="x-none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E5C3046-7EA7-6216-9E85-76F37897FB3D}"/>
              </a:ext>
            </a:extLst>
          </p:cNvPr>
          <p:cNvCxnSpPr/>
          <p:nvPr/>
        </p:nvCxnSpPr>
        <p:spPr>
          <a:xfrm rot="5400000">
            <a:off x="4902201" y="3095625"/>
            <a:ext cx="685800" cy="3175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843A6B8-947F-A23E-EC71-7A314072B0FD}"/>
              </a:ext>
            </a:extLst>
          </p:cNvPr>
          <p:cNvSpPr txBox="1"/>
          <p:nvPr/>
        </p:nvSpPr>
        <p:spPr>
          <a:xfrm>
            <a:off x="3944938" y="3360738"/>
            <a:ext cx="271462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 fosfopantotenocistein</a:t>
            </a:r>
            <a:endParaRPr lang="x-none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7FD17B-7320-D947-0769-4C81809C0D87}"/>
              </a:ext>
            </a:extLst>
          </p:cNvPr>
          <p:cNvSpPr txBox="1"/>
          <p:nvPr/>
        </p:nvSpPr>
        <p:spPr>
          <a:xfrm>
            <a:off x="4346575" y="1503363"/>
            <a:ext cx="191135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Pantotenat</a:t>
            </a:r>
            <a:endParaRPr lang="x-none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67415E-37B5-E5D4-C6BA-66AB948A12AA}"/>
              </a:ext>
            </a:extLst>
          </p:cNvPr>
          <p:cNvCxnSpPr/>
          <p:nvPr/>
        </p:nvCxnSpPr>
        <p:spPr>
          <a:xfrm rot="5400000">
            <a:off x="4931569" y="2210594"/>
            <a:ext cx="628650" cy="158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FDA239A-BBD3-4368-F9D5-DD64C0C6EB2A}"/>
              </a:ext>
            </a:extLst>
          </p:cNvPr>
          <p:cNvSpPr txBox="1"/>
          <p:nvPr/>
        </p:nvSpPr>
        <p:spPr bwMode="auto">
          <a:xfrm>
            <a:off x="5416455" y="1839225"/>
            <a:ext cx="407484" cy="230832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R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ATP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E03FF0-E60F-A23E-EC08-6FBAADEE0C17}"/>
              </a:ext>
            </a:extLst>
          </p:cNvPr>
          <p:cNvSpPr txBox="1"/>
          <p:nvPr/>
        </p:nvSpPr>
        <p:spPr bwMode="auto">
          <a:xfrm>
            <a:off x="5416455" y="2239275"/>
            <a:ext cx="412292" cy="230832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R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ADP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6398D77-48C2-F3F7-667F-91C0BE00108D}"/>
              </a:ext>
            </a:extLst>
          </p:cNvPr>
          <p:cNvCxnSpPr/>
          <p:nvPr/>
        </p:nvCxnSpPr>
        <p:spPr>
          <a:xfrm rot="5400000">
            <a:off x="4873626" y="4038600"/>
            <a:ext cx="742950" cy="3175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AB08638-6F8D-DDC5-9AF8-2791BF5BD59D}"/>
              </a:ext>
            </a:extLst>
          </p:cNvPr>
          <p:cNvSpPr txBox="1"/>
          <p:nvPr/>
        </p:nvSpPr>
        <p:spPr>
          <a:xfrm>
            <a:off x="4332288" y="4443413"/>
            <a:ext cx="173990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 fosfopantotein</a:t>
            </a:r>
            <a:endParaRPr lang="x-none" sz="15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EB8330AE-8E2D-18E0-C9F6-DE4C7595B350}"/>
              </a:ext>
            </a:extLst>
          </p:cNvPr>
          <p:cNvSpPr/>
          <p:nvPr/>
        </p:nvSpPr>
        <p:spPr bwMode="auto">
          <a:xfrm>
            <a:off x="5245100" y="2855913"/>
            <a:ext cx="400050" cy="400050"/>
          </a:xfrm>
          <a:prstGeom prst="arc">
            <a:avLst>
              <a:gd name="adj1" fmla="val 5386388"/>
              <a:gd name="adj2" fmla="val 16299979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341D7E-5276-B847-5A43-1D9244AF93FE}"/>
              </a:ext>
            </a:extLst>
          </p:cNvPr>
          <p:cNvSpPr txBox="1"/>
          <p:nvPr/>
        </p:nvSpPr>
        <p:spPr bwMode="auto">
          <a:xfrm>
            <a:off x="5416456" y="2741352"/>
            <a:ext cx="891591" cy="230832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R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</a:t>
            </a: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TP</a:t>
            </a:r>
            <a:r>
              <a:rPr lang="sr-Latn-R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+ cistein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4A77F9-2E17-584A-BD5E-DC30DD9577A9}"/>
              </a:ext>
            </a:extLst>
          </p:cNvPr>
          <p:cNvSpPr txBox="1"/>
          <p:nvPr/>
        </p:nvSpPr>
        <p:spPr bwMode="auto">
          <a:xfrm>
            <a:off x="5416456" y="3141402"/>
            <a:ext cx="704039" cy="253916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R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AD</a:t>
            </a:r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r>
              <a:rPr lang="sr-Latn-R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+ </a:t>
            </a:r>
            <a:r>
              <a:rPr lang="x-none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r>
              <a:rPr lang="sr-Latn-R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</a:t>
            </a:r>
            <a:endParaRPr lang="en-US" sz="105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2F0EDA4B-BB42-3A13-3155-0EC89374131A}"/>
              </a:ext>
            </a:extLst>
          </p:cNvPr>
          <p:cNvSpPr/>
          <p:nvPr/>
        </p:nvSpPr>
        <p:spPr bwMode="auto">
          <a:xfrm>
            <a:off x="5245100" y="1954213"/>
            <a:ext cx="400050" cy="400050"/>
          </a:xfrm>
          <a:prstGeom prst="arc">
            <a:avLst>
              <a:gd name="adj1" fmla="val 5386388"/>
              <a:gd name="adj2" fmla="val 16299979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ECE19786-FF8F-1AF6-2716-D638A1EFA425}"/>
              </a:ext>
            </a:extLst>
          </p:cNvPr>
          <p:cNvSpPr/>
          <p:nvPr/>
        </p:nvSpPr>
        <p:spPr bwMode="auto">
          <a:xfrm>
            <a:off x="5245100" y="3789363"/>
            <a:ext cx="400050" cy="400050"/>
          </a:xfrm>
          <a:prstGeom prst="arc">
            <a:avLst>
              <a:gd name="adj1" fmla="val 5386388"/>
              <a:gd name="adj2" fmla="val 10553657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340BD0B-C1A8-A139-5B23-5CBD936DF2BF}"/>
              </a:ext>
            </a:extLst>
          </p:cNvPr>
          <p:cNvCxnSpPr/>
          <p:nvPr/>
        </p:nvCxnSpPr>
        <p:spPr>
          <a:xfrm rot="5400000">
            <a:off x="4886326" y="5187950"/>
            <a:ext cx="742950" cy="3175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0587846-7B79-10BC-981C-AD2C9E0C2BDD}"/>
              </a:ext>
            </a:extLst>
          </p:cNvPr>
          <p:cNvSpPr txBox="1"/>
          <p:nvPr/>
        </p:nvSpPr>
        <p:spPr>
          <a:xfrm>
            <a:off x="4298950" y="5508625"/>
            <a:ext cx="2073275" cy="32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Defosfokoenzim A</a:t>
            </a:r>
            <a:endParaRPr lang="x-none" sz="15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DD2BEE6F-B4A9-C27B-655D-96294A245D5E}"/>
              </a:ext>
            </a:extLst>
          </p:cNvPr>
          <p:cNvSpPr/>
          <p:nvPr/>
        </p:nvSpPr>
        <p:spPr bwMode="auto">
          <a:xfrm>
            <a:off x="5257800" y="4938713"/>
            <a:ext cx="400050" cy="400050"/>
          </a:xfrm>
          <a:prstGeom prst="arc">
            <a:avLst>
              <a:gd name="adj1" fmla="val 5386388"/>
              <a:gd name="adj2" fmla="val 16299979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5107794-2DFA-2DEC-C6D3-10C1CE2BC7E1}"/>
              </a:ext>
            </a:extLst>
          </p:cNvPr>
          <p:cNvSpPr txBox="1"/>
          <p:nvPr/>
        </p:nvSpPr>
        <p:spPr bwMode="auto">
          <a:xfrm>
            <a:off x="5429584" y="4824317"/>
            <a:ext cx="442750" cy="230832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R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</a:t>
            </a: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TP</a:t>
            </a:r>
            <a:r>
              <a:rPr lang="sr-Latn-R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9035C7-0144-B429-0F09-BC6216450EA9}"/>
              </a:ext>
            </a:extLst>
          </p:cNvPr>
          <p:cNvSpPr txBox="1"/>
          <p:nvPr/>
        </p:nvSpPr>
        <p:spPr bwMode="auto">
          <a:xfrm>
            <a:off x="5406235" y="4087938"/>
            <a:ext cx="428322" cy="415498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R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CO</a:t>
            </a:r>
            <a:r>
              <a:rPr lang="sr-Latn-RS" sz="105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eaLnBrk="1" hangingPunct="1">
              <a:defRPr/>
            </a:pPr>
            <a:r>
              <a:rPr lang="sr-Latn-R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endParaRPr lang="en-US" sz="105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092D78-EFDB-0AC2-2439-2D3B3E31F332}"/>
              </a:ext>
            </a:extLst>
          </p:cNvPr>
          <p:cNvSpPr txBox="1"/>
          <p:nvPr/>
        </p:nvSpPr>
        <p:spPr bwMode="auto">
          <a:xfrm>
            <a:off x="5410383" y="5234792"/>
            <a:ext cx="370614" cy="230832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PiP</a:t>
            </a:r>
            <a:r>
              <a:rPr lang="sr-Latn-R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8176B2A-5395-94AA-1D53-CE0F30BA7462}"/>
              </a:ext>
            </a:extLst>
          </p:cNvPr>
          <p:cNvCxnSpPr/>
          <p:nvPr/>
        </p:nvCxnSpPr>
        <p:spPr>
          <a:xfrm>
            <a:off x="6140450" y="5657850"/>
            <a:ext cx="7366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ECFD695-8067-9EF4-EC96-AB99A579D33E}"/>
              </a:ext>
            </a:extLst>
          </p:cNvPr>
          <p:cNvSpPr txBox="1"/>
          <p:nvPr/>
        </p:nvSpPr>
        <p:spPr>
          <a:xfrm>
            <a:off x="7013575" y="5508625"/>
            <a:ext cx="1358900" cy="32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</a:t>
            </a:r>
            <a:r>
              <a:rPr lang="sr-Latn-R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oenzim A</a:t>
            </a:r>
            <a:endParaRPr lang="x-none" sz="15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870CB067-B98E-8F62-F554-32D73A4C2F00}"/>
              </a:ext>
            </a:extLst>
          </p:cNvPr>
          <p:cNvSpPr/>
          <p:nvPr/>
        </p:nvSpPr>
        <p:spPr bwMode="auto">
          <a:xfrm>
            <a:off x="6280150" y="5253038"/>
            <a:ext cx="400050" cy="400050"/>
          </a:xfrm>
          <a:prstGeom prst="arc">
            <a:avLst>
              <a:gd name="adj1" fmla="val 58749"/>
              <a:gd name="adj2" fmla="val 12604087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28C078-0D13-A993-C348-0FBE14C5DA29}"/>
              </a:ext>
            </a:extLst>
          </p:cNvPr>
          <p:cNvSpPr txBox="1"/>
          <p:nvPr/>
        </p:nvSpPr>
        <p:spPr bwMode="auto">
          <a:xfrm>
            <a:off x="6131059" y="5130917"/>
            <a:ext cx="442750" cy="230832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R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</a:t>
            </a: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TP</a:t>
            </a:r>
            <a:r>
              <a:rPr lang="sr-Latn-R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4274B85-BB72-E419-E7F2-C9CC84ED577D}"/>
              </a:ext>
            </a:extLst>
          </p:cNvPr>
          <p:cNvSpPr txBox="1"/>
          <p:nvPr/>
        </p:nvSpPr>
        <p:spPr bwMode="auto">
          <a:xfrm>
            <a:off x="6509129" y="5235523"/>
            <a:ext cx="412292" cy="230832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R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ADP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25" grpId="0"/>
      <p:bldP spid="29" grpId="0"/>
      <p:bldP spid="31" grpId="0"/>
      <p:bldP spid="32" grpId="0"/>
      <p:bldP spid="37" grpId="0"/>
      <p:bldP spid="46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24A69B-E351-3CA2-2EBF-48641148FEFC}"/>
              </a:ext>
            </a:extLst>
          </p:cNvPr>
          <p:cNvSpPr/>
          <p:nvPr/>
        </p:nvSpPr>
        <p:spPr>
          <a:xfrm>
            <a:off x="76200" y="-17463"/>
            <a:ext cx="1874838" cy="92392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zlaganje nukleotida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7FFD7AC5-1DFF-2451-F2A1-5E2F4528E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7391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46183F-F517-1AB9-354A-0CE81082102F}"/>
              </a:ext>
            </a:extLst>
          </p:cNvPr>
          <p:cNvSpPr txBox="1"/>
          <p:nvPr/>
        </p:nvSpPr>
        <p:spPr>
          <a:xfrm>
            <a:off x="2590800" y="1096963"/>
            <a:ext cx="510540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 Razlaganje pirimidinskih nukleotida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71D789AE-473C-747D-E3FA-A099FEAA8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58750"/>
            <a:ext cx="8423275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F02677-4483-6908-AD8D-95B49C167360}"/>
              </a:ext>
            </a:extLst>
          </p:cNvPr>
          <p:cNvSpPr txBox="1"/>
          <p:nvPr/>
        </p:nvSpPr>
        <p:spPr>
          <a:xfrm>
            <a:off x="1905000" y="474663"/>
            <a:ext cx="5791200" cy="369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 Razlaganje purinskih nukleotida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15D97D-05FA-DF3E-9AB3-08FC1215611D}"/>
              </a:ext>
            </a:extLst>
          </p:cNvPr>
          <p:cNvSpPr/>
          <p:nvPr/>
        </p:nvSpPr>
        <p:spPr>
          <a:xfrm>
            <a:off x="533400" y="533400"/>
            <a:ext cx="6781800" cy="32750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sastavu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proteina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: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hemoglobin,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mioglobin,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citohromi,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katalaza,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HEM peroksidaza</a:t>
            </a: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FBCA0-0523-3D1A-56A6-D0E414DC37EE}"/>
              </a:ext>
            </a:extLst>
          </p:cNvPr>
          <p:cNvSpPr/>
          <p:nvPr/>
        </p:nvSpPr>
        <p:spPr>
          <a:xfrm>
            <a:off x="5029200" y="2514600"/>
            <a:ext cx="3124200" cy="5048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Proteini koji vezuju O</a:t>
            </a:r>
            <a:r>
              <a:rPr lang="sr-Latn-RS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!</a:t>
            </a:r>
            <a:endParaRPr lang="en-US" sz="2000" b="1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5AFB956-6A07-D037-F224-30E5D7441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533400"/>
            <a:ext cx="82962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6FDC0D-839D-4F2D-9E64-375AFBD9020C}"/>
              </a:ext>
            </a:extLst>
          </p:cNvPr>
          <p:cNvSpPr/>
          <p:nvPr/>
        </p:nvSpPr>
        <p:spPr>
          <a:xfrm>
            <a:off x="0" y="0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Sinteza Hema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0738D-1017-AC5F-79CF-53F71DE64C19}"/>
              </a:ext>
            </a:extLst>
          </p:cNvPr>
          <p:cNvSpPr txBox="1"/>
          <p:nvPr/>
        </p:nvSpPr>
        <p:spPr bwMode="auto">
          <a:xfrm>
            <a:off x="1981200" y="1905000"/>
            <a:ext cx="838200" cy="276999"/>
          </a:xfrm>
          <a:prstGeom prst="rect">
            <a:avLst/>
          </a:prstGeom>
          <a:solidFill>
            <a:srgbClr val="FFDA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Glicin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2BB05F-74F1-E41E-32CC-F0A4925945AD}"/>
              </a:ext>
            </a:extLst>
          </p:cNvPr>
          <p:cNvSpPr txBox="1"/>
          <p:nvPr/>
        </p:nvSpPr>
        <p:spPr bwMode="auto">
          <a:xfrm>
            <a:off x="762000" y="990600"/>
            <a:ext cx="1143000" cy="276999"/>
          </a:xfrm>
          <a:prstGeom prst="rect">
            <a:avLst/>
          </a:prstGeom>
          <a:solidFill>
            <a:srgbClr val="FFDA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Sukcinil KoA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DF252-0DF4-C83E-C19E-9CCA3D5943C6}"/>
              </a:ext>
            </a:extLst>
          </p:cNvPr>
          <p:cNvSpPr txBox="1"/>
          <p:nvPr/>
        </p:nvSpPr>
        <p:spPr bwMode="auto">
          <a:xfrm>
            <a:off x="152400" y="1685722"/>
            <a:ext cx="838200" cy="276999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Glukoza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BAD7D514-DF19-C886-DBCB-FABF450787EE}"/>
              </a:ext>
            </a:extLst>
          </p:cNvPr>
          <p:cNvCxnSpPr/>
          <p:nvPr/>
        </p:nvCxnSpPr>
        <p:spPr>
          <a:xfrm>
            <a:off x="685800" y="2043113"/>
            <a:ext cx="363538" cy="325437"/>
          </a:xfrm>
          <a:prstGeom prst="curvedConnector3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21E95EDA-F4B1-474E-F328-BEB809103AE2}"/>
              </a:ext>
            </a:extLst>
          </p:cNvPr>
          <p:cNvCxnSpPr/>
          <p:nvPr/>
        </p:nvCxnSpPr>
        <p:spPr>
          <a:xfrm rot="10800000">
            <a:off x="1981200" y="2286000"/>
            <a:ext cx="1828800" cy="1295400"/>
          </a:xfrm>
          <a:prstGeom prst="curvedConnector3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162256B9-D1B4-27A0-FE7D-8FD10C901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51816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319B62-ACAE-65B7-39A2-12E0582A85BF}"/>
              </a:ext>
            </a:extLst>
          </p:cNvPr>
          <p:cNvSpPr/>
          <p:nvPr/>
        </p:nvSpPr>
        <p:spPr>
          <a:xfrm>
            <a:off x="2362200" y="533400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Porfirije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C2A8B-638C-D565-2904-A6A61C004E03}"/>
              </a:ext>
            </a:extLst>
          </p:cNvPr>
          <p:cNvSpPr txBox="1"/>
          <p:nvPr/>
        </p:nvSpPr>
        <p:spPr bwMode="auto">
          <a:xfrm>
            <a:off x="685800" y="1447800"/>
            <a:ext cx="1143000" cy="276999"/>
          </a:xfrm>
          <a:prstGeom prst="rect">
            <a:avLst/>
          </a:prstGeom>
          <a:solidFill>
            <a:srgbClr val="FFDA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Hepatičke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2F19B-9D51-1521-A021-05D345369A30}"/>
              </a:ext>
            </a:extLst>
          </p:cNvPr>
          <p:cNvSpPr txBox="1"/>
          <p:nvPr/>
        </p:nvSpPr>
        <p:spPr bwMode="auto">
          <a:xfrm>
            <a:off x="7391400" y="1447799"/>
            <a:ext cx="1447800" cy="276999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Eritropoetske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49AB478-3C0D-BAB5-D560-21C7E1C07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6263"/>
            <a:ext cx="7620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9AFF7F-193D-1148-F988-4E690B5170AF}"/>
              </a:ext>
            </a:extLst>
          </p:cNvPr>
          <p:cNvSpPr txBox="1"/>
          <p:nvPr/>
        </p:nvSpPr>
        <p:spPr bwMode="auto">
          <a:xfrm>
            <a:off x="1676400" y="2844188"/>
            <a:ext cx="508473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Hem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53CC55-1A51-BCFE-0BB2-C3F0B176A394}"/>
              </a:ext>
            </a:extLst>
          </p:cNvPr>
          <p:cNvSpPr txBox="1"/>
          <p:nvPr/>
        </p:nvSpPr>
        <p:spPr bwMode="auto">
          <a:xfrm>
            <a:off x="3810000" y="3886200"/>
            <a:ext cx="990600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Biliverdin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0365B-A9F6-2BD1-A2F9-B7054564FB4C}"/>
              </a:ext>
            </a:extLst>
          </p:cNvPr>
          <p:cNvSpPr txBox="1"/>
          <p:nvPr/>
        </p:nvSpPr>
        <p:spPr bwMode="auto">
          <a:xfrm>
            <a:off x="5867400" y="5711469"/>
            <a:ext cx="1295400" cy="276999"/>
          </a:xfrm>
          <a:prstGeom prst="rect">
            <a:avLst/>
          </a:prstGeom>
          <a:solidFill>
            <a:srgbClr val="FFDA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Bilirubin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7180" name="Picture 4" descr="http://www.somersault1824.com/wp-content/uploads/2014/03/a102e_liver.png">
            <a:extLst>
              <a:ext uri="{FF2B5EF4-FFF2-40B4-BE49-F238E27FC236}">
                <a16:creationId xmlns:a16="http://schemas.microsoft.com/office/drawing/2014/main" id="{50B66EEB-2B6C-DFCC-18DC-A7FD796D7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A30772-BFF6-D2EE-0154-DD5224AA6FE3}"/>
              </a:ext>
            </a:extLst>
          </p:cNvPr>
          <p:cNvSpPr txBox="1"/>
          <p:nvPr/>
        </p:nvSpPr>
        <p:spPr bwMode="auto">
          <a:xfrm>
            <a:off x="5562600" y="1066800"/>
            <a:ext cx="2133600" cy="646331"/>
          </a:xfrm>
          <a:prstGeom prst="rect">
            <a:avLst/>
          </a:prstGeom>
          <a:solidFill>
            <a:srgbClr val="A0BBDC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RAZLAGANJE HEMA </a:t>
            </a:r>
            <a:endParaRPr lang="sr-Latn-R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 </a:t>
            </a: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ĆELIJAMA R.E.S.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07C69F3-492B-D13D-2CCC-6BF2850FB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DC506-B212-CE57-6247-7D9B846B04F5}"/>
              </a:ext>
            </a:extLst>
          </p:cNvPr>
          <p:cNvSpPr txBox="1"/>
          <p:nvPr/>
        </p:nvSpPr>
        <p:spPr bwMode="auto">
          <a:xfrm>
            <a:off x="1981200" y="1766500"/>
            <a:ext cx="1295400" cy="276999"/>
          </a:xfrm>
          <a:prstGeom prst="rect">
            <a:avLst/>
          </a:prstGeom>
          <a:solidFill>
            <a:srgbClr val="FFDA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Bilirubin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60CD36-B5F7-DFAC-7ED1-7B3C10D7DC73}"/>
              </a:ext>
            </a:extLst>
          </p:cNvPr>
          <p:cNvSpPr txBox="1"/>
          <p:nvPr/>
        </p:nvSpPr>
        <p:spPr bwMode="auto">
          <a:xfrm>
            <a:off x="914400" y="5181600"/>
            <a:ext cx="3429000" cy="461963"/>
          </a:xfrm>
          <a:prstGeom prst="rect">
            <a:avLst/>
          </a:prstGeom>
          <a:solidFill>
            <a:srgbClr val="A6D2DE"/>
          </a:solidFill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KONJUGACIJA I DEKONJUGACIJA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BILIRUBINA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0AD0E29C-6B36-A593-B97D-24598EE61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70EFB566-43D4-1B1D-B9D7-CD0F0F331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71500"/>
            <a:ext cx="75914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CE87E9-7A4E-793A-F314-F47A440D6252}"/>
              </a:ext>
            </a:extLst>
          </p:cNvPr>
          <p:cNvSpPr txBox="1"/>
          <p:nvPr/>
        </p:nvSpPr>
        <p:spPr bwMode="auto">
          <a:xfrm>
            <a:off x="939800" y="5403850"/>
            <a:ext cx="3429000" cy="461963"/>
          </a:xfrm>
          <a:prstGeom prst="rect">
            <a:avLst/>
          </a:prstGeom>
          <a:solidFill>
            <a:srgbClr val="A6D2DE"/>
          </a:solidFill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KRAJNJI PROIZVODI RAZLAGANJA HEMA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72840D-18BB-4395-65B4-3815AD2BAEF8}"/>
              </a:ext>
            </a:extLst>
          </p:cNvPr>
          <p:cNvSpPr txBox="1"/>
          <p:nvPr/>
        </p:nvSpPr>
        <p:spPr bwMode="auto">
          <a:xfrm>
            <a:off x="4038600" y="1524000"/>
            <a:ext cx="1295400" cy="276999"/>
          </a:xfrm>
          <a:prstGeom prst="rect">
            <a:avLst/>
          </a:prstGeom>
          <a:solidFill>
            <a:srgbClr val="FFDA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Bilirubin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4FA39-DF59-EA0E-55CE-6DF49B6DD869}"/>
              </a:ext>
            </a:extLst>
          </p:cNvPr>
          <p:cNvSpPr txBox="1"/>
          <p:nvPr/>
        </p:nvSpPr>
        <p:spPr bwMode="auto">
          <a:xfrm>
            <a:off x="5867400" y="5715000"/>
            <a:ext cx="1295400" cy="276999"/>
          </a:xfrm>
          <a:prstGeom prst="rect">
            <a:avLst/>
          </a:prstGeom>
          <a:solidFill>
            <a:srgbClr val="FFDA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Urobilin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2853F-897B-0B53-2E8B-92545A259AEF}"/>
              </a:ext>
            </a:extLst>
          </p:cNvPr>
          <p:cNvSpPr txBox="1"/>
          <p:nvPr/>
        </p:nvSpPr>
        <p:spPr bwMode="auto">
          <a:xfrm>
            <a:off x="1524000" y="4953000"/>
            <a:ext cx="1295400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Sterkobilin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3">
            <a:extLst>
              <a:ext uri="{FF2B5EF4-FFF2-40B4-BE49-F238E27FC236}">
                <a16:creationId xmlns:a16="http://schemas.microsoft.com/office/drawing/2014/main" id="{5627EA99-D800-5945-EEAB-09C9D7FF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1" descr="Buldog.png">
            <a:extLst>
              <a:ext uri="{FF2B5EF4-FFF2-40B4-BE49-F238E27FC236}">
                <a16:creationId xmlns:a16="http://schemas.microsoft.com/office/drawing/2014/main" id="{A2F58A7B-4C92-9773-229F-82F52A7BE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40354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259</Words>
  <Application>Microsoft Office PowerPoint</Application>
  <PresentationFormat>Projekcija na ekranu (4:3)</PresentationFormat>
  <Paragraphs>82</Paragraphs>
  <Slides>15</Slides>
  <Notes>1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Metabolička sudbina ugljeničnog skeleta aminokiselina</dc:title>
  <dc:creator>Ceca</dc:creator>
  <cp:lastModifiedBy>nnn</cp:lastModifiedBy>
  <cp:revision>42</cp:revision>
  <dcterms:created xsi:type="dcterms:W3CDTF">2016-05-09T08:31:23Z</dcterms:created>
  <dcterms:modified xsi:type="dcterms:W3CDTF">2022-06-11T07:41:59Z</dcterms:modified>
</cp:coreProperties>
</file>