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8" r:id="rId3"/>
    <p:sldId id="277" r:id="rId4"/>
    <p:sldId id="278" r:id="rId5"/>
    <p:sldId id="279" r:id="rId6"/>
    <p:sldId id="282" r:id="rId7"/>
    <p:sldId id="280" r:id="rId8"/>
    <p:sldId id="260" r:id="rId9"/>
    <p:sldId id="284" r:id="rId10"/>
    <p:sldId id="283" r:id="rId11"/>
    <p:sldId id="285" r:id="rId12"/>
    <p:sldId id="261" r:id="rId13"/>
    <p:sldId id="262" r:id="rId14"/>
    <p:sldId id="263" r:id="rId15"/>
    <p:sldId id="286" r:id="rId16"/>
    <p:sldId id="287" r:id="rId17"/>
    <p:sldId id="289" r:id="rId18"/>
    <p:sldId id="290" r:id="rId19"/>
    <p:sldId id="264" r:id="rId20"/>
    <p:sldId id="299" r:id="rId21"/>
    <p:sldId id="272" r:id="rId22"/>
    <p:sldId id="275" r:id="rId23"/>
    <p:sldId id="292" r:id="rId24"/>
    <p:sldId id="293" r:id="rId25"/>
    <p:sldId id="294" r:id="rId26"/>
    <p:sldId id="274" r:id="rId27"/>
    <p:sldId id="297" r:id="rId28"/>
    <p:sldId id="271" r:id="rId29"/>
    <p:sldId id="269" r:id="rId30"/>
    <p:sldId id="296" r:id="rId31"/>
    <p:sldId id="266" r:id="rId32"/>
    <p:sldId id="295" r:id="rId33"/>
    <p:sldId id="267" r:id="rId34"/>
    <p:sldId id="268" r:id="rId35"/>
    <p:sldId id="27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BDC"/>
    <a:srgbClr val="A0E1DC"/>
    <a:srgbClr val="A0D6DC"/>
    <a:srgbClr val="A6D9DE"/>
    <a:srgbClr val="A6D2DE"/>
    <a:srgbClr val="ADD6E1"/>
    <a:srgbClr val="B9DCE5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E6AF02-26B4-DAC3-DB56-76F2FD369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E1CB3-1BE6-E389-3DBE-475299777C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F136A7-0F7B-47E5-ADAF-E523388E3AA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7F6F28-1495-CFE6-D803-5B4B0425D3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D9E424E-61F9-6A6F-DB3F-970CA0ADE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F924-710A-9696-963D-6A796FB4C7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17C60-7DEF-A25E-3569-851207FF5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AA7FF8-CE22-4B7D-B0E3-115FA058F44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5CD33DD-60FA-9E08-EAF7-3422372E8D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A48A308-CD54-132F-A3B7-3A10C2F630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sr-Latn-RS"/>
              <a:t>Ako nedostaje glicin sintaza, nagomilava se glicin koji je inhibitorni neurotransmiter, javljaju se mentalni problemi i rana smrt</a:t>
            </a:r>
          </a:p>
          <a:p>
            <a:pPr eaLnBrk="1" hangingPunct="1">
              <a:spcBef>
                <a:spcPct val="0"/>
              </a:spcBef>
            </a:pPr>
            <a:r>
              <a:rPr lang="en-US" altLang="sr-Latn-RS"/>
              <a:t>D aminooksidaza ( pretežno u bubrezima) može da obradi i nehiralni glicin, formira se oksalat, moguća pojava kamenja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3535659-0B8D-E96D-8612-29871FF75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5A9A83-A4C5-4793-A6D2-2A1CE5736CF1}" type="slidenum">
              <a:rPr lang="en-US" altLang="sr-Latn-RS"/>
              <a:pPr eaLnBrk="1" hangingPunct="1"/>
              <a:t>7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8F4F9F6-A6F7-4898-19C3-486C6546A2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1B662ED-4DD7-8A72-D8E4-22F95E5894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45CEE21-EFF9-CE03-1D96-C60F00537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36AC55-9056-484E-93CC-2037F1D80B2C}" type="slidenum">
              <a:rPr lang="en-US" altLang="sr-Latn-RS"/>
              <a:pPr eaLnBrk="1" hangingPunct="1"/>
              <a:t>20</a:t>
            </a:fld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CA0A-237D-2A06-74CC-444560F1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4AD1-9019-4BCF-9E2F-1E5EBB7CE41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26E0B-02D6-E74B-6EC3-D8C118E3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C977-A9B7-B6DD-C79A-4B2DEC8C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B30A-B4DE-4F35-A360-A5A1CF6634A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28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37D8-EBE3-785C-8FFF-0570B43F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612B-C755-4AB5-821F-2DEB50EC1FB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D598-6C74-9ACD-94C0-56BF9F31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FF5FB-D23E-94F7-EA9E-00765BA2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C301-84C3-4319-ADEA-F7DE3D970E8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2029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C14B-3997-A47E-D22A-0A8AFCEC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51D8-BA22-4314-8AB2-15D9D5ECF2D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38FF-5B09-A837-4FBC-A300F4AF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1AE1-F2DF-C842-2876-9E3E57D6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3AC0B-E1D7-4F8F-9CD4-E35A706033A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578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3DF6-DAD4-D643-B74A-49030594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D063-CF8E-4C8C-A07D-C8CDF2C67F1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D1800-E821-1570-B528-BADD457D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086F4-78E4-51A5-7F12-01A28621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7137-39B9-451B-8DC6-1A0FCDCEADE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0911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790F9-DDCB-66BA-7C30-BBCA89F1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3B79-7587-4D01-8E5C-6B330529800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72EC5-BBFA-20B5-1ECA-A8065E77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9D0E-5710-B77D-06B4-2DCA46C9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872F6-D5AE-470E-AAC0-6F0EDD13974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265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8A70F7-5D38-24DD-14CC-DDF19619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ACBC-0C93-4BF2-9379-732BE319649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F0F0A-3A8E-B42B-0525-A6A56119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A5AF5B-AB73-FEA8-9CE4-E4C55928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AEC58-B737-46F5-A966-F845CEA6D0E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962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356C4D-182C-9345-BA38-BD34ED79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3FB1-B13E-4CD7-A4D4-A9CB673CD92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31CADA-79DE-DA36-08D8-2066CCBB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E93C7C-D9A3-0514-5E19-E2459B7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E96DF-F6C7-4D32-95A5-7C0C424F853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1998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40EE06-0BE4-3854-C858-D666697A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4B18-1F81-43AA-95D1-CAA249C968F3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E6069A-834B-1950-CCA0-623DCD33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A2CD5B-3E01-5C2C-9751-3DC0E854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675E-677E-4159-B030-D1EA13C6521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1990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D99550-B3A9-71A2-AB5F-6E886815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3E28-6C91-48DF-BE95-711BEED7306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1000F2-F58E-4AB4-9B53-A88A304D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F46FA3-D07E-474D-43B0-2730EDD2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6BA84-D2C2-4847-967A-97E88B197CF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132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72E7DF-88F7-E9C8-B3E5-0F6A3F7E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B7E-0E4A-4FC7-9C14-39CEAB7500B3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C349AF-2527-9116-1BBE-647F1E72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848220-207F-BDE1-4D3C-D45D6DD2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7B5C5-82F1-4D52-BF45-A40B4E9EE6C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2761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B59EC3-B056-8649-BDE6-5B09740E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D8FF-4DEF-43B3-B2C0-13956460D45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3B3C49-4823-459A-A9E0-5568B486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BDF901-FD25-148E-5DC7-3B153A31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CD57-5BC9-4243-A5C2-1C0608A75B0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445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3D69B"/>
            </a:gs>
            <a:gs pos="50000">
              <a:srgbClr val="D7E4BD"/>
            </a:gs>
            <a:gs pos="100000">
              <a:srgbClr val="FBF05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4CD443-1B7A-29D0-F157-554395F60A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9E7451F-28DE-8481-6AF4-354BEA9A0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300E-D2A3-1E83-1E32-7C1ECF4EB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2BADF-4076-450F-A2E6-3095B2ED35E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DFF3-FA89-EC10-FE86-56335ACDD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C990E-72AD-F227-976A-F6961EDDE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98F004-1447-412E-A31F-76039D79EB6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Bufotenin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s://sr.wikipedia.org/wiki/Metil" TargetMode="External"/><Relationship Id="rId7" Type="http://schemas.openxmlformats.org/officeDocument/2006/relationships/hyperlink" Target="https://sr.wikipedia.org/wiki/%D0%A1%D0%B5%D1%80%D0%BE%D1%82%D0%BE%D0%BD%D0%B8%D0%BD" TargetMode="External"/><Relationship Id="rId12" Type="http://schemas.openxmlformats.org/officeDocument/2006/relationships/hyperlink" Target="https://sr.wikipedia.org/wiki/5-MeO-DMT" TargetMode="External"/><Relationship Id="rId2" Type="http://schemas.openxmlformats.org/officeDocument/2006/relationships/hyperlink" Target="https://sr.wikipedia.org/wiki/Dimetiltriptam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Hidroksi" TargetMode="External"/><Relationship Id="rId11" Type="http://schemas.openxmlformats.org/officeDocument/2006/relationships/hyperlink" Target="https://sr.wikipedia.org/wiki/Acetil" TargetMode="External"/><Relationship Id="rId5" Type="http://schemas.openxmlformats.org/officeDocument/2006/relationships/hyperlink" Target="https://sr.wikipedia.org/wiki/Psilocin" TargetMode="External"/><Relationship Id="rId10" Type="http://schemas.openxmlformats.org/officeDocument/2006/relationships/hyperlink" Target="https://sr.wikipedia.org/wiki/Metoksi" TargetMode="External"/><Relationship Id="rId4" Type="http://schemas.openxmlformats.org/officeDocument/2006/relationships/hyperlink" Target="https://sr.wikipedia.org/w/index.php?title=N-metiltriptamin&amp;action=edit&amp;redlink=1" TargetMode="External"/><Relationship Id="rId9" Type="http://schemas.openxmlformats.org/officeDocument/2006/relationships/hyperlink" Target="https://sr.wikipedia.org/wiki/Melatoni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5019-7606-8B41-C4F5-DEA1C20EA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42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bolička sudbina ugljeničnog skeleta aminokiselina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5C604694-02A2-469A-1F13-2A64A4DF0E00}"/>
              </a:ext>
            </a:extLst>
          </p:cNvPr>
          <p:cNvSpPr/>
          <p:nvPr/>
        </p:nvSpPr>
        <p:spPr bwMode="auto">
          <a:xfrm>
            <a:off x="3242973" y="2558094"/>
            <a:ext cx="1828800" cy="1447800"/>
          </a:xfrm>
          <a:prstGeom prst="roundRect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844BB1-9987-FED4-D6AD-63117A044FCB}"/>
              </a:ext>
            </a:extLst>
          </p:cNvPr>
          <p:cNvCxnSpPr/>
          <p:nvPr/>
        </p:nvCxnSpPr>
        <p:spPr bwMode="auto">
          <a:xfrm rot="5400000">
            <a:off x="9090818" y="3634582"/>
            <a:ext cx="1063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4251310-4B21-467F-648F-BA0626C0754B}"/>
              </a:ext>
            </a:extLst>
          </p:cNvPr>
          <p:cNvSpPr/>
          <p:nvPr/>
        </p:nvSpPr>
        <p:spPr bwMode="auto">
          <a:xfrm>
            <a:off x="3192112" y="375549"/>
            <a:ext cx="1828800" cy="1447800"/>
          </a:xfrm>
          <a:prstGeom prst="roundRect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B94D7B-3209-E4CA-51D8-B679A7680C64}"/>
              </a:ext>
            </a:extLst>
          </p:cNvPr>
          <p:cNvSpPr txBox="1"/>
          <p:nvPr/>
        </p:nvSpPr>
        <p:spPr bwMode="auto">
          <a:xfrm>
            <a:off x="3429000" y="1385888"/>
            <a:ext cx="121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Asparagin</a:t>
            </a:r>
            <a:endParaRPr lang="sr-Latn-R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E252AF3-D785-64F0-53E5-F00BEB20BA48}"/>
              </a:ext>
            </a:extLst>
          </p:cNvPr>
          <p:cNvCxnSpPr/>
          <p:nvPr/>
        </p:nvCxnSpPr>
        <p:spPr>
          <a:xfrm>
            <a:off x="4141788" y="4005263"/>
            <a:ext cx="0" cy="949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E742227-6FB9-F2BC-AE06-FA559CC8E261}"/>
              </a:ext>
            </a:extLst>
          </p:cNvPr>
          <p:cNvCxnSpPr/>
          <p:nvPr/>
        </p:nvCxnSpPr>
        <p:spPr>
          <a:xfrm>
            <a:off x="4129088" y="1847850"/>
            <a:ext cx="0" cy="742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E51E51A-0613-4F88-CAD8-6833D0324376}"/>
              </a:ext>
            </a:extLst>
          </p:cNvPr>
          <p:cNvSpPr txBox="1"/>
          <p:nvPr/>
        </p:nvSpPr>
        <p:spPr>
          <a:xfrm>
            <a:off x="4106863" y="2076450"/>
            <a:ext cx="11287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Asparginaza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1277" name="Group 9218">
            <a:extLst>
              <a:ext uri="{FF2B5EF4-FFF2-40B4-BE49-F238E27FC236}">
                <a16:creationId xmlns:a16="http://schemas.microsoft.com/office/drawing/2014/main" id="{22EF751D-5A63-1504-03D2-6F0A51908407}"/>
              </a:ext>
            </a:extLst>
          </p:cNvPr>
          <p:cNvGrpSpPr>
            <a:grpSpLocks/>
          </p:cNvGrpSpPr>
          <p:nvPr/>
        </p:nvGrpSpPr>
        <p:grpSpPr bwMode="auto">
          <a:xfrm>
            <a:off x="3246438" y="484188"/>
            <a:ext cx="1771650" cy="841375"/>
            <a:chOff x="3248528" y="318943"/>
            <a:chExt cx="1771544" cy="841275"/>
          </a:xfrm>
        </p:grpSpPr>
        <p:grpSp>
          <p:nvGrpSpPr>
            <p:cNvPr id="11317" name="Group 14">
              <a:extLst>
                <a:ext uri="{FF2B5EF4-FFF2-40B4-BE49-F238E27FC236}">
                  <a16:creationId xmlns:a16="http://schemas.microsoft.com/office/drawing/2014/main" id="{38B8D268-C329-B6CB-3211-1953C48FC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7035" y="318943"/>
              <a:ext cx="1023037" cy="612577"/>
              <a:chOff x="4191000" y="3505200"/>
              <a:chExt cx="1023037" cy="612577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130F6A-FDB0-B8F5-A7B9-6D4055E4D3F8}"/>
                  </a:ext>
                </a:extLst>
              </p:cNvPr>
              <p:cNvCxnSpPr/>
              <p:nvPr/>
            </p:nvCxnSpPr>
            <p:spPr bwMode="auto">
              <a:xfrm rot="5400000">
                <a:off x="4367160" y="3786947"/>
                <a:ext cx="10634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1EFC21-35C0-A244-56B8-EBA1458B4722}"/>
                  </a:ext>
                </a:extLst>
              </p:cNvPr>
              <p:cNvSpPr txBox="1"/>
              <p:nvPr/>
            </p:nvSpPr>
            <p:spPr bwMode="auto">
              <a:xfrm>
                <a:off x="4191748" y="3809964"/>
                <a:ext cx="1022289" cy="3079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AE2D0E3-FE36-3B2F-C168-EDD01A9A6DDF}"/>
                  </a:ext>
                </a:extLst>
              </p:cNvPr>
              <p:cNvSpPr txBox="1"/>
              <p:nvPr/>
            </p:nvSpPr>
            <p:spPr bwMode="auto">
              <a:xfrm>
                <a:off x="4267943" y="3505200"/>
                <a:ext cx="596864" cy="3079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11318" name="Group 9216">
              <a:extLst>
                <a:ext uri="{FF2B5EF4-FFF2-40B4-BE49-F238E27FC236}">
                  <a16:creationId xmlns:a16="http://schemas.microsoft.com/office/drawing/2014/main" id="{9719C71D-6E2C-EB68-7E6D-39960B9D8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528" y="395242"/>
              <a:ext cx="910219" cy="764976"/>
              <a:chOff x="6932637" y="1531939"/>
              <a:chExt cx="910219" cy="764976"/>
            </a:xfrm>
          </p:grpSpPr>
          <p:grpSp>
            <p:nvGrpSpPr>
              <p:cNvPr id="11319" name="Group 15">
                <a:extLst>
                  <a:ext uri="{FF2B5EF4-FFF2-40B4-BE49-F238E27FC236}">
                    <a16:creationId xmlns:a16="http://schemas.microsoft.com/office/drawing/2014/main" id="{85BA138D-9BD4-C5B2-A73C-FF2A995074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8520" y="1746348"/>
                <a:ext cx="844336" cy="550567"/>
                <a:chOff x="2051870" y="1981200"/>
                <a:chExt cx="844336" cy="550567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067E42E-EB28-3E00-E8CB-EB359DE33872}"/>
                    </a:ext>
                  </a:extLst>
                </p:cNvPr>
                <p:cNvSpPr txBox="1"/>
                <p:nvPr/>
              </p:nvSpPr>
              <p:spPr bwMode="auto">
                <a:xfrm>
                  <a:off x="2209811" y="1980969"/>
                  <a:ext cx="685759" cy="30793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C-CH</a:t>
                  </a:r>
                  <a:r>
                    <a:rPr lang="en-GB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endParaRPr lang="en-US" sz="1400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03B73EA-9058-2C18-4280-5A5C125D2589}"/>
                    </a:ext>
                  </a:extLst>
                </p:cNvPr>
                <p:cNvSpPr txBox="1"/>
                <p:nvPr/>
              </p:nvSpPr>
              <p:spPr bwMode="auto">
                <a:xfrm>
                  <a:off x="2043134" y="2223828"/>
                  <a:ext cx="547655" cy="30793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en-GB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endParaRPr lang="en-US" sz="1400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952D29D-6B9C-6D41-6118-3BF6904AC918}"/>
                    </a:ext>
                  </a:extLst>
                </p:cNvPr>
                <p:cNvCxnSpPr/>
                <p:nvPr/>
              </p:nvCxnSpPr>
              <p:spPr bwMode="auto">
                <a:xfrm flipV="1">
                  <a:off x="2225685" y="2169860"/>
                  <a:ext cx="76195" cy="10793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1AE510B-A862-4505-67B3-D3B78EF66545}"/>
                  </a:ext>
                </a:extLst>
              </p:cNvPr>
              <p:cNvSpPr txBox="1"/>
              <p:nvPr/>
            </p:nvSpPr>
            <p:spPr bwMode="auto">
              <a:xfrm rot="13413652">
                <a:off x="6932637" y="1573101"/>
                <a:ext cx="479397" cy="3079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-25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1162FAE-206A-1531-EF36-2ACE887FD0B0}"/>
                  </a:ext>
                </a:extLst>
              </p:cNvPr>
              <p:cNvSpPr txBox="1"/>
              <p:nvPr/>
            </p:nvSpPr>
            <p:spPr bwMode="auto">
              <a:xfrm>
                <a:off x="7000895" y="1531831"/>
                <a:ext cx="327006" cy="3079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400" baseline="-25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11278" name="Group 110">
            <a:extLst>
              <a:ext uri="{FF2B5EF4-FFF2-40B4-BE49-F238E27FC236}">
                <a16:creationId xmlns:a16="http://schemas.microsoft.com/office/drawing/2014/main" id="{E379061D-77F0-7321-A6B9-26ECED61EB65}"/>
              </a:ext>
            </a:extLst>
          </p:cNvPr>
          <p:cNvGrpSpPr>
            <a:grpSpLocks/>
          </p:cNvGrpSpPr>
          <p:nvPr/>
        </p:nvGrpSpPr>
        <p:grpSpPr bwMode="auto">
          <a:xfrm>
            <a:off x="3316288" y="2573338"/>
            <a:ext cx="1771650" cy="841375"/>
            <a:chOff x="3248528" y="318943"/>
            <a:chExt cx="1771544" cy="841275"/>
          </a:xfrm>
        </p:grpSpPr>
        <p:grpSp>
          <p:nvGrpSpPr>
            <p:cNvPr id="11306" name="Group 14">
              <a:extLst>
                <a:ext uri="{FF2B5EF4-FFF2-40B4-BE49-F238E27FC236}">
                  <a16:creationId xmlns:a16="http://schemas.microsoft.com/office/drawing/2014/main" id="{66F5D283-EE20-E26E-EE16-47E673D75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7035" y="318943"/>
              <a:ext cx="1023037" cy="612577"/>
              <a:chOff x="4191000" y="3505200"/>
              <a:chExt cx="1023037" cy="612577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8CF3396-F71A-0CB6-307A-2D2D8F9ED5DD}"/>
                  </a:ext>
                </a:extLst>
              </p:cNvPr>
              <p:cNvCxnSpPr/>
              <p:nvPr/>
            </p:nvCxnSpPr>
            <p:spPr bwMode="auto">
              <a:xfrm rot="5400000">
                <a:off x="4367160" y="3786947"/>
                <a:ext cx="10634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E053AD0-88AB-0DC2-0C6A-713084F15C5C}"/>
                  </a:ext>
                </a:extLst>
              </p:cNvPr>
              <p:cNvSpPr txBox="1"/>
              <p:nvPr/>
            </p:nvSpPr>
            <p:spPr bwMode="auto">
              <a:xfrm>
                <a:off x="4191748" y="3809964"/>
                <a:ext cx="1022289" cy="3079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C4E6D4A-A9E0-3164-8F28-64C316D5CC99}"/>
                  </a:ext>
                </a:extLst>
              </p:cNvPr>
              <p:cNvSpPr txBox="1"/>
              <p:nvPr/>
            </p:nvSpPr>
            <p:spPr bwMode="auto">
              <a:xfrm>
                <a:off x="4267943" y="3505200"/>
                <a:ext cx="596864" cy="3079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11307" name="Group 112">
              <a:extLst>
                <a:ext uri="{FF2B5EF4-FFF2-40B4-BE49-F238E27FC236}">
                  <a16:creationId xmlns:a16="http://schemas.microsoft.com/office/drawing/2014/main" id="{3DB462FE-4B84-0659-3428-B79630656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528" y="395242"/>
              <a:ext cx="910219" cy="764976"/>
              <a:chOff x="6932637" y="1531939"/>
              <a:chExt cx="910219" cy="764976"/>
            </a:xfrm>
          </p:grpSpPr>
          <p:grpSp>
            <p:nvGrpSpPr>
              <p:cNvPr id="11308" name="Group 15">
                <a:extLst>
                  <a:ext uri="{FF2B5EF4-FFF2-40B4-BE49-F238E27FC236}">
                    <a16:creationId xmlns:a16="http://schemas.microsoft.com/office/drawing/2014/main" id="{D5DD400D-6112-C74C-7AD4-419A5762C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8520" y="1746348"/>
                <a:ext cx="844336" cy="550567"/>
                <a:chOff x="2051870" y="1981200"/>
                <a:chExt cx="844336" cy="550567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4841438F-0022-36EC-EAC5-0EF7BAAED63A}"/>
                    </a:ext>
                  </a:extLst>
                </p:cNvPr>
                <p:cNvSpPr txBox="1"/>
                <p:nvPr/>
              </p:nvSpPr>
              <p:spPr bwMode="auto">
                <a:xfrm>
                  <a:off x="2209811" y="1980969"/>
                  <a:ext cx="685759" cy="30793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C-CH</a:t>
                  </a:r>
                  <a:r>
                    <a:rPr lang="en-GB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endParaRPr lang="en-US" sz="1400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E2989E9-89E1-BFCC-A76D-12EB05B3D122}"/>
                    </a:ext>
                  </a:extLst>
                </p:cNvPr>
                <p:cNvSpPr txBox="1"/>
                <p:nvPr/>
              </p:nvSpPr>
              <p:spPr bwMode="auto">
                <a:xfrm>
                  <a:off x="2043134" y="2223828"/>
                  <a:ext cx="385739" cy="30793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r>
                    <a:rPr lang="en-GB" sz="1400" baseline="300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911E7031-2309-CDDB-C33A-C2F3044B2E5C}"/>
                    </a:ext>
                  </a:extLst>
                </p:cNvPr>
                <p:cNvCxnSpPr/>
                <p:nvPr/>
              </p:nvCxnSpPr>
              <p:spPr bwMode="auto">
                <a:xfrm flipV="1">
                  <a:off x="2225685" y="2169860"/>
                  <a:ext cx="76195" cy="10793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E949C98-CCE5-AF4B-B208-D93CF954BA01}"/>
                  </a:ext>
                </a:extLst>
              </p:cNvPr>
              <p:cNvSpPr txBox="1"/>
              <p:nvPr/>
            </p:nvSpPr>
            <p:spPr bwMode="auto">
              <a:xfrm rot="13413652">
                <a:off x="6932637" y="1573101"/>
                <a:ext cx="479397" cy="3079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-25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9F4244A-11CF-DED4-5709-65C518E9AD1C}"/>
                  </a:ext>
                </a:extLst>
              </p:cNvPr>
              <p:cNvSpPr txBox="1"/>
              <p:nvPr/>
            </p:nvSpPr>
            <p:spPr bwMode="auto">
              <a:xfrm>
                <a:off x="7000895" y="1531831"/>
                <a:ext cx="327006" cy="3079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400" baseline="-25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ECA1B89-669D-442D-4952-E6ABF681590E}"/>
              </a:ext>
            </a:extLst>
          </p:cNvPr>
          <p:cNvSpPr txBox="1"/>
          <p:nvPr/>
        </p:nvSpPr>
        <p:spPr bwMode="auto">
          <a:xfrm>
            <a:off x="3548063" y="3429000"/>
            <a:ext cx="121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Aspartat</a:t>
            </a:r>
            <a:endParaRPr lang="sr-Latn-R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1280" name="Group 9221">
            <a:extLst>
              <a:ext uri="{FF2B5EF4-FFF2-40B4-BE49-F238E27FC236}">
                <a16:creationId xmlns:a16="http://schemas.microsoft.com/office/drawing/2014/main" id="{4A7AD254-0F82-30C3-DF02-7B70F5226C0A}"/>
              </a:ext>
            </a:extLst>
          </p:cNvPr>
          <p:cNvGrpSpPr>
            <a:grpSpLocks/>
          </p:cNvGrpSpPr>
          <p:nvPr/>
        </p:nvGrpSpPr>
        <p:grpSpPr bwMode="auto">
          <a:xfrm>
            <a:off x="3313113" y="5006975"/>
            <a:ext cx="1743075" cy="1371600"/>
            <a:chOff x="3313724" y="5486400"/>
            <a:chExt cx="1743048" cy="1371600"/>
          </a:xfrm>
        </p:grpSpPr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AF3EB670-3902-281F-565A-CC9CDE83AB95}"/>
                </a:ext>
              </a:extLst>
            </p:cNvPr>
            <p:cNvSpPr/>
            <p:nvPr/>
          </p:nvSpPr>
          <p:spPr bwMode="auto">
            <a:xfrm>
              <a:off x="3313724" y="5486400"/>
              <a:ext cx="1743048" cy="1371600"/>
            </a:xfrm>
            <a:prstGeom prst="roundRect">
              <a:avLst/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294" name="Group 9220">
              <a:extLst>
                <a:ext uri="{FF2B5EF4-FFF2-40B4-BE49-F238E27FC236}">
                  <a16:creationId xmlns:a16="http://schemas.microsoft.com/office/drawing/2014/main" id="{CF6B8A0F-C86F-F0B6-D352-08F3BC634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1041" y="5657232"/>
              <a:ext cx="1633686" cy="1197016"/>
              <a:chOff x="7044026" y="3826151"/>
              <a:chExt cx="1633686" cy="1197016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3DC2C7F-FEB4-36C2-FE89-2772AF21AEF2}"/>
                  </a:ext>
                </a:extLst>
              </p:cNvPr>
              <p:cNvSpPr txBox="1"/>
              <p:nvPr/>
            </p:nvSpPr>
            <p:spPr bwMode="auto">
              <a:xfrm>
                <a:off x="7791246" y="4164907"/>
                <a:ext cx="885811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05C2D11-DF78-79B8-0887-087B1BF1E104}"/>
                  </a:ext>
                </a:extLst>
              </p:cNvPr>
              <p:cNvSpPr txBox="1"/>
              <p:nvPr/>
            </p:nvSpPr>
            <p:spPr bwMode="auto">
              <a:xfrm>
                <a:off x="7853157" y="3826769"/>
                <a:ext cx="32702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11297" name="Group 140">
                <a:extLst>
                  <a:ext uri="{FF2B5EF4-FFF2-40B4-BE49-F238E27FC236}">
                    <a16:creationId xmlns:a16="http://schemas.microsoft.com/office/drawing/2014/main" id="{635E443E-C62F-72D6-905F-1683802115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44026" y="3936406"/>
                <a:ext cx="910219" cy="764976"/>
                <a:chOff x="6932637" y="1531939"/>
                <a:chExt cx="910219" cy="764976"/>
              </a:xfrm>
            </p:grpSpPr>
            <p:grpSp>
              <p:nvGrpSpPr>
                <p:cNvPr id="11300" name="Group 15">
                  <a:extLst>
                    <a:ext uri="{FF2B5EF4-FFF2-40B4-BE49-F238E27FC236}">
                      <a16:creationId xmlns:a16="http://schemas.microsoft.com/office/drawing/2014/main" id="{F5E1F018-7D29-C752-E5C6-60BB27B06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98520" y="1746348"/>
                  <a:ext cx="844336" cy="550567"/>
                  <a:chOff x="2051870" y="1981200"/>
                  <a:chExt cx="844336" cy="550567"/>
                </a:xfrm>
              </p:grpSpPr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0CF662F-D6A1-A32A-29E9-0DDA96B3936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201402" y="1981004"/>
                    <a:ext cx="685789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C-CH</a:t>
                    </a:r>
                    <a:r>
                      <a:rPr lang="en-GB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2</a:t>
                    </a:r>
                    <a:endParaRPr lang="en-U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185C357B-C5FB-8852-DB98-4D223674ABE2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042654" y="2223892"/>
                    <a:ext cx="377819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O</a:t>
                    </a:r>
                    <a:r>
                      <a:rPr lang="en-GB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6E9FDBC5-57D5-4561-64AA-5AB412259A2B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2217276" y="2169917"/>
                    <a:ext cx="76199" cy="1079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2A127935-C18F-FAB9-5C9F-25094332541E}"/>
                    </a:ext>
                  </a:extLst>
                </p:cNvPr>
                <p:cNvSpPr txBox="1"/>
                <p:nvPr/>
              </p:nvSpPr>
              <p:spPr bwMode="auto">
                <a:xfrm rot="13413652">
                  <a:off x="6932155" y="1573115"/>
                  <a:ext cx="477831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=</a:t>
                  </a:r>
                  <a:endPara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3D8C1383-ECCD-DAD3-95EC-C9A128D39F28}"/>
                    </a:ext>
                  </a:extLst>
                </p:cNvPr>
                <p:cNvSpPr txBox="1"/>
                <p:nvPr/>
              </p:nvSpPr>
              <p:spPr bwMode="auto">
                <a:xfrm>
                  <a:off x="7000417" y="1531840"/>
                  <a:ext cx="32702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endPara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73E4234-7A8C-3810-7D25-024E0E4856AD}"/>
                  </a:ext>
                </a:extLst>
              </p:cNvPr>
              <p:cNvSpPr txBox="1"/>
              <p:nvPr/>
            </p:nvSpPr>
            <p:spPr bwMode="auto">
              <a:xfrm>
                <a:off x="7273728" y="4715769"/>
                <a:ext cx="1219181" cy="3079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Oksalacetat</a:t>
                </a:r>
                <a:endPara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87149C5-2E08-44EB-0E3B-69C341E0B586}"/>
                  </a:ext>
                </a:extLst>
              </p:cNvPr>
              <p:cNvSpPr txBox="1"/>
              <p:nvPr/>
            </p:nvSpPr>
            <p:spPr bwMode="auto">
              <a:xfrm rot="5400000">
                <a:off x="7862680" y="4007746"/>
                <a:ext cx="342900" cy="307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E5D4B60C-29BF-A1A6-6703-44FD38B2FCBE}"/>
              </a:ext>
            </a:extLst>
          </p:cNvPr>
          <p:cNvSpPr txBox="1"/>
          <p:nvPr/>
        </p:nvSpPr>
        <p:spPr>
          <a:xfrm>
            <a:off x="2897188" y="4249738"/>
            <a:ext cx="12398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Aspartat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70" name="Arc 169">
            <a:extLst>
              <a:ext uri="{FF2B5EF4-FFF2-40B4-BE49-F238E27FC236}">
                <a16:creationId xmlns:a16="http://schemas.microsoft.com/office/drawing/2014/main" id="{64BCD1D7-63B1-848E-1581-BD32BE32DB73}"/>
              </a:ext>
            </a:extLst>
          </p:cNvPr>
          <p:cNvSpPr/>
          <p:nvPr/>
        </p:nvSpPr>
        <p:spPr bwMode="auto">
          <a:xfrm rot="60000">
            <a:off x="4146550" y="4271963"/>
            <a:ext cx="2482850" cy="542925"/>
          </a:xfrm>
          <a:prstGeom prst="arc">
            <a:avLst>
              <a:gd name="adj1" fmla="val 4923377"/>
              <a:gd name="adj2" fmla="val 16333892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1DB58C67-EAFC-B7F3-DA86-7510884C631F}"/>
              </a:ext>
            </a:extLst>
          </p:cNvPr>
          <p:cNvSpPr/>
          <p:nvPr/>
        </p:nvSpPr>
        <p:spPr bwMode="auto">
          <a:xfrm>
            <a:off x="5415339" y="4583300"/>
            <a:ext cx="1828800" cy="423674"/>
          </a:xfrm>
          <a:prstGeom prst="roundRect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372DF6F2-559C-4308-7442-44AD154F97FC}"/>
              </a:ext>
            </a:extLst>
          </p:cNvPr>
          <p:cNvSpPr/>
          <p:nvPr/>
        </p:nvSpPr>
        <p:spPr bwMode="auto">
          <a:xfrm>
            <a:off x="5413429" y="4005894"/>
            <a:ext cx="1830709" cy="419244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D01B76B-CED2-ACED-C3DE-9A346641C3C0}"/>
              </a:ext>
            </a:extLst>
          </p:cNvPr>
          <p:cNvSpPr txBox="1"/>
          <p:nvPr/>
        </p:nvSpPr>
        <p:spPr bwMode="auto">
          <a:xfrm>
            <a:off x="5538788" y="4079875"/>
            <a:ext cx="15811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α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ketoglutarat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C787B2D-6F8E-3266-B127-29CF9E119408}"/>
              </a:ext>
            </a:extLst>
          </p:cNvPr>
          <p:cNvSpPr txBox="1"/>
          <p:nvPr/>
        </p:nvSpPr>
        <p:spPr bwMode="auto">
          <a:xfrm>
            <a:off x="5819775" y="4616450"/>
            <a:ext cx="10191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4">
            <a:extLst>
              <a:ext uri="{FF2B5EF4-FFF2-40B4-BE49-F238E27FC236}">
                <a16:creationId xmlns:a16="http://schemas.microsoft.com/office/drawing/2014/main" id="{36E5FDE6-97ED-3067-DA4A-06884127E13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12312" name="Group 34">
              <a:extLst>
                <a:ext uri="{FF2B5EF4-FFF2-40B4-BE49-F238E27FC236}">
                  <a16:creationId xmlns:a16="http://schemas.microsoft.com/office/drawing/2014/main" id="{B85A8519-7C76-A0A0-E664-9EA89686F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5" name="Arc 2">
                <a:extLst>
                  <a:ext uri="{FF2B5EF4-FFF2-40B4-BE49-F238E27FC236}">
                    <a16:creationId xmlns:a16="http://schemas.microsoft.com/office/drawing/2014/main" id="{5CB87B22-B430-CE7C-808B-894A616D93C1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FE2C16-9131-D14D-6C13-F37DE2891903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929B40-F041-0D86-62EF-AF034E4296CA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D15078-572B-27DB-25B1-6E45C362B04B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9AD2D741-F9A7-03F0-ED34-467DB598CB07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85D38F-8939-7F96-CA3C-731CA92662F3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E98CE8CF-ED42-A1CE-D15A-0DBD028DB596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59549D-D206-CD92-1F95-D6C0A692FC26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BC0604C-D096-4773-7F9B-6E2B21951575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D7A80E-8E3C-0832-EB68-B4C17E4717DD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124802BC-8F28-8E60-F22E-06B28380ABBE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A776B6-14A7-280D-1D3F-C375F86E9E2F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DDDE95B2-FDAE-5CA4-3635-C04FF7D2BB06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16D896-6BDB-06DC-6FEB-169B94C49AE3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AF7D6433-F0F3-BBDA-96B5-DE3D5337C972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7DC6314A-7DB8-76B1-A901-2C793A63E227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551C9-06E8-D38B-E831-E3204E2E6650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AA7BEFD8-985D-5D79-7528-5995D3A04BD0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DD14DA-EFD5-2CB2-FABE-D36B02A8754B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04C035B-0E45-D22C-DF6E-490A9A488891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C0CD2-B075-5FB5-55CF-9B2DA3450B15}"/>
              </a:ext>
            </a:extLst>
          </p:cNvPr>
          <p:cNvSpPr txBox="1"/>
          <p:nvPr/>
        </p:nvSpPr>
        <p:spPr bwMode="auto">
          <a:xfrm>
            <a:off x="3886200" y="63246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921614-4E0D-4B9F-A19C-4CB3370A244D}"/>
              </a:ext>
            </a:extLst>
          </p:cNvPr>
          <p:cNvSpPr txBox="1"/>
          <p:nvPr/>
        </p:nvSpPr>
        <p:spPr bwMode="auto">
          <a:xfrm>
            <a:off x="2209800" y="6172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Metionin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Valin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96F484-33F0-7DA2-052E-220BC91D7F7A}"/>
              </a:ext>
            </a:extLst>
          </p:cNvPr>
          <p:cNvCxnSpPr/>
          <p:nvPr/>
        </p:nvCxnSpPr>
        <p:spPr>
          <a:xfrm>
            <a:off x="3429000" y="64770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50036F-553F-F54C-82E8-4F25439F0128}"/>
              </a:ext>
            </a:extLst>
          </p:cNvPr>
          <p:cNvCxnSpPr/>
          <p:nvPr/>
        </p:nvCxnSpPr>
        <p:spPr>
          <a:xfrm rot="10800000">
            <a:off x="6781800" y="6324600"/>
            <a:ext cx="1295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A9BF08-F55F-3717-11D1-81D8DD0A10AB}"/>
              </a:ext>
            </a:extLst>
          </p:cNvPr>
          <p:cNvCxnSpPr/>
          <p:nvPr/>
        </p:nvCxnSpPr>
        <p:spPr>
          <a:xfrm rot="5400000" flipH="1" flipV="1">
            <a:off x="6592094" y="6133306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E09B18-50FE-7CCF-0967-1FA708006C8D}"/>
              </a:ext>
            </a:extLst>
          </p:cNvPr>
          <p:cNvCxnSpPr/>
          <p:nvPr/>
        </p:nvCxnSpPr>
        <p:spPr>
          <a:xfrm rot="5400000" flipH="1" flipV="1">
            <a:off x="6630194" y="55618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A876CD-482A-C894-E5E4-89463E6201B1}"/>
              </a:ext>
            </a:extLst>
          </p:cNvPr>
          <p:cNvCxnSpPr/>
          <p:nvPr/>
        </p:nvCxnSpPr>
        <p:spPr>
          <a:xfrm>
            <a:off x="1828800" y="2133600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3CFA18-5EDB-E290-FEC3-3085FF01AF65}"/>
              </a:ext>
            </a:extLst>
          </p:cNvPr>
          <p:cNvCxnSpPr/>
          <p:nvPr/>
        </p:nvCxnSpPr>
        <p:spPr>
          <a:xfrm>
            <a:off x="3352800" y="21336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8F4387-36D6-7BF9-E083-25A150AF63BB}"/>
              </a:ext>
            </a:extLst>
          </p:cNvPr>
          <p:cNvCxnSpPr/>
          <p:nvPr/>
        </p:nvCxnSpPr>
        <p:spPr>
          <a:xfrm>
            <a:off x="44958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43BF140-3E18-D4EC-F127-1969D4EACC46}"/>
              </a:ext>
            </a:extLst>
          </p:cNvPr>
          <p:cNvSpPr txBox="1"/>
          <p:nvPr/>
        </p:nvSpPr>
        <p:spPr bwMode="auto">
          <a:xfrm>
            <a:off x="6172200" y="5638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EFDC56-61FA-6E0D-9C46-A0842B066590}"/>
              </a:ext>
            </a:extLst>
          </p:cNvPr>
          <p:cNvSpPr txBox="1"/>
          <p:nvPr/>
        </p:nvSpPr>
        <p:spPr bwMode="auto">
          <a:xfrm>
            <a:off x="8077200" y="5780088"/>
            <a:ext cx="1066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Histidin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22E0618-A3E7-B203-B415-891FAA1A93CA}"/>
              </a:ext>
            </a:extLst>
          </p:cNvPr>
          <p:cNvCxnSpPr/>
          <p:nvPr/>
        </p:nvCxnSpPr>
        <p:spPr>
          <a:xfrm rot="5400000" flipH="1" flipV="1">
            <a:off x="4344194" y="61714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CDA758B-7BDE-5BF2-3089-D60B0C043746}"/>
              </a:ext>
            </a:extLst>
          </p:cNvPr>
          <p:cNvSpPr txBox="1"/>
          <p:nvPr/>
        </p:nvSpPr>
        <p:spPr bwMode="auto">
          <a:xfrm>
            <a:off x="533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Asparagin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0F0E10-953B-1CD8-2CAC-3F3FBAC4028D}"/>
              </a:ext>
            </a:extLst>
          </p:cNvPr>
          <p:cNvSpPr txBox="1"/>
          <p:nvPr/>
        </p:nvSpPr>
        <p:spPr bwMode="auto">
          <a:xfrm>
            <a:off x="2057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Aspartat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A276AD-2655-F5A3-8C85-BDE46CAA7772}"/>
              </a:ext>
            </a:extLst>
          </p:cNvPr>
          <p:cNvSpPr txBox="1"/>
          <p:nvPr/>
        </p:nvSpPr>
        <p:spPr bwMode="auto">
          <a:xfrm>
            <a:off x="3505200" y="381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Alanin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sr-Latn-R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8FF488-4457-953D-0154-73EC641F23AC}"/>
              </a:ext>
            </a:extLst>
          </p:cNvPr>
          <p:cNvSpPr txBox="1"/>
          <p:nvPr/>
        </p:nvSpPr>
        <p:spPr bwMode="auto">
          <a:xfrm>
            <a:off x="6019800" y="304800"/>
            <a:ext cx="106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Glicin Treonin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3E8782-46EB-CFF2-4C2D-1D1AF34356FC}"/>
              </a:ext>
            </a:extLst>
          </p:cNvPr>
          <p:cNvCxnSpPr/>
          <p:nvPr/>
        </p:nvCxnSpPr>
        <p:spPr>
          <a:xfrm rot="10800000" flipV="1">
            <a:off x="5715000" y="6858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6750B2-ED9C-DC2C-9E56-CBB4A01C564C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58749F6-54D0-32E7-8101-F76652B04D64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GLUKOGENE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8B8B138-106C-BF78-1FD5-089574E10985}"/>
              </a:ext>
            </a:extLst>
          </p:cNvPr>
          <p:cNvSpPr/>
          <p:nvPr/>
        </p:nvSpPr>
        <p:spPr>
          <a:xfrm>
            <a:off x="5943600" y="4800600"/>
            <a:ext cx="3241675" cy="20574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2F55B2F-C1FB-9A5D-02DC-E39B8A03CBC5}"/>
              </a:ext>
            </a:extLst>
          </p:cNvPr>
          <p:cNvSpPr/>
          <p:nvPr/>
        </p:nvSpPr>
        <p:spPr bwMode="auto">
          <a:xfrm>
            <a:off x="6287228" y="5139851"/>
            <a:ext cx="824924" cy="419244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6CF4D06-4F67-206A-4ECE-FF30C14069DF}"/>
              </a:ext>
            </a:extLst>
          </p:cNvPr>
          <p:cNvSpPr/>
          <p:nvPr/>
        </p:nvSpPr>
        <p:spPr bwMode="auto">
          <a:xfrm>
            <a:off x="3225123" y="1450268"/>
            <a:ext cx="759780" cy="419244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C1C3DBC-6960-1A44-2246-4BE18EB49848}"/>
              </a:ext>
            </a:extLst>
          </p:cNvPr>
          <p:cNvSpPr/>
          <p:nvPr/>
        </p:nvSpPr>
        <p:spPr bwMode="auto">
          <a:xfrm>
            <a:off x="3946743" y="3790083"/>
            <a:ext cx="2459300" cy="1091182"/>
          </a:xfrm>
          <a:prstGeom prst="roundRect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23" name="Group 22">
            <a:extLst>
              <a:ext uri="{FF2B5EF4-FFF2-40B4-BE49-F238E27FC236}">
                <a16:creationId xmlns:a16="http://schemas.microsoft.com/office/drawing/2014/main" id="{C23094DF-62CA-AF0D-B7E2-74AD774F2811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74613"/>
            <a:ext cx="3095625" cy="1447800"/>
            <a:chOff x="1425574" y="3547649"/>
            <a:chExt cx="3095626" cy="14478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97EFD79-B4C3-EECA-52A8-6F5D8CB0AF98}"/>
                </a:ext>
              </a:extLst>
            </p:cNvPr>
            <p:cNvSpPr/>
            <p:nvPr/>
          </p:nvSpPr>
          <p:spPr bwMode="auto">
            <a:xfrm>
              <a:off x="1425574" y="3547649"/>
              <a:ext cx="3095625" cy="14478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437" name="Group 21">
              <a:extLst>
                <a:ext uri="{FF2B5EF4-FFF2-40B4-BE49-F238E27FC236}">
                  <a16:creationId xmlns:a16="http://schemas.microsoft.com/office/drawing/2014/main" id="{6847E1E4-3162-1B01-8FC8-1C98B14E6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2174" y="3680893"/>
              <a:ext cx="3009026" cy="898433"/>
              <a:chOff x="1558892" y="3795146"/>
              <a:chExt cx="3009026" cy="898433"/>
            </a:xfrm>
          </p:grpSpPr>
          <p:grpSp>
            <p:nvGrpSpPr>
              <p:cNvPr id="13439" name="Group 1">
                <a:extLst>
                  <a:ext uri="{FF2B5EF4-FFF2-40B4-BE49-F238E27FC236}">
                    <a16:creationId xmlns:a16="http://schemas.microsoft.com/office/drawing/2014/main" id="{C95C3B81-2E8C-0D46-74BB-C1CD3B91B6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5568" y="3795146"/>
                <a:ext cx="1022350" cy="612775"/>
                <a:chOff x="4191000" y="3505200"/>
                <a:chExt cx="1023037" cy="612577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FBF8C14C-92C7-A2ED-8D9A-EFC163C5F00D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366590" y="3786996"/>
                  <a:ext cx="10632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5D3F188-431A-42CA-B497-290981984868}"/>
                    </a:ext>
                  </a:extLst>
                </p:cNvPr>
                <p:cNvSpPr txBox="1"/>
                <p:nvPr/>
              </p:nvSpPr>
              <p:spPr bwMode="auto">
                <a:xfrm>
                  <a:off x="4191000" y="3810007"/>
                  <a:ext cx="1023037" cy="3078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4819BEE-6357-D23A-1077-E953163405D2}"/>
                    </a:ext>
                  </a:extLst>
                </p:cNvPr>
                <p:cNvSpPr txBox="1"/>
                <p:nvPr/>
              </p:nvSpPr>
              <p:spPr bwMode="auto">
                <a:xfrm>
                  <a:off x="4267251" y="3505306"/>
                  <a:ext cx="597301" cy="3078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8FC5BC-0500-ABF4-1F94-1B6A42365D27}"/>
                  </a:ext>
                </a:extLst>
              </p:cNvPr>
              <p:cNvSpPr txBox="1"/>
              <p:nvPr/>
            </p:nvSpPr>
            <p:spPr bwMode="auto">
              <a:xfrm>
                <a:off x="1929492" y="4114339"/>
                <a:ext cx="183038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C-NH-CH</a:t>
                </a:r>
                <a:r>
                  <a:rPr lang="en-GB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GB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</a:t>
                </a:r>
                <a:r>
                  <a:rPr lang="en-GB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r>
                  <a:rPr lang="en-GB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</a:t>
                </a:r>
                <a:r>
                  <a:rPr lang="en-GB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682D4C-6B1D-D138-363D-23CF146E7FFD}"/>
                  </a:ext>
                </a:extLst>
              </p:cNvPr>
              <p:cNvSpPr txBox="1"/>
              <p:nvPr/>
            </p:nvSpPr>
            <p:spPr bwMode="auto">
              <a:xfrm>
                <a:off x="1559604" y="3857164"/>
                <a:ext cx="59690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en-GB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r>
                  <a:rPr lang="sr-Latn-RS" sz="1400" baseline="30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2FEB9-DC9A-2C40-A0AD-E407686622CB}"/>
                  </a:ext>
                </a:extLst>
              </p:cNvPr>
              <p:cNvSpPr txBox="1"/>
              <p:nvPr/>
            </p:nvSpPr>
            <p:spPr bwMode="auto">
              <a:xfrm>
                <a:off x="1599292" y="4385802"/>
                <a:ext cx="538162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en-GB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BAE5B-0F5E-7AE0-F3B6-7B4D8AD74176}"/>
                  </a:ext>
                </a:extLst>
              </p:cNvPr>
              <p:cNvSpPr txBox="1"/>
              <p:nvPr/>
            </p:nvSpPr>
            <p:spPr bwMode="auto">
              <a:xfrm rot="2761231">
                <a:off x="1888217" y="4011152"/>
                <a:ext cx="27622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B75BFB5-3807-5FC5-75E3-D27E2D581298}"/>
                  </a:ext>
                </a:extLst>
              </p:cNvPr>
              <p:cNvCxnSpPr/>
              <p:nvPr/>
            </p:nvCxnSpPr>
            <p:spPr bwMode="auto">
              <a:xfrm flipV="1">
                <a:off x="1978704" y="4335002"/>
                <a:ext cx="38100" cy="10318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9FE2F6-293F-DD94-2CB0-AF9A4A5AD9EB}"/>
                </a:ext>
              </a:extLst>
            </p:cNvPr>
            <p:cNvSpPr txBox="1"/>
            <p:nvPr/>
          </p:nvSpPr>
          <p:spPr bwMode="auto">
            <a:xfrm>
              <a:off x="2630486" y="4579524"/>
              <a:ext cx="7858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Arginin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AB59C0-36D8-22C1-1E73-E7D79C0BA370}"/>
              </a:ext>
            </a:extLst>
          </p:cNvPr>
          <p:cNvCxnSpPr/>
          <p:nvPr/>
        </p:nvCxnSpPr>
        <p:spPr>
          <a:xfrm>
            <a:off x="3205163" y="849313"/>
            <a:ext cx="5619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7F8365C-35F9-4786-0776-3370E0B526A5}"/>
              </a:ext>
            </a:extLst>
          </p:cNvPr>
          <p:cNvSpPr txBox="1"/>
          <p:nvPr/>
        </p:nvSpPr>
        <p:spPr>
          <a:xfrm>
            <a:off x="3052763" y="515938"/>
            <a:ext cx="89376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Arginaza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3326" name="Group 24">
            <a:extLst>
              <a:ext uri="{FF2B5EF4-FFF2-40B4-BE49-F238E27FC236}">
                <a16:creationId xmlns:a16="http://schemas.microsoft.com/office/drawing/2014/main" id="{A83C7EFC-3DE9-68F0-55F0-30835BACE13A}"/>
              </a:ext>
            </a:extLst>
          </p:cNvPr>
          <p:cNvGrpSpPr>
            <a:grpSpLocks/>
          </p:cNvGrpSpPr>
          <p:nvPr/>
        </p:nvGrpSpPr>
        <p:grpSpPr bwMode="auto">
          <a:xfrm>
            <a:off x="3767138" y="230188"/>
            <a:ext cx="2608262" cy="1181100"/>
            <a:chOff x="719240" y="3848103"/>
            <a:chExt cx="2607690" cy="1181097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F100300-4D04-6673-1308-A2473B62FDF8}"/>
                </a:ext>
              </a:extLst>
            </p:cNvPr>
            <p:cNvSpPr/>
            <p:nvPr/>
          </p:nvSpPr>
          <p:spPr bwMode="auto">
            <a:xfrm>
              <a:off x="766926" y="3848103"/>
              <a:ext cx="2537077" cy="1181097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428" name="Group 31">
              <a:extLst>
                <a:ext uri="{FF2B5EF4-FFF2-40B4-BE49-F238E27FC236}">
                  <a16:creationId xmlns:a16="http://schemas.microsoft.com/office/drawing/2014/main" id="{3340C3C5-DF5B-D467-5229-B76E8DC6B6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240" y="3956053"/>
              <a:ext cx="2607690" cy="615950"/>
              <a:chOff x="3850901" y="3273387"/>
              <a:chExt cx="2608531" cy="61579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4E4777C-E030-D939-AA8A-1DFA096828D5}"/>
                  </a:ext>
                </a:extLst>
              </p:cNvPr>
              <p:cNvCxnSpPr/>
              <p:nvPr/>
            </p:nvCxnSpPr>
            <p:spPr bwMode="auto">
              <a:xfrm rot="16200000" flipH="1">
                <a:off x="5584650" y="3557474"/>
                <a:ext cx="10792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75F1DD-70A7-AF5E-3980-A4CB25AD9E5F}"/>
                  </a:ext>
                </a:extLst>
              </p:cNvPr>
              <p:cNvSpPr txBox="1"/>
              <p:nvPr/>
            </p:nvSpPr>
            <p:spPr bwMode="auto">
              <a:xfrm>
                <a:off x="4252579" y="3581281"/>
                <a:ext cx="2206853" cy="3078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-CH</a:t>
                </a:r>
                <a:r>
                  <a:rPr lang="sr-Latn-RS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r>
                  <a:rPr lang="sr-Latn-R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</a:t>
                </a:r>
                <a:r>
                  <a:rPr lang="sr-Latn-RS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29BFEF-0E23-9FDA-A139-DCF63DB81D88}"/>
                  </a:ext>
                </a:extLst>
              </p:cNvPr>
              <p:cNvSpPr txBox="1"/>
              <p:nvPr/>
            </p:nvSpPr>
            <p:spPr bwMode="auto">
              <a:xfrm>
                <a:off x="5486195" y="3273387"/>
                <a:ext cx="596962" cy="3078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E61648-02B7-BDFC-BE87-C0C4938CCDDD}"/>
                  </a:ext>
                </a:extLst>
              </p:cNvPr>
              <p:cNvSpPr txBox="1"/>
              <p:nvPr/>
            </p:nvSpPr>
            <p:spPr bwMode="auto">
              <a:xfrm>
                <a:off x="3850901" y="3581281"/>
                <a:ext cx="596962" cy="3078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r>
                  <a:rPr lang="sr-Latn-RS" sz="1400" baseline="30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3E6CD2-16DB-6B34-3B36-92731E738A8F}"/>
                </a:ext>
              </a:extLst>
            </p:cNvPr>
            <p:cNvSpPr txBox="1"/>
            <p:nvPr/>
          </p:nvSpPr>
          <p:spPr bwMode="auto">
            <a:xfrm>
              <a:off x="1720732" y="4662488"/>
              <a:ext cx="787227" cy="3079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Ornitin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13327" name="Group 52">
            <a:extLst>
              <a:ext uri="{FF2B5EF4-FFF2-40B4-BE49-F238E27FC236}">
                <a16:creationId xmlns:a16="http://schemas.microsoft.com/office/drawing/2014/main" id="{9827515C-E368-EBDD-6003-195718D3350C}"/>
              </a:ext>
            </a:extLst>
          </p:cNvPr>
          <p:cNvGrpSpPr>
            <a:grpSpLocks/>
          </p:cNvGrpSpPr>
          <p:nvPr/>
        </p:nvGrpSpPr>
        <p:grpSpPr bwMode="auto">
          <a:xfrm>
            <a:off x="3906838" y="1916113"/>
            <a:ext cx="2459037" cy="1447800"/>
            <a:chOff x="4029877" y="3394075"/>
            <a:chExt cx="2459300" cy="14478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5FB1CEC-DCDD-9E96-40DA-9454A79732B3}"/>
                </a:ext>
              </a:extLst>
            </p:cNvPr>
            <p:cNvSpPr/>
            <p:nvPr/>
          </p:nvSpPr>
          <p:spPr bwMode="auto">
            <a:xfrm>
              <a:off x="4029877" y="3394075"/>
              <a:ext cx="2459300" cy="14478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414" name="Group 35">
              <a:extLst>
                <a:ext uri="{FF2B5EF4-FFF2-40B4-BE49-F238E27FC236}">
                  <a16:creationId xmlns:a16="http://schemas.microsoft.com/office/drawing/2014/main" id="{CC3D26AE-D118-B87E-F3DD-F621C24BFD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3653" y="3533776"/>
              <a:ext cx="2096450" cy="898476"/>
              <a:chOff x="4313653" y="3533776"/>
              <a:chExt cx="2096450" cy="898476"/>
            </a:xfrm>
          </p:grpSpPr>
          <p:grpSp>
            <p:nvGrpSpPr>
              <p:cNvPr id="13416" name="Group 1">
                <a:extLst>
                  <a:ext uri="{FF2B5EF4-FFF2-40B4-BE49-F238E27FC236}">
                    <a16:creationId xmlns:a16="http://schemas.microsoft.com/office/drawing/2014/main" id="{408D2244-FB61-B108-3607-8093E7EB8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7753" y="3533776"/>
                <a:ext cx="1022350" cy="612775"/>
                <a:chOff x="4191000" y="3505200"/>
                <a:chExt cx="1023037" cy="612577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C9372D3-1A56-3974-40C1-BA5211EE68D8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366195" y="3786889"/>
                  <a:ext cx="10632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C20818A-1279-AAE4-D75D-42658C3A7C4F}"/>
                    </a:ext>
                  </a:extLst>
                </p:cNvPr>
                <p:cNvSpPr txBox="1"/>
                <p:nvPr/>
              </p:nvSpPr>
              <p:spPr bwMode="auto">
                <a:xfrm>
                  <a:off x="4190581" y="3809901"/>
                  <a:ext cx="1023146" cy="3078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8665763-0E4E-6C51-63D8-94342D4925BF}"/>
                    </a:ext>
                  </a:extLst>
                </p:cNvPr>
                <p:cNvSpPr txBox="1"/>
                <p:nvPr/>
              </p:nvSpPr>
              <p:spPr bwMode="auto">
                <a:xfrm>
                  <a:off x="4266840" y="3505199"/>
                  <a:ext cx="597365" cy="3078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51F53B-B77A-03FC-B985-38777B161D41}"/>
                  </a:ext>
                </a:extLst>
              </p:cNvPr>
              <p:cNvSpPr txBox="1"/>
              <p:nvPr/>
            </p:nvSpPr>
            <p:spPr bwMode="auto">
              <a:xfrm>
                <a:off x="4487126" y="3846512"/>
                <a:ext cx="107961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C-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</a:t>
                </a:r>
                <a:r>
                  <a:rPr lang="en-GB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r>
                  <a:rPr lang="en-GB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</a:t>
                </a: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</a:t>
                </a:r>
                <a:r>
                  <a:rPr lang="en-GB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03015B-12A8-FF0A-CC47-2B39D35850CB}"/>
                  </a:ext>
                </a:extLst>
              </p:cNvPr>
              <p:cNvSpPr txBox="1"/>
              <p:nvPr/>
            </p:nvSpPr>
            <p:spPr bwMode="auto">
              <a:xfrm>
                <a:off x="4314069" y="3633787"/>
                <a:ext cx="327060" cy="3063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CDF032-1F62-8090-7C1C-45939508107C}"/>
                  </a:ext>
                </a:extLst>
              </p:cNvPr>
              <p:cNvSpPr txBox="1"/>
              <p:nvPr/>
            </p:nvSpPr>
            <p:spPr bwMode="auto">
              <a:xfrm>
                <a:off x="4328359" y="4124325"/>
                <a:ext cx="322296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982E8C-04AC-476E-B2EF-B79B821B30AE}"/>
                  </a:ext>
                </a:extLst>
              </p:cNvPr>
              <p:cNvSpPr txBox="1"/>
              <p:nvPr/>
            </p:nvSpPr>
            <p:spPr bwMode="auto">
              <a:xfrm rot="2761231">
                <a:off x="4445067" y="3744103"/>
                <a:ext cx="276225" cy="3064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81FFB45-73DE-E624-4E60-3C738F24E509}"/>
                  </a:ext>
                </a:extLst>
              </p:cNvPr>
              <p:cNvCxnSpPr/>
              <p:nvPr/>
            </p:nvCxnSpPr>
            <p:spPr bwMode="auto">
              <a:xfrm flipV="1">
                <a:off x="4536343" y="4067175"/>
                <a:ext cx="38104" cy="1016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7410B7-8B9F-EB93-CD8C-645F47837BC0}"/>
                </a:ext>
              </a:extLst>
            </p:cNvPr>
            <p:cNvSpPr txBox="1"/>
            <p:nvPr/>
          </p:nvSpPr>
          <p:spPr bwMode="auto">
            <a:xfrm>
              <a:off x="4287080" y="4440237"/>
              <a:ext cx="2202097" cy="306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Glutamat</a:t>
              </a:r>
              <a:r>
                <a: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+mn-cs"/>
                </a:rPr>
                <a:t>γ</a:t>
              </a:r>
              <a:r>
                <a: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+mn-cs"/>
                </a:rPr>
                <a:t> </a:t>
              </a: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+mn-cs"/>
                </a:rPr>
                <a:t>semialdehid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A763167-D426-055E-A971-41A8009ECD73}"/>
              </a:ext>
            </a:extLst>
          </p:cNvPr>
          <p:cNvSpPr txBox="1"/>
          <p:nvPr/>
        </p:nvSpPr>
        <p:spPr>
          <a:xfrm>
            <a:off x="4567238" y="4573588"/>
            <a:ext cx="121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utamat</a:t>
            </a:r>
          </a:p>
        </p:txBody>
      </p:sp>
      <p:grpSp>
        <p:nvGrpSpPr>
          <p:cNvPr id="13329" name="Group 54">
            <a:extLst>
              <a:ext uri="{FF2B5EF4-FFF2-40B4-BE49-F238E27FC236}">
                <a16:creationId xmlns:a16="http://schemas.microsoft.com/office/drawing/2014/main" id="{C749CE7B-6077-E155-C17B-50B48FB32EE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875088"/>
            <a:ext cx="2225675" cy="623887"/>
            <a:chOff x="1037969" y="3505200"/>
            <a:chExt cx="2226741" cy="623887"/>
          </a:xfrm>
        </p:grpSpPr>
        <p:grpSp>
          <p:nvGrpSpPr>
            <p:cNvPr id="13406" name="Group 1">
              <a:extLst>
                <a:ext uri="{FF2B5EF4-FFF2-40B4-BE49-F238E27FC236}">
                  <a16:creationId xmlns:a16="http://schemas.microsoft.com/office/drawing/2014/main" id="{24BC85B8-3AFB-4808-0F7D-7C13127C7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2360" y="3505200"/>
              <a:ext cx="1022350" cy="612775"/>
              <a:chOff x="4191000" y="3505200"/>
              <a:chExt cx="1023037" cy="61257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756866E-ED02-2EC7-2E95-C821590922EB}"/>
                  </a:ext>
                </a:extLst>
              </p:cNvPr>
              <p:cNvCxnSpPr/>
              <p:nvPr/>
            </p:nvCxnSpPr>
            <p:spPr bwMode="auto">
              <a:xfrm rot="5400000">
                <a:off x="4366210" y="3786890"/>
                <a:ext cx="10632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0208AE-832C-D567-55AD-17BA011EAC80}"/>
                  </a:ext>
                </a:extLst>
              </p:cNvPr>
              <p:cNvSpPr txBox="1"/>
              <p:nvPr/>
            </p:nvSpPr>
            <p:spPr bwMode="auto">
              <a:xfrm>
                <a:off x="4190510" y="3809902"/>
                <a:ext cx="1023527" cy="307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09DDDE-0AE8-EF06-D8C7-F41DD01DD43F}"/>
                  </a:ext>
                </a:extLst>
              </p:cNvPr>
              <p:cNvSpPr txBox="1"/>
              <p:nvPr/>
            </p:nvSpPr>
            <p:spPr bwMode="auto">
              <a:xfrm>
                <a:off x="4266798" y="3505200"/>
                <a:ext cx="597587" cy="307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E21E61-F769-9FCA-1302-8941535C3CEE}"/>
                </a:ext>
              </a:extLst>
            </p:cNvPr>
            <p:cNvSpPr txBox="1"/>
            <p:nvPr/>
          </p:nvSpPr>
          <p:spPr bwMode="auto">
            <a:xfrm>
              <a:off x="1037969" y="3821112"/>
              <a:ext cx="141514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F17B28D-5547-AF8A-A25B-82FB15C08FBD}"/>
              </a:ext>
            </a:extLst>
          </p:cNvPr>
          <p:cNvCxnSpPr/>
          <p:nvPr/>
        </p:nvCxnSpPr>
        <p:spPr>
          <a:xfrm>
            <a:off x="5229225" y="1412875"/>
            <a:ext cx="0" cy="4937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40DA9D-3B6A-1E9E-F164-61739F316AD3}"/>
              </a:ext>
            </a:extLst>
          </p:cNvPr>
          <p:cNvCxnSpPr/>
          <p:nvPr/>
        </p:nvCxnSpPr>
        <p:spPr>
          <a:xfrm>
            <a:off x="5189538" y="3382963"/>
            <a:ext cx="0" cy="406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DADB1340-3E65-884E-6A89-1665BB4BD1B1}"/>
              </a:ext>
            </a:extLst>
          </p:cNvPr>
          <p:cNvSpPr/>
          <p:nvPr/>
        </p:nvSpPr>
        <p:spPr bwMode="auto">
          <a:xfrm>
            <a:off x="4314087" y="6004119"/>
            <a:ext cx="1830709" cy="419244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0807AA-B528-54FE-B6C7-A51571665AC6}"/>
              </a:ext>
            </a:extLst>
          </p:cNvPr>
          <p:cNvSpPr txBox="1"/>
          <p:nvPr/>
        </p:nvSpPr>
        <p:spPr>
          <a:xfrm>
            <a:off x="3967163" y="3443288"/>
            <a:ext cx="12985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Dehidrogenaza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177A51-02A8-722B-5441-F44A12A04870}"/>
              </a:ext>
            </a:extLst>
          </p:cNvPr>
          <p:cNvSpPr txBox="1"/>
          <p:nvPr/>
        </p:nvSpPr>
        <p:spPr>
          <a:xfrm>
            <a:off x="4037013" y="1520825"/>
            <a:ext cx="12588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97DC0DC2-5796-13EF-D840-2524050B875E}"/>
              </a:ext>
            </a:extLst>
          </p:cNvPr>
          <p:cNvSpPr/>
          <p:nvPr/>
        </p:nvSpPr>
        <p:spPr bwMode="auto">
          <a:xfrm rot="60000">
            <a:off x="3067050" y="842963"/>
            <a:ext cx="558800" cy="1674812"/>
          </a:xfrm>
          <a:prstGeom prst="arc">
            <a:avLst>
              <a:gd name="adj1" fmla="val 16300444"/>
              <a:gd name="adj2" fmla="val 19325319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5C572CF-3108-4194-4A31-61F8C972F10E}"/>
              </a:ext>
            </a:extLst>
          </p:cNvPr>
          <p:cNvSpPr txBox="1"/>
          <p:nvPr/>
        </p:nvSpPr>
        <p:spPr>
          <a:xfrm>
            <a:off x="3952875" y="5256213"/>
            <a:ext cx="12985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Dehidrogenaza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3339" name="Group 11271">
            <a:extLst>
              <a:ext uri="{FF2B5EF4-FFF2-40B4-BE49-F238E27FC236}">
                <a16:creationId xmlns:a16="http://schemas.microsoft.com/office/drawing/2014/main" id="{F893A52A-A4D6-EDC9-9E99-F6AB0293C4B7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3683000"/>
            <a:ext cx="2459038" cy="1447800"/>
            <a:chOff x="661873" y="2329623"/>
            <a:chExt cx="2459300" cy="1447800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A9910C24-7420-D24B-61A5-966E5E7BCA3F}"/>
                </a:ext>
              </a:extLst>
            </p:cNvPr>
            <p:cNvSpPr/>
            <p:nvPr/>
          </p:nvSpPr>
          <p:spPr bwMode="auto">
            <a:xfrm>
              <a:off x="661873" y="2329623"/>
              <a:ext cx="2459300" cy="14478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390" name="Group 1">
              <a:extLst>
                <a:ext uri="{FF2B5EF4-FFF2-40B4-BE49-F238E27FC236}">
                  <a16:creationId xmlns:a16="http://schemas.microsoft.com/office/drawing/2014/main" id="{B0592F19-6BE4-6302-DFE7-97EE381E6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9749" y="2469324"/>
              <a:ext cx="1022350" cy="612775"/>
              <a:chOff x="4191000" y="3505200"/>
              <a:chExt cx="1023037" cy="612577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CC75558-ECDD-CA3A-FBCA-84706AF8E76A}"/>
                  </a:ext>
                </a:extLst>
              </p:cNvPr>
              <p:cNvCxnSpPr/>
              <p:nvPr/>
            </p:nvCxnSpPr>
            <p:spPr bwMode="auto">
              <a:xfrm rot="5400000">
                <a:off x="4366195" y="3786890"/>
                <a:ext cx="10632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032ACBA-CB86-2896-8515-0DD72D74F1CA}"/>
                  </a:ext>
                </a:extLst>
              </p:cNvPr>
              <p:cNvSpPr txBox="1"/>
              <p:nvPr/>
            </p:nvSpPr>
            <p:spPr bwMode="auto">
              <a:xfrm>
                <a:off x="4190582" y="3809901"/>
                <a:ext cx="1023146" cy="307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21A8891-F3DF-D524-1BD4-E24137BDAD45}"/>
                  </a:ext>
                </a:extLst>
              </p:cNvPr>
              <p:cNvSpPr txBox="1"/>
              <p:nvPr/>
            </p:nvSpPr>
            <p:spPr bwMode="auto">
              <a:xfrm>
                <a:off x="4266841" y="3505199"/>
                <a:ext cx="597365" cy="307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0A7D30B-940C-A93F-6F4D-6CF31CE76971}"/>
                </a:ext>
              </a:extLst>
            </p:cNvPr>
            <p:cNvSpPr txBox="1"/>
            <p:nvPr/>
          </p:nvSpPr>
          <p:spPr bwMode="auto">
            <a:xfrm>
              <a:off x="1468409" y="3375786"/>
              <a:ext cx="846228" cy="306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Histidin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3392" name="Group 11270">
              <a:extLst>
                <a:ext uri="{FF2B5EF4-FFF2-40B4-BE49-F238E27FC236}">
                  <a16:creationId xmlns:a16="http://schemas.microsoft.com/office/drawing/2014/main" id="{A4120DF0-F73E-F77D-E48E-65F52E9D4D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134" y="2496370"/>
              <a:ext cx="1261484" cy="882031"/>
              <a:chOff x="1774568" y="4922854"/>
              <a:chExt cx="1261484" cy="882031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5B1B6C3-7874-0F22-0E81-F680F06B91B5}"/>
                  </a:ext>
                </a:extLst>
              </p:cNvPr>
              <p:cNvSpPr txBox="1"/>
              <p:nvPr/>
            </p:nvSpPr>
            <p:spPr bwMode="auto">
              <a:xfrm>
                <a:off x="2349184" y="5224420"/>
                <a:ext cx="68746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C-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CH</a:t>
                </a:r>
                <a:r>
                  <a:rPr lang="en-GB" sz="1400" baseline="-25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34B9B1B-9DC7-B82B-FA6A-5A8CEC4E9F11}"/>
                  </a:ext>
                </a:extLst>
              </p:cNvPr>
              <p:cNvSpPr txBox="1"/>
              <p:nvPr/>
            </p:nvSpPr>
            <p:spPr bwMode="auto">
              <a:xfrm>
                <a:off x="2203119" y="4922795"/>
                <a:ext cx="43025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CH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890FB17-8B3B-5582-99E5-95440018CFAC}"/>
                  </a:ext>
                </a:extLst>
              </p:cNvPr>
              <p:cNvSpPr txBox="1"/>
              <p:nvPr/>
            </p:nvSpPr>
            <p:spPr bwMode="auto">
              <a:xfrm>
                <a:off x="2228521" y="5497470"/>
                <a:ext cx="465186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5C1A4D3-F18E-FAF9-D968-04F047E8B791}"/>
                  </a:ext>
                </a:extLst>
              </p:cNvPr>
              <p:cNvSpPr txBox="1"/>
              <p:nvPr/>
            </p:nvSpPr>
            <p:spPr bwMode="auto">
              <a:xfrm rot="2761231">
                <a:off x="2272991" y="5076766"/>
                <a:ext cx="276225" cy="3080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4EC84-297F-FF73-A3BC-3B2D069F8626}"/>
                  </a:ext>
                </a:extLst>
              </p:cNvPr>
              <p:cNvCxnSpPr/>
              <p:nvPr/>
            </p:nvCxnSpPr>
            <p:spPr bwMode="auto">
              <a:xfrm flipV="1">
                <a:off x="2398401" y="5443495"/>
                <a:ext cx="38104" cy="10318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C68025F-0749-C3C0-AF0E-AAB2460E6BC8}"/>
                  </a:ext>
                </a:extLst>
              </p:cNvPr>
              <p:cNvSpPr txBox="1"/>
              <p:nvPr/>
            </p:nvSpPr>
            <p:spPr bwMode="auto">
              <a:xfrm>
                <a:off x="1774448" y="5410157"/>
                <a:ext cx="43025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HC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A48037-AF62-503C-435F-5A29DC9F760E}"/>
                  </a:ext>
                </a:extLst>
              </p:cNvPr>
              <p:cNvSpPr txBox="1"/>
              <p:nvPr/>
            </p:nvSpPr>
            <p:spPr bwMode="auto">
              <a:xfrm>
                <a:off x="1855419" y="5024395"/>
                <a:ext cx="32706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6DC41E3-EC69-97E2-989D-D2DF929F3366}"/>
                  </a:ext>
                </a:extLst>
              </p:cNvPr>
              <p:cNvSpPr txBox="1"/>
              <p:nvPr/>
            </p:nvSpPr>
            <p:spPr bwMode="auto">
              <a:xfrm rot="5400000">
                <a:off x="1922115" y="5240279"/>
                <a:ext cx="276225" cy="3080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44774A1-D3BF-0237-5E87-81AA72E6EE11}"/>
                  </a:ext>
                </a:extLst>
              </p:cNvPr>
              <p:cNvCxnSpPr/>
              <p:nvPr/>
            </p:nvCxnSpPr>
            <p:spPr bwMode="auto">
              <a:xfrm flipV="1">
                <a:off x="2130168" y="5090911"/>
                <a:ext cx="103863" cy="6323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B6E00E4-DA13-4FE7-E517-FB9A980DCCA0}"/>
                  </a:ext>
                </a:extLst>
              </p:cNvPr>
              <p:cNvCxnSpPr/>
              <p:nvPr/>
            </p:nvCxnSpPr>
            <p:spPr bwMode="auto">
              <a:xfrm>
                <a:off x="2138098" y="5532801"/>
                <a:ext cx="110250" cy="8320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5C6911D-83CC-A5A5-8A6B-13A733205222}"/>
              </a:ext>
            </a:extLst>
          </p:cNvPr>
          <p:cNvCxnSpPr/>
          <p:nvPr/>
        </p:nvCxnSpPr>
        <p:spPr>
          <a:xfrm>
            <a:off x="2465388" y="4364038"/>
            <a:ext cx="28098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0DE0622-549D-3D39-64DF-BB09300A08BF}"/>
              </a:ext>
            </a:extLst>
          </p:cNvPr>
          <p:cNvCxnSpPr/>
          <p:nvPr/>
        </p:nvCxnSpPr>
        <p:spPr>
          <a:xfrm>
            <a:off x="3225800" y="4364038"/>
            <a:ext cx="2809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29B04B4-ABFC-D0EB-14C8-BFC330977B4B}"/>
              </a:ext>
            </a:extLst>
          </p:cNvPr>
          <p:cNvCxnSpPr/>
          <p:nvPr/>
        </p:nvCxnSpPr>
        <p:spPr>
          <a:xfrm>
            <a:off x="2855913" y="4364038"/>
            <a:ext cx="28098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AC0DF92-A4C9-278E-0578-23981F830F5D}"/>
              </a:ext>
            </a:extLst>
          </p:cNvPr>
          <p:cNvCxnSpPr/>
          <p:nvPr/>
        </p:nvCxnSpPr>
        <p:spPr>
          <a:xfrm>
            <a:off x="3625850" y="4364038"/>
            <a:ext cx="2809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44" name="Group 11273">
            <a:extLst>
              <a:ext uri="{FF2B5EF4-FFF2-40B4-BE49-F238E27FC236}">
                <a16:creationId xmlns:a16="http://schemas.microsoft.com/office/drawing/2014/main" id="{CC466A10-5351-1DBD-0898-3E7F9BD31F9A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719513"/>
            <a:ext cx="2370138" cy="1241425"/>
            <a:chOff x="6782330" y="3795280"/>
            <a:chExt cx="2369117" cy="1240977"/>
          </a:xfrm>
        </p:grpSpPr>
        <p:grpSp>
          <p:nvGrpSpPr>
            <p:cNvPr id="13372" name="Group 112">
              <a:extLst>
                <a:ext uri="{FF2B5EF4-FFF2-40B4-BE49-F238E27FC236}">
                  <a16:creationId xmlns:a16="http://schemas.microsoft.com/office/drawing/2014/main" id="{AFEF936F-CEC3-EAAB-CE06-17913F31B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2330" y="3795280"/>
              <a:ext cx="2369117" cy="1240977"/>
              <a:chOff x="4120059" y="3394075"/>
              <a:chExt cx="2369117" cy="124097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50A2339B-956D-20C5-E9CC-D08AAD9D3D76}"/>
                  </a:ext>
                </a:extLst>
              </p:cNvPr>
              <p:cNvSpPr/>
              <p:nvPr/>
            </p:nvSpPr>
            <p:spPr bwMode="auto">
              <a:xfrm>
                <a:off x="4120059" y="3394075"/>
                <a:ext cx="2369117" cy="1240977"/>
              </a:xfrm>
              <a:prstGeom prst="roundRect">
                <a:avLst/>
              </a:prstGeom>
              <a:solidFill>
                <a:schemeClr val="accent1">
                  <a:lumMod val="75000"/>
                  <a:alpha val="2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377" name="Group 114">
                <a:extLst>
                  <a:ext uri="{FF2B5EF4-FFF2-40B4-BE49-F238E27FC236}">
                    <a16:creationId xmlns:a16="http://schemas.microsoft.com/office/drawing/2014/main" id="{D0A32A50-061D-C975-ABB6-6C2EB92CD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0060" y="3533776"/>
                <a:ext cx="2290043" cy="898476"/>
                <a:chOff x="4120060" y="3533776"/>
                <a:chExt cx="2290043" cy="898476"/>
              </a:xfrm>
            </p:grpSpPr>
            <p:grpSp>
              <p:nvGrpSpPr>
                <p:cNvPr id="13378" name="Group 1">
                  <a:extLst>
                    <a:ext uri="{FF2B5EF4-FFF2-40B4-BE49-F238E27FC236}">
                      <a16:creationId xmlns:a16="http://schemas.microsoft.com/office/drawing/2014/main" id="{F8A546AD-6B7B-1196-5FBA-55DA926E8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87753" y="3533776"/>
                  <a:ext cx="1022350" cy="612775"/>
                  <a:chOff x="4191000" y="3505200"/>
                  <a:chExt cx="1023037" cy="612577"/>
                </a:xfrm>
              </p:grpSpPr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A85C9D9E-BD7B-AC8D-1F38-AE7EE8216E1D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6683" y="3786737"/>
                    <a:ext cx="10628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A08CF835-FE3E-D3C4-D617-D0768840A09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173" y="3809741"/>
                    <a:ext cx="1022596" cy="30776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1E6F0692-3261-462D-1156-1586A28FB15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391" y="3505149"/>
                    <a:ext cx="597044" cy="30776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C0B4B46-C6E4-584B-997B-07D420A623D3}"/>
                    </a:ext>
                  </a:extLst>
                </p:cNvPr>
                <p:cNvSpPr txBox="1"/>
                <p:nvPr/>
              </p:nvSpPr>
              <p:spPr bwMode="auto">
                <a:xfrm>
                  <a:off x="4486614" y="3846349"/>
                  <a:ext cx="1080621" cy="3078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C-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CH</a:t>
                  </a:r>
                  <a:r>
                    <a:rPr lang="en-GB" sz="1400" baseline="-250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</a:t>
                  </a:r>
                  <a:r>
                    <a:rPr lang="en-GB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CH</a:t>
                  </a:r>
                  <a:r>
                    <a:rPr lang="en-GB" sz="1400" baseline="-250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</a:t>
                  </a:r>
                  <a:endParaRPr lang="en-US" sz="14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9D525FC2-12A8-1712-B940-BCF11CB7CF14}"/>
                    </a:ext>
                  </a:extLst>
                </p:cNvPr>
                <p:cNvSpPr txBox="1"/>
                <p:nvPr/>
              </p:nvSpPr>
              <p:spPr bwMode="auto">
                <a:xfrm>
                  <a:off x="4313651" y="3633701"/>
                  <a:ext cx="326884" cy="30627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endParaRPr lang="en-US" sz="1400" baseline="30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0F34C0FC-D3F7-DB25-50F1-326519175AE4}"/>
                    </a:ext>
                  </a:extLst>
                </p:cNvPr>
                <p:cNvSpPr txBox="1"/>
                <p:nvPr/>
              </p:nvSpPr>
              <p:spPr bwMode="auto">
                <a:xfrm>
                  <a:off x="4120059" y="4124062"/>
                  <a:ext cx="539517" cy="3078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H</a:t>
                  </a:r>
                  <a:r>
                    <a:rPr lang="en-US" sz="1400" baseline="-250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2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</a:t>
                  </a:r>
                  <a:endParaRPr lang="en-US" sz="1400" baseline="30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CF5BD6C-AF2C-C8A8-01EE-9436333548E6}"/>
                    </a:ext>
                  </a:extLst>
                </p:cNvPr>
                <p:cNvSpPr txBox="1"/>
                <p:nvPr/>
              </p:nvSpPr>
              <p:spPr bwMode="auto">
                <a:xfrm rot="2761231">
                  <a:off x="4445347" y="3743210"/>
                  <a:ext cx="276125" cy="30784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4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=</a:t>
                  </a:r>
                  <a:endParaRPr lang="en-US" sz="1400" baseline="30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7305929-9489-9924-2E20-B984031F29A3}"/>
                    </a:ext>
                  </a:extLst>
                </p:cNvPr>
                <p:cNvCxnSpPr/>
                <p:nvPr/>
              </p:nvCxnSpPr>
              <p:spPr bwMode="auto">
                <a:xfrm flipV="1">
                  <a:off x="4535805" y="4066933"/>
                  <a:ext cx="38084" cy="10156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4980161-8449-1827-D81A-AA7D1DEF6DFB}"/>
                </a:ext>
              </a:extLst>
            </p:cNvPr>
            <p:cNvSpPr txBox="1"/>
            <p:nvPr/>
          </p:nvSpPr>
          <p:spPr>
            <a:xfrm>
              <a:off x="7486876" y="4679198"/>
              <a:ext cx="1220262" cy="307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Gl</a:t>
              </a: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utam</a:t>
              </a:r>
              <a:r>
                <a: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in</a:t>
              </a:r>
              <a:endPara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C13F53B-5131-3B29-2022-5111C14A7D35}"/>
              </a:ext>
            </a:extLst>
          </p:cNvPr>
          <p:cNvCxnSpPr/>
          <p:nvPr/>
        </p:nvCxnSpPr>
        <p:spPr>
          <a:xfrm flipH="1">
            <a:off x="6405563" y="4337050"/>
            <a:ext cx="37623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Arc 131">
            <a:extLst>
              <a:ext uri="{FF2B5EF4-FFF2-40B4-BE49-F238E27FC236}">
                <a16:creationId xmlns:a16="http://schemas.microsoft.com/office/drawing/2014/main" id="{0C46AFE6-53A7-4EB2-6A96-C3E7466C6E26}"/>
              </a:ext>
            </a:extLst>
          </p:cNvPr>
          <p:cNvSpPr/>
          <p:nvPr/>
        </p:nvSpPr>
        <p:spPr bwMode="auto">
          <a:xfrm rot="60000">
            <a:off x="6502400" y="4322763"/>
            <a:ext cx="558800" cy="1676400"/>
          </a:xfrm>
          <a:prstGeom prst="arc">
            <a:avLst>
              <a:gd name="adj1" fmla="val 11259475"/>
              <a:gd name="adj2" fmla="val 1614745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33" name="Arc 132">
            <a:extLst>
              <a:ext uri="{FF2B5EF4-FFF2-40B4-BE49-F238E27FC236}">
                <a16:creationId xmlns:a16="http://schemas.microsoft.com/office/drawing/2014/main" id="{6B9B2B1A-242E-1AD8-53C9-50382411B93D}"/>
              </a:ext>
            </a:extLst>
          </p:cNvPr>
          <p:cNvSpPr/>
          <p:nvPr/>
        </p:nvSpPr>
        <p:spPr bwMode="auto">
          <a:xfrm rot="60000">
            <a:off x="5230813" y="4586288"/>
            <a:ext cx="2047875" cy="650875"/>
          </a:xfrm>
          <a:prstGeom prst="arc">
            <a:avLst>
              <a:gd name="adj1" fmla="val 5207317"/>
              <a:gd name="adj2" fmla="val 10774367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19E8947B-17A8-7CB7-E606-779976B79D34}"/>
              </a:ext>
            </a:extLst>
          </p:cNvPr>
          <p:cNvCxnSpPr/>
          <p:nvPr/>
        </p:nvCxnSpPr>
        <p:spPr>
          <a:xfrm>
            <a:off x="5226050" y="4857750"/>
            <a:ext cx="0" cy="1146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016C54E5-9905-270C-4F76-025D02F6922D}"/>
              </a:ext>
            </a:extLst>
          </p:cNvPr>
          <p:cNvSpPr txBox="1"/>
          <p:nvPr/>
        </p:nvSpPr>
        <p:spPr bwMode="auto">
          <a:xfrm>
            <a:off x="3302000" y="1520825"/>
            <a:ext cx="6048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Urea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375856-5C32-22EF-69B3-C72D11EA8880}"/>
              </a:ext>
            </a:extLst>
          </p:cNvPr>
          <p:cNvSpPr txBox="1"/>
          <p:nvPr/>
        </p:nvSpPr>
        <p:spPr bwMode="auto">
          <a:xfrm>
            <a:off x="6394450" y="5195888"/>
            <a:ext cx="615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en-GB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en-GB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F649026-95DF-EB8A-E77F-CD79CFCFB7A4}"/>
              </a:ext>
            </a:extLst>
          </p:cNvPr>
          <p:cNvSpPr txBox="1"/>
          <p:nvPr/>
        </p:nvSpPr>
        <p:spPr bwMode="auto">
          <a:xfrm>
            <a:off x="4548188" y="6059488"/>
            <a:ext cx="1431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α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ketoglutarat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13352" name="Group 154">
            <a:extLst>
              <a:ext uri="{FF2B5EF4-FFF2-40B4-BE49-F238E27FC236}">
                <a16:creationId xmlns:a16="http://schemas.microsoft.com/office/drawing/2014/main" id="{EF044D0A-78B1-A739-1999-FA21B99BFD6D}"/>
              </a:ext>
            </a:extLst>
          </p:cNvPr>
          <p:cNvGrpSpPr>
            <a:grpSpLocks/>
          </p:cNvGrpSpPr>
          <p:nvPr/>
        </p:nvGrpSpPr>
        <p:grpSpPr bwMode="auto">
          <a:xfrm>
            <a:off x="7197725" y="0"/>
            <a:ext cx="1763713" cy="1458913"/>
            <a:chOff x="7197508" y="3577962"/>
            <a:chExt cx="1763283" cy="1458296"/>
          </a:xfrm>
        </p:grpSpPr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1C9230A4-026E-A741-5062-8DDB1AF476ED}"/>
                </a:ext>
              </a:extLst>
            </p:cNvPr>
            <p:cNvSpPr/>
            <p:nvPr/>
          </p:nvSpPr>
          <p:spPr bwMode="auto">
            <a:xfrm>
              <a:off x="7197508" y="3577962"/>
              <a:ext cx="1763283" cy="1458296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BE6C88-7219-3684-3DCE-95D26671FE81}"/>
                </a:ext>
              </a:extLst>
            </p:cNvPr>
            <p:cNvSpPr txBox="1"/>
            <p:nvPr/>
          </p:nvSpPr>
          <p:spPr>
            <a:xfrm>
              <a:off x="7443511" y="4723652"/>
              <a:ext cx="1220489" cy="3078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Prolin</a:t>
              </a:r>
              <a:endPara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45734228-3EBC-7C06-A464-8DBC584AD9D3}"/>
              </a:ext>
            </a:extLst>
          </p:cNvPr>
          <p:cNvCxnSpPr>
            <a:stCxn id="173" idx="0"/>
          </p:cNvCxnSpPr>
          <p:nvPr/>
        </p:nvCxnSpPr>
        <p:spPr>
          <a:xfrm flipV="1">
            <a:off x="8053388" y="1474788"/>
            <a:ext cx="0" cy="974725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65AB6A79-C5A0-5B28-0498-131A20B80F74}"/>
              </a:ext>
            </a:extLst>
          </p:cNvPr>
          <p:cNvCxnSpPr/>
          <p:nvPr/>
        </p:nvCxnSpPr>
        <p:spPr>
          <a:xfrm flipH="1">
            <a:off x="6375400" y="2646363"/>
            <a:ext cx="14747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Arc 172">
            <a:extLst>
              <a:ext uri="{FF2B5EF4-FFF2-40B4-BE49-F238E27FC236}">
                <a16:creationId xmlns:a16="http://schemas.microsoft.com/office/drawing/2014/main" id="{4D965CAE-8AD3-E6ED-4E51-137F1B43C2A0}"/>
              </a:ext>
            </a:extLst>
          </p:cNvPr>
          <p:cNvSpPr/>
          <p:nvPr/>
        </p:nvSpPr>
        <p:spPr>
          <a:xfrm>
            <a:off x="7672388" y="2238375"/>
            <a:ext cx="381000" cy="401638"/>
          </a:xfrm>
          <a:prstGeom prst="arc">
            <a:avLst>
              <a:gd name="adj1" fmla="val 201993"/>
              <a:gd name="adj2" fmla="val 5691814"/>
            </a:avLst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56" name="Group 134">
            <a:extLst>
              <a:ext uri="{FF2B5EF4-FFF2-40B4-BE49-F238E27FC236}">
                <a16:creationId xmlns:a16="http://schemas.microsoft.com/office/drawing/2014/main" id="{C80AA004-0DF1-F017-58D8-685BED5BEE70}"/>
              </a:ext>
            </a:extLst>
          </p:cNvPr>
          <p:cNvGrpSpPr>
            <a:grpSpLocks/>
          </p:cNvGrpSpPr>
          <p:nvPr/>
        </p:nvGrpSpPr>
        <p:grpSpPr bwMode="auto">
          <a:xfrm>
            <a:off x="7359650" y="74613"/>
            <a:ext cx="1601788" cy="1054100"/>
            <a:chOff x="1743175" y="5588688"/>
            <a:chExt cx="1600670" cy="1054918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B388F60-7712-78F6-929A-523A2BE2D0DE}"/>
                </a:ext>
              </a:extLst>
            </p:cNvPr>
            <p:cNvCxnSpPr/>
            <p:nvPr/>
          </p:nvCxnSpPr>
          <p:spPr bwMode="auto">
            <a:xfrm>
              <a:off x="2111218" y="5831763"/>
              <a:ext cx="0" cy="17952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393CD805-A6CF-4E0A-C063-20B3453E2F74}"/>
                </a:ext>
              </a:extLst>
            </p:cNvPr>
            <p:cNvSpPr txBox="1"/>
            <p:nvPr/>
          </p:nvSpPr>
          <p:spPr bwMode="auto">
            <a:xfrm>
              <a:off x="2396768" y="6003347"/>
              <a:ext cx="947077" cy="308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F12930F-D129-10B8-ADFD-7848B5F3A7B6}"/>
                </a:ext>
              </a:extLst>
            </p:cNvPr>
            <p:cNvSpPr txBox="1"/>
            <p:nvPr/>
          </p:nvSpPr>
          <p:spPr bwMode="auto">
            <a:xfrm>
              <a:off x="2154051" y="6335392"/>
              <a:ext cx="596483" cy="308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4E9EAEC-2435-AFD5-BAB2-FE62CA126287}"/>
                </a:ext>
              </a:extLst>
            </p:cNvPr>
            <p:cNvCxnSpPr/>
            <p:nvPr/>
          </p:nvCxnSpPr>
          <p:spPr bwMode="auto">
            <a:xfrm>
              <a:off x="2556995" y="5849240"/>
              <a:ext cx="0" cy="18111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D258C2D-8841-2C95-45A9-02B9ED42E19F}"/>
                </a:ext>
              </a:extLst>
            </p:cNvPr>
            <p:cNvSpPr txBox="1"/>
            <p:nvPr/>
          </p:nvSpPr>
          <p:spPr bwMode="auto">
            <a:xfrm>
              <a:off x="1754280" y="6003347"/>
              <a:ext cx="504473" cy="308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HC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2FC8892-9B0E-7B3C-AC08-EAE93D807D05}"/>
                </a:ext>
              </a:extLst>
            </p:cNvPr>
            <p:cNvSpPr txBox="1"/>
            <p:nvPr/>
          </p:nvSpPr>
          <p:spPr bwMode="auto">
            <a:xfrm>
              <a:off x="1743175" y="5588688"/>
              <a:ext cx="502887" cy="308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HC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C257569-380D-4667-BE94-8D40B60B2CC2}"/>
                </a:ext>
              </a:extLst>
            </p:cNvPr>
            <p:cNvSpPr/>
            <p:nvPr/>
          </p:nvSpPr>
          <p:spPr>
            <a:xfrm>
              <a:off x="2411047" y="5590276"/>
              <a:ext cx="502886" cy="306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en-GB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79E882A-91D0-843E-F801-ADA6F90A2E7E}"/>
                </a:ext>
              </a:extLst>
            </p:cNvPr>
            <p:cNvCxnSpPr/>
            <p:nvPr/>
          </p:nvCxnSpPr>
          <p:spPr bwMode="auto">
            <a:xfrm>
              <a:off x="2225438" y="5744384"/>
              <a:ext cx="2395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94B4B185-36BF-9DAB-D1E5-0F94756FB59E}"/>
                </a:ext>
              </a:extLst>
            </p:cNvPr>
            <p:cNvCxnSpPr/>
            <p:nvPr/>
          </p:nvCxnSpPr>
          <p:spPr bwMode="auto">
            <a:xfrm>
              <a:off x="2127082" y="6244834"/>
              <a:ext cx="111047" cy="10803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897EAA99-86D9-1A24-AC11-FE230F0894E0}"/>
                </a:ext>
              </a:extLst>
            </p:cNvPr>
            <p:cNvCxnSpPr/>
            <p:nvPr/>
          </p:nvCxnSpPr>
          <p:spPr bwMode="auto">
            <a:xfrm flipH="1">
              <a:off x="2426910" y="6259133"/>
              <a:ext cx="130084" cy="10803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9F762240-1281-92E8-A102-A2CB99E56F35}"/>
              </a:ext>
            </a:extLst>
          </p:cNvPr>
          <p:cNvSpPr txBox="1"/>
          <p:nvPr/>
        </p:nvSpPr>
        <p:spPr>
          <a:xfrm>
            <a:off x="6840538" y="1881188"/>
            <a:ext cx="13001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Oksidacija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i </a:t>
            </a: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hidratacija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4">
            <a:extLst>
              <a:ext uri="{FF2B5EF4-FFF2-40B4-BE49-F238E27FC236}">
                <a16:creationId xmlns:a16="http://schemas.microsoft.com/office/drawing/2014/main" id="{24D6F6BD-374E-EBA9-82EF-49E96A34FDC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14360" name="Group 34">
              <a:extLst>
                <a:ext uri="{FF2B5EF4-FFF2-40B4-BE49-F238E27FC236}">
                  <a16:creationId xmlns:a16="http://schemas.microsoft.com/office/drawing/2014/main" id="{FB836302-7878-32ED-F455-6C024C539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6" name="Arc 2">
                <a:extLst>
                  <a:ext uri="{FF2B5EF4-FFF2-40B4-BE49-F238E27FC236}">
                    <a16:creationId xmlns:a16="http://schemas.microsoft.com/office/drawing/2014/main" id="{D5B3CF48-007C-B76E-7819-9AC7204E401B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EABF77-11EB-9D87-C291-96B3C517D5E6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47750-B4B1-5029-6B65-4B1AF0A77CA1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C98C24-CBD5-D224-D29A-6FFC68BF2DB2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25FA4333-2A08-9075-D0C2-F9758CA254E8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95B712-D324-5248-E349-FE3A09973233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9B309E34-8710-4AF4-17ED-98EA8A1B49CD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2518C7-CF88-0408-95B3-A730E02E76A5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FEAD35A3-E037-644D-2463-8F55C4B32F9C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B6E5A0-398D-2771-BB0C-B82B279B4AA7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0D778EC9-D56A-5583-D75F-A2C57B70AA09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50063C-CBE0-7947-8210-30AE10358AD8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57AD5C1F-9DF8-B50F-4C6B-B230837E8608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7032E6-CDF5-8713-82BD-0BD65B3739B2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F3CBA9FA-F9E4-3857-A078-036CF804FB84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0D82CACB-4131-B917-8BB2-7076C9989DA3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8DFCAC-A11D-27DA-DCAF-139A3F89EDE3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B0938F07-54C4-2EDF-EC23-AC3592E5BEF2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9E25D3-058A-4E5D-C755-3D244D6B7E7B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D40747-E605-4723-C1F0-934B5878D387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71C0DD-9E46-AB8F-3F67-40269721A6B4}"/>
              </a:ext>
            </a:extLst>
          </p:cNvPr>
          <p:cNvSpPr txBox="1"/>
          <p:nvPr/>
        </p:nvSpPr>
        <p:spPr bwMode="auto">
          <a:xfrm>
            <a:off x="3886200" y="63246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4709FF-8DAD-BC22-9A68-866B2F483BAF}"/>
              </a:ext>
            </a:extLst>
          </p:cNvPr>
          <p:cNvSpPr txBox="1"/>
          <p:nvPr/>
        </p:nvSpPr>
        <p:spPr bwMode="auto">
          <a:xfrm>
            <a:off x="2209800" y="6172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Metionin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Valin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60230B-3CDF-F789-B0BA-609D7EAC875D}"/>
              </a:ext>
            </a:extLst>
          </p:cNvPr>
          <p:cNvCxnSpPr/>
          <p:nvPr/>
        </p:nvCxnSpPr>
        <p:spPr>
          <a:xfrm>
            <a:off x="3429000" y="64770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BC1743-E027-EFE4-E93F-8A6D422D1C0B}"/>
              </a:ext>
            </a:extLst>
          </p:cNvPr>
          <p:cNvCxnSpPr/>
          <p:nvPr/>
        </p:nvCxnSpPr>
        <p:spPr>
          <a:xfrm rot="10800000">
            <a:off x="6781800" y="6324600"/>
            <a:ext cx="1295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F7CF8C-3A7F-7124-37A5-FE71FB534028}"/>
              </a:ext>
            </a:extLst>
          </p:cNvPr>
          <p:cNvCxnSpPr/>
          <p:nvPr/>
        </p:nvCxnSpPr>
        <p:spPr>
          <a:xfrm rot="5400000" flipH="1" flipV="1">
            <a:off x="6592094" y="6133306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458AF8-B923-B5F9-08C5-367947BF2F5D}"/>
              </a:ext>
            </a:extLst>
          </p:cNvPr>
          <p:cNvCxnSpPr/>
          <p:nvPr/>
        </p:nvCxnSpPr>
        <p:spPr>
          <a:xfrm rot="5400000" flipH="1" flipV="1">
            <a:off x="6630194" y="55618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1B0994-4A6C-3376-BE36-0D9E25A34CFD}"/>
              </a:ext>
            </a:extLst>
          </p:cNvPr>
          <p:cNvCxnSpPr/>
          <p:nvPr/>
        </p:nvCxnSpPr>
        <p:spPr>
          <a:xfrm>
            <a:off x="1828800" y="2133600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27B6F9-BE77-C3A4-5D75-84D5B046295B}"/>
              </a:ext>
            </a:extLst>
          </p:cNvPr>
          <p:cNvCxnSpPr/>
          <p:nvPr/>
        </p:nvCxnSpPr>
        <p:spPr>
          <a:xfrm>
            <a:off x="3352800" y="21336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A0D8C8-BC7D-8213-37C0-03FD2A99CDC5}"/>
              </a:ext>
            </a:extLst>
          </p:cNvPr>
          <p:cNvCxnSpPr/>
          <p:nvPr/>
        </p:nvCxnSpPr>
        <p:spPr>
          <a:xfrm>
            <a:off x="44958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2E76DA7-462E-54C3-0D25-BFD2EBE3852E}"/>
              </a:ext>
            </a:extLst>
          </p:cNvPr>
          <p:cNvSpPr txBox="1"/>
          <p:nvPr/>
        </p:nvSpPr>
        <p:spPr bwMode="auto">
          <a:xfrm>
            <a:off x="6172200" y="5638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A074E7-65A1-3CFC-49BD-A066288670AD}"/>
              </a:ext>
            </a:extLst>
          </p:cNvPr>
          <p:cNvSpPr txBox="1"/>
          <p:nvPr/>
        </p:nvSpPr>
        <p:spPr bwMode="auto">
          <a:xfrm>
            <a:off x="8077200" y="5780088"/>
            <a:ext cx="1066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Histidin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Glutamin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822C02-318A-0BC8-D949-0E908A619F71}"/>
              </a:ext>
            </a:extLst>
          </p:cNvPr>
          <p:cNvCxnSpPr/>
          <p:nvPr/>
        </p:nvCxnSpPr>
        <p:spPr>
          <a:xfrm rot="5400000" flipH="1" flipV="1">
            <a:off x="4344194" y="61714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BCDABD8-0D70-7783-5F38-4C670BF7EB86}"/>
              </a:ext>
            </a:extLst>
          </p:cNvPr>
          <p:cNvSpPr txBox="1"/>
          <p:nvPr/>
        </p:nvSpPr>
        <p:spPr bwMode="auto">
          <a:xfrm>
            <a:off x="533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Asparagin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32F4E6-B1A3-DC67-E8E8-5B4C498D1227}"/>
              </a:ext>
            </a:extLst>
          </p:cNvPr>
          <p:cNvSpPr txBox="1"/>
          <p:nvPr/>
        </p:nvSpPr>
        <p:spPr bwMode="auto">
          <a:xfrm>
            <a:off x="2057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Aspartat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B0CDF6-A6C2-8330-B311-0F731FB6A7F5}"/>
              </a:ext>
            </a:extLst>
          </p:cNvPr>
          <p:cNvSpPr txBox="1"/>
          <p:nvPr/>
        </p:nvSpPr>
        <p:spPr bwMode="auto">
          <a:xfrm>
            <a:off x="3505200" y="381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Alanin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sr-Latn-R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F4DC26-A4A9-774B-932E-D8978F5D4DA5}"/>
              </a:ext>
            </a:extLst>
          </p:cNvPr>
          <p:cNvSpPr txBox="1"/>
          <p:nvPr/>
        </p:nvSpPr>
        <p:spPr bwMode="auto">
          <a:xfrm>
            <a:off x="6019800" y="304800"/>
            <a:ext cx="106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Glicin Treonin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0C46B38-18B4-BB8C-7AE0-D3E48B8BEC52}"/>
              </a:ext>
            </a:extLst>
          </p:cNvPr>
          <p:cNvCxnSpPr/>
          <p:nvPr/>
        </p:nvCxnSpPr>
        <p:spPr>
          <a:xfrm rot="10800000" flipV="1">
            <a:off x="5715000" y="6858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EE96F1-B20E-49F4-1FF3-ED7C797E1BEF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FC7446F-5051-6FDE-62AF-5CAD697E2957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GLUKOGENE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F81766F-69C9-B458-1B38-6B7AB8D27414}"/>
              </a:ext>
            </a:extLst>
          </p:cNvPr>
          <p:cNvSpPr/>
          <p:nvPr/>
        </p:nvSpPr>
        <p:spPr>
          <a:xfrm>
            <a:off x="2133600" y="5638800"/>
            <a:ext cx="3241675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">
            <a:extLst>
              <a:ext uri="{FF2B5EF4-FFF2-40B4-BE49-F238E27FC236}">
                <a16:creationId xmlns:a16="http://schemas.microsoft.com/office/drawing/2014/main" id="{CE24710E-461A-230F-9FB9-AAFF13352600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828800"/>
            <a:ext cx="1828800" cy="1447800"/>
            <a:chOff x="2819400" y="0"/>
            <a:chExt cx="1828800" cy="14478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6B98280-F0AD-C2EA-B780-EED162E9D0A6}"/>
                </a:ext>
              </a:extLst>
            </p:cNvPr>
            <p:cNvSpPr/>
            <p:nvPr/>
          </p:nvSpPr>
          <p:spPr>
            <a:xfrm>
              <a:off x="2819400" y="0"/>
              <a:ext cx="1828800" cy="14478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5459" name="Group 68">
              <a:extLst>
                <a:ext uri="{FF2B5EF4-FFF2-40B4-BE49-F238E27FC236}">
                  <a16:creationId xmlns:a16="http://schemas.microsoft.com/office/drawing/2014/main" id="{404DA86F-BCB1-1EC3-59BA-1BD5D3C3C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0"/>
              <a:ext cx="1708150" cy="993775"/>
              <a:chOff x="381000" y="304800"/>
              <a:chExt cx="1708150" cy="993775"/>
            </a:xfrm>
          </p:grpSpPr>
          <p:grpSp>
            <p:nvGrpSpPr>
              <p:cNvPr id="15461" name="Group 14">
                <a:extLst>
                  <a:ext uri="{FF2B5EF4-FFF2-40B4-BE49-F238E27FC236}">
                    <a16:creationId xmlns:a16="http://schemas.microsoft.com/office/drawing/2014/main" id="{EEC7C818-0394-E1EA-C2AA-66E31B6A9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6800" y="304800"/>
                <a:ext cx="1022350" cy="612775"/>
                <a:chOff x="4191000" y="3505200"/>
                <a:chExt cx="1022350" cy="612775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1522A96-5E76-8BB7-DD04-52D822579480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366418" y="3786982"/>
                  <a:ext cx="10636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3">
                  <a:extLst>
                    <a:ext uri="{FF2B5EF4-FFF2-40B4-BE49-F238E27FC236}">
                      <a16:creationId xmlns:a16="http://schemas.microsoft.com/office/drawing/2014/main" id="{1812C2CA-CED8-75BF-1236-D54E301BC06B}"/>
                    </a:ext>
                  </a:extLst>
                </p:cNvPr>
                <p:cNvSpPr txBox="1"/>
                <p:nvPr/>
              </p:nvSpPr>
              <p:spPr bwMode="auto">
                <a:xfrm>
                  <a:off x="4191000" y="3810000"/>
                  <a:ext cx="102235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4" name="TextBox 4">
                  <a:extLst>
                    <a:ext uri="{FF2B5EF4-FFF2-40B4-BE49-F238E27FC236}">
                      <a16:creationId xmlns:a16="http://schemas.microsoft.com/office/drawing/2014/main" id="{F1B80FB1-7A91-F8F9-5C1A-8A47C238B2E4}"/>
                    </a:ext>
                  </a:extLst>
                </p:cNvPr>
                <p:cNvSpPr txBox="1"/>
                <p:nvPr/>
              </p:nvSpPr>
              <p:spPr bwMode="auto">
                <a:xfrm>
                  <a:off x="4267200" y="3505200"/>
                  <a:ext cx="59690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15462" name="Group 15">
                <a:extLst>
                  <a:ext uri="{FF2B5EF4-FFF2-40B4-BE49-F238E27FC236}">
                    <a16:creationId xmlns:a16="http://schemas.microsoft.com/office/drawing/2014/main" id="{1A856C33-2862-2DAB-6771-0228D256C4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000" y="609600"/>
                <a:ext cx="846138" cy="688975"/>
                <a:chOff x="2209800" y="1981200"/>
                <a:chExt cx="846138" cy="688975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8055BF-2FED-6AD6-6DDA-3F5A04D2EE27}"/>
                    </a:ext>
                  </a:extLst>
                </p:cNvPr>
                <p:cNvSpPr txBox="1"/>
                <p:nvPr/>
              </p:nvSpPr>
              <p:spPr bwMode="auto">
                <a:xfrm>
                  <a:off x="2209800" y="1981200"/>
                  <a:ext cx="823913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CH</a:t>
                  </a:r>
                  <a:r>
                    <a:rPr lang="sr-Latn-R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endParaRPr lang="en-US" sz="1400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963E99D-ED20-0884-C33E-FDBF128CA35B}"/>
                    </a:ext>
                  </a:extLst>
                </p:cNvPr>
                <p:cNvSpPr txBox="1"/>
                <p:nvPr/>
              </p:nvSpPr>
              <p:spPr bwMode="auto">
                <a:xfrm>
                  <a:off x="2590800" y="2362200"/>
                  <a:ext cx="465138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OH</a:t>
                  </a:r>
                  <a:endParaRPr lang="en-US" sz="1400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604D9DF-4C92-615A-87F8-28976C121052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2690018" y="2339182"/>
                  <a:ext cx="10636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D4C9A0-388D-94D5-6225-CDC1BF94CF2A}"/>
                </a:ext>
              </a:extLst>
            </p:cNvPr>
            <p:cNvSpPr txBox="1"/>
            <p:nvPr/>
          </p:nvSpPr>
          <p:spPr>
            <a:xfrm>
              <a:off x="3124200" y="1066800"/>
              <a:ext cx="12192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Treonin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77A098-8CB0-A9B0-F148-1FD72795B74F}"/>
              </a:ext>
            </a:extLst>
          </p:cNvPr>
          <p:cNvSpPr txBox="1"/>
          <p:nvPr/>
        </p:nvSpPr>
        <p:spPr bwMode="auto">
          <a:xfrm>
            <a:off x="6400800" y="3657600"/>
            <a:ext cx="6175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2CO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baseline="-25000" dirty="0">
              <a:latin typeface="+mn-lt"/>
              <a:cs typeface="+mn-cs"/>
            </a:endParaRPr>
          </a:p>
        </p:txBody>
      </p:sp>
      <p:grpSp>
        <p:nvGrpSpPr>
          <p:cNvPr id="15364" name="Group 73">
            <a:extLst>
              <a:ext uri="{FF2B5EF4-FFF2-40B4-BE49-F238E27FC236}">
                <a16:creationId xmlns:a16="http://schemas.microsoft.com/office/drawing/2014/main" id="{19903C83-E675-A09C-924C-E5D7D1563814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8600"/>
            <a:ext cx="2317750" cy="1143000"/>
            <a:chOff x="1905000" y="990600"/>
            <a:chExt cx="2317750" cy="1143000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A42A356D-BE9F-5108-D5FF-7D6F32C82FAF}"/>
                </a:ext>
              </a:extLst>
            </p:cNvPr>
            <p:cNvSpPr/>
            <p:nvPr/>
          </p:nvSpPr>
          <p:spPr bwMode="auto">
            <a:xfrm>
              <a:off x="1905000" y="990600"/>
              <a:ext cx="2286000" cy="11430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78E100-2B44-C5FD-21DA-8BE857ADDC9C}"/>
                </a:ext>
              </a:extLst>
            </p:cNvPr>
            <p:cNvSpPr txBox="1"/>
            <p:nvPr/>
          </p:nvSpPr>
          <p:spPr bwMode="auto">
            <a:xfrm>
              <a:off x="2590800" y="1752600"/>
              <a:ext cx="90963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Metionin</a:t>
              </a:r>
              <a:endParaRPr lang="en-US" sz="1400" b="1" baseline="30000" dirty="0">
                <a:latin typeface="+mn-lt"/>
                <a:cs typeface="+mn-cs"/>
              </a:endParaRPr>
            </a:p>
          </p:txBody>
        </p:sp>
        <p:grpSp>
          <p:nvGrpSpPr>
            <p:cNvPr id="15450" name="Group 42">
              <a:extLst>
                <a:ext uri="{FF2B5EF4-FFF2-40B4-BE49-F238E27FC236}">
                  <a16:creationId xmlns:a16="http://schemas.microsoft.com/office/drawing/2014/main" id="{CA30CFDD-9FE8-1E6C-8412-B0E97FF4F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1066800"/>
              <a:ext cx="2317750" cy="756206"/>
              <a:chOff x="1905000" y="1066800"/>
              <a:chExt cx="2317750" cy="75620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C0DC97-2492-BE3B-F9D9-20984F877ECC}"/>
                  </a:ext>
                </a:extLst>
              </p:cNvPr>
              <p:cNvSpPr txBox="1"/>
              <p:nvPr/>
            </p:nvSpPr>
            <p:spPr bwMode="auto">
              <a:xfrm>
                <a:off x="1905000" y="1371600"/>
                <a:ext cx="1524000" cy="4508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baseline="-25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en-US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-S-C</a:t>
                </a:r>
                <a:r>
                  <a:rPr lang="sr-Latn-RS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r>
                  <a:rPr lang="en-US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-C</a:t>
                </a:r>
                <a:r>
                  <a:rPr lang="sr-Latn-RS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en-US" sz="1400" baseline="-25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  <a:endParaRPr lang="en-US" sz="1400" dirty="0">
                  <a:solidFill>
                    <a:schemeClr val="accent1"/>
                  </a:solidFill>
                  <a:latin typeface="Arial" charset="0"/>
                  <a:cs typeface="Arial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aseline="-25000" dirty="0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5452" name="Group 1">
                <a:extLst>
                  <a:ext uri="{FF2B5EF4-FFF2-40B4-BE49-F238E27FC236}">
                    <a16:creationId xmlns:a16="http://schemas.microsoft.com/office/drawing/2014/main" id="{3D646287-3E99-73AE-58C6-2A30BFA87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0400" y="1066800"/>
                <a:ext cx="1022350" cy="612775"/>
                <a:chOff x="4191000" y="3505200"/>
                <a:chExt cx="1023037" cy="612577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E9138AC-D239-FDD5-0150-B8F166E07C61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366589" y="3786891"/>
                  <a:ext cx="106329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8E1ED70-FA11-7FF0-1C6F-F9F3839448F5}"/>
                    </a:ext>
                  </a:extLst>
                </p:cNvPr>
                <p:cNvSpPr txBox="1"/>
                <p:nvPr/>
              </p:nvSpPr>
              <p:spPr bwMode="auto">
                <a:xfrm>
                  <a:off x="4191000" y="3809902"/>
                  <a:ext cx="1023037" cy="3078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E008FF7-F342-EC64-BF95-5593922CF657}"/>
                    </a:ext>
                  </a:extLst>
                </p:cNvPr>
                <p:cNvSpPr txBox="1"/>
                <p:nvPr/>
              </p:nvSpPr>
              <p:spPr bwMode="auto">
                <a:xfrm>
                  <a:off x="4267251" y="3505200"/>
                  <a:ext cx="597301" cy="3078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15365" name="Group 108">
            <a:extLst>
              <a:ext uri="{FF2B5EF4-FFF2-40B4-BE49-F238E27FC236}">
                <a16:creationId xmlns:a16="http://schemas.microsoft.com/office/drawing/2014/main" id="{3FB1BC9E-3504-D9C8-1C69-182108208716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905000"/>
            <a:ext cx="1676400" cy="1143000"/>
            <a:chOff x="3429000" y="4953000"/>
            <a:chExt cx="1676400" cy="1143000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6BB776B5-5DF0-2CE4-67FE-57EB0FC4F4D1}"/>
                </a:ext>
              </a:extLst>
            </p:cNvPr>
            <p:cNvSpPr/>
            <p:nvPr/>
          </p:nvSpPr>
          <p:spPr>
            <a:xfrm>
              <a:off x="3429000" y="4953000"/>
              <a:ext cx="1676400" cy="1143000"/>
            </a:xfrm>
            <a:prstGeom prst="roundRect">
              <a:avLst/>
            </a:prstGeom>
            <a:solidFill>
              <a:schemeClr val="accent1">
                <a:lumMod val="75000"/>
                <a:alpha val="3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5439" name="Group 87">
              <a:extLst>
                <a:ext uri="{FF2B5EF4-FFF2-40B4-BE49-F238E27FC236}">
                  <a16:creationId xmlns:a16="http://schemas.microsoft.com/office/drawing/2014/main" id="{4F6C22A8-80F6-0445-AD0B-C95DBAD98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5029200"/>
              <a:ext cx="1616075" cy="688975"/>
              <a:chOff x="3124200" y="1981200"/>
              <a:chExt cx="1616075" cy="688975"/>
            </a:xfrm>
          </p:grpSpPr>
          <p:sp>
            <p:nvSpPr>
              <p:cNvPr id="67" name="TextBox 3">
                <a:extLst>
                  <a:ext uri="{FF2B5EF4-FFF2-40B4-BE49-F238E27FC236}">
                    <a16:creationId xmlns:a16="http://schemas.microsoft.com/office/drawing/2014/main" id="{467519F4-AFB5-B777-E054-2A42986F6642}"/>
                  </a:ext>
                </a:extLst>
              </p:cNvPr>
              <p:cNvSpPr txBox="1"/>
              <p:nvPr/>
            </p:nvSpPr>
            <p:spPr bwMode="auto">
              <a:xfrm>
                <a:off x="4038600" y="1981200"/>
                <a:ext cx="70167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15441" name="Group 81">
                <a:extLst>
                  <a:ext uri="{FF2B5EF4-FFF2-40B4-BE49-F238E27FC236}">
                    <a16:creationId xmlns:a16="http://schemas.microsoft.com/office/drawing/2014/main" id="{EA20390F-07D1-0386-3ABA-81BFBEB8A9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4200" y="1981200"/>
                <a:ext cx="1089025" cy="688975"/>
                <a:chOff x="914400" y="457200"/>
                <a:chExt cx="1089025" cy="688975"/>
              </a:xfrm>
            </p:grpSpPr>
            <p:grpSp>
              <p:nvGrpSpPr>
                <p:cNvPr id="15442" name="Group 15">
                  <a:extLst>
                    <a:ext uri="{FF2B5EF4-FFF2-40B4-BE49-F238E27FC236}">
                      <a16:creationId xmlns:a16="http://schemas.microsoft.com/office/drawing/2014/main" id="{DD3175D1-6F5E-DD3B-893F-DBD9FEA405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4400" y="457200"/>
                  <a:ext cx="1089025" cy="688975"/>
                  <a:chOff x="1828800" y="1981200"/>
                  <a:chExt cx="1089025" cy="688975"/>
                </a:xfrm>
              </p:grpSpPr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EFC5A578-EC31-365A-5C12-0B06F779506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828800" y="1981200"/>
                    <a:ext cx="1081088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CH</a:t>
                    </a:r>
                    <a:r>
                      <a:rPr lang="en-U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-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C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E76A655-BA82-AE9F-40B0-7E366914843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590800" y="2362200"/>
                    <a:ext cx="327025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O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4E51FEFF-3BE7-651A-3F1B-0D313AE66F89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1692275" y="669925"/>
                  <a:ext cx="276225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=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E7B0906-F2E8-BB3C-79B2-9B8332DA5C0F}"/>
              </a:ext>
            </a:extLst>
          </p:cNvPr>
          <p:cNvSpPr txBox="1"/>
          <p:nvPr/>
        </p:nvSpPr>
        <p:spPr bwMode="auto">
          <a:xfrm>
            <a:off x="4114800" y="2667000"/>
            <a:ext cx="1343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α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ketobutirat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15367" name="Group 108">
            <a:extLst>
              <a:ext uri="{FF2B5EF4-FFF2-40B4-BE49-F238E27FC236}">
                <a16:creationId xmlns:a16="http://schemas.microsoft.com/office/drawing/2014/main" id="{DD09B730-3540-10D5-AC9C-BF65B2EFDE78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581400"/>
            <a:ext cx="1676400" cy="1143000"/>
            <a:chOff x="3429000" y="4953000"/>
            <a:chExt cx="1676400" cy="1143000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FCDAC709-74EF-84A5-71E7-1820F7B6DDDC}"/>
                </a:ext>
              </a:extLst>
            </p:cNvPr>
            <p:cNvSpPr/>
            <p:nvPr/>
          </p:nvSpPr>
          <p:spPr>
            <a:xfrm>
              <a:off x="3429000" y="4953000"/>
              <a:ext cx="1676400" cy="1143000"/>
            </a:xfrm>
            <a:prstGeom prst="roundRect">
              <a:avLst/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5429" name="Group 87">
              <a:extLst>
                <a:ext uri="{FF2B5EF4-FFF2-40B4-BE49-F238E27FC236}">
                  <a16:creationId xmlns:a16="http://schemas.microsoft.com/office/drawing/2014/main" id="{D687B17A-57B7-D86A-CC08-44BB5B721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5029200"/>
              <a:ext cx="1634469" cy="688975"/>
              <a:chOff x="3124200" y="1981200"/>
              <a:chExt cx="1634469" cy="688975"/>
            </a:xfrm>
          </p:grpSpPr>
          <p:sp>
            <p:nvSpPr>
              <p:cNvPr id="78" name="TextBox 3">
                <a:extLst>
                  <a:ext uri="{FF2B5EF4-FFF2-40B4-BE49-F238E27FC236}">
                    <a16:creationId xmlns:a16="http://schemas.microsoft.com/office/drawing/2014/main" id="{3435A711-CCE8-5C36-EED4-3A93BF41957D}"/>
                  </a:ext>
                </a:extLst>
              </p:cNvPr>
              <p:cNvSpPr txBox="1"/>
              <p:nvPr/>
            </p:nvSpPr>
            <p:spPr bwMode="auto">
              <a:xfrm>
                <a:off x="4038600" y="1981200"/>
                <a:ext cx="72072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SKoA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15431" name="Group 81">
                <a:extLst>
                  <a:ext uri="{FF2B5EF4-FFF2-40B4-BE49-F238E27FC236}">
                    <a16:creationId xmlns:a16="http://schemas.microsoft.com/office/drawing/2014/main" id="{AE84C5C3-B153-5514-F485-9559CDCA7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4200" y="1981200"/>
                <a:ext cx="1089025" cy="688975"/>
                <a:chOff x="914400" y="457200"/>
                <a:chExt cx="1089025" cy="688975"/>
              </a:xfrm>
            </p:grpSpPr>
            <p:grpSp>
              <p:nvGrpSpPr>
                <p:cNvPr id="15432" name="Group 15">
                  <a:extLst>
                    <a:ext uri="{FF2B5EF4-FFF2-40B4-BE49-F238E27FC236}">
                      <a16:creationId xmlns:a16="http://schemas.microsoft.com/office/drawing/2014/main" id="{9DBE720A-B7FC-D9D7-242F-8897C8ECD7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4400" y="457200"/>
                  <a:ext cx="1089025" cy="688975"/>
                  <a:chOff x="1828800" y="1981200"/>
                  <a:chExt cx="1089025" cy="688975"/>
                </a:xfrm>
              </p:grpSpPr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2C5392C5-1201-716A-CD70-00BCDB62EE8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828800" y="1981200"/>
                    <a:ext cx="1081088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CH</a:t>
                    </a:r>
                    <a:r>
                      <a:rPr lang="en-U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2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-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C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950B949B-DADD-5D19-DADC-EF2F4A6CADD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590800" y="2362200"/>
                    <a:ext cx="327025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O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36D2273-A921-5E03-3189-5C4695018891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1692275" y="669925"/>
                  <a:ext cx="276225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=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C5CDCD5-C8B3-F8E0-D022-15E3DD68D19D}"/>
              </a:ext>
            </a:extLst>
          </p:cNvPr>
          <p:cNvSpPr txBox="1"/>
          <p:nvPr/>
        </p:nvSpPr>
        <p:spPr bwMode="auto">
          <a:xfrm>
            <a:off x="4191000" y="4343400"/>
            <a:ext cx="1309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Propionil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8" name="Group 86">
            <a:extLst>
              <a:ext uri="{FF2B5EF4-FFF2-40B4-BE49-F238E27FC236}">
                <a16:creationId xmlns:a16="http://schemas.microsoft.com/office/drawing/2014/main" id="{A58210CA-FF0F-F55F-E53B-8BE7E749DF1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581400"/>
            <a:ext cx="2168525" cy="1143000"/>
            <a:chOff x="1143000" y="3962400"/>
            <a:chExt cx="2168851" cy="1143000"/>
          </a:xfrm>
        </p:grpSpPr>
        <p:grpSp>
          <p:nvGrpSpPr>
            <p:cNvPr id="15413" name="Group 53">
              <a:extLst>
                <a:ext uri="{FF2B5EF4-FFF2-40B4-BE49-F238E27FC236}">
                  <a16:creationId xmlns:a16="http://schemas.microsoft.com/office/drawing/2014/main" id="{81ED5FB6-68AD-0161-57A9-7985CCCCA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962400"/>
              <a:ext cx="2168851" cy="1143000"/>
              <a:chOff x="2209800" y="2133600"/>
              <a:chExt cx="2168851" cy="1143000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E7AEF9E-D0FA-1A2C-7124-348F18240BE3}"/>
                  </a:ext>
                </a:extLst>
              </p:cNvPr>
              <p:cNvSpPr/>
              <p:nvPr/>
            </p:nvSpPr>
            <p:spPr bwMode="auto">
              <a:xfrm>
                <a:off x="2286000" y="2133600"/>
                <a:ext cx="2057400" cy="1143000"/>
              </a:xfrm>
              <a:prstGeom prst="roundRect">
                <a:avLst/>
              </a:prstGeom>
              <a:solidFill>
                <a:schemeClr val="accent1">
                  <a:lumMod val="75000"/>
                  <a:alpha val="2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2D240A3-B561-6708-0D4C-B6046D6A4985}"/>
                  </a:ext>
                </a:extLst>
              </p:cNvPr>
              <p:cNvSpPr txBox="1"/>
              <p:nvPr/>
            </p:nvSpPr>
            <p:spPr bwMode="auto">
              <a:xfrm>
                <a:off x="2895703" y="2895600"/>
                <a:ext cx="951056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Izoleucin</a:t>
                </a:r>
                <a:endParaRPr lang="en-US" sz="1400" b="1" baseline="30000" dirty="0">
                  <a:latin typeface="+mn-lt"/>
                  <a:cs typeface="+mn-cs"/>
                </a:endParaRPr>
              </a:p>
            </p:txBody>
          </p:sp>
          <p:grpSp>
            <p:nvGrpSpPr>
              <p:cNvPr id="15420" name="Group 46">
                <a:extLst>
                  <a:ext uri="{FF2B5EF4-FFF2-40B4-BE49-F238E27FC236}">
                    <a16:creationId xmlns:a16="http://schemas.microsoft.com/office/drawing/2014/main" id="{E3A5CA65-60AB-2D1E-0520-F73AB68E0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209789"/>
                <a:ext cx="2168851" cy="756217"/>
                <a:chOff x="2057400" y="1066789"/>
                <a:chExt cx="2168851" cy="756217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D2BF910-9274-4A0F-6967-B1387458A333}"/>
                    </a:ext>
                  </a:extLst>
                </p:cNvPr>
                <p:cNvSpPr txBox="1"/>
                <p:nvPr/>
              </p:nvSpPr>
              <p:spPr bwMode="auto">
                <a:xfrm>
                  <a:off x="2057400" y="1371600"/>
                  <a:ext cx="1371806" cy="4508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 </a:t>
                  </a: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 </a:t>
                  </a: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endParaRPr lang="en-US" sz="1400" dirty="0">
                    <a:solidFill>
                      <a:schemeClr val="accent4">
                        <a:lumMod val="75000"/>
                      </a:schemeClr>
                    </a:solidFill>
                    <a:latin typeface="Arial" charset="0"/>
                    <a:cs typeface="Arial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aseline="-25000" dirty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5422" name="Group 1">
                  <a:extLst>
                    <a:ext uri="{FF2B5EF4-FFF2-40B4-BE49-F238E27FC236}">
                      <a16:creationId xmlns:a16="http://schemas.microsoft.com/office/drawing/2014/main" id="{957CA61E-C5D0-1FB9-8627-1828B4D10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3214" y="1066789"/>
                  <a:ext cx="1023037" cy="612773"/>
                  <a:chOff x="4191000" y="3505200"/>
                  <a:chExt cx="1023037" cy="612577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311D7A9A-9A9C-11BE-BF8D-68482851B296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7003" y="3786903"/>
                    <a:ext cx="10632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C9294690-C86D-0631-FE16-B9F92CCE6C49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533" y="3809914"/>
                    <a:ext cx="1022504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B791F68-D6D1-CD9C-F6E0-8A247753EFA2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745" y="3505211"/>
                    <a:ext cx="596990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E17FFE-1019-F16C-6B8B-35CA5590C8EB}"/>
                </a:ext>
              </a:extLst>
            </p:cNvPr>
            <p:cNvCxnSpPr/>
            <p:nvPr/>
          </p:nvCxnSpPr>
          <p:spPr bwMode="auto">
            <a:xfrm rot="5400000">
              <a:off x="2080567" y="43203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00FE9AC-CC9A-64FB-6484-913100559392}"/>
                </a:ext>
              </a:extLst>
            </p:cNvPr>
            <p:cNvSpPr txBox="1"/>
            <p:nvPr/>
          </p:nvSpPr>
          <p:spPr bwMode="auto">
            <a:xfrm>
              <a:off x="1981326" y="4038600"/>
              <a:ext cx="503314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15370" name="Group 87">
            <a:extLst>
              <a:ext uri="{FF2B5EF4-FFF2-40B4-BE49-F238E27FC236}">
                <a16:creationId xmlns:a16="http://schemas.microsoft.com/office/drawing/2014/main" id="{240B98A1-9776-3ED4-CC90-FC0EE6B5E2A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581400"/>
            <a:ext cx="1711325" cy="1143000"/>
            <a:chOff x="1600200" y="3962400"/>
            <a:chExt cx="1711651" cy="1143000"/>
          </a:xfrm>
        </p:grpSpPr>
        <p:grpSp>
          <p:nvGrpSpPr>
            <p:cNvPr id="15400" name="Group 53">
              <a:extLst>
                <a:ext uri="{FF2B5EF4-FFF2-40B4-BE49-F238E27FC236}">
                  <a16:creationId xmlns:a16="http://schemas.microsoft.com/office/drawing/2014/main" id="{636C39EC-11B2-F75D-EEDB-0FACE25AF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3962400"/>
              <a:ext cx="1711651" cy="1143000"/>
              <a:chOff x="2667000" y="2133600"/>
              <a:chExt cx="1711651" cy="1143000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052F1AD9-58B3-21DE-FD9C-592091CBAF49}"/>
                  </a:ext>
                </a:extLst>
              </p:cNvPr>
              <p:cNvSpPr/>
              <p:nvPr/>
            </p:nvSpPr>
            <p:spPr bwMode="auto">
              <a:xfrm>
                <a:off x="2667000" y="2133600"/>
                <a:ext cx="1676400" cy="1143000"/>
              </a:xfrm>
              <a:prstGeom prst="roundRect">
                <a:avLst/>
              </a:prstGeom>
              <a:solidFill>
                <a:schemeClr val="accent1">
                  <a:lumMod val="75000"/>
                  <a:alpha val="2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919F6F6-E6D3-1385-0F27-FFD79A434608}"/>
                  </a:ext>
                </a:extLst>
              </p:cNvPr>
              <p:cNvSpPr txBox="1"/>
              <p:nvPr/>
            </p:nvSpPr>
            <p:spPr bwMode="auto">
              <a:xfrm>
                <a:off x="3200502" y="2895600"/>
                <a:ext cx="600189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Valin</a:t>
                </a:r>
                <a:endParaRPr lang="en-US" sz="1400" b="1" baseline="30000" dirty="0">
                  <a:latin typeface="+mn-lt"/>
                  <a:cs typeface="+mn-cs"/>
                </a:endParaRPr>
              </a:p>
            </p:txBody>
          </p:sp>
          <p:grpSp>
            <p:nvGrpSpPr>
              <p:cNvPr id="15407" name="Group 46">
                <a:extLst>
                  <a:ext uri="{FF2B5EF4-FFF2-40B4-BE49-F238E27FC236}">
                    <a16:creationId xmlns:a16="http://schemas.microsoft.com/office/drawing/2014/main" id="{1509D26D-9B17-D727-446B-A274FB9EF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7000" y="2209789"/>
                <a:ext cx="1711651" cy="756217"/>
                <a:chOff x="2514600" y="1066789"/>
                <a:chExt cx="1711651" cy="756217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32DA6EEC-097E-2E4F-665B-39A4D1DE728B}"/>
                    </a:ext>
                  </a:extLst>
                </p:cNvPr>
                <p:cNvSpPr txBox="1"/>
                <p:nvPr/>
              </p:nvSpPr>
              <p:spPr bwMode="auto">
                <a:xfrm>
                  <a:off x="2514600" y="1371600"/>
                  <a:ext cx="990789" cy="4508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  <a:r>
                    <a:rPr lang="sr-Latn-R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 </a:t>
                  </a:r>
                  <a:r>
                    <a:rPr lang="en-U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endParaRPr lang="en-US" sz="1400" dirty="0">
                    <a:solidFill>
                      <a:schemeClr val="accent1"/>
                    </a:solidFill>
                    <a:latin typeface="Arial" charset="0"/>
                    <a:cs typeface="Arial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aseline="-25000" dirty="0">
                    <a:solidFill>
                      <a:schemeClr val="accent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5409" name="Group 1">
                  <a:extLst>
                    <a:ext uri="{FF2B5EF4-FFF2-40B4-BE49-F238E27FC236}">
                      <a16:creationId xmlns:a16="http://schemas.microsoft.com/office/drawing/2014/main" id="{5AA4E0C1-A21F-D339-0ABE-DCAFF895E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3214" y="1066789"/>
                  <a:ext cx="1023037" cy="612773"/>
                  <a:chOff x="4191000" y="3505200"/>
                  <a:chExt cx="1023037" cy="612577"/>
                </a:xfrm>
              </p:grpSpPr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C51CF278-EDC8-B0EF-0810-F8C9BC3AB288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6971" y="3786903"/>
                    <a:ext cx="10632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9268B8B-FE81-17E5-F7D3-B17C0F7DC01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492" y="3809914"/>
                    <a:ext cx="1022545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8BEA1035-8D97-33A1-AC6F-68A049BBD7FC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707" y="3505211"/>
                    <a:ext cx="597014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524E6D3-315C-EF18-7579-547ECFF3F971}"/>
                </a:ext>
              </a:extLst>
            </p:cNvPr>
            <p:cNvCxnSpPr/>
            <p:nvPr/>
          </p:nvCxnSpPr>
          <p:spPr bwMode="auto">
            <a:xfrm rot="5400000">
              <a:off x="2080520" y="43203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6CE5FD-3BE7-0E0B-BF74-8C45594AA90D}"/>
                </a:ext>
              </a:extLst>
            </p:cNvPr>
            <p:cNvSpPr txBox="1"/>
            <p:nvPr/>
          </p:nvSpPr>
          <p:spPr bwMode="auto">
            <a:xfrm>
              <a:off x="1981273" y="4038600"/>
              <a:ext cx="503334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294348-D8F5-6B67-5009-266B2F513DCB}"/>
              </a:ext>
            </a:extLst>
          </p:cNvPr>
          <p:cNvCxnSpPr/>
          <p:nvPr/>
        </p:nvCxnSpPr>
        <p:spPr>
          <a:xfrm rot="5400000">
            <a:off x="4648994" y="1599406"/>
            <a:ext cx="457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DA7E732-07C5-6300-AD4F-7A9BCB4E8370}"/>
              </a:ext>
            </a:extLst>
          </p:cNvPr>
          <p:cNvCxnSpPr/>
          <p:nvPr/>
        </p:nvCxnSpPr>
        <p:spPr>
          <a:xfrm rot="5400000">
            <a:off x="4610101" y="3314700"/>
            <a:ext cx="5334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AB05E69-D37F-2483-B3CF-33893A43387B}"/>
              </a:ext>
            </a:extLst>
          </p:cNvPr>
          <p:cNvCxnSpPr/>
          <p:nvPr/>
        </p:nvCxnSpPr>
        <p:spPr>
          <a:xfrm rot="10800000">
            <a:off x="5638800" y="25146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D51DDCA-E223-034F-A1E8-D6AFF100CC50}"/>
              </a:ext>
            </a:extLst>
          </p:cNvPr>
          <p:cNvCxnSpPr/>
          <p:nvPr/>
        </p:nvCxnSpPr>
        <p:spPr>
          <a:xfrm>
            <a:off x="2362200" y="4191000"/>
            <a:ext cx="1600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9BA6ECE-611A-DE8E-3229-99D88AB75B59}"/>
              </a:ext>
            </a:extLst>
          </p:cNvPr>
          <p:cNvCxnSpPr/>
          <p:nvPr/>
        </p:nvCxnSpPr>
        <p:spPr>
          <a:xfrm rot="10800000" flipV="1">
            <a:off x="5715000" y="41910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E72FF79-0573-D933-2226-2BC9D668A047}"/>
              </a:ext>
            </a:extLst>
          </p:cNvPr>
          <p:cNvSpPr txBox="1"/>
          <p:nvPr/>
        </p:nvSpPr>
        <p:spPr>
          <a:xfrm>
            <a:off x="5791200" y="2209800"/>
            <a:ext cx="12588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Dehidrataza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0E141677-F9BF-51D8-AE2C-C2351A184838}"/>
              </a:ext>
            </a:extLst>
          </p:cNvPr>
          <p:cNvSpPr/>
          <p:nvPr/>
        </p:nvSpPr>
        <p:spPr bwMode="auto">
          <a:xfrm rot="60000">
            <a:off x="6637338" y="3357563"/>
            <a:ext cx="558800" cy="857250"/>
          </a:xfrm>
          <a:prstGeom prst="arc">
            <a:avLst>
              <a:gd name="adj1" fmla="val 5977550"/>
              <a:gd name="adj2" fmla="val 9031444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611E2D19-E8F3-8F38-0F4A-3A09D014E071}"/>
              </a:ext>
            </a:extLst>
          </p:cNvPr>
          <p:cNvSpPr/>
          <p:nvPr/>
        </p:nvSpPr>
        <p:spPr bwMode="auto">
          <a:xfrm rot="60000">
            <a:off x="2217738" y="3357563"/>
            <a:ext cx="558800" cy="857250"/>
          </a:xfrm>
          <a:prstGeom prst="arc">
            <a:avLst>
              <a:gd name="adj1" fmla="val 1786096"/>
              <a:gd name="adj2" fmla="val 4779650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86219D-E7CE-FF70-39AA-538F6B0ED669}"/>
              </a:ext>
            </a:extLst>
          </p:cNvPr>
          <p:cNvSpPr txBox="1"/>
          <p:nvPr/>
        </p:nvSpPr>
        <p:spPr bwMode="auto">
          <a:xfrm>
            <a:off x="2590800" y="3657600"/>
            <a:ext cx="508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baseline="-25000" dirty="0">
              <a:latin typeface="+mn-lt"/>
              <a:cs typeface="+mn-cs"/>
            </a:endParaRPr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3C668A41-57CD-EC62-B38A-5747B1EBC402}"/>
              </a:ext>
            </a:extLst>
          </p:cNvPr>
          <p:cNvSpPr/>
          <p:nvPr/>
        </p:nvSpPr>
        <p:spPr bwMode="auto">
          <a:xfrm rot="60000">
            <a:off x="2198688" y="4195763"/>
            <a:ext cx="558800" cy="2965450"/>
          </a:xfrm>
          <a:prstGeom prst="arc">
            <a:avLst>
              <a:gd name="adj1" fmla="val 16128336"/>
              <a:gd name="adj2" fmla="val 308141"/>
            </a:avLst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74885EF-9C31-1320-F114-B1D3CC1D0E08}"/>
              </a:ext>
            </a:extLst>
          </p:cNvPr>
          <p:cNvSpPr/>
          <p:nvPr/>
        </p:nvSpPr>
        <p:spPr bwMode="auto">
          <a:xfrm>
            <a:off x="1981200" y="5715000"/>
            <a:ext cx="1600200" cy="381000"/>
          </a:xfrm>
          <a:prstGeom prst="roundRect">
            <a:avLst/>
          </a:prstGeom>
          <a:solidFill>
            <a:schemeClr val="accent2">
              <a:lumMod val="75000"/>
              <a:alpha val="3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C325B1D5-433F-7BEE-FB88-4B0D1DD5C95D}"/>
              </a:ext>
            </a:extLst>
          </p:cNvPr>
          <p:cNvSpPr/>
          <p:nvPr/>
        </p:nvSpPr>
        <p:spPr bwMode="auto">
          <a:xfrm>
            <a:off x="4114800" y="5334000"/>
            <a:ext cx="1524000" cy="304800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8FAC2A1-0C7F-C95C-E31F-C406FB052087}"/>
              </a:ext>
            </a:extLst>
          </p:cNvPr>
          <p:cNvSpPr txBox="1"/>
          <p:nvPr/>
        </p:nvSpPr>
        <p:spPr>
          <a:xfrm>
            <a:off x="4800600" y="3124200"/>
            <a:ext cx="12588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Dehidrogenaza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7D80ABB-C14E-2962-5585-AFF7B8287C63}"/>
              </a:ext>
            </a:extLst>
          </p:cNvPr>
          <p:cNvCxnSpPr/>
          <p:nvPr/>
        </p:nvCxnSpPr>
        <p:spPr>
          <a:xfrm rot="5400000">
            <a:off x="4572794" y="5028406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Arc 126">
            <a:extLst>
              <a:ext uri="{FF2B5EF4-FFF2-40B4-BE49-F238E27FC236}">
                <a16:creationId xmlns:a16="http://schemas.microsoft.com/office/drawing/2014/main" id="{9B8079F0-8A1A-542E-5515-B02F07A9B5AE}"/>
              </a:ext>
            </a:extLst>
          </p:cNvPr>
          <p:cNvSpPr/>
          <p:nvPr/>
        </p:nvSpPr>
        <p:spPr bwMode="auto">
          <a:xfrm rot="60000">
            <a:off x="4883150" y="4872038"/>
            <a:ext cx="600075" cy="309562"/>
          </a:xfrm>
          <a:prstGeom prst="arc">
            <a:avLst>
              <a:gd name="adj1" fmla="val 11156256"/>
              <a:gd name="adj2" fmla="val 14357561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7584A74-ADD9-B202-A103-5EDBA81BDDC5}"/>
              </a:ext>
            </a:extLst>
          </p:cNvPr>
          <p:cNvSpPr/>
          <p:nvPr/>
        </p:nvSpPr>
        <p:spPr>
          <a:xfrm>
            <a:off x="5029200" y="4724400"/>
            <a:ext cx="6254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HCO</a:t>
            </a:r>
            <a:r>
              <a:rPr lang="en-US" sz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sz="1200" baseline="30000" dirty="0">
              <a:latin typeface="Arial" charset="0"/>
              <a:cs typeface="Arial" charset="0"/>
            </a:endParaRP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73E3EBE4-F8E5-10F6-8292-E1D47F319298}"/>
              </a:ext>
            </a:extLst>
          </p:cNvPr>
          <p:cNvSpPr/>
          <p:nvPr/>
        </p:nvSpPr>
        <p:spPr bwMode="auto">
          <a:xfrm>
            <a:off x="4114800" y="6172200"/>
            <a:ext cx="1524000" cy="304800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4AFB495-477B-582C-0EE2-D696FD8C4102}"/>
              </a:ext>
            </a:extLst>
          </p:cNvPr>
          <p:cNvCxnSpPr/>
          <p:nvPr/>
        </p:nvCxnSpPr>
        <p:spPr>
          <a:xfrm rot="5400000">
            <a:off x="4610894" y="5904706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2EEB7BF2-6E9C-660D-4AD1-5B41E43659AD}"/>
              </a:ext>
            </a:extLst>
          </p:cNvPr>
          <p:cNvSpPr txBox="1"/>
          <p:nvPr/>
        </p:nvSpPr>
        <p:spPr bwMode="auto">
          <a:xfrm>
            <a:off x="4038600" y="5334000"/>
            <a:ext cx="1619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Metilmalonil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9DCAB61-F77B-1CFB-B76D-F9208E6D3C92}"/>
              </a:ext>
            </a:extLst>
          </p:cNvPr>
          <p:cNvSpPr txBox="1"/>
          <p:nvPr/>
        </p:nvSpPr>
        <p:spPr bwMode="auto">
          <a:xfrm>
            <a:off x="4191000" y="6172200"/>
            <a:ext cx="12493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Sukcinil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8FE7647-2E0E-72FA-348C-5820FE1274B2}"/>
              </a:ext>
            </a:extLst>
          </p:cNvPr>
          <p:cNvSpPr txBox="1"/>
          <p:nvPr/>
        </p:nvSpPr>
        <p:spPr bwMode="auto">
          <a:xfrm>
            <a:off x="2209800" y="5715000"/>
            <a:ext cx="1108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Acetil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F481715-6370-179B-7FDF-6B655A6E688B}"/>
              </a:ext>
            </a:extLst>
          </p:cNvPr>
          <p:cNvSpPr txBox="1"/>
          <p:nvPr/>
        </p:nvSpPr>
        <p:spPr>
          <a:xfrm>
            <a:off x="2209800" y="4191000"/>
            <a:ext cx="17922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  <a:endParaRPr lang="en-GB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dekarboksilacija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33F2CA5-BF59-10B4-0A55-C02458F1B456}"/>
              </a:ext>
            </a:extLst>
          </p:cNvPr>
          <p:cNvSpPr txBox="1"/>
          <p:nvPr/>
        </p:nvSpPr>
        <p:spPr>
          <a:xfrm>
            <a:off x="5562600" y="4191000"/>
            <a:ext cx="17922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  <a:endParaRPr lang="en-GB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dekarboksilacija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/>
      <p:bldP spid="135" grpId="0"/>
      <p:bldP spid="136" grpId="0"/>
      <p:bldP spid="137" grpId="0"/>
      <p:bldP spid="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C1C8C63-92D1-D643-E497-76C56D3C7799}"/>
              </a:ext>
            </a:extLst>
          </p:cNvPr>
          <p:cNvSpPr/>
          <p:nvPr/>
        </p:nvSpPr>
        <p:spPr bwMode="auto">
          <a:xfrm>
            <a:off x="4038600" y="2514600"/>
            <a:ext cx="1676400" cy="609600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89" name="Group 24">
            <a:extLst>
              <a:ext uri="{FF2B5EF4-FFF2-40B4-BE49-F238E27FC236}">
                <a16:creationId xmlns:a16="http://schemas.microsoft.com/office/drawing/2014/main" id="{8FACCBAC-0132-F82B-1A42-F04B5E5890E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0"/>
            <a:ext cx="2168525" cy="1143000"/>
            <a:chOff x="1143000" y="3962400"/>
            <a:chExt cx="2168851" cy="1143000"/>
          </a:xfrm>
        </p:grpSpPr>
        <p:grpSp>
          <p:nvGrpSpPr>
            <p:cNvPr id="16439" name="Group 53">
              <a:extLst>
                <a:ext uri="{FF2B5EF4-FFF2-40B4-BE49-F238E27FC236}">
                  <a16:creationId xmlns:a16="http://schemas.microsoft.com/office/drawing/2014/main" id="{C3F48D3B-9A01-5396-78BA-6A762E24A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962400"/>
              <a:ext cx="2168851" cy="1143000"/>
              <a:chOff x="2209800" y="2133600"/>
              <a:chExt cx="2168851" cy="1143000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4FBBB6F7-C960-FBB0-66EC-25FA63D07B08}"/>
                  </a:ext>
                </a:extLst>
              </p:cNvPr>
              <p:cNvSpPr/>
              <p:nvPr/>
            </p:nvSpPr>
            <p:spPr bwMode="auto">
              <a:xfrm>
                <a:off x="2286000" y="2133600"/>
                <a:ext cx="2057400" cy="1143000"/>
              </a:xfrm>
              <a:prstGeom prst="roundRect">
                <a:avLst/>
              </a:prstGeom>
              <a:solidFill>
                <a:schemeClr val="accent1">
                  <a:lumMod val="75000"/>
                  <a:alpha val="2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F62752-10A0-CB00-3C0E-0E9AC4AA94A0}"/>
                  </a:ext>
                </a:extLst>
              </p:cNvPr>
              <p:cNvSpPr txBox="1"/>
              <p:nvPr/>
            </p:nvSpPr>
            <p:spPr bwMode="auto">
              <a:xfrm>
                <a:off x="2895703" y="2895600"/>
                <a:ext cx="951056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Izoleucin</a:t>
                </a:r>
                <a:endParaRPr lang="en-US" sz="1400" b="1" baseline="30000" dirty="0">
                  <a:latin typeface="+mn-lt"/>
                  <a:cs typeface="+mn-cs"/>
                </a:endParaRPr>
              </a:p>
            </p:txBody>
          </p:sp>
          <p:grpSp>
            <p:nvGrpSpPr>
              <p:cNvPr id="16446" name="Group 46">
                <a:extLst>
                  <a:ext uri="{FF2B5EF4-FFF2-40B4-BE49-F238E27FC236}">
                    <a16:creationId xmlns:a16="http://schemas.microsoft.com/office/drawing/2014/main" id="{8749EF82-EF8F-DCC7-831C-34735F72CF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209789"/>
                <a:ext cx="2168851" cy="756217"/>
                <a:chOff x="2057400" y="1066789"/>
                <a:chExt cx="2168851" cy="756217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69F7899-2B76-4038-A007-C7606049E133}"/>
                    </a:ext>
                  </a:extLst>
                </p:cNvPr>
                <p:cNvSpPr txBox="1"/>
                <p:nvPr/>
              </p:nvSpPr>
              <p:spPr bwMode="auto">
                <a:xfrm>
                  <a:off x="2057400" y="1371600"/>
                  <a:ext cx="1371806" cy="4508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 </a:t>
                  </a: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 </a:t>
                  </a: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endParaRPr lang="en-US" sz="1400" dirty="0">
                    <a:solidFill>
                      <a:schemeClr val="accent4">
                        <a:lumMod val="75000"/>
                      </a:schemeClr>
                    </a:solidFill>
                    <a:latin typeface="Arial" charset="0"/>
                    <a:cs typeface="Arial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aseline="-25000" dirty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6448" name="Group 1">
                  <a:extLst>
                    <a:ext uri="{FF2B5EF4-FFF2-40B4-BE49-F238E27FC236}">
                      <a16:creationId xmlns:a16="http://schemas.microsoft.com/office/drawing/2014/main" id="{927C9BC5-6301-EE71-227B-C00DFF5A6B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3214" y="1066789"/>
                  <a:ext cx="1023037" cy="612773"/>
                  <a:chOff x="4191000" y="3505200"/>
                  <a:chExt cx="1023037" cy="612577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0A023ACD-B3D7-6138-53EF-AFA84838513E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7003" y="3786903"/>
                    <a:ext cx="10632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046A7A1-DF32-CF01-16E8-14A2F95AF95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533" y="3809914"/>
                    <a:ext cx="1022504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0BCD1557-7883-714B-7E93-273EAAA6FA1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745" y="3505211"/>
                    <a:ext cx="596990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E9BEE8-B590-A588-38BE-7C0FD6127836}"/>
                </a:ext>
              </a:extLst>
            </p:cNvPr>
            <p:cNvCxnSpPr/>
            <p:nvPr/>
          </p:nvCxnSpPr>
          <p:spPr bwMode="auto">
            <a:xfrm rot="5400000">
              <a:off x="2080567" y="43203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102E2F-0ACF-0E22-8F36-23750B2CD249}"/>
                </a:ext>
              </a:extLst>
            </p:cNvPr>
            <p:cNvSpPr txBox="1"/>
            <p:nvPr/>
          </p:nvSpPr>
          <p:spPr bwMode="auto">
            <a:xfrm>
              <a:off x="1981326" y="4038600"/>
              <a:ext cx="503314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16390" name="Group 36">
            <a:extLst>
              <a:ext uri="{FF2B5EF4-FFF2-40B4-BE49-F238E27FC236}">
                <a16:creationId xmlns:a16="http://schemas.microsoft.com/office/drawing/2014/main" id="{404D4DB2-59B8-5087-2A52-A4C2BD2BD9D8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286000"/>
            <a:ext cx="1711325" cy="1143000"/>
            <a:chOff x="1600200" y="3962400"/>
            <a:chExt cx="1711651" cy="1143000"/>
          </a:xfrm>
        </p:grpSpPr>
        <p:grpSp>
          <p:nvGrpSpPr>
            <p:cNvPr id="16426" name="Group 53">
              <a:extLst>
                <a:ext uri="{FF2B5EF4-FFF2-40B4-BE49-F238E27FC236}">
                  <a16:creationId xmlns:a16="http://schemas.microsoft.com/office/drawing/2014/main" id="{BE670C2E-BEE1-CB7D-3DA6-28FA4E874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3962400"/>
              <a:ext cx="1711651" cy="1143000"/>
              <a:chOff x="2667000" y="2133600"/>
              <a:chExt cx="1711651" cy="1143000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76409718-F123-195E-41F1-881EE0B16776}"/>
                  </a:ext>
                </a:extLst>
              </p:cNvPr>
              <p:cNvSpPr/>
              <p:nvPr/>
            </p:nvSpPr>
            <p:spPr bwMode="auto">
              <a:xfrm>
                <a:off x="2667000" y="2133600"/>
                <a:ext cx="1676400" cy="1143000"/>
              </a:xfrm>
              <a:prstGeom prst="roundRect">
                <a:avLst/>
              </a:prstGeom>
              <a:solidFill>
                <a:schemeClr val="accent1">
                  <a:lumMod val="75000"/>
                  <a:alpha val="2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32BB053-4707-3AD9-25B0-57B644B67B58}"/>
                  </a:ext>
                </a:extLst>
              </p:cNvPr>
              <p:cNvSpPr txBox="1"/>
              <p:nvPr/>
            </p:nvSpPr>
            <p:spPr bwMode="auto">
              <a:xfrm>
                <a:off x="3200502" y="2895600"/>
                <a:ext cx="600189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Valin</a:t>
                </a:r>
                <a:endParaRPr lang="en-US" sz="1400" b="1" baseline="30000" dirty="0">
                  <a:latin typeface="+mn-lt"/>
                  <a:cs typeface="+mn-cs"/>
                </a:endParaRPr>
              </a:p>
            </p:txBody>
          </p:sp>
          <p:grpSp>
            <p:nvGrpSpPr>
              <p:cNvPr id="16433" name="Group 46">
                <a:extLst>
                  <a:ext uri="{FF2B5EF4-FFF2-40B4-BE49-F238E27FC236}">
                    <a16:creationId xmlns:a16="http://schemas.microsoft.com/office/drawing/2014/main" id="{DA813BA5-DE8E-70A8-B042-9904056A7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7000" y="2209789"/>
                <a:ext cx="1711651" cy="756217"/>
                <a:chOff x="2514600" y="1066789"/>
                <a:chExt cx="1711651" cy="75621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91E7CDD-5651-FA14-BA08-60C102098189}"/>
                    </a:ext>
                  </a:extLst>
                </p:cNvPr>
                <p:cNvSpPr txBox="1"/>
                <p:nvPr/>
              </p:nvSpPr>
              <p:spPr bwMode="auto">
                <a:xfrm>
                  <a:off x="2514600" y="1371600"/>
                  <a:ext cx="990789" cy="4508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  <a:r>
                    <a:rPr lang="sr-Latn-R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 </a:t>
                  </a:r>
                  <a:r>
                    <a:rPr lang="en-U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endParaRPr lang="en-US" sz="1400" dirty="0">
                    <a:solidFill>
                      <a:schemeClr val="accent1"/>
                    </a:solidFill>
                    <a:latin typeface="Arial" charset="0"/>
                    <a:cs typeface="Arial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aseline="-25000" dirty="0">
                    <a:solidFill>
                      <a:schemeClr val="accent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6435" name="Group 1">
                  <a:extLst>
                    <a:ext uri="{FF2B5EF4-FFF2-40B4-BE49-F238E27FC236}">
                      <a16:creationId xmlns:a16="http://schemas.microsoft.com/office/drawing/2014/main" id="{90BEEF53-C898-B284-D16F-337D16DBFB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3214" y="1066789"/>
                  <a:ext cx="1023037" cy="612773"/>
                  <a:chOff x="4191000" y="3505200"/>
                  <a:chExt cx="1023037" cy="612577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A93C838C-0B85-0D43-22F2-9EC291CD8B62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6971" y="3786903"/>
                    <a:ext cx="10632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66C8620-66B6-B623-1921-06022B90FAB9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492" y="3809914"/>
                    <a:ext cx="1022545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5FDE43B-D2FB-9906-166A-A16180CBB7E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707" y="3505211"/>
                    <a:ext cx="597014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2C4872-5F10-BB15-13D8-8368A5B87A4E}"/>
                </a:ext>
              </a:extLst>
            </p:cNvPr>
            <p:cNvCxnSpPr/>
            <p:nvPr/>
          </p:nvCxnSpPr>
          <p:spPr bwMode="auto">
            <a:xfrm rot="5400000">
              <a:off x="2080520" y="43203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07C629-952A-5D7D-56CD-7DFCC39CC4B4}"/>
                </a:ext>
              </a:extLst>
            </p:cNvPr>
            <p:cNvSpPr txBox="1"/>
            <p:nvPr/>
          </p:nvSpPr>
          <p:spPr bwMode="auto">
            <a:xfrm>
              <a:off x="1981273" y="4038600"/>
              <a:ext cx="503334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7D80F6-E8DE-1B97-CE1A-6AA9F1817E70}"/>
              </a:ext>
            </a:extLst>
          </p:cNvPr>
          <p:cNvCxnSpPr/>
          <p:nvPr/>
        </p:nvCxnSpPr>
        <p:spPr>
          <a:xfrm>
            <a:off x="2362200" y="2895600"/>
            <a:ext cx="1600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324F9B-5A0F-1C57-22A1-D21BB55A3961}"/>
              </a:ext>
            </a:extLst>
          </p:cNvPr>
          <p:cNvCxnSpPr/>
          <p:nvPr/>
        </p:nvCxnSpPr>
        <p:spPr>
          <a:xfrm rot="10800000" flipV="1">
            <a:off x="5715000" y="28956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D6EDE1B7-EFC1-5499-198E-C97D44E53497}"/>
              </a:ext>
            </a:extLst>
          </p:cNvPr>
          <p:cNvSpPr/>
          <p:nvPr/>
        </p:nvSpPr>
        <p:spPr bwMode="auto">
          <a:xfrm rot="60000">
            <a:off x="4806950" y="2747963"/>
            <a:ext cx="530225" cy="676275"/>
          </a:xfrm>
          <a:prstGeom prst="arc">
            <a:avLst>
              <a:gd name="adj1" fmla="val 5066279"/>
              <a:gd name="adj2" fmla="val 10323169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0B9693-0D9C-CA35-09C1-226F991E8B5B}"/>
              </a:ext>
            </a:extLst>
          </p:cNvPr>
          <p:cNvSpPr txBox="1"/>
          <p:nvPr/>
        </p:nvSpPr>
        <p:spPr bwMode="auto">
          <a:xfrm>
            <a:off x="5029200" y="3276600"/>
            <a:ext cx="508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baseline="-25000" dirty="0">
              <a:latin typeface="+mn-l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DCE9B3-AC13-FAA9-84B5-A975248958F9}"/>
              </a:ext>
            </a:extLst>
          </p:cNvPr>
          <p:cNvSpPr txBox="1"/>
          <p:nvPr/>
        </p:nvSpPr>
        <p:spPr>
          <a:xfrm>
            <a:off x="228600" y="228600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  <a:endParaRPr lang="en-GB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dekarboksilacija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6396" name="Group 57">
            <a:extLst>
              <a:ext uri="{FF2B5EF4-FFF2-40B4-BE49-F238E27FC236}">
                <a16:creationId xmlns:a16="http://schemas.microsoft.com/office/drawing/2014/main" id="{C309F8A1-6263-CABE-1B6F-BA3875EA6D9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04800"/>
            <a:ext cx="2092325" cy="1143000"/>
            <a:chOff x="1219200" y="3962400"/>
            <a:chExt cx="2092651" cy="1143000"/>
          </a:xfrm>
        </p:grpSpPr>
        <p:grpSp>
          <p:nvGrpSpPr>
            <p:cNvPr id="16413" name="Group 53">
              <a:extLst>
                <a:ext uri="{FF2B5EF4-FFF2-40B4-BE49-F238E27FC236}">
                  <a16:creationId xmlns:a16="http://schemas.microsoft.com/office/drawing/2014/main" id="{B78E36AA-3C8C-FD63-2558-5161AEB22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3962400"/>
              <a:ext cx="2092651" cy="1143000"/>
              <a:chOff x="2286000" y="2133600"/>
              <a:chExt cx="2092651" cy="1143000"/>
            </a:xfrm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B4012DF7-9582-6E19-0E8D-ECB684E44991}"/>
                  </a:ext>
                </a:extLst>
              </p:cNvPr>
              <p:cNvSpPr/>
              <p:nvPr/>
            </p:nvSpPr>
            <p:spPr bwMode="auto">
              <a:xfrm>
                <a:off x="2286000" y="2133600"/>
                <a:ext cx="2057400" cy="1143000"/>
              </a:xfrm>
              <a:prstGeom prst="roundRect">
                <a:avLst/>
              </a:prstGeom>
              <a:solidFill>
                <a:schemeClr val="accent1">
                  <a:lumMod val="75000"/>
                  <a:alpha val="2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81B7557-AFBC-1971-5EFB-0173BA4060DB}"/>
                  </a:ext>
                </a:extLst>
              </p:cNvPr>
              <p:cNvSpPr txBox="1"/>
              <p:nvPr/>
            </p:nvSpPr>
            <p:spPr bwMode="auto">
              <a:xfrm>
                <a:off x="2895695" y="2895600"/>
                <a:ext cx="714486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Leucin</a:t>
                </a:r>
                <a:endParaRPr lang="en-US" sz="1400" b="1" baseline="30000" dirty="0">
                  <a:latin typeface="+mn-lt"/>
                  <a:cs typeface="+mn-cs"/>
                </a:endParaRPr>
              </a:p>
            </p:txBody>
          </p:sp>
          <p:grpSp>
            <p:nvGrpSpPr>
              <p:cNvPr id="16420" name="Group 46">
                <a:extLst>
                  <a:ext uri="{FF2B5EF4-FFF2-40B4-BE49-F238E27FC236}">
                    <a16:creationId xmlns:a16="http://schemas.microsoft.com/office/drawing/2014/main" id="{40A2F4CA-18CC-174D-A036-2555383477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2209789"/>
                <a:ext cx="2092651" cy="756217"/>
                <a:chOff x="2133600" y="1066789"/>
                <a:chExt cx="2092651" cy="756217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EED8B67-EA81-1960-CB9F-D9BBF4CF0264}"/>
                    </a:ext>
                  </a:extLst>
                </p:cNvPr>
                <p:cNvSpPr txBox="1"/>
                <p:nvPr/>
              </p:nvSpPr>
              <p:spPr bwMode="auto">
                <a:xfrm>
                  <a:off x="2133600" y="1371600"/>
                  <a:ext cx="1371814" cy="4508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  <a:r>
                    <a:rPr lang="sr-Latn-R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 </a:t>
                  </a:r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</a:t>
                  </a:r>
                  <a:endParaRPr lang="en-US" sz="1400" baseline="-250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aseline="-25000" dirty="0">
                    <a:solidFill>
                      <a:srgbClr val="C000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6422" name="Group 1">
                  <a:extLst>
                    <a:ext uri="{FF2B5EF4-FFF2-40B4-BE49-F238E27FC236}">
                      <a16:creationId xmlns:a16="http://schemas.microsoft.com/office/drawing/2014/main" id="{6E0CD9CA-14AA-E71D-296F-A110CE2B5A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3214" y="1066789"/>
                  <a:ext cx="1023037" cy="612773"/>
                  <a:chOff x="4191000" y="3505200"/>
                  <a:chExt cx="1023037" cy="612577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C738554F-6F92-5561-B22B-36E2F31E351E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6999" y="3786903"/>
                    <a:ext cx="10632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E533DC51-693F-A225-6867-9FA686C30009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528" y="3809914"/>
                    <a:ext cx="1022509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B2AA64C-4BA5-95D1-C2A5-0A17EF3308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740" y="3505211"/>
                    <a:ext cx="596993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4964A7-6A33-0C03-F364-582887387A34}"/>
                </a:ext>
              </a:extLst>
            </p:cNvPr>
            <p:cNvCxnSpPr/>
            <p:nvPr/>
          </p:nvCxnSpPr>
          <p:spPr bwMode="auto">
            <a:xfrm rot="5400000">
              <a:off x="1699501" y="43203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3F529F-AAA0-B468-A81C-208ABF4C43A4}"/>
                </a:ext>
              </a:extLst>
            </p:cNvPr>
            <p:cNvSpPr txBox="1"/>
            <p:nvPr/>
          </p:nvSpPr>
          <p:spPr bwMode="auto">
            <a:xfrm>
              <a:off x="1600259" y="4038600"/>
              <a:ext cx="503316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9B617B-520A-FA35-AF81-EE50393BCC49}"/>
              </a:ext>
            </a:extLst>
          </p:cNvPr>
          <p:cNvCxnSpPr/>
          <p:nvPr/>
        </p:nvCxnSpPr>
        <p:spPr>
          <a:xfrm rot="5400000">
            <a:off x="4267994" y="1980406"/>
            <a:ext cx="10668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BF6FF97-59AB-DE78-E5AE-1057850C9C3C}"/>
              </a:ext>
            </a:extLst>
          </p:cNvPr>
          <p:cNvSpPr txBox="1"/>
          <p:nvPr/>
        </p:nvSpPr>
        <p:spPr>
          <a:xfrm>
            <a:off x="2819400" y="4876800"/>
            <a:ext cx="4419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Aminotransferaza za aminokiseline sa razgranatim lancem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Dehidrogenaza</a:t>
            </a:r>
            <a:r>
              <a:rPr lang="en-GB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kompreks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za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alfa keto kiseline sa razgranatim lancem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8D8086-126C-BD3B-5CE7-755296636124}"/>
              </a:ext>
            </a:extLst>
          </p:cNvPr>
          <p:cNvSpPr txBox="1"/>
          <p:nvPr/>
        </p:nvSpPr>
        <p:spPr bwMode="auto">
          <a:xfrm>
            <a:off x="4191000" y="4495800"/>
            <a:ext cx="804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Enzimi: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EC42EF-764C-B8BC-41D0-D03DB0A3984C}"/>
              </a:ext>
            </a:extLst>
          </p:cNvPr>
          <p:cNvSpPr txBox="1"/>
          <p:nvPr/>
        </p:nvSpPr>
        <p:spPr>
          <a:xfrm>
            <a:off x="2895600" y="5943600"/>
            <a:ext cx="4038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Bolest urina mirisa javorovog sirupa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621A67A-4637-1F03-57C3-4BDBF7707A38}"/>
              </a:ext>
            </a:extLst>
          </p:cNvPr>
          <p:cNvCxnSpPr/>
          <p:nvPr/>
        </p:nvCxnSpPr>
        <p:spPr>
          <a:xfrm rot="10800000" flipV="1">
            <a:off x="3276600" y="5486400"/>
            <a:ext cx="3733800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A4A8473-F732-2DD2-70A3-428AD929D65A}"/>
              </a:ext>
            </a:extLst>
          </p:cNvPr>
          <p:cNvCxnSpPr/>
          <p:nvPr/>
        </p:nvCxnSpPr>
        <p:spPr>
          <a:xfrm rot="10800000" flipV="1">
            <a:off x="3276600" y="5715000"/>
            <a:ext cx="1752600" cy="0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EC7F0BA-F90F-B80C-0571-FD80DEB3D410}"/>
              </a:ext>
            </a:extLst>
          </p:cNvPr>
          <p:cNvSpPr txBox="1"/>
          <p:nvPr/>
        </p:nvSpPr>
        <p:spPr bwMode="auto">
          <a:xfrm>
            <a:off x="4114800" y="2667000"/>
            <a:ext cx="1447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α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kiseline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68C08E7B-4DE1-871A-70F2-06DB09099A54}"/>
              </a:ext>
            </a:extLst>
          </p:cNvPr>
          <p:cNvSpPr/>
          <p:nvPr/>
        </p:nvSpPr>
        <p:spPr bwMode="auto">
          <a:xfrm>
            <a:off x="4038600" y="3581400"/>
            <a:ext cx="1676400" cy="609600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A2A25A5-8F00-8050-A6C6-52A3610D3285}"/>
              </a:ext>
            </a:extLst>
          </p:cNvPr>
          <p:cNvSpPr txBox="1"/>
          <p:nvPr/>
        </p:nvSpPr>
        <p:spPr bwMode="auto">
          <a:xfrm>
            <a:off x="4419600" y="3733800"/>
            <a:ext cx="922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Acil 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26A3FBD-04DC-6422-40E6-5BBB5C16E505}"/>
              </a:ext>
            </a:extLst>
          </p:cNvPr>
          <p:cNvCxnSpPr/>
          <p:nvPr/>
        </p:nvCxnSpPr>
        <p:spPr>
          <a:xfrm rot="5400000">
            <a:off x="4534694" y="3313906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92D4679-B4F2-DE06-9DB6-08889C62C18C}"/>
              </a:ext>
            </a:extLst>
          </p:cNvPr>
          <p:cNvSpPr txBox="1"/>
          <p:nvPr/>
        </p:nvSpPr>
        <p:spPr>
          <a:xfrm>
            <a:off x="2971800" y="2514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EADD0F-FEEF-7137-34FC-564F93C32CDC}"/>
              </a:ext>
            </a:extLst>
          </p:cNvPr>
          <p:cNvSpPr txBox="1"/>
          <p:nvPr/>
        </p:nvSpPr>
        <p:spPr>
          <a:xfrm>
            <a:off x="4495800" y="1752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9BAA95-1027-C2D9-5B2C-16F84190D8AB}"/>
              </a:ext>
            </a:extLst>
          </p:cNvPr>
          <p:cNvSpPr txBox="1"/>
          <p:nvPr/>
        </p:nvSpPr>
        <p:spPr>
          <a:xfrm>
            <a:off x="6248400" y="2514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9363B7D-5C8B-5003-FAEE-AB62607A745B}"/>
              </a:ext>
            </a:extLst>
          </p:cNvPr>
          <p:cNvSpPr txBox="1"/>
          <p:nvPr/>
        </p:nvSpPr>
        <p:spPr>
          <a:xfrm>
            <a:off x="4495800" y="3124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4">
            <a:extLst>
              <a:ext uri="{FF2B5EF4-FFF2-40B4-BE49-F238E27FC236}">
                <a16:creationId xmlns:a16="http://schemas.microsoft.com/office/drawing/2014/main" id="{00796881-1654-451A-2F88-D3E3E3D4D3F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17437" name="Group 34">
              <a:extLst>
                <a:ext uri="{FF2B5EF4-FFF2-40B4-BE49-F238E27FC236}">
                  <a16:creationId xmlns:a16="http://schemas.microsoft.com/office/drawing/2014/main" id="{BAC2F16A-9D86-B46F-3CA0-4483DF91B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5" name="Arc 2">
                <a:extLst>
                  <a:ext uri="{FF2B5EF4-FFF2-40B4-BE49-F238E27FC236}">
                    <a16:creationId xmlns:a16="http://schemas.microsoft.com/office/drawing/2014/main" id="{14560F0E-293D-0568-082B-0C7E02E74E50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965F82-D4A2-A4B7-5B21-E50041833803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3D7F4A-7C50-2534-6832-D7BDB2BD19D9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EF861A-4F42-ED37-FB20-96ED50F03D1F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CABD49DF-2907-52C2-0B38-E0C4745AF1A6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5C488-A299-83AF-0DA3-4387294DA28B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E4848AAD-474F-0D98-C147-A1F61F91AF8B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E491BF-36A6-9213-B829-8A55B5D1721C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FDC335EF-BCAB-066B-9B15-A199AD00EB4B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B85181-EC74-8DC5-EC19-B2E6B2B00F06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3EB13E94-6550-30F8-1B93-E4AF6B44E616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51C304-60D7-DC2D-11A6-37C78CA4CA36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E8019331-9BD1-DA92-1363-88BB8A205336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83292D-4CF6-E340-ACB9-72F7B119E2D6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846FACB9-EFA3-B19B-71B4-DB9FE453DF54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BCEB42E4-47A5-3BDF-A738-B343D9E00867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9B1348-5BB2-5A0F-A523-13302F154AF5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A233CB88-0A1C-50D6-4DF4-80C99BBFFED7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84F482-48E2-B289-AA00-09F54ED5ADA2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6074AE-1CC8-3376-28A7-5185CB7CAC95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C70C0B-20CD-4627-9204-6BCAE8D596E3}"/>
              </a:ext>
            </a:extLst>
          </p:cNvPr>
          <p:cNvSpPr txBox="1"/>
          <p:nvPr/>
        </p:nvSpPr>
        <p:spPr bwMode="auto">
          <a:xfrm>
            <a:off x="3886200" y="63246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338DF8-2FE8-B8A5-2186-9BD2FDE6C283}"/>
              </a:ext>
            </a:extLst>
          </p:cNvPr>
          <p:cNvCxnSpPr>
            <a:stCxn id="39" idx="2"/>
          </p:cNvCxnSpPr>
          <p:nvPr/>
        </p:nvCxnSpPr>
        <p:spPr>
          <a:xfrm rot="5400000">
            <a:off x="1181101" y="2628900"/>
            <a:ext cx="2057400" cy="317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4363ED-8A55-8082-DF19-589FBC37D370}"/>
              </a:ext>
            </a:extLst>
          </p:cNvPr>
          <p:cNvCxnSpPr>
            <a:stCxn id="39" idx="0"/>
          </p:cNvCxnSpPr>
          <p:nvPr/>
        </p:nvCxnSpPr>
        <p:spPr>
          <a:xfrm rot="10800000" flipH="1" flipV="1">
            <a:off x="2019300" y="1447800"/>
            <a:ext cx="29337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6A0C41-3D72-2131-65AB-1A55B2B5C7EC}"/>
              </a:ext>
            </a:extLst>
          </p:cNvPr>
          <p:cNvCxnSpPr/>
          <p:nvPr/>
        </p:nvCxnSpPr>
        <p:spPr>
          <a:xfrm>
            <a:off x="32004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872CC3-10A1-D32D-380B-3174F1742CD6}"/>
              </a:ext>
            </a:extLst>
          </p:cNvPr>
          <p:cNvCxnSpPr/>
          <p:nvPr/>
        </p:nvCxnSpPr>
        <p:spPr>
          <a:xfrm rot="5400000" flipH="1" flipV="1">
            <a:off x="4344194" y="61714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B56A73D-42E3-F3D0-A6AD-47FC498E6BE4}"/>
              </a:ext>
            </a:extLst>
          </p:cNvPr>
          <p:cNvSpPr txBox="1"/>
          <p:nvPr/>
        </p:nvSpPr>
        <p:spPr bwMode="auto">
          <a:xfrm>
            <a:off x="3505200" y="381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Alanin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sr-Latn-R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2FA929-E48F-C5DB-20A9-DE8629AF7F3C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600908F-462C-68C6-32A9-9E5064553B16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MEŠOVITE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499F7C-1375-13B4-BAE7-93EE8EDB1CEE}"/>
              </a:ext>
            </a:extLst>
          </p:cNvPr>
          <p:cNvSpPr txBox="1"/>
          <p:nvPr/>
        </p:nvSpPr>
        <p:spPr bwMode="auto">
          <a:xfrm>
            <a:off x="228600" y="1219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Fanilalanin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Tirozin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1CFC0B-96D5-4531-4866-A5393FF359B5}"/>
              </a:ext>
            </a:extLst>
          </p:cNvPr>
          <p:cNvCxnSpPr>
            <a:stCxn id="39" idx="0"/>
          </p:cNvCxnSpPr>
          <p:nvPr/>
        </p:nvCxnSpPr>
        <p:spPr>
          <a:xfrm rot="10800000">
            <a:off x="1524000" y="1447800"/>
            <a:ext cx="495300" cy="1588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9784C3D-1A71-3E1F-FC06-1A65BCEC4612}"/>
              </a:ext>
            </a:extLst>
          </p:cNvPr>
          <p:cNvSpPr txBox="1"/>
          <p:nvPr/>
        </p:nvSpPr>
        <p:spPr bwMode="auto">
          <a:xfrm>
            <a:off x="1676400" y="457200"/>
            <a:ext cx="1143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Triptofan</a:t>
            </a:r>
            <a:endParaRPr lang="sr-Latn-RS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5307770-6E35-835E-99F9-F56FCD62477D}"/>
              </a:ext>
            </a:extLst>
          </p:cNvPr>
          <p:cNvCxnSpPr/>
          <p:nvPr/>
        </p:nvCxnSpPr>
        <p:spPr>
          <a:xfrm>
            <a:off x="44958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6299D-B9B0-5450-4644-FE2C75E74848}"/>
              </a:ext>
            </a:extLst>
          </p:cNvPr>
          <p:cNvCxnSpPr>
            <a:stCxn id="38" idx="0"/>
          </p:cNvCxnSpPr>
          <p:nvPr/>
        </p:nvCxnSpPr>
        <p:spPr>
          <a:xfrm rot="10800000">
            <a:off x="2819400" y="685800"/>
            <a:ext cx="342900" cy="1588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D0913E-9CF2-8376-8B5A-3E66274A86E7}"/>
              </a:ext>
            </a:extLst>
          </p:cNvPr>
          <p:cNvCxnSpPr>
            <a:stCxn id="40" idx="2"/>
            <a:endCxn id="38" idx="2"/>
          </p:cNvCxnSpPr>
          <p:nvPr/>
        </p:nvCxnSpPr>
        <p:spPr>
          <a:xfrm rot="16200000" flipV="1">
            <a:off x="3114675" y="1076325"/>
            <a:ext cx="47783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1DFD44DE-BAB3-F083-FC55-ED0C77018B6B}"/>
              </a:ext>
            </a:extLst>
          </p:cNvPr>
          <p:cNvSpPr/>
          <p:nvPr/>
        </p:nvSpPr>
        <p:spPr>
          <a:xfrm>
            <a:off x="2971800" y="685800"/>
            <a:ext cx="381000" cy="304800"/>
          </a:xfrm>
          <a:prstGeom prst="arc">
            <a:avLst/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64D3C27-05C3-1125-B584-B9637A8AAA01}"/>
              </a:ext>
            </a:extLst>
          </p:cNvPr>
          <p:cNvSpPr/>
          <p:nvPr/>
        </p:nvSpPr>
        <p:spPr>
          <a:xfrm>
            <a:off x="1828800" y="1447800"/>
            <a:ext cx="381000" cy="304800"/>
          </a:xfrm>
          <a:prstGeom prst="arc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62F55493-44FE-5A51-7875-E911104093EB}"/>
              </a:ext>
            </a:extLst>
          </p:cNvPr>
          <p:cNvSpPr/>
          <p:nvPr/>
        </p:nvSpPr>
        <p:spPr>
          <a:xfrm>
            <a:off x="3352800" y="1143000"/>
            <a:ext cx="381000" cy="304800"/>
          </a:xfrm>
          <a:prstGeom prst="arc">
            <a:avLst>
              <a:gd name="adj1" fmla="val 6057240"/>
              <a:gd name="adj2" fmla="val 10427285"/>
            </a:avLst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912FC2-89AB-DABE-D999-1C50842BD784}"/>
              </a:ext>
            </a:extLst>
          </p:cNvPr>
          <p:cNvSpPr txBox="1"/>
          <p:nvPr/>
        </p:nvSpPr>
        <p:spPr bwMode="auto">
          <a:xfrm>
            <a:off x="7391400" y="6324600"/>
            <a:ext cx="1752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Izoleucin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D97EC8-9F69-133B-A2AA-7C23D7435195}"/>
              </a:ext>
            </a:extLst>
          </p:cNvPr>
          <p:cNvCxnSpPr/>
          <p:nvPr/>
        </p:nvCxnSpPr>
        <p:spPr>
          <a:xfrm rot="10800000" flipV="1">
            <a:off x="5105400" y="6477000"/>
            <a:ext cx="2590800" cy="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767F2FC-6B62-66F2-28B5-EE40209C613D}"/>
              </a:ext>
            </a:extLst>
          </p:cNvPr>
          <p:cNvCxnSpPr>
            <a:endCxn id="46" idx="0"/>
          </p:cNvCxnSpPr>
          <p:nvPr/>
        </p:nvCxnSpPr>
        <p:spPr>
          <a:xfrm rot="10800000">
            <a:off x="7629525" y="6475413"/>
            <a:ext cx="180975" cy="3175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0306B9-688A-6A90-DC00-9E41A1DD294A}"/>
              </a:ext>
            </a:extLst>
          </p:cNvPr>
          <p:cNvCxnSpPr/>
          <p:nvPr/>
        </p:nvCxnSpPr>
        <p:spPr>
          <a:xfrm rot="16200000" flipV="1">
            <a:off x="5095875" y="3971925"/>
            <a:ext cx="474503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267D5BF1-D0FB-338A-5726-451C39C8DDA8}"/>
              </a:ext>
            </a:extLst>
          </p:cNvPr>
          <p:cNvSpPr/>
          <p:nvPr/>
        </p:nvSpPr>
        <p:spPr>
          <a:xfrm>
            <a:off x="7086600" y="1447800"/>
            <a:ext cx="381000" cy="304800"/>
          </a:xfrm>
          <a:prstGeom prst="arc">
            <a:avLst/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B44348EA-6E5D-999F-B183-72B0E9C36E75}"/>
              </a:ext>
            </a:extLst>
          </p:cNvPr>
          <p:cNvSpPr/>
          <p:nvPr/>
        </p:nvSpPr>
        <p:spPr>
          <a:xfrm>
            <a:off x="7467600" y="6172200"/>
            <a:ext cx="381000" cy="304800"/>
          </a:xfrm>
          <a:prstGeom prst="arc">
            <a:avLst>
              <a:gd name="adj1" fmla="val 6057240"/>
              <a:gd name="adj2" fmla="val 11049335"/>
            </a:avLst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F1B560-A118-AAB2-C5EC-09004473870D}"/>
              </a:ext>
            </a:extLst>
          </p:cNvPr>
          <p:cNvCxnSpPr>
            <a:stCxn id="45" idx="0"/>
          </p:cNvCxnSpPr>
          <p:nvPr/>
        </p:nvCxnSpPr>
        <p:spPr>
          <a:xfrm rot="10800000">
            <a:off x="5943600" y="1447800"/>
            <a:ext cx="13335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D5368BD-149E-9430-1230-0E0D44EAFDEE}"/>
              </a:ext>
            </a:extLst>
          </p:cNvPr>
          <p:cNvSpPr/>
          <p:nvPr/>
        </p:nvSpPr>
        <p:spPr>
          <a:xfrm>
            <a:off x="0" y="990600"/>
            <a:ext cx="1981200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Fenilalanin katabolizam.png">
            <a:extLst>
              <a:ext uri="{FF2B5EF4-FFF2-40B4-BE49-F238E27FC236}">
                <a16:creationId xmlns:a16="http://schemas.microsoft.com/office/drawing/2014/main" id="{B78C3637-384C-17AF-9E22-61F0F81B4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8671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70FAEA-471E-2897-AA1B-C3AF5B05E796}"/>
              </a:ext>
            </a:extLst>
          </p:cNvPr>
          <p:cNvSpPr/>
          <p:nvPr/>
        </p:nvSpPr>
        <p:spPr>
          <a:xfrm>
            <a:off x="914400" y="1600200"/>
            <a:ext cx="1066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EA347-AC70-7CCE-65C1-E1C3DEAE5557}"/>
              </a:ext>
            </a:extLst>
          </p:cNvPr>
          <p:cNvSpPr/>
          <p:nvPr/>
        </p:nvSpPr>
        <p:spPr>
          <a:xfrm>
            <a:off x="2971800" y="2590800"/>
            <a:ext cx="228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55929-2B54-15DA-C044-FE555C4E02B9}"/>
              </a:ext>
            </a:extLst>
          </p:cNvPr>
          <p:cNvSpPr/>
          <p:nvPr/>
        </p:nvSpPr>
        <p:spPr>
          <a:xfrm>
            <a:off x="3048000" y="2514600"/>
            <a:ext cx="3048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3FBF2-E2C4-530F-68E2-47527ED038B2}"/>
              </a:ext>
            </a:extLst>
          </p:cNvPr>
          <p:cNvSpPr/>
          <p:nvPr/>
        </p:nvSpPr>
        <p:spPr>
          <a:xfrm>
            <a:off x="3276600" y="2590800"/>
            <a:ext cx="228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E16AE8-A27C-B2FE-4FC3-0EA32D49C132}"/>
              </a:ext>
            </a:extLst>
          </p:cNvPr>
          <p:cNvSpPr/>
          <p:nvPr/>
        </p:nvSpPr>
        <p:spPr>
          <a:xfrm>
            <a:off x="3017838" y="2697163"/>
            <a:ext cx="76200" cy="7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EBFC8D-A344-6555-F143-26AADEE051E3}"/>
              </a:ext>
            </a:extLst>
          </p:cNvPr>
          <p:cNvSpPr/>
          <p:nvPr/>
        </p:nvSpPr>
        <p:spPr>
          <a:xfrm>
            <a:off x="2133600" y="2438400"/>
            <a:ext cx="13716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E1B83-02EE-C14B-AD0B-6E00FEA3BC81}"/>
              </a:ext>
            </a:extLst>
          </p:cNvPr>
          <p:cNvSpPr/>
          <p:nvPr/>
        </p:nvSpPr>
        <p:spPr>
          <a:xfrm>
            <a:off x="2362200" y="3048000"/>
            <a:ext cx="9906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21504-12E8-0511-48AC-9E75A0B6BADF}"/>
              </a:ext>
            </a:extLst>
          </p:cNvPr>
          <p:cNvSpPr/>
          <p:nvPr/>
        </p:nvSpPr>
        <p:spPr>
          <a:xfrm>
            <a:off x="3292475" y="2925763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</a:rPr>
              <a:t>OH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1962E1-AF6E-AEC8-04DC-EE62F31791C9}"/>
              </a:ext>
            </a:extLst>
          </p:cNvPr>
          <p:cNvSpPr/>
          <p:nvPr/>
        </p:nvSpPr>
        <p:spPr>
          <a:xfrm>
            <a:off x="914400" y="3048000"/>
            <a:ext cx="10668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Fenilalanin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BF0A4-FC68-AF16-2711-C0750847A050}"/>
              </a:ext>
            </a:extLst>
          </p:cNvPr>
          <p:cNvSpPr/>
          <p:nvPr/>
        </p:nvSpPr>
        <p:spPr>
          <a:xfrm>
            <a:off x="2209800" y="2819400"/>
            <a:ext cx="1096963" cy="365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200" i="1" dirty="0">
                <a:solidFill>
                  <a:schemeClr val="tx1"/>
                </a:solidFill>
                <a:latin typeface="Comic Sans MS" pitchFamily="66" charset="0"/>
              </a:rPr>
              <a:t>Fenilalanin</a:t>
            </a:r>
          </a:p>
          <a:p>
            <a:pPr algn="ctr">
              <a:defRPr/>
            </a:pPr>
            <a:r>
              <a:rPr lang="sr-Latn-RS" sz="1200" i="1" dirty="0">
                <a:solidFill>
                  <a:schemeClr val="tx1"/>
                </a:solidFill>
                <a:latin typeface="Comic Sans MS" pitchFamily="66" charset="0"/>
              </a:rPr>
              <a:t>hidroksilaza</a:t>
            </a:r>
            <a:endParaRPr lang="en-US" sz="12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0A8D9-30B6-FF54-B576-A51B719A8AB8}"/>
              </a:ext>
            </a:extLst>
          </p:cNvPr>
          <p:cNvSpPr/>
          <p:nvPr/>
        </p:nvSpPr>
        <p:spPr>
          <a:xfrm>
            <a:off x="1905000" y="1554163"/>
            <a:ext cx="1189038" cy="549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D0BA2-62F0-80C5-39C5-A223A92A055D}"/>
              </a:ext>
            </a:extLst>
          </p:cNvPr>
          <p:cNvSpPr/>
          <p:nvPr/>
        </p:nvSpPr>
        <p:spPr>
          <a:xfrm>
            <a:off x="3886200" y="3048000"/>
            <a:ext cx="10668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Tirozin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3C11D7-B5F0-D4B9-3EA5-466210F7976B}"/>
              </a:ext>
            </a:extLst>
          </p:cNvPr>
          <p:cNvSpPr/>
          <p:nvPr/>
        </p:nvSpPr>
        <p:spPr>
          <a:xfrm>
            <a:off x="5181600" y="2438400"/>
            <a:ext cx="1219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75601E-35B3-D6A9-84D6-5AFF7132676C}"/>
              </a:ext>
            </a:extLst>
          </p:cNvPr>
          <p:cNvCxnSpPr/>
          <p:nvPr/>
        </p:nvCxnSpPr>
        <p:spPr>
          <a:xfrm>
            <a:off x="2209800" y="2743200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E43DADEE-8F60-0AA8-B020-0F9003C2CAB3}"/>
              </a:ext>
            </a:extLst>
          </p:cNvPr>
          <p:cNvSpPr/>
          <p:nvPr/>
        </p:nvSpPr>
        <p:spPr bwMode="auto">
          <a:xfrm rot="60000">
            <a:off x="5264150" y="1987550"/>
            <a:ext cx="754063" cy="806450"/>
          </a:xfrm>
          <a:prstGeom prst="arc">
            <a:avLst>
              <a:gd name="adj1" fmla="val 258930"/>
              <a:gd name="adj2" fmla="val 930324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323C39-75CB-C30B-30D6-806EA4019D9D}"/>
              </a:ext>
            </a:extLst>
          </p:cNvPr>
          <p:cNvSpPr/>
          <p:nvPr/>
        </p:nvSpPr>
        <p:spPr>
          <a:xfrm>
            <a:off x="4953000" y="2895600"/>
            <a:ext cx="1219200" cy="365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200" i="1" dirty="0">
                <a:solidFill>
                  <a:schemeClr val="tx1"/>
                </a:solidFill>
                <a:latin typeface="Comic Sans MS" pitchFamily="66" charset="0"/>
              </a:rPr>
              <a:t>Tirozin</a:t>
            </a:r>
          </a:p>
          <a:p>
            <a:pPr algn="ctr">
              <a:defRPr/>
            </a:pPr>
            <a:r>
              <a:rPr lang="sr-Latn-RS" sz="1200" i="1" dirty="0">
                <a:solidFill>
                  <a:schemeClr val="tx1"/>
                </a:solidFill>
                <a:latin typeface="Comic Sans MS" pitchFamily="66" charset="0"/>
              </a:rPr>
              <a:t>transaminaza</a:t>
            </a:r>
            <a:endParaRPr lang="en-US" sz="12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F43246-F177-A548-3982-3CE6B1FB4454}"/>
              </a:ext>
            </a:extLst>
          </p:cNvPr>
          <p:cNvSpPr/>
          <p:nvPr/>
        </p:nvSpPr>
        <p:spPr>
          <a:xfrm>
            <a:off x="6096000" y="3124200"/>
            <a:ext cx="2286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p-hidroksifenilpiruvat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EFB1B-720A-D545-BA18-6BBFF2462487}"/>
              </a:ext>
            </a:extLst>
          </p:cNvPr>
          <p:cNvSpPr/>
          <p:nvPr/>
        </p:nvSpPr>
        <p:spPr>
          <a:xfrm>
            <a:off x="6096000" y="2971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</a:rPr>
              <a:t>OH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AE4A25-D7F4-F469-487E-E8CB295F6C14}"/>
              </a:ext>
            </a:extLst>
          </p:cNvPr>
          <p:cNvCxnSpPr/>
          <p:nvPr/>
        </p:nvCxnSpPr>
        <p:spPr>
          <a:xfrm>
            <a:off x="5105400" y="2819400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FD33D0FE-CB5C-EBB0-D06C-58DE6AA29C69}"/>
              </a:ext>
            </a:extLst>
          </p:cNvPr>
          <p:cNvSpPr/>
          <p:nvPr/>
        </p:nvSpPr>
        <p:spPr bwMode="auto">
          <a:xfrm rot="60000">
            <a:off x="2292350" y="1911350"/>
            <a:ext cx="754063" cy="806450"/>
          </a:xfrm>
          <a:prstGeom prst="arc">
            <a:avLst>
              <a:gd name="adj1" fmla="val 453382"/>
              <a:gd name="adj2" fmla="val 9926470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EF2CB6-AD8D-B929-A6AF-E905988D3024}"/>
              </a:ext>
            </a:extLst>
          </p:cNvPr>
          <p:cNvSpPr/>
          <p:nvPr/>
        </p:nvSpPr>
        <p:spPr>
          <a:xfrm>
            <a:off x="6492875" y="5075238"/>
            <a:ext cx="1905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Homogentizat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6B90DC-9853-F900-1964-8E0974EF980C}"/>
              </a:ext>
            </a:extLst>
          </p:cNvPr>
          <p:cNvSpPr/>
          <p:nvPr/>
        </p:nvSpPr>
        <p:spPr>
          <a:xfrm>
            <a:off x="4267200" y="5029200"/>
            <a:ext cx="1905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Maleilacetoacetat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39A8C4-591D-5C1A-D15F-BC1FEE9565EB}"/>
              </a:ext>
            </a:extLst>
          </p:cNvPr>
          <p:cNvSpPr/>
          <p:nvPr/>
        </p:nvSpPr>
        <p:spPr>
          <a:xfrm>
            <a:off x="2362200" y="5029200"/>
            <a:ext cx="1905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Fumarilacetoacetat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B9E897-A04C-1939-495C-CDF8ECF52017}"/>
              </a:ext>
            </a:extLst>
          </p:cNvPr>
          <p:cNvSpPr/>
          <p:nvPr/>
        </p:nvSpPr>
        <p:spPr>
          <a:xfrm>
            <a:off x="381000" y="4876800"/>
            <a:ext cx="1905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Acetoacetat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807371-AA9B-28AD-5D22-131137C2DA60}"/>
              </a:ext>
            </a:extLst>
          </p:cNvPr>
          <p:cNvSpPr/>
          <p:nvPr/>
        </p:nvSpPr>
        <p:spPr>
          <a:xfrm>
            <a:off x="1143000" y="4038600"/>
            <a:ext cx="1020763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Fumarat</a:t>
            </a:r>
            <a:endParaRPr lang="en-US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F18CEA-5536-F119-DB42-C2B70F4751D4}"/>
              </a:ext>
            </a:extLst>
          </p:cNvPr>
          <p:cNvSpPr/>
          <p:nvPr/>
        </p:nvSpPr>
        <p:spPr>
          <a:xfrm>
            <a:off x="2057400" y="3733800"/>
            <a:ext cx="762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F02A7E-57F9-BD22-845F-EA78E2579A50}"/>
              </a:ext>
            </a:extLst>
          </p:cNvPr>
          <p:cNvSpPr/>
          <p:nvPr/>
        </p:nvSpPr>
        <p:spPr>
          <a:xfrm>
            <a:off x="1828800" y="4648200"/>
            <a:ext cx="762000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E6276-3A47-71FF-5E69-732BD3AD3D5C}"/>
              </a:ext>
            </a:extLst>
          </p:cNvPr>
          <p:cNvSpPr/>
          <p:nvPr/>
        </p:nvSpPr>
        <p:spPr>
          <a:xfrm>
            <a:off x="1981200" y="4343400"/>
            <a:ext cx="381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98895C-8019-D93D-079B-6FE71BAD6435}"/>
              </a:ext>
            </a:extLst>
          </p:cNvPr>
          <p:cNvSpPr/>
          <p:nvPr/>
        </p:nvSpPr>
        <p:spPr>
          <a:xfrm>
            <a:off x="5791200" y="4191000"/>
            <a:ext cx="9906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2A3DC6-D531-2B96-3F3C-571B219BE739}"/>
              </a:ext>
            </a:extLst>
          </p:cNvPr>
          <p:cNvSpPr/>
          <p:nvPr/>
        </p:nvSpPr>
        <p:spPr>
          <a:xfrm>
            <a:off x="6553200" y="4876800"/>
            <a:ext cx="381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E805DD-CC9E-58B5-22A2-FEAE3FEF8D25}"/>
              </a:ext>
            </a:extLst>
          </p:cNvPr>
          <p:cNvSpPr/>
          <p:nvPr/>
        </p:nvSpPr>
        <p:spPr>
          <a:xfrm>
            <a:off x="3886200" y="4343400"/>
            <a:ext cx="804863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542D9C-AA03-427B-DEF6-F25E0F83F3D7}"/>
              </a:ext>
            </a:extLst>
          </p:cNvPr>
          <p:cNvSpPr/>
          <p:nvPr/>
        </p:nvSpPr>
        <p:spPr>
          <a:xfrm>
            <a:off x="7239000" y="3429000"/>
            <a:ext cx="1279525" cy="7318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55D3DE-28DE-E062-075C-F4E9D56CE859}"/>
              </a:ext>
            </a:extLst>
          </p:cNvPr>
          <p:cNvSpPr/>
          <p:nvPr/>
        </p:nvSpPr>
        <p:spPr>
          <a:xfrm>
            <a:off x="6400800" y="3352800"/>
            <a:ext cx="1295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F6A8C0-51B2-2488-A99D-7A6DE3158620}"/>
              </a:ext>
            </a:extLst>
          </p:cNvPr>
          <p:cNvSpPr/>
          <p:nvPr/>
        </p:nvSpPr>
        <p:spPr>
          <a:xfrm>
            <a:off x="7239000" y="3962400"/>
            <a:ext cx="533400" cy="274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665FB3-630D-675A-1007-B1524F1C9C3F}"/>
              </a:ext>
            </a:extLst>
          </p:cNvPr>
          <p:cNvSpPr/>
          <p:nvPr/>
        </p:nvSpPr>
        <p:spPr>
          <a:xfrm>
            <a:off x="5562600" y="2286000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3F993B3-DD71-AD92-715C-C380EF7E1243}"/>
              </a:ext>
            </a:extLst>
          </p:cNvPr>
          <p:cNvSpPr/>
          <p:nvPr/>
        </p:nvSpPr>
        <p:spPr>
          <a:xfrm>
            <a:off x="6248400" y="2286000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D96753-C2C0-B875-D247-E2934ABD3418}"/>
              </a:ext>
            </a:extLst>
          </p:cNvPr>
          <p:cNvCxnSpPr/>
          <p:nvPr/>
        </p:nvCxnSpPr>
        <p:spPr>
          <a:xfrm rot="5400000">
            <a:off x="7049294" y="3771106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25AD8A-2D92-05C6-BF2C-54105D1BE977}"/>
              </a:ext>
            </a:extLst>
          </p:cNvPr>
          <p:cNvCxnSpPr/>
          <p:nvPr/>
        </p:nvCxnSpPr>
        <p:spPr>
          <a:xfrm rot="10800000">
            <a:off x="5791200" y="4343400"/>
            <a:ext cx="9159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AA824D1-BC39-529E-FAAA-1B933FDF4958}"/>
              </a:ext>
            </a:extLst>
          </p:cNvPr>
          <p:cNvCxnSpPr/>
          <p:nvPr/>
        </p:nvCxnSpPr>
        <p:spPr>
          <a:xfrm rot="10800000">
            <a:off x="3962400" y="4343400"/>
            <a:ext cx="6111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368A71-774A-6D8F-04FF-489EA3F7ECE1}"/>
              </a:ext>
            </a:extLst>
          </p:cNvPr>
          <p:cNvCxnSpPr/>
          <p:nvPr/>
        </p:nvCxnSpPr>
        <p:spPr>
          <a:xfrm rot="10800000">
            <a:off x="1905000" y="4343400"/>
            <a:ext cx="6111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97CE047-640F-0C52-DFB2-158878F83601}"/>
              </a:ext>
            </a:extLst>
          </p:cNvPr>
          <p:cNvSpPr/>
          <p:nvPr/>
        </p:nvSpPr>
        <p:spPr>
          <a:xfrm>
            <a:off x="5638800" y="3505200"/>
            <a:ext cx="1676400" cy="365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sr-Latn-RS" sz="1200" i="1" dirty="0">
                <a:solidFill>
                  <a:schemeClr val="tx1"/>
                </a:solidFill>
                <a:latin typeface="Comic Sans MS" pitchFamily="66" charset="0"/>
              </a:rPr>
              <a:t>Hidroksifenilpiruvat</a:t>
            </a:r>
          </a:p>
          <a:p>
            <a:pPr algn="r">
              <a:defRPr/>
            </a:pPr>
            <a:r>
              <a:rPr lang="sr-Latn-RS" sz="1200" i="1" dirty="0">
                <a:solidFill>
                  <a:schemeClr val="tx1"/>
                </a:solidFill>
                <a:latin typeface="Comic Sans MS" pitchFamily="66" charset="0"/>
              </a:rPr>
              <a:t>dehidrogenaza</a:t>
            </a:r>
            <a:endParaRPr lang="en-US" sz="12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C12D5BE4-7FF9-0849-D742-62DB1C89B9E3}"/>
              </a:ext>
            </a:extLst>
          </p:cNvPr>
          <p:cNvSpPr/>
          <p:nvPr/>
        </p:nvSpPr>
        <p:spPr bwMode="auto">
          <a:xfrm rot="60000">
            <a:off x="7394575" y="3571875"/>
            <a:ext cx="1060450" cy="381000"/>
          </a:xfrm>
          <a:prstGeom prst="arc">
            <a:avLst>
              <a:gd name="adj1" fmla="val 5061650"/>
              <a:gd name="adj2" fmla="val 15925332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3513411-88CB-6A6F-A841-22A9F6D1D041}"/>
              </a:ext>
            </a:extLst>
          </p:cNvPr>
          <p:cNvSpPr/>
          <p:nvPr/>
        </p:nvSpPr>
        <p:spPr>
          <a:xfrm>
            <a:off x="7848600" y="34290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O</a:t>
            </a:r>
            <a:r>
              <a:rPr lang="sr-Latn-RS" sz="1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sz="1400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847B85-5A64-7171-27C1-90DDF93ED58B}"/>
              </a:ext>
            </a:extLst>
          </p:cNvPr>
          <p:cNvSpPr/>
          <p:nvPr/>
        </p:nvSpPr>
        <p:spPr>
          <a:xfrm>
            <a:off x="7848600" y="38100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CO</a:t>
            </a:r>
            <a:r>
              <a:rPr lang="sr-Latn-RS" sz="1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sz="1400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D4721D4D-7D34-FCD6-FE5D-0E4C58635F06}"/>
              </a:ext>
            </a:extLst>
          </p:cNvPr>
          <p:cNvSpPr/>
          <p:nvPr/>
        </p:nvSpPr>
        <p:spPr bwMode="auto">
          <a:xfrm rot="60000">
            <a:off x="5719763" y="3816350"/>
            <a:ext cx="763587" cy="520700"/>
          </a:xfrm>
          <a:prstGeom prst="arc">
            <a:avLst>
              <a:gd name="adj1" fmla="val 707367"/>
              <a:gd name="adj2" fmla="val 4568056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47D21C4-5795-613E-3FC9-5A8EAA92CF55}"/>
              </a:ext>
            </a:extLst>
          </p:cNvPr>
          <p:cNvSpPr/>
          <p:nvPr/>
        </p:nvSpPr>
        <p:spPr>
          <a:xfrm>
            <a:off x="6324600" y="38862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chemeClr val="tx1"/>
                </a:solidFill>
                <a:latin typeface="Comic Sans MS" pitchFamily="66" charset="0"/>
              </a:rPr>
              <a:t>O</a:t>
            </a:r>
            <a:r>
              <a:rPr lang="sr-Latn-RS" sz="1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sz="1400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B47B13-2B19-A8DB-B43B-CE9CCB798A05}"/>
              </a:ext>
            </a:extLst>
          </p:cNvPr>
          <p:cNvSpPr/>
          <p:nvPr/>
        </p:nvSpPr>
        <p:spPr>
          <a:xfrm>
            <a:off x="5638800" y="4419600"/>
            <a:ext cx="1143000" cy="365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200" i="1" dirty="0">
                <a:solidFill>
                  <a:schemeClr val="tx1"/>
                </a:solidFill>
                <a:latin typeface="Comic Sans MS" pitchFamily="66" charset="0"/>
              </a:rPr>
              <a:t>Oksidaza</a:t>
            </a:r>
            <a:endParaRPr lang="en-US" sz="12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Fenilalanin katabolizam.png">
            <a:extLst>
              <a:ext uri="{FF2B5EF4-FFF2-40B4-BE49-F238E27FC236}">
                <a16:creationId xmlns:a16="http://schemas.microsoft.com/office/drawing/2014/main" id="{A35A90FB-7F1D-551C-98B8-F99568DB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295400"/>
            <a:ext cx="8637587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D5D422-D74D-3915-2118-96CE281ED8FF}"/>
              </a:ext>
            </a:extLst>
          </p:cNvPr>
          <p:cNvSpPr/>
          <p:nvPr/>
        </p:nvSpPr>
        <p:spPr>
          <a:xfrm>
            <a:off x="3581400" y="9144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rgbClr val="FF0000"/>
                </a:solidFill>
                <a:latin typeface="Comic Sans MS" pitchFamily="66" charset="0"/>
              </a:rPr>
              <a:t>retardacija</a:t>
            </a:r>
          </a:p>
          <a:p>
            <a:pPr algn="ctr">
              <a:defRPr/>
            </a:pPr>
            <a:r>
              <a:rPr lang="sr-Latn-RS" sz="1400" dirty="0">
                <a:solidFill>
                  <a:srgbClr val="FF0000"/>
                </a:solidFill>
                <a:latin typeface="Comic Sans MS" pitchFamily="66" charset="0"/>
              </a:rPr>
              <a:t>povraćanje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BD476C-9BCA-0258-98CA-B1CC466076B9}"/>
              </a:ext>
            </a:extLst>
          </p:cNvPr>
          <p:cNvCxnSpPr/>
          <p:nvPr/>
        </p:nvCxnSpPr>
        <p:spPr>
          <a:xfrm rot="5400000">
            <a:off x="2895600" y="1676400"/>
            <a:ext cx="17526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06EB43-1764-15F0-A28F-4A426F84D0FD}"/>
              </a:ext>
            </a:extLst>
          </p:cNvPr>
          <p:cNvCxnSpPr/>
          <p:nvPr/>
        </p:nvCxnSpPr>
        <p:spPr>
          <a:xfrm rot="16200000" flipV="1">
            <a:off x="6286500" y="5295900"/>
            <a:ext cx="762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CBD43D-D1AA-CD06-4443-BFF331388FD4}"/>
              </a:ext>
            </a:extLst>
          </p:cNvPr>
          <p:cNvSpPr/>
          <p:nvPr/>
        </p:nvSpPr>
        <p:spPr>
          <a:xfrm>
            <a:off x="6324600" y="60198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400" dirty="0">
                <a:solidFill>
                  <a:srgbClr val="FF0000"/>
                </a:solidFill>
                <a:latin typeface="Comic Sans MS" pitchFamily="66" charset="0"/>
              </a:rPr>
              <a:t>taman urin</a:t>
            </a:r>
          </a:p>
          <a:p>
            <a:pPr algn="ctr">
              <a:defRPr/>
            </a:pPr>
            <a:r>
              <a:rPr lang="sr-Latn-RS" sz="1400" dirty="0">
                <a:solidFill>
                  <a:srgbClr val="FF0000"/>
                </a:solidFill>
                <a:latin typeface="Comic Sans MS" pitchFamily="66" charset="0"/>
              </a:rPr>
              <a:t>artritis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63" name="Picture 12" descr="alkaptonurija.jpg">
            <a:extLst>
              <a:ext uri="{FF2B5EF4-FFF2-40B4-BE49-F238E27FC236}">
                <a16:creationId xmlns:a16="http://schemas.microsoft.com/office/drawing/2014/main" id="{FCF9382A-1656-A52E-6B77-C870B0E06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638800"/>
            <a:ext cx="1423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alkaptonurija 1.jpg">
            <a:extLst>
              <a:ext uri="{FF2B5EF4-FFF2-40B4-BE49-F238E27FC236}">
                <a16:creationId xmlns:a16="http://schemas.microsoft.com/office/drawing/2014/main" id="{7F1DD19D-1CA6-075E-BCA4-B51A54B02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2609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Tyrosinemia-Picture.jpg">
            <a:extLst>
              <a:ext uri="{FF2B5EF4-FFF2-40B4-BE49-F238E27FC236}">
                <a16:creationId xmlns:a16="http://schemas.microsoft.com/office/drawing/2014/main" id="{BADF3FD4-5767-633D-7528-2257D70FD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CDD1796-5272-DA01-399E-368422C8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A8B6D3-687A-91AA-AFEE-85755D4DBA4F}"/>
              </a:ext>
            </a:extLst>
          </p:cNvPr>
          <p:cNvSpPr/>
          <p:nvPr/>
        </p:nvSpPr>
        <p:spPr>
          <a:xfrm>
            <a:off x="2590800" y="685800"/>
            <a:ext cx="4114800" cy="457200"/>
          </a:xfrm>
          <a:prstGeom prst="roundRect">
            <a:avLst/>
          </a:prstGeom>
          <a:solidFill>
            <a:srgbClr val="A7D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F414F-E263-9A6B-2829-69135B9831B4}"/>
              </a:ext>
            </a:extLst>
          </p:cNvPr>
          <p:cNvSpPr txBox="1"/>
          <p:nvPr/>
        </p:nvSpPr>
        <p:spPr bwMode="auto">
          <a:xfrm>
            <a:off x="1905000" y="3124200"/>
            <a:ext cx="1364476" cy="461665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Dihidrobiopterin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(oksidisan oblik)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18A3E-B09D-997A-4ABF-DC7216E76335}"/>
              </a:ext>
            </a:extLst>
          </p:cNvPr>
          <p:cNvSpPr txBox="1"/>
          <p:nvPr/>
        </p:nvSpPr>
        <p:spPr bwMode="auto">
          <a:xfrm>
            <a:off x="5486400" y="3124200"/>
            <a:ext cx="1624163" cy="461665"/>
          </a:xfrm>
          <a:prstGeom prst="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Tetrahidrobiopterin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(redukovan oblik)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2E878-CC28-173C-C6E1-E05CECCCA702}"/>
              </a:ext>
            </a:extLst>
          </p:cNvPr>
          <p:cNvSpPr txBox="1"/>
          <p:nvPr/>
        </p:nvSpPr>
        <p:spPr bwMode="auto">
          <a:xfrm>
            <a:off x="2057400" y="5486400"/>
            <a:ext cx="1143000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Fenilalanin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06544-5757-2A38-85F3-D68A2512CA62}"/>
              </a:ext>
            </a:extLst>
          </p:cNvPr>
          <p:cNvSpPr txBox="1"/>
          <p:nvPr/>
        </p:nvSpPr>
        <p:spPr bwMode="auto">
          <a:xfrm>
            <a:off x="5638800" y="5486400"/>
            <a:ext cx="1143000" cy="27699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Tirozin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47A14-1D80-FE79-204A-E93DDE011C65}"/>
              </a:ext>
            </a:extLst>
          </p:cNvPr>
          <p:cNvSpPr txBox="1"/>
          <p:nvPr/>
        </p:nvSpPr>
        <p:spPr bwMode="auto">
          <a:xfrm>
            <a:off x="3124200" y="3810000"/>
            <a:ext cx="973343" cy="461665"/>
          </a:xfrm>
          <a:prstGeom prst="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Tetrahidro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biopterin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F4DDC-28E3-AEAD-2438-B87C79D12AB1}"/>
              </a:ext>
            </a:extLst>
          </p:cNvPr>
          <p:cNvSpPr txBox="1"/>
          <p:nvPr/>
        </p:nvSpPr>
        <p:spPr bwMode="auto">
          <a:xfrm>
            <a:off x="4648200" y="3810000"/>
            <a:ext cx="835485" cy="461665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Dihidro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biopterin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F0C7C4C-1958-90AA-F11E-160BD41E167F}"/>
              </a:ext>
            </a:extLst>
          </p:cNvPr>
          <p:cNvSpPr/>
          <p:nvPr/>
        </p:nvSpPr>
        <p:spPr>
          <a:xfrm>
            <a:off x="3810000" y="1752600"/>
            <a:ext cx="5334000" cy="51054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97FA33-E853-DFE3-87AA-B175D1E359B3}"/>
              </a:ext>
            </a:extLst>
          </p:cNvPr>
          <p:cNvSpPr/>
          <p:nvPr/>
        </p:nvSpPr>
        <p:spPr>
          <a:xfrm>
            <a:off x="0" y="3124200"/>
            <a:ext cx="3733800" cy="25146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D66B86-2DB7-8EBF-5113-839628E56BBD}"/>
              </a:ext>
            </a:extLst>
          </p:cNvPr>
          <p:cNvSpPr/>
          <p:nvPr/>
        </p:nvSpPr>
        <p:spPr>
          <a:xfrm>
            <a:off x="0" y="609600"/>
            <a:ext cx="4495800" cy="24384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708F5-277C-227A-0DAF-FF61D283E4B2}"/>
              </a:ext>
            </a:extLst>
          </p:cNvPr>
          <p:cNvSpPr txBox="1"/>
          <p:nvPr/>
        </p:nvSpPr>
        <p:spPr>
          <a:xfrm>
            <a:off x="0" y="1524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 AMINOKISELINA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65006-A54B-8C2C-12DC-5099488A0B21}"/>
              </a:ext>
            </a:extLst>
          </p:cNvPr>
          <p:cNvSpPr txBox="1"/>
          <p:nvPr/>
        </p:nvSpPr>
        <p:spPr>
          <a:xfrm>
            <a:off x="3505200" y="609600"/>
            <a:ext cx="838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DBFBF-CE91-1C28-19DC-C57B3C0E5FAC}"/>
              </a:ext>
            </a:extLst>
          </p:cNvPr>
          <p:cNvSpPr txBox="1"/>
          <p:nvPr/>
        </p:nvSpPr>
        <p:spPr>
          <a:xfrm>
            <a:off x="457200" y="609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C0E56-8D7F-5320-2CA1-B13F6B8A7E30}"/>
              </a:ext>
            </a:extLst>
          </p:cNvPr>
          <p:cNvSpPr txBox="1"/>
          <p:nvPr/>
        </p:nvSpPr>
        <p:spPr>
          <a:xfrm>
            <a:off x="1066800" y="19812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70ED1-B1A6-31D8-C5E0-4B6C4BF04D68}"/>
              </a:ext>
            </a:extLst>
          </p:cNvPr>
          <p:cNvSpPr txBox="1"/>
          <p:nvPr/>
        </p:nvSpPr>
        <p:spPr>
          <a:xfrm>
            <a:off x="6324600" y="19050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 skelet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16B9EAF-B72D-352D-72A3-4304DC0E0C7F}"/>
              </a:ext>
            </a:extLst>
          </p:cNvPr>
          <p:cNvSpPr/>
          <p:nvPr/>
        </p:nvSpPr>
        <p:spPr>
          <a:xfrm rot="10800000">
            <a:off x="1600200" y="838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EC90EF-E3A0-1204-B831-363483BF1D3C}"/>
              </a:ext>
            </a:extLst>
          </p:cNvPr>
          <p:cNvSpPr/>
          <p:nvPr/>
        </p:nvSpPr>
        <p:spPr>
          <a:xfrm rot="10800000">
            <a:off x="2895600" y="8382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C42F1-F38D-425F-779A-554003C95125}"/>
              </a:ext>
            </a:extLst>
          </p:cNvPr>
          <p:cNvSpPr txBox="1"/>
          <p:nvPr/>
        </p:nvSpPr>
        <p:spPr>
          <a:xfrm>
            <a:off x="1371600" y="1295400"/>
            <a:ext cx="1676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6DEF86A-D606-76CB-122B-A5B5F8417AE9}"/>
              </a:ext>
            </a:extLst>
          </p:cNvPr>
          <p:cNvSpPr/>
          <p:nvPr/>
        </p:nvSpPr>
        <p:spPr>
          <a:xfrm rot="10800000">
            <a:off x="1143000" y="3505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6607B43-566E-9D89-F1A0-4B60BFA032D2}"/>
              </a:ext>
            </a:extLst>
          </p:cNvPr>
          <p:cNvSpPr/>
          <p:nvPr/>
        </p:nvSpPr>
        <p:spPr>
          <a:xfrm rot="10800000">
            <a:off x="457200" y="22098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65567-E926-EA15-338D-5D8C31F9A795}"/>
              </a:ext>
            </a:extLst>
          </p:cNvPr>
          <p:cNvSpPr txBox="1"/>
          <p:nvPr/>
        </p:nvSpPr>
        <p:spPr>
          <a:xfrm>
            <a:off x="990600" y="32766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sr-Latn-R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4D4B4-9528-E697-7F9F-147DEE1C2D1A}"/>
              </a:ext>
            </a:extLst>
          </p:cNvPr>
          <p:cNvSpPr txBox="1"/>
          <p:nvPr/>
        </p:nvSpPr>
        <p:spPr>
          <a:xfrm>
            <a:off x="457200" y="2667000"/>
            <a:ext cx="1295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aminacija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9E93F4-2730-2F5E-5D22-17D9E8DC93DD}"/>
              </a:ext>
            </a:extLst>
          </p:cNvPr>
          <p:cNvSpPr txBox="1"/>
          <p:nvPr/>
        </p:nvSpPr>
        <p:spPr>
          <a:xfrm>
            <a:off x="609600" y="44958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89AA0FE-6A18-439F-A848-D3514B9085F6}"/>
              </a:ext>
            </a:extLst>
          </p:cNvPr>
          <p:cNvSpPr/>
          <p:nvPr/>
        </p:nvSpPr>
        <p:spPr>
          <a:xfrm rot="10800000">
            <a:off x="6858000" y="1752600"/>
            <a:ext cx="1295400" cy="1219200"/>
          </a:xfrm>
          <a:prstGeom prst="arc">
            <a:avLst>
              <a:gd name="adj1" fmla="val 16218716"/>
              <a:gd name="adj2" fmla="val 340202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8BBD12AC-700E-02C1-1ED0-D3070E51FA2D}"/>
              </a:ext>
            </a:extLst>
          </p:cNvPr>
          <p:cNvSpPr/>
          <p:nvPr/>
        </p:nvSpPr>
        <p:spPr>
          <a:xfrm rot="10800000">
            <a:off x="5562600" y="17526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1262FC-3731-DA6E-F0E6-E55EB03A44C7}"/>
              </a:ext>
            </a:extLst>
          </p:cNvPr>
          <p:cNvSpPr txBox="1"/>
          <p:nvPr/>
        </p:nvSpPr>
        <p:spPr>
          <a:xfrm>
            <a:off x="5105400" y="29718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oksalacetat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0D090F-B575-B818-7F80-3122699DCEC3}"/>
              </a:ext>
            </a:extLst>
          </p:cNvPr>
          <p:cNvCxnSpPr/>
          <p:nvPr/>
        </p:nvCxnSpPr>
        <p:spPr>
          <a:xfrm>
            <a:off x="3505200" y="20574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56075BA-4FAA-8EF7-B729-257C48DFFCA3}"/>
              </a:ext>
            </a:extLst>
          </p:cNvPr>
          <p:cNvSpPr txBox="1"/>
          <p:nvPr/>
        </p:nvSpPr>
        <p:spPr>
          <a:xfrm>
            <a:off x="7543800" y="28194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acetil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97EB44-6838-E447-8479-A3C4B6DBBC22}"/>
              </a:ext>
            </a:extLst>
          </p:cNvPr>
          <p:cNvCxnSpPr/>
          <p:nvPr/>
        </p:nvCxnSpPr>
        <p:spPr>
          <a:xfrm>
            <a:off x="6324600" y="3124200"/>
            <a:ext cx="1219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2156DD95-2051-3653-CBD3-4BA9366C65BE}"/>
              </a:ext>
            </a:extLst>
          </p:cNvPr>
          <p:cNvSpPr/>
          <p:nvPr/>
        </p:nvSpPr>
        <p:spPr>
          <a:xfrm rot="10800000">
            <a:off x="4343400" y="29718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F446FF-4702-D846-76A4-14261DF2E626}"/>
              </a:ext>
            </a:extLst>
          </p:cNvPr>
          <p:cNvSpPr txBox="1"/>
          <p:nvPr/>
        </p:nvSpPr>
        <p:spPr>
          <a:xfrm>
            <a:off x="3886200" y="4038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53EEE3-7430-93C6-0DC3-D19558F05816}"/>
              </a:ext>
            </a:extLst>
          </p:cNvPr>
          <p:cNvSpPr txBox="1"/>
          <p:nvPr/>
        </p:nvSpPr>
        <p:spPr>
          <a:xfrm>
            <a:off x="4114800" y="3657600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glukoneogeneza</a:t>
            </a:r>
            <a:endParaRPr lang="sr-Latn-R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975076-AC17-D89D-069C-10E8FD63CD96}"/>
              </a:ext>
            </a:extLst>
          </p:cNvPr>
          <p:cNvSpPr txBox="1"/>
          <p:nvPr/>
        </p:nvSpPr>
        <p:spPr>
          <a:xfrm>
            <a:off x="7543800" y="3657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CLK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DD4B2CF-0049-D728-795A-A183875A3D1A}"/>
              </a:ext>
            </a:extLst>
          </p:cNvPr>
          <p:cNvSpPr/>
          <p:nvPr/>
        </p:nvSpPr>
        <p:spPr>
          <a:xfrm rot="10800000">
            <a:off x="8001000" y="2590800"/>
            <a:ext cx="609600" cy="762000"/>
          </a:xfrm>
          <a:prstGeom prst="arc">
            <a:avLst>
              <a:gd name="adj1" fmla="val 16218716"/>
              <a:gd name="adj2" fmla="val 19249330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E65E70C-1471-1E0C-35D2-5265E7BBFC22}"/>
              </a:ext>
            </a:extLst>
          </p:cNvPr>
          <p:cNvSpPr/>
          <p:nvPr/>
        </p:nvSpPr>
        <p:spPr>
          <a:xfrm rot="10800000">
            <a:off x="7391400" y="3352800"/>
            <a:ext cx="1524000" cy="1219200"/>
          </a:xfrm>
          <a:prstGeom prst="arc">
            <a:avLst>
              <a:gd name="adj1" fmla="val 10697463"/>
              <a:gd name="adj2" fmla="val 10682302"/>
            </a:avLst>
          </a:prstGeom>
          <a:ln w="19050">
            <a:solidFill>
              <a:schemeClr val="tx1"/>
            </a:solidFill>
            <a:prstDash val="lg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0FB02C-3190-745C-591F-FFF8FF2FED12}"/>
              </a:ext>
            </a:extLst>
          </p:cNvPr>
          <p:cNvCxnSpPr/>
          <p:nvPr/>
        </p:nvCxnSpPr>
        <p:spPr>
          <a:xfrm rot="5400000">
            <a:off x="7823994" y="5790406"/>
            <a:ext cx="609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5BD5D73E-D897-3F19-78B6-8FDAA1BBC0C0}"/>
              </a:ext>
            </a:extLst>
          </p:cNvPr>
          <p:cNvSpPr/>
          <p:nvPr/>
        </p:nvSpPr>
        <p:spPr>
          <a:xfrm rot="5400000">
            <a:off x="7924800" y="4800600"/>
            <a:ext cx="381000" cy="11430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807E38-B795-8DFF-DED9-8280B7C0733A}"/>
              </a:ext>
            </a:extLst>
          </p:cNvPr>
          <p:cNvSpPr txBox="1"/>
          <p:nvPr/>
        </p:nvSpPr>
        <p:spPr>
          <a:xfrm>
            <a:off x="7315200" y="48768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FADH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670AEF6F-66F6-20C8-D069-4BEF5D916113}"/>
              </a:ext>
            </a:extLst>
          </p:cNvPr>
          <p:cNvSpPr/>
          <p:nvPr/>
        </p:nvSpPr>
        <p:spPr>
          <a:xfrm rot="10800000">
            <a:off x="8077200" y="4572000"/>
            <a:ext cx="457200" cy="533400"/>
          </a:xfrm>
          <a:prstGeom prst="arc">
            <a:avLst>
              <a:gd name="adj1" fmla="val 48217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" name="Picture 13" descr="http://www.ebi.ac.uk/pdbe/widgets/QuipStories/CXI/respiratory_chain_boxes_detailed.png">
            <a:extLst>
              <a:ext uri="{FF2B5EF4-FFF2-40B4-BE49-F238E27FC236}">
                <a16:creationId xmlns:a16="http://schemas.microsoft.com/office/drawing/2014/main" id="{3640AFBA-B585-5D77-22D7-392CF1CF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0"/>
            <a:ext cx="1219200" cy="621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3C50E1C-CDA2-C620-461E-EB4A7ACF63A7}"/>
              </a:ext>
            </a:extLst>
          </p:cNvPr>
          <p:cNvSpPr/>
          <p:nvPr/>
        </p:nvSpPr>
        <p:spPr>
          <a:xfrm>
            <a:off x="7162800" y="6019800"/>
            <a:ext cx="381000" cy="685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14" name="Picture 35" descr="ATP-Synthase-3d-model.png">
            <a:extLst>
              <a:ext uri="{FF2B5EF4-FFF2-40B4-BE49-F238E27FC236}">
                <a16:creationId xmlns:a16="http://schemas.microsoft.com/office/drawing/2014/main" id="{9E83ACA7-2667-A7DD-770D-5EE4FE57B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762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4CB2B38A-85AB-05E1-B982-A5CD9E8F9DA5}"/>
              </a:ext>
            </a:extLst>
          </p:cNvPr>
          <p:cNvSpPr/>
          <p:nvPr/>
        </p:nvSpPr>
        <p:spPr>
          <a:xfrm rot="10800000">
            <a:off x="4343400" y="5867400"/>
            <a:ext cx="2743200" cy="685800"/>
          </a:xfrm>
          <a:prstGeom prst="arc">
            <a:avLst>
              <a:gd name="adj1" fmla="val 9921497"/>
              <a:gd name="adj2" fmla="val 19422920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81D406-A77F-15B9-E5E1-8795B45838B7}"/>
              </a:ext>
            </a:extLst>
          </p:cNvPr>
          <p:cNvSpPr txBox="1"/>
          <p:nvPr/>
        </p:nvSpPr>
        <p:spPr>
          <a:xfrm>
            <a:off x="6019800" y="57150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6218B2-2CF4-E1CA-B3C0-CD0B44B8A83C}"/>
              </a:ext>
            </a:extLst>
          </p:cNvPr>
          <p:cNvSpPr txBox="1"/>
          <p:nvPr/>
        </p:nvSpPr>
        <p:spPr>
          <a:xfrm>
            <a:off x="4572000" y="63246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3118" name="Group 327">
            <a:extLst>
              <a:ext uri="{FF2B5EF4-FFF2-40B4-BE49-F238E27FC236}">
                <a16:creationId xmlns:a16="http://schemas.microsoft.com/office/drawing/2014/main" id="{136C3962-4630-5A62-7C5F-D6B1150EBBC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52400"/>
            <a:ext cx="3444875" cy="1220788"/>
            <a:chOff x="3048000" y="625154"/>
            <a:chExt cx="3444110" cy="1221432"/>
          </a:xfrm>
        </p:grpSpPr>
        <p:grpSp>
          <p:nvGrpSpPr>
            <p:cNvPr id="3122" name="Group 31">
              <a:extLst>
                <a:ext uri="{FF2B5EF4-FFF2-40B4-BE49-F238E27FC236}">
                  <a16:creationId xmlns:a16="http://schemas.microsoft.com/office/drawing/2014/main" id="{6702C77B-AF58-6AF3-C15D-7C9C8C320D9D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171209" y="1512109"/>
              <a:ext cx="304732" cy="152400"/>
              <a:chOff x="4932801" y="990600"/>
              <a:chExt cx="304732" cy="15240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AAD197D-12FC-7FAB-4D2C-836272FC1E87}"/>
                  </a:ext>
                </a:extLst>
              </p:cNvPr>
              <p:cNvCxnSpPr/>
              <p:nvPr/>
            </p:nvCxnSpPr>
            <p:spPr>
              <a:xfrm>
                <a:off x="4930577" y="1059938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82D7AC1-74B8-5DB6-F641-8AEB578A857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23" name="Group 34">
              <a:extLst>
                <a:ext uri="{FF2B5EF4-FFF2-40B4-BE49-F238E27FC236}">
                  <a16:creationId xmlns:a16="http://schemas.microsoft.com/office/drawing/2014/main" id="{8360FCFD-8E50-855A-80A3-ED4EB483C49D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018495" y="1235308"/>
              <a:ext cx="304961" cy="152400"/>
              <a:chOff x="4952232" y="990600"/>
              <a:chExt cx="304961" cy="15240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6893F6-5C00-A601-422C-343330A94678}"/>
                  </a:ext>
                </a:extLst>
              </p:cNvPr>
              <p:cNvCxnSpPr/>
              <p:nvPr/>
            </p:nvCxnSpPr>
            <p:spPr>
              <a:xfrm>
                <a:off x="4952232" y="1065682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7DDFE06-FE51-10DD-41ED-EA9EEF07617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24" name="Group 37">
              <a:extLst>
                <a:ext uri="{FF2B5EF4-FFF2-40B4-BE49-F238E27FC236}">
                  <a16:creationId xmlns:a16="http://schemas.microsoft.com/office/drawing/2014/main" id="{C4B84CA0-FBF4-A520-58F4-86B9D2D99F5A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791296" y="1612063"/>
              <a:ext cx="304961" cy="152400"/>
              <a:chOff x="4946448" y="990600"/>
              <a:chExt cx="304961" cy="15240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B686690-5E5E-93A9-A0DC-9179C6C187AE}"/>
                  </a:ext>
                </a:extLst>
              </p:cNvPr>
              <p:cNvCxnSpPr/>
              <p:nvPr/>
            </p:nvCxnSpPr>
            <p:spPr>
              <a:xfrm>
                <a:off x="4943385" y="1146947"/>
                <a:ext cx="304961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428C1CF-8F54-C044-C872-26C2FA76387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25" name="Group 40">
              <a:extLst>
                <a:ext uri="{FF2B5EF4-FFF2-40B4-BE49-F238E27FC236}">
                  <a16:creationId xmlns:a16="http://schemas.microsoft.com/office/drawing/2014/main" id="{444D99FC-B3D0-FF63-7ACE-BF895D8B5355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730471" y="1161869"/>
              <a:ext cx="304961" cy="152400"/>
              <a:chOff x="4948808" y="990600"/>
              <a:chExt cx="304961" cy="152400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96B2919-E5DE-912B-0D85-2DFD5A555DC5}"/>
                  </a:ext>
                </a:extLst>
              </p:cNvPr>
              <p:cNvCxnSpPr/>
              <p:nvPr/>
            </p:nvCxnSpPr>
            <p:spPr>
              <a:xfrm>
                <a:off x="4943769" y="1056768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7174422-8811-4B1F-FBCC-9E4E56CF3158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26" name="Group 85">
              <a:extLst>
                <a:ext uri="{FF2B5EF4-FFF2-40B4-BE49-F238E27FC236}">
                  <a16:creationId xmlns:a16="http://schemas.microsoft.com/office/drawing/2014/main" id="{6E16A97F-FBA3-DB86-6DCE-93F8C7BF8EA9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508997" y="1455711"/>
              <a:ext cx="304800" cy="152400"/>
              <a:chOff x="4953000" y="990600"/>
              <a:chExt cx="304800" cy="15240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5A4410E-F2E3-DDBB-0B1E-CE983C804E8F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2D0F2DC-B310-8093-BD8F-737EE9DE84CB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27" name="Group 31">
              <a:extLst>
                <a:ext uri="{FF2B5EF4-FFF2-40B4-BE49-F238E27FC236}">
                  <a16:creationId xmlns:a16="http://schemas.microsoft.com/office/drawing/2014/main" id="{D9516265-34FB-9CA0-03CF-63DA6B908A27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5874793" y="1543101"/>
              <a:ext cx="304732" cy="152400"/>
              <a:chOff x="4951856" y="990600"/>
              <a:chExt cx="304732" cy="15240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A82218D-68A0-BAC6-894E-C1893A202F7E}"/>
                  </a:ext>
                </a:extLst>
              </p:cNvPr>
              <p:cNvCxnSpPr/>
              <p:nvPr/>
            </p:nvCxnSpPr>
            <p:spPr>
              <a:xfrm>
                <a:off x="4951856" y="1065359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B61B59-81DD-B5C9-C6DE-BD5FCF0FC98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28" name="Group 27">
              <a:extLst>
                <a:ext uri="{FF2B5EF4-FFF2-40B4-BE49-F238E27FC236}">
                  <a16:creationId xmlns:a16="http://schemas.microsoft.com/office/drawing/2014/main" id="{0A1D6DE4-F65B-7361-967C-CDBAAD462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112" y="1524001"/>
              <a:ext cx="304732" cy="152400"/>
              <a:chOff x="4952712" y="990600"/>
              <a:chExt cx="304732" cy="1524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7F3DBDC-8474-BDD6-6910-A48A3541DE9A}"/>
                  </a:ext>
                </a:extLst>
              </p:cNvPr>
              <p:cNvCxnSpPr/>
              <p:nvPr/>
            </p:nvCxnSpPr>
            <p:spPr>
              <a:xfrm>
                <a:off x="4952712" y="1066992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0C1D43E-898F-8032-7212-2C4ABF5EAA0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29" name="Group 28">
              <a:extLst>
                <a:ext uri="{FF2B5EF4-FFF2-40B4-BE49-F238E27FC236}">
                  <a16:creationId xmlns:a16="http://schemas.microsoft.com/office/drawing/2014/main" id="{FEF716B2-4CED-1735-D6EB-E7AD4FA574B7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744392" y="1353011"/>
              <a:ext cx="304732" cy="152400"/>
              <a:chOff x="4955241" y="990600"/>
              <a:chExt cx="304732" cy="15240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C708E36-0B5D-4EB3-48F9-2995BA4DEB51}"/>
                  </a:ext>
                </a:extLst>
              </p:cNvPr>
              <p:cNvCxnSpPr/>
              <p:nvPr/>
            </p:nvCxnSpPr>
            <p:spPr>
              <a:xfrm>
                <a:off x="4955241" y="1062964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E99EDC5-396E-4EE1-57C0-19199B737C0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30" name="Group 27">
              <a:extLst>
                <a:ext uri="{FF2B5EF4-FFF2-40B4-BE49-F238E27FC236}">
                  <a16:creationId xmlns:a16="http://schemas.microsoft.com/office/drawing/2014/main" id="{B6C55D4B-5F1E-5441-A10B-FDCAB7A0A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838202"/>
              <a:ext cx="304732" cy="152400"/>
              <a:chOff x="4953000" y="990600"/>
              <a:chExt cx="304732" cy="15240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0F77CB8-4CAD-7265-FBAC-066EBEA74E7B}"/>
                  </a:ext>
                </a:extLst>
              </p:cNvPr>
              <p:cNvCxnSpPr/>
              <p:nvPr/>
            </p:nvCxnSpPr>
            <p:spPr>
              <a:xfrm>
                <a:off x="4953000" y="1066629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8B0F700-C4A1-D771-206B-A46FDC43FB8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31" name="Group 28">
              <a:extLst>
                <a:ext uri="{FF2B5EF4-FFF2-40B4-BE49-F238E27FC236}">
                  <a16:creationId xmlns:a16="http://schemas.microsoft.com/office/drawing/2014/main" id="{DBDE7EBF-67C2-D51F-CB76-69024F718DF2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3446838" y="668249"/>
              <a:ext cx="304732" cy="152400"/>
              <a:chOff x="4952850" y="990600"/>
              <a:chExt cx="304732" cy="15240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E3E52B1-0010-F881-3703-E751C07EC8B4}"/>
                  </a:ext>
                </a:extLst>
              </p:cNvPr>
              <p:cNvCxnSpPr/>
              <p:nvPr/>
            </p:nvCxnSpPr>
            <p:spPr>
              <a:xfrm>
                <a:off x="4952850" y="1064936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ED7C18-EC7E-E429-EF8A-144E12BE0E34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32" name="Group 27">
              <a:extLst>
                <a:ext uri="{FF2B5EF4-FFF2-40B4-BE49-F238E27FC236}">
                  <a16:creationId xmlns:a16="http://schemas.microsoft.com/office/drawing/2014/main" id="{1D6D4033-CBDD-112D-EEE9-8302B3EDF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492" y="838200"/>
              <a:ext cx="304732" cy="152400"/>
              <a:chOff x="4952492" y="990600"/>
              <a:chExt cx="304732" cy="1524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E0FCD89-4FA6-F945-598A-EB9B627588FB}"/>
                  </a:ext>
                </a:extLst>
              </p:cNvPr>
              <p:cNvCxnSpPr/>
              <p:nvPr/>
            </p:nvCxnSpPr>
            <p:spPr>
              <a:xfrm>
                <a:off x="4952492" y="106663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0514F83-3DF7-10F3-18AB-E59CB41D7603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33" name="Group 28">
              <a:extLst>
                <a:ext uri="{FF2B5EF4-FFF2-40B4-BE49-F238E27FC236}">
                  <a16:creationId xmlns:a16="http://schemas.microsoft.com/office/drawing/2014/main" id="{3D01E83A-22AB-10A9-CF12-15B35D35B1B6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742597" y="663930"/>
              <a:ext cx="303145" cy="152400"/>
              <a:chOff x="4963595" y="990600"/>
              <a:chExt cx="303145" cy="15240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4AF24A6-2676-AB7C-B393-C2A901128708}"/>
                  </a:ext>
                </a:extLst>
              </p:cNvPr>
              <p:cNvCxnSpPr/>
              <p:nvPr/>
            </p:nvCxnSpPr>
            <p:spPr>
              <a:xfrm>
                <a:off x="4964283" y="1047144"/>
                <a:ext cx="303145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A242F42-E125-C9B2-7327-1731867AF37F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34" name="Group 31">
              <a:extLst>
                <a:ext uri="{FF2B5EF4-FFF2-40B4-BE49-F238E27FC236}">
                  <a16:creationId xmlns:a16="http://schemas.microsoft.com/office/drawing/2014/main" id="{16218C53-EF68-1E39-04A4-A71784707ED9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4274994" y="781049"/>
              <a:ext cx="304732" cy="152400"/>
              <a:chOff x="4952260" y="990600"/>
              <a:chExt cx="304732" cy="15240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240FFF9-5C9F-97E9-DACA-78B7C6179FB8}"/>
                  </a:ext>
                </a:extLst>
              </p:cNvPr>
              <p:cNvCxnSpPr/>
              <p:nvPr/>
            </p:nvCxnSpPr>
            <p:spPr>
              <a:xfrm>
                <a:off x="4952259" y="1065006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CFA8224-1733-6E04-0B6E-D8BDE83BD08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35" name="Group 31">
              <a:extLst>
                <a:ext uri="{FF2B5EF4-FFF2-40B4-BE49-F238E27FC236}">
                  <a16:creationId xmlns:a16="http://schemas.microsoft.com/office/drawing/2014/main" id="{BD60AF03-D593-2F7A-5881-B34AA8A0E80E}"/>
                </a:ext>
              </a:extLst>
            </p:cNvPr>
            <p:cNvGrpSpPr>
              <a:grpSpLocks/>
            </p:cNvGrpSpPr>
            <p:nvPr/>
          </p:nvGrpSpPr>
          <p:grpSpPr bwMode="auto">
            <a:xfrm rot="1896113">
              <a:off x="4874347" y="894569"/>
              <a:ext cx="304732" cy="152400"/>
              <a:chOff x="4929767" y="990600"/>
              <a:chExt cx="304732" cy="15240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D223294-65A8-1DE1-2CF3-6E5D025CF935}"/>
                  </a:ext>
                </a:extLst>
              </p:cNvPr>
              <p:cNvCxnSpPr/>
              <p:nvPr/>
            </p:nvCxnSpPr>
            <p:spPr>
              <a:xfrm>
                <a:off x="4929767" y="1062098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3FE15E5-A955-4876-9FD3-4A0629271A7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136" name="Group 40">
              <a:extLst>
                <a:ext uri="{FF2B5EF4-FFF2-40B4-BE49-F238E27FC236}">
                  <a16:creationId xmlns:a16="http://schemas.microsoft.com/office/drawing/2014/main" id="{5E9F95C2-EDA7-B8C0-4A06-265C582D0CB1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647137" y="701579"/>
              <a:ext cx="304961" cy="152400"/>
              <a:chOff x="4952640" y="990600"/>
              <a:chExt cx="304961" cy="1524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1340CCB-E52E-7B52-46E5-A468D6526F9C}"/>
                  </a:ext>
                </a:extLst>
              </p:cNvPr>
              <p:cNvCxnSpPr/>
              <p:nvPr/>
            </p:nvCxnSpPr>
            <p:spPr>
              <a:xfrm>
                <a:off x="4952640" y="1065760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99021A2-143C-B0F5-3A70-5ADF91DEA44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CBA2B1F-3D02-DC47-AB0A-F58F1453931B}"/>
              </a:ext>
            </a:extLst>
          </p:cNvPr>
          <p:cNvSpPr txBox="1"/>
          <p:nvPr/>
        </p:nvSpPr>
        <p:spPr>
          <a:xfrm>
            <a:off x="152400" y="762000"/>
            <a:ext cx="6858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EE3BF3E-5B15-2D51-8E0A-97A01863877E}"/>
              </a:ext>
            </a:extLst>
          </p:cNvPr>
          <p:cNvSpPr txBox="1"/>
          <p:nvPr/>
        </p:nvSpPr>
        <p:spPr>
          <a:xfrm>
            <a:off x="-228600" y="3276600"/>
            <a:ext cx="2514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2FE1D96-4C00-11E0-9121-193929CCDEF3}"/>
              </a:ext>
            </a:extLst>
          </p:cNvPr>
          <p:cNvSpPr txBox="1"/>
          <p:nvPr/>
        </p:nvSpPr>
        <p:spPr>
          <a:xfrm>
            <a:off x="3352800" y="3276600"/>
            <a:ext cx="40386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III</a:t>
            </a:r>
            <a:endParaRPr lang="sr-Latn-R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F97AA92-14B3-25C1-AFC7-8AF560F759BC}"/>
              </a:ext>
            </a:extLst>
          </p:cNvPr>
          <p:cNvSpPr txBox="1"/>
          <p:nvPr/>
        </p:nvSpPr>
        <p:spPr bwMode="auto">
          <a:xfrm>
            <a:off x="6400800" y="3657600"/>
            <a:ext cx="6175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2CO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baseline="-25000" dirty="0">
              <a:latin typeface="+mn-lt"/>
              <a:cs typeface="+mn-cs"/>
            </a:endParaRPr>
          </a:p>
        </p:txBody>
      </p:sp>
      <p:grpSp>
        <p:nvGrpSpPr>
          <p:cNvPr id="21507" name="Group 105">
            <a:extLst>
              <a:ext uri="{FF2B5EF4-FFF2-40B4-BE49-F238E27FC236}">
                <a16:creationId xmlns:a16="http://schemas.microsoft.com/office/drawing/2014/main" id="{9D4016B7-056E-5C61-D592-1672B4870E2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057400"/>
            <a:ext cx="2874963" cy="1143000"/>
            <a:chOff x="2667001" y="1905000"/>
            <a:chExt cx="2874241" cy="1143000"/>
          </a:xfrm>
        </p:grpSpPr>
        <p:grpSp>
          <p:nvGrpSpPr>
            <p:cNvPr id="21607" name="Group 108">
              <a:extLst>
                <a:ext uri="{FF2B5EF4-FFF2-40B4-BE49-F238E27FC236}">
                  <a16:creationId xmlns:a16="http://schemas.microsoft.com/office/drawing/2014/main" id="{AC6AAFB5-54C4-1CF6-49FC-22504B3B1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1" y="1905000"/>
              <a:ext cx="2874241" cy="1143000"/>
              <a:chOff x="2770415" y="4953000"/>
              <a:chExt cx="2258332" cy="1143000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A1B9841-5EE2-A0BA-8F1B-2D450B36C545}"/>
                  </a:ext>
                </a:extLst>
              </p:cNvPr>
              <p:cNvSpPr/>
              <p:nvPr/>
            </p:nvSpPr>
            <p:spPr>
              <a:xfrm>
                <a:off x="2830286" y="4953000"/>
                <a:ext cx="2095500" cy="1143000"/>
              </a:xfrm>
              <a:prstGeom prst="roundRect">
                <a:avLst/>
              </a:prstGeom>
              <a:solidFill>
                <a:schemeClr val="accent1">
                  <a:lumMod val="75000"/>
                  <a:alpha val="34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612" name="Group 87">
                <a:extLst>
                  <a:ext uri="{FF2B5EF4-FFF2-40B4-BE49-F238E27FC236}">
                    <a16:creationId xmlns:a16="http://schemas.microsoft.com/office/drawing/2014/main" id="{1617DD22-40F6-5755-BDA6-D1E86806C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0415" y="5105400"/>
                <a:ext cx="2258332" cy="612775"/>
                <a:chOff x="2465615" y="2057400"/>
                <a:chExt cx="2258332" cy="612775"/>
              </a:xfrm>
            </p:grpSpPr>
            <p:sp>
              <p:nvSpPr>
                <p:cNvPr id="27" name="TextBox 3">
                  <a:extLst>
                    <a:ext uri="{FF2B5EF4-FFF2-40B4-BE49-F238E27FC236}">
                      <a16:creationId xmlns:a16="http://schemas.microsoft.com/office/drawing/2014/main" id="{3A588EFD-D591-F39C-7123-2B75C5869268}"/>
                    </a:ext>
                  </a:extLst>
                </p:cNvPr>
                <p:cNvSpPr txBox="1"/>
                <p:nvPr/>
              </p:nvSpPr>
              <p:spPr bwMode="auto">
                <a:xfrm>
                  <a:off x="4021881" y="2057400"/>
                  <a:ext cx="702066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grpSp>
              <p:nvGrpSpPr>
                <p:cNvPr id="21614" name="Group 81">
                  <a:extLst>
                    <a:ext uri="{FF2B5EF4-FFF2-40B4-BE49-F238E27FC236}">
                      <a16:creationId xmlns:a16="http://schemas.microsoft.com/office/drawing/2014/main" id="{FAB2E359-9D1B-97FC-A087-E170D39052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5615" y="2057400"/>
                  <a:ext cx="1747610" cy="612775"/>
                  <a:chOff x="255815" y="533400"/>
                  <a:chExt cx="1747610" cy="612775"/>
                </a:xfrm>
              </p:grpSpPr>
              <p:grpSp>
                <p:nvGrpSpPr>
                  <p:cNvPr id="21615" name="Group 15">
                    <a:extLst>
                      <a:ext uri="{FF2B5EF4-FFF2-40B4-BE49-F238E27FC236}">
                        <a16:creationId xmlns:a16="http://schemas.microsoft.com/office/drawing/2014/main" id="{4C94A51F-B446-5C98-FBC1-881F83646B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815" y="533400"/>
                    <a:ext cx="1747610" cy="612775"/>
                    <a:chOff x="1170215" y="2057400"/>
                    <a:chExt cx="1747610" cy="612775"/>
                  </a:xfrm>
                </p:grpSpPr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165F68D9-9AA4-A0AE-275D-B65A2A3C4783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1170215" y="2057400"/>
                      <a:ext cx="1682214" cy="307975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+mn-cs"/>
                        </a:rPr>
                        <a:t>-OOC</a:t>
                      </a:r>
                      <a:r>
                        <a:rPr lang="sr-Latn-R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+mn-cs"/>
                        </a:rPr>
                        <a:t>-</a:t>
                      </a:r>
                      <a:r>
                        <a:rPr lang="sr-Latn-R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CH</a:t>
                      </a:r>
                      <a:r>
                        <a:rPr lang="en-US" sz="1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r>
                        <a:rPr lang="sr-Latn-R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 -CH</a:t>
                      </a:r>
                      <a:r>
                        <a:rPr lang="en-US" sz="1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2 </a:t>
                      </a:r>
                      <a:r>
                        <a:rPr lang="sr-Latn-R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-CH</a:t>
                      </a:r>
                      <a:r>
                        <a:rPr lang="en-US" sz="1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2 </a:t>
                      </a:r>
                      <a:r>
                        <a:rPr lang="sr-Latn-R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lang="sr-Latn-R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+mn-cs"/>
                        </a:rPr>
                        <a:t>C</a:t>
                      </a:r>
                      <a:endParaRPr lang="en-U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endParaRPr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2491254D-4C4C-2954-3F0D-0FFB9375C72B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590557" y="2362200"/>
                      <a:ext cx="326716" cy="307975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sr-Latn-R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+mn-cs"/>
                        </a:rPr>
                        <a:t>O</a:t>
                      </a:r>
                      <a:endParaRPr lang="en-U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BBB65FD-8F0F-8BFF-A2DD-B56FA3A8A604}"/>
                      </a:ext>
                    </a:extLst>
                  </p:cNvPr>
                  <p:cNvSpPr txBox="1"/>
                  <p:nvPr/>
                </p:nvSpPr>
                <p:spPr bwMode="auto">
                  <a:xfrm rot="16200000">
                    <a:off x="1692050" y="669908"/>
                    <a:ext cx="276225" cy="30801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=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29CE49-8BD2-AB62-6660-10B4D53FB46E}"/>
                </a:ext>
              </a:extLst>
            </p:cNvPr>
            <p:cNvSpPr txBox="1"/>
            <p:nvPr/>
          </p:nvSpPr>
          <p:spPr bwMode="auto">
            <a:xfrm>
              <a:off x="3352629" y="2667000"/>
              <a:ext cx="127444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+mn-cs"/>
                </a:rPr>
                <a:t>α</a:t>
              </a:r>
              <a:r>
                <a:rPr lang="en-GB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+mn-cs"/>
                </a:rPr>
                <a:t> </a:t>
              </a:r>
              <a:r>
                <a:rPr lang="en-GB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ketoadipat</a:t>
              </a:r>
              <a:endPara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F107A19-AC81-8B90-257C-B9972BA3C328}"/>
              </a:ext>
            </a:extLst>
          </p:cNvPr>
          <p:cNvSpPr/>
          <p:nvPr/>
        </p:nvSpPr>
        <p:spPr bwMode="auto">
          <a:xfrm>
            <a:off x="3733800" y="3581400"/>
            <a:ext cx="2133600" cy="1143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1" name="Group 87">
            <a:extLst>
              <a:ext uri="{FF2B5EF4-FFF2-40B4-BE49-F238E27FC236}">
                <a16:creationId xmlns:a16="http://schemas.microsoft.com/office/drawing/2014/main" id="{F2A0930C-3A52-7564-2D34-CF25A6746658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657600"/>
            <a:ext cx="1939925" cy="688975"/>
            <a:chOff x="2971800" y="1981200"/>
            <a:chExt cx="1939925" cy="688975"/>
          </a:xfrm>
        </p:grpSpPr>
        <p:sp>
          <p:nvSpPr>
            <p:cNvPr id="37" name="TextBox 3">
              <a:extLst>
                <a:ext uri="{FF2B5EF4-FFF2-40B4-BE49-F238E27FC236}">
                  <a16:creationId xmlns:a16="http://schemas.microsoft.com/office/drawing/2014/main" id="{6802C180-9138-6600-6B40-374F34EC7685}"/>
                </a:ext>
              </a:extLst>
            </p:cNvPr>
            <p:cNvSpPr txBox="1"/>
            <p:nvPr/>
          </p:nvSpPr>
          <p:spPr bwMode="auto">
            <a:xfrm>
              <a:off x="4191000" y="1981200"/>
              <a:ext cx="7207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SKoA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1602" name="Group 81">
              <a:extLst>
                <a:ext uri="{FF2B5EF4-FFF2-40B4-BE49-F238E27FC236}">
                  <a16:creationId xmlns:a16="http://schemas.microsoft.com/office/drawing/2014/main" id="{44E8DCE2-341B-C007-6BE6-C53EBE8E6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1981200"/>
              <a:ext cx="1422184" cy="688975"/>
              <a:chOff x="762000" y="457200"/>
              <a:chExt cx="1422184" cy="688975"/>
            </a:xfrm>
          </p:grpSpPr>
          <p:grpSp>
            <p:nvGrpSpPr>
              <p:cNvPr id="21603" name="Group 15">
                <a:extLst>
                  <a:ext uri="{FF2B5EF4-FFF2-40B4-BE49-F238E27FC236}">
                    <a16:creationId xmlns:a16="http://schemas.microsoft.com/office/drawing/2014/main" id="{0B43C69C-C123-D67F-2316-F93086492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000" y="457200"/>
                <a:ext cx="1422184" cy="688975"/>
                <a:chOff x="1676400" y="1981200"/>
                <a:chExt cx="1422184" cy="688975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010BD77-F348-25FB-120B-4B3BC0CB513E}"/>
                    </a:ext>
                  </a:extLst>
                </p:cNvPr>
                <p:cNvSpPr txBox="1"/>
                <p:nvPr/>
              </p:nvSpPr>
              <p:spPr bwMode="auto">
                <a:xfrm>
                  <a:off x="1676400" y="1981200"/>
                  <a:ext cx="142240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 -C 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 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CH</a:t>
                  </a:r>
                  <a:r>
                    <a:rPr lang="en-U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</a:t>
                  </a: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57DF6FF-19FE-58BF-6658-54F75DA8C56E}"/>
                    </a:ext>
                  </a:extLst>
                </p:cNvPr>
                <p:cNvSpPr txBox="1"/>
                <p:nvPr/>
              </p:nvSpPr>
              <p:spPr bwMode="auto">
                <a:xfrm>
                  <a:off x="2743200" y="2362200"/>
                  <a:ext cx="327025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90684B-3EBE-4BAA-6354-632A3A92C5C3}"/>
                  </a:ext>
                </a:extLst>
              </p:cNvPr>
              <p:cNvSpPr txBox="1"/>
              <p:nvPr/>
            </p:nvSpPr>
            <p:spPr bwMode="auto">
              <a:xfrm rot="16200000">
                <a:off x="1844675" y="669925"/>
                <a:ext cx="27622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B455C6F-FBF0-4C4C-2F51-1610A5B04B12}"/>
              </a:ext>
            </a:extLst>
          </p:cNvPr>
          <p:cNvSpPr txBox="1"/>
          <p:nvPr/>
        </p:nvSpPr>
        <p:spPr bwMode="auto">
          <a:xfrm>
            <a:off x="4038600" y="4343400"/>
            <a:ext cx="1581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Acetoacetil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1513" name="Group 86">
            <a:extLst>
              <a:ext uri="{FF2B5EF4-FFF2-40B4-BE49-F238E27FC236}">
                <a16:creationId xmlns:a16="http://schemas.microsoft.com/office/drawing/2014/main" id="{101BE94D-A628-040C-8899-4BE9D5808D3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76800"/>
            <a:ext cx="2168525" cy="1143000"/>
            <a:chOff x="1143000" y="3962400"/>
            <a:chExt cx="2168851" cy="1143000"/>
          </a:xfrm>
        </p:grpSpPr>
        <p:grpSp>
          <p:nvGrpSpPr>
            <p:cNvPr id="21588" name="Group 53">
              <a:extLst>
                <a:ext uri="{FF2B5EF4-FFF2-40B4-BE49-F238E27FC236}">
                  <a16:creationId xmlns:a16="http://schemas.microsoft.com/office/drawing/2014/main" id="{9A337FDA-B57D-65FF-E987-179221C72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962400"/>
              <a:ext cx="2168851" cy="1143000"/>
              <a:chOff x="2209800" y="2133600"/>
              <a:chExt cx="2168851" cy="1143000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A99A064A-AC62-B0D3-E623-4CEE185260DE}"/>
                  </a:ext>
                </a:extLst>
              </p:cNvPr>
              <p:cNvSpPr/>
              <p:nvPr/>
            </p:nvSpPr>
            <p:spPr bwMode="auto">
              <a:xfrm>
                <a:off x="2286000" y="2133600"/>
                <a:ext cx="2057400" cy="1143000"/>
              </a:xfrm>
              <a:prstGeom prst="roundRect">
                <a:avLst/>
              </a:prstGeom>
              <a:solidFill>
                <a:schemeClr val="accent1">
                  <a:lumMod val="75000"/>
                  <a:alpha val="2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52AD472-3D15-D595-8544-5D4BCAC178FD}"/>
                  </a:ext>
                </a:extLst>
              </p:cNvPr>
              <p:cNvSpPr txBox="1"/>
              <p:nvPr/>
            </p:nvSpPr>
            <p:spPr bwMode="auto">
              <a:xfrm>
                <a:off x="2895703" y="2895600"/>
                <a:ext cx="951056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Izoleucin</a:t>
                </a:r>
                <a:endParaRPr lang="en-US" sz="1400" b="1" baseline="30000" dirty="0">
                  <a:latin typeface="+mn-lt"/>
                  <a:cs typeface="+mn-cs"/>
                </a:endParaRPr>
              </a:p>
            </p:txBody>
          </p:sp>
          <p:grpSp>
            <p:nvGrpSpPr>
              <p:cNvPr id="21595" name="Group 46">
                <a:extLst>
                  <a:ext uri="{FF2B5EF4-FFF2-40B4-BE49-F238E27FC236}">
                    <a16:creationId xmlns:a16="http://schemas.microsoft.com/office/drawing/2014/main" id="{595686FA-E3D9-27C0-A59A-9714F0B23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209800"/>
                <a:ext cx="2168851" cy="755650"/>
                <a:chOff x="2057400" y="1066800"/>
                <a:chExt cx="2168851" cy="755650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D6650B3-E5BE-57B6-4026-6C942DC27755}"/>
                    </a:ext>
                  </a:extLst>
                </p:cNvPr>
                <p:cNvSpPr txBox="1"/>
                <p:nvPr/>
              </p:nvSpPr>
              <p:spPr bwMode="auto">
                <a:xfrm>
                  <a:off x="2057400" y="1371600"/>
                  <a:ext cx="1371806" cy="4508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 </a:t>
                  </a: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 </a:t>
                  </a:r>
                  <a:r>
                    <a:rPr lang="en-U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endParaRPr lang="en-US" sz="1400" dirty="0">
                    <a:solidFill>
                      <a:schemeClr val="accent4">
                        <a:lumMod val="75000"/>
                      </a:schemeClr>
                    </a:solidFill>
                    <a:latin typeface="Arial" charset="0"/>
                    <a:cs typeface="Arial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aseline="-25000" dirty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1597" name="Group 1">
                  <a:extLst>
                    <a:ext uri="{FF2B5EF4-FFF2-40B4-BE49-F238E27FC236}">
                      <a16:creationId xmlns:a16="http://schemas.microsoft.com/office/drawing/2014/main" id="{CDD83C6E-F419-B8EF-9959-34AB48D8B6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3747" y="1066800"/>
                  <a:ext cx="1022504" cy="612775"/>
                  <a:chOff x="4191533" y="3505211"/>
                  <a:chExt cx="1022504" cy="612579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D0393645-837B-309E-25D1-47398B04618C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7002" y="3786903"/>
                    <a:ext cx="10632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D899452-E9B6-9A9B-8498-8BF1C3E3649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533" y="3809914"/>
                    <a:ext cx="1022504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3677433-4FFF-0139-3F18-FC8904C69FF4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744" y="3505211"/>
                    <a:ext cx="596990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6B586CF-676C-F2BD-4E34-EE43F11B3C0D}"/>
                </a:ext>
              </a:extLst>
            </p:cNvPr>
            <p:cNvCxnSpPr/>
            <p:nvPr/>
          </p:nvCxnSpPr>
          <p:spPr bwMode="auto">
            <a:xfrm rot="5400000">
              <a:off x="2080567" y="43203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220B05-C361-0D2B-E06A-0D131722E4F8}"/>
                </a:ext>
              </a:extLst>
            </p:cNvPr>
            <p:cNvSpPr txBox="1"/>
            <p:nvPr/>
          </p:nvSpPr>
          <p:spPr bwMode="auto">
            <a:xfrm>
              <a:off x="1981326" y="4038600"/>
              <a:ext cx="503314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D0E6727-8519-9306-A52C-4159CBEEC9B9}"/>
              </a:ext>
            </a:extLst>
          </p:cNvPr>
          <p:cNvCxnSpPr/>
          <p:nvPr/>
        </p:nvCxnSpPr>
        <p:spPr>
          <a:xfrm rot="5400000">
            <a:off x="4610101" y="3314700"/>
            <a:ext cx="5334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8DD7172-6CB1-F533-BFB2-24BDA2813116}"/>
              </a:ext>
            </a:extLst>
          </p:cNvPr>
          <p:cNvCxnSpPr/>
          <p:nvPr/>
        </p:nvCxnSpPr>
        <p:spPr>
          <a:xfrm>
            <a:off x="2438400" y="5486400"/>
            <a:ext cx="1600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F06E6FB-C26B-0EE6-D015-8957B207D81C}"/>
              </a:ext>
            </a:extLst>
          </p:cNvPr>
          <p:cNvCxnSpPr/>
          <p:nvPr/>
        </p:nvCxnSpPr>
        <p:spPr>
          <a:xfrm rot="10800000" flipV="1">
            <a:off x="5715000" y="41910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>
            <a:extLst>
              <a:ext uri="{FF2B5EF4-FFF2-40B4-BE49-F238E27FC236}">
                <a16:creationId xmlns:a16="http://schemas.microsoft.com/office/drawing/2014/main" id="{C775541C-E20C-FA93-58F2-721C7FF05380}"/>
              </a:ext>
            </a:extLst>
          </p:cNvPr>
          <p:cNvSpPr/>
          <p:nvPr/>
        </p:nvSpPr>
        <p:spPr bwMode="auto">
          <a:xfrm rot="60000">
            <a:off x="6637338" y="3357563"/>
            <a:ext cx="558800" cy="857250"/>
          </a:xfrm>
          <a:prstGeom prst="arc">
            <a:avLst>
              <a:gd name="adj1" fmla="val 5977550"/>
              <a:gd name="adj2" fmla="val 9031444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0015CC1-55DB-FEFA-A083-71DDEC2C295D}"/>
              </a:ext>
            </a:extLst>
          </p:cNvPr>
          <p:cNvSpPr/>
          <p:nvPr/>
        </p:nvSpPr>
        <p:spPr bwMode="auto">
          <a:xfrm rot="60000">
            <a:off x="2370138" y="4652963"/>
            <a:ext cx="558800" cy="857250"/>
          </a:xfrm>
          <a:prstGeom prst="arc">
            <a:avLst>
              <a:gd name="adj1" fmla="val 1786096"/>
              <a:gd name="adj2" fmla="val 4779650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F1FDDA-CCAA-AF94-9941-5917CA63C1CE}"/>
              </a:ext>
            </a:extLst>
          </p:cNvPr>
          <p:cNvSpPr txBox="1"/>
          <p:nvPr/>
        </p:nvSpPr>
        <p:spPr bwMode="auto">
          <a:xfrm>
            <a:off x="2667000" y="4953000"/>
            <a:ext cx="508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400" baseline="-25000" dirty="0">
              <a:latin typeface="+mn-lt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25E0A7B4-FFF1-FD9D-67E4-ACF8BAC04B74}"/>
              </a:ext>
            </a:extLst>
          </p:cNvPr>
          <p:cNvSpPr/>
          <p:nvPr/>
        </p:nvSpPr>
        <p:spPr bwMode="auto">
          <a:xfrm rot="60000">
            <a:off x="2054225" y="5492750"/>
            <a:ext cx="754063" cy="1670050"/>
          </a:xfrm>
          <a:prstGeom prst="arc">
            <a:avLst>
              <a:gd name="adj1" fmla="val 16128336"/>
              <a:gd name="adj2" fmla="val 308141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3B6D66E6-77D8-E33D-0B99-C546EEFC976D}"/>
              </a:ext>
            </a:extLst>
          </p:cNvPr>
          <p:cNvSpPr/>
          <p:nvPr/>
        </p:nvSpPr>
        <p:spPr bwMode="auto">
          <a:xfrm>
            <a:off x="4114800" y="5334000"/>
            <a:ext cx="1600200" cy="381000"/>
          </a:xfrm>
          <a:prstGeom prst="roundRect">
            <a:avLst/>
          </a:prstGeom>
          <a:solidFill>
            <a:schemeClr val="accent2">
              <a:lumMod val="75000"/>
              <a:alpha val="3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20FC23E-CD10-4EAD-879F-A060168E0231}"/>
              </a:ext>
            </a:extLst>
          </p:cNvPr>
          <p:cNvCxnSpPr/>
          <p:nvPr/>
        </p:nvCxnSpPr>
        <p:spPr>
          <a:xfrm rot="5400000">
            <a:off x="4572794" y="5028406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>
            <a:extLst>
              <a:ext uri="{FF2B5EF4-FFF2-40B4-BE49-F238E27FC236}">
                <a16:creationId xmlns:a16="http://schemas.microsoft.com/office/drawing/2014/main" id="{811ABCA8-CFEE-C864-8B30-2901160D34EF}"/>
              </a:ext>
            </a:extLst>
          </p:cNvPr>
          <p:cNvSpPr/>
          <p:nvPr/>
        </p:nvSpPr>
        <p:spPr bwMode="auto">
          <a:xfrm rot="60000">
            <a:off x="4883150" y="4872038"/>
            <a:ext cx="600075" cy="309562"/>
          </a:xfrm>
          <a:prstGeom prst="arc">
            <a:avLst>
              <a:gd name="adj1" fmla="val 11156256"/>
              <a:gd name="adj2" fmla="val 14357561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5FCCCEC-DAB5-7D16-3A7B-2EAE3CA201E6}"/>
              </a:ext>
            </a:extLst>
          </p:cNvPr>
          <p:cNvSpPr/>
          <p:nvPr/>
        </p:nvSpPr>
        <p:spPr>
          <a:xfrm>
            <a:off x="5029200" y="4724400"/>
            <a:ext cx="4714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sz="1200" baseline="30000" dirty="0">
              <a:latin typeface="Arial" charset="0"/>
              <a:cs typeface="Arial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22E0BDF-57A8-44A3-4CD2-BAD9C904DDDF}"/>
              </a:ext>
            </a:extLst>
          </p:cNvPr>
          <p:cNvSpPr txBox="1"/>
          <p:nvPr/>
        </p:nvSpPr>
        <p:spPr bwMode="auto">
          <a:xfrm>
            <a:off x="4343400" y="5334000"/>
            <a:ext cx="1108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Acetil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243B95F-9E3E-6EBB-269A-DEF71FE43E5D}"/>
              </a:ext>
            </a:extLst>
          </p:cNvPr>
          <p:cNvSpPr txBox="1"/>
          <p:nvPr/>
        </p:nvSpPr>
        <p:spPr>
          <a:xfrm>
            <a:off x="2286000" y="5562600"/>
            <a:ext cx="17922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  <a:endParaRPr lang="en-GB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Oksidativna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dekarboksilacija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9B132F-DD16-B786-CABD-9568F27F53CD}"/>
              </a:ext>
            </a:extLst>
          </p:cNvPr>
          <p:cNvSpPr txBox="1"/>
          <p:nvPr/>
        </p:nvSpPr>
        <p:spPr>
          <a:xfrm>
            <a:off x="5562600" y="4191000"/>
            <a:ext cx="17922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  <a:endParaRPr lang="en-GB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Dekarboksilacija</a:t>
            </a:r>
            <a:endParaRPr lang="sr-Latn-R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35EEF30D-876F-C2DD-9C1B-FEBCEA970B3D}"/>
              </a:ext>
            </a:extLst>
          </p:cNvPr>
          <p:cNvSpPr/>
          <p:nvPr/>
        </p:nvSpPr>
        <p:spPr>
          <a:xfrm>
            <a:off x="0" y="1981200"/>
            <a:ext cx="2895600" cy="1143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33" name="Group 106">
            <a:extLst>
              <a:ext uri="{FF2B5EF4-FFF2-40B4-BE49-F238E27FC236}">
                <a16:creationId xmlns:a16="http://schemas.microsoft.com/office/drawing/2014/main" id="{8BD7F923-60ED-FB54-A4AF-E4D3C7684B9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0"/>
            <a:ext cx="2514600" cy="1828800"/>
            <a:chOff x="5029200" y="-304800"/>
            <a:chExt cx="2514600" cy="182880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AD61092-8490-4163-1210-1AA4CE953E88}"/>
                </a:ext>
              </a:extLst>
            </p:cNvPr>
            <p:cNvCxnSpPr>
              <a:endCxn id="98" idx="0"/>
            </p:cNvCxnSpPr>
            <p:nvPr/>
          </p:nvCxnSpPr>
          <p:spPr bwMode="auto">
            <a:xfrm rot="10800000" flipV="1">
              <a:off x="6142038" y="228600"/>
              <a:ext cx="109537" cy="84138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78501BA-91AE-FE2A-0092-9C4C71B9B217}"/>
                </a:ext>
              </a:extLst>
            </p:cNvPr>
            <p:cNvCxnSpPr/>
            <p:nvPr/>
          </p:nvCxnSpPr>
          <p:spPr bwMode="auto">
            <a:xfrm rot="16200000" flipH="1">
              <a:off x="6113463" y="419100"/>
              <a:ext cx="228600" cy="152400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74" name="Group 24">
              <a:extLst>
                <a:ext uri="{FF2B5EF4-FFF2-40B4-BE49-F238E27FC236}">
                  <a16:creationId xmlns:a16="http://schemas.microsoft.com/office/drawing/2014/main" id="{F3F9BB5A-D51B-6D7C-9CA3-9166546960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0175" y="-228600"/>
              <a:ext cx="1022350" cy="612775"/>
              <a:chOff x="4191000" y="3505200"/>
              <a:chExt cx="1023037" cy="612577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8FB918A-75E4-547B-0539-DC91507700E6}"/>
                  </a:ext>
                </a:extLst>
              </p:cNvPr>
              <p:cNvCxnSpPr/>
              <p:nvPr/>
            </p:nvCxnSpPr>
            <p:spPr bwMode="auto">
              <a:xfrm rot="5400000">
                <a:off x="4366589" y="3786891"/>
                <a:ext cx="10632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8570BCB-1EE4-FD1C-17E0-788FD8841CB3}"/>
                  </a:ext>
                </a:extLst>
              </p:cNvPr>
              <p:cNvSpPr txBox="1"/>
              <p:nvPr/>
            </p:nvSpPr>
            <p:spPr bwMode="auto">
              <a:xfrm>
                <a:off x="4191000" y="3809902"/>
                <a:ext cx="1023037" cy="307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C564B3C-906F-594F-B357-98D9B1B146D6}"/>
                  </a:ext>
                </a:extLst>
              </p:cNvPr>
              <p:cNvSpPr txBox="1"/>
              <p:nvPr/>
            </p:nvSpPr>
            <p:spPr bwMode="auto">
              <a:xfrm>
                <a:off x="4267251" y="3505200"/>
                <a:ext cx="597301" cy="307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98" name="Regular Pentagon 97">
              <a:extLst>
                <a:ext uri="{FF2B5EF4-FFF2-40B4-BE49-F238E27FC236}">
                  <a16:creationId xmlns:a16="http://schemas.microsoft.com/office/drawing/2014/main" id="{9A00AD72-23D4-085A-0DAB-A770B0002E35}"/>
                </a:ext>
              </a:extLst>
            </p:cNvPr>
            <p:cNvSpPr/>
            <p:nvPr/>
          </p:nvSpPr>
          <p:spPr bwMode="auto">
            <a:xfrm rot="1041622">
              <a:off x="5776668" y="301138"/>
              <a:ext cx="568137" cy="540954"/>
            </a:xfrm>
            <a:prstGeom prst="pentagon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>
                <a:rot lat="0" lon="0" rev="2142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21576" name="Group 60">
              <a:extLst>
                <a:ext uri="{FF2B5EF4-FFF2-40B4-BE49-F238E27FC236}">
                  <a16:creationId xmlns:a16="http://schemas.microsoft.com/office/drawing/2014/main" id="{E31F912C-B393-2FB2-E0F4-C618A824A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231775"/>
              <a:ext cx="612775" cy="682625"/>
              <a:chOff x="3502152" y="1069848"/>
              <a:chExt cx="914400" cy="1060704"/>
            </a:xfrm>
          </p:grpSpPr>
          <p:sp>
            <p:nvSpPr>
              <p:cNvPr id="100" name="Hexagon 99">
                <a:extLst>
                  <a:ext uri="{FF2B5EF4-FFF2-40B4-BE49-F238E27FC236}">
                    <a16:creationId xmlns:a16="http://schemas.microsoft.com/office/drawing/2014/main" id="{2A262EEA-BF38-5537-D427-70E35E84030E}"/>
                  </a:ext>
                </a:extLst>
              </p:cNvPr>
              <p:cNvSpPr/>
              <p:nvPr/>
            </p:nvSpPr>
            <p:spPr>
              <a:xfrm rot="16200000">
                <a:off x="3429000" y="1143000"/>
                <a:ext cx="1060704" cy="914400"/>
              </a:xfrm>
              <a:prstGeom prst="hexagon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9E4903B-FAC6-12DE-9FA9-2CA3E941CDE4}"/>
                  </a:ext>
                </a:extLst>
              </p:cNvPr>
              <p:cNvSpPr/>
              <p:nvPr/>
            </p:nvSpPr>
            <p:spPr>
              <a:xfrm>
                <a:off x="3658500" y="1294323"/>
                <a:ext cx="608811" cy="611755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9193EB4-C055-830E-B148-1FD4634A0809}"/>
                </a:ext>
              </a:extLst>
            </p:cNvPr>
            <p:cNvSpPr txBox="1"/>
            <p:nvPr/>
          </p:nvSpPr>
          <p:spPr bwMode="auto">
            <a:xfrm>
              <a:off x="6022975" y="838200"/>
              <a:ext cx="327025" cy="307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</a:t>
              </a:r>
              <a:endParaRPr lang="en-US" sz="1400" baseline="30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694DA72-B90B-8CD9-4A32-1100DA3991F8}"/>
                </a:ext>
              </a:extLst>
            </p:cNvPr>
            <p:cNvSpPr/>
            <p:nvPr/>
          </p:nvSpPr>
          <p:spPr bwMode="auto">
            <a:xfrm>
              <a:off x="6175375" y="76200"/>
              <a:ext cx="503238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r-Latn-RS" sz="1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CH</a:t>
              </a:r>
              <a:r>
                <a:rPr lang="sr-Latn-RS" sz="1400" baseline="-25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  <a:endParaRPr 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9EE6D9-B9AB-19BF-0DC1-5B22748E8D8E}"/>
                </a:ext>
              </a:extLst>
            </p:cNvPr>
            <p:cNvSpPr txBox="1"/>
            <p:nvPr/>
          </p:nvSpPr>
          <p:spPr>
            <a:xfrm>
              <a:off x="5562600" y="1143000"/>
              <a:ext cx="10668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Triptofan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8E544D6A-C757-AE64-B99C-B8984EE4DDCE}"/>
                </a:ext>
              </a:extLst>
            </p:cNvPr>
            <p:cNvSpPr/>
            <p:nvPr/>
          </p:nvSpPr>
          <p:spPr>
            <a:xfrm>
              <a:off x="5029200" y="-304800"/>
              <a:ext cx="2514600" cy="18288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C9753511-D1C7-BB54-D6BA-DCA9FAF352DD}"/>
              </a:ext>
            </a:extLst>
          </p:cNvPr>
          <p:cNvSpPr txBox="1"/>
          <p:nvPr/>
        </p:nvSpPr>
        <p:spPr bwMode="auto">
          <a:xfrm>
            <a:off x="4267200" y="4038600"/>
            <a:ext cx="3270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1D93EA-BD1E-9FAE-B02F-0CE5D3882EFF}"/>
              </a:ext>
            </a:extLst>
          </p:cNvPr>
          <p:cNvSpPr txBox="1"/>
          <p:nvPr/>
        </p:nvSpPr>
        <p:spPr bwMode="auto">
          <a:xfrm rot="16200000">
            <a:off x="4283075" y="3870325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F5B47C57-FE2B-3F53-F463-05BE603FD9A5}"/>
              </a:ext>
            </a:extLst>
          </p:cNvPr>
          <p:cNvSpPr/>
          <p:nvPr/>
        </p:nvSpPr>
        <p:spPr bwMode="auto">
          <a:xfrm>
            <a:off x="2133600" y="6324600"/>
            <a:ext cx="1600200" cy="381000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B710F77-B17D-DBD3-E6A9-E5F1C480AAB8}"/>
              </a:ext>
            </a:extLst>
          </p:cNvPr>
          <p:cNvSpPr txBox="1"/>
          <p:nvPr/>
        </p:nvSpPr>
        <p:spPr bwMode="auto">
          <a:xfrm>
            <a:off x="2362200" y="6324600"/>
            <a:ext cx="1309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Propionil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KoA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1540" name="Group 57">
            <a:extLst>
              <a:ext uri="{FF2B5EF4-FFF2-40B4-BE49-F238E27FC236}">
                <a16:creationId xmlns:a16="http://schemas.microsoft.com/office/drawing/2014/main" id="{AD7ADB20-E004-E8B4-B6F6-BFE41BC0AFF2}"/>
              </a:ext>
            </a:extLst>
          </p:cNvPr>
          <p:cNvGrpSpPr>
            <a:grpSpLocks/>
          </p:cNvGrpSpPr>
          <p:nvPr/>
        </p:nvGrpSpPr>
        <p:grpSpPr bwMode="auto">
          <a:xfrm>
            <a:off x="7051675" y="3657600"/>
            <a:ext cx="2092325" cy="1143000"/>
            <a:chOff x="1219200" y="3962400"/>
            <a:chExt cx="2092651" cy="1143000"/>
          </a:xfrm>
        </p:grpSpPr>
        <p:grpSp>
          <p:nvGrpSpPr>
            <p:cNvPr id="21559" name="Group 53">
              <a:extLst>
                <a:ext uri="{FF2B5EF4-FFF2-40B4-BE49-F238E27FC236}">
                  <a16:creationId xmlns:a16="http://schemas.microsoft.com/office/drawing/2014/main" id="{59EF79CE-7401-2D14-EC7F-F6EB3B2D8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3962400"/>
              <a:ext cx="2092651" cy="1143000"/>
              <a:chOff x="2286000" y="2133600"/>
              <a:chExt cx="2092651" cy="1143000"/>
            </a:xfrm>
          </p:grpSpPr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40235AE7-1BF1-62BA-5384-AAEAB6EE6583}"/>
                  </a:ext>
                </a:extLst>
              </p:cNvPr>
              <p:cNvSpPr/>
              <p:nvPr/>
            </p:nvSpPr>
            <p:spPr bwMode="auto">
              <a:xfrm>
                <a:off x="2286000" y="2133600"/>
                <a:ext cx="2057400" cy="1143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2E587D7-B969-9449-0586-ED8E9219EC2E}"/>
                  </a:ext>
                </a:extLst>
              </p:cNvPr>
              <p:cNvSpPr txBox="1"/>
              <p:nvPr/>
            </p:nvSpPr>
            <p:spPr bwMode="auto">
              <a:xfrm>
                <a:off x="2895695" y="2895600"/>
                <a:ext cx="714486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Leucin</a:t>
                </a:r>
                <a:endParaRPr lang="en-US" sz="1400" b="1" baseline="30000" dirty="0">
                  <a:latin typeface="+mn-lt"/>
                  <a:cs typeface="+mn-cs"/>
                </a:endParaRPr>
              </a:p>
            </p:txBody>
          </p:sp>
          <p:grpSp>
            <p:nvGrpSpPr>
              <p:cNvPr id="21566" name="Group 46">
                <a:extLst>
                  <a:ext uri="{FF2B5EF4-FFF2-40B4-BE49-F238E27FC236}">
                    <a16:creationId xmlns:a16="http://schemas.microsoft.com/office/drawing/2014/main" id="{641D530D-4931-EB20-E443-1698FED5E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2209800"/>
                <a:ext cx="2092651" cy="755650"/>
                <a:chOff x="2133600" y="1066800"/>
                <a:chExt cx="2092651" cy="755650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0736E2B2-7F96-A931-8FE7-A73D4820AD37}"/>
                    </a:ext>
                  </a:extLst>
                </p:cNvPr>
                <p:cNvSpPr txBox="1"/>
                <p:nvPr/>
              </p:nvSpPr>
              <p:spPr bwMode="auto">
                <a:xfrm>
                  <a:off x="2133600" y="1371600"/>
                  <a:ext cx="1371814" cy="4508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  <a:r>
                    <a:rPr lang="sr-Latn-R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 </a:t>
                  </a:r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-C</a:t>
                  </a:r>
                  <a:r>
                    <a:rPr lang="sr-Latn-RS" sz="14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400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</a:t>
                  </a:r>
                  <a:endParaRPr lang="en-US" sz="1400" baseline="-250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aseline="-25000" dirty="0">
                    <a:solidFill>
                      <a:srgbClr val="C00000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1568" name="Group 1">
                  <a:extLst>
                    <a:ext uri="{FF2B5EF4-FFF2-40B4-BE49-F238E27FC236}">
                      <a16:creationId xmlns:a16="http://schemas.microsoft.com/office/drawing/2014/main" id="{1148D247-ABB7-96C7-A3E4-ECA2BDF6A8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3742" y="1066800"/>
                  <a:ext cx="1022509" cy="612775"/>
                  <a:chOff x="4191528" y="3505211"/>
                  <a:chExt cx="1022509" cy="612579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43599110-A129-7303-D8E1-0B39A060914F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4366999" y="3786903"/>
                    <a:ext cx="106329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553C831F-77F6-CA06-4E68-821EF187DE4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191528" y="3809914"/>
                    <a:ext cx="1022509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-CH-COO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DCF81B10-D452-C11E-FFEA-29125C6B3DC9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267740" y="3505211"/>
                    <a:ext cx="596993" cy="30787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NH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+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8F2B6F2-6668-F687-A42C-A5B8C7E57EF2}"/>
                </a:ext>
              </a:extLst>
            </p:cNvPr>
            <p:cNvCxnSpPr/>
            <p:nvPr/>
          </p:nvCxnSpPr>
          <p:spPr bwMode="auto">
            <a:xfrm rot="5400000">
              <a:off x="1699501" y="43203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7ACBE94-D855-8D36-4064-605A364F1B0B}"/>
                </a:ext>
              </a:extLst>
            </p:cNvPr>
            <p:cNvSpPr txBox="1"/>
            <p:nvPr/>
          </p:nvSpPr>
          <p:spPr bwMode="auto">
            <a:xfrm>
              <a:off x="1600259" y="4038600"/>
              <a:ext cx="503316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sr-Latn-RS" sz="1400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F7E75BE-A215-3988-830C-F401A9FBC557}"/>
              </a:ext>
            </a:extLst>
          </p:cNvPr>
          <p:cNvSpPr txBox="1"/>
          <p:nvPr/>
        </p:nvSpPr>
        <p:spPr bwMode="auto">
          <a:xfrm>
            <a:off x="0" y="2362200"/>
            <a:ext cx="2212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CH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-CH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 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–CH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-CH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1542" name="Group 14">
            <a:extLst>
              <a:ext uri="{FF2B5EF4-FFF2-40B4-BE49-F238E27FC236}">
                <a16:creationId xmlns:a16="http://schemas.microsoft.com/office/drawing/2014/main" id="{EB07AB71-701A-7AA0-CABC-F9C458F2ADB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057400"/>
            <a:ext cx="1022350" cy="612775"/>
            <a:chOff x="4191000" y="3505200"/>
            <a:chExt cx="1022350" cy="612775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23A3312-85F3-ADEF-CA99-8FF156521EB6}"/>
                </a:ext>
              </a:extLst>
            </p:cNvPr>
            <p:cNvCxnSpPr/>
            <p:nvPr/>
          </p:nvCxnSpPr>
          <p:spPr bwMode="auto">
            <a:xfrm rot="5400000">
              <a:off x="4366418" y="3786982"/>
              <a:ext cx="1063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3">
              <a:extLst>
                <a:ext uri="{FF2B5EF4-FFF2-40B4-BE49-F238E27FC236}">
                  <a16:creationId xmlns:a16="http://schemas.microsoft.com/office/drawing/2014/main" id="{5562A96B-2BB0-600D-8245-841766A138AC}"/>
                </a:ext>
              </a:extLst>
            </p:cNvPr>
            <p:cNvSpPr txBox="1"/>
            <p:nvPr/>
          </p:nvSpPr>
          <p:spPr bwMode="auto">
            <a:xfrm>
              <a:off x="4191000" y="3810000"/>
              <a:ext cx="102235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128" name="TextBox 4">
              <a:extLst>
                <a:ext uri="{FF2B5EF4-FFF2-40B4-BE49-F238E27FC236}">
                  <a16:creationId xmlns:a16="http://schemas.microsoft.com/office/drawing/2014/main" id="{B44AD172-DF04-140D-AE01-4A60530621DB}"/>
                </a:ext>
              </a:extLst>
            </p:cNvPr>
            <p:cNvSpPr txBox="1"/>
            <p:nvPr/>
          </p:nvSpPr>
          <p:spPr bwMode="auto">
            <a:xfrm>
              <a:off x="4267200" y="3505200"/>
              <a:ext cx="59690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AE4AA8E1-3695-6D5F-66A5-265E034CD3DB}"/>
              </a:ext>
            </a:extLst>
          </p:cNvPr>
          <p:cNvSpPr txBox="1"/>
          <p:nvPr/>
        </p:nvSpPr>
        <p:spPr bwMode="auto">
          <a:xfrm>
            <a:off x="1066800" y="2743200"/>
            <a:ext cx="574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Lizin</a:t>
            </a:r>
            <a:endParaRPr lang="en-US" sz="1400" b="1" baseline="30000" dirty="0">
              <a:latin typeface="+mn-lt"/>
              <a:cs typeface="+mn-cs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0456298-5BB4-B683-65E5-CCABFCCAECE9}"/>
              </a:ext>
            </a:extLst>
          </p:cNvPr>
          <p:cNvCxnSpPr/>
          <p:nvPr/>
        </p:nvCxnSpPr>
        <p:spPr>
          <a:xfrm>
            <a:off x="2819400" y="2667000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72D2EEE-A85D-1A3D-86FA-E2F24F13E3C1}"/>
              </a:ext>
            </a:extLst>
          </p:cNvPr>
          <p:cNvCxnSpPr/>
          <p:nvPr/>
        </p:nvCxnSpPr>
        <p:spPr>
          <a:xfrm rot="5400000">
            <a:off x="4230688" y="1941512"/>
            <a:ext cx="5334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3635B8E9-2715-A8E4-E88D-79F124D2BEE4}"/>
              </a:ext>
            </a:extLst>
          </p:cNvPr>
          <p:cNvSpPr/>
          <p:nvPr/>
        </p:nvSpPr>
        <p:spPr>
          <a:xfrm>
            <a:off x="6629400" y="0"/>
            <a:ext cx="1447800" cy="609600"/>
          </a:xfrm>
          <a:prstGeom prst="roundRect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16C51C0-C2DB-93F9-EEEF-F8509A0172CA}"/>
              </a:ext>
            </a:extLst>
          </p:cNvPr>
          <p:cNvSpPr txBox="1"/>
          <p:nvPr/>
        </p:nvSpPr>
        <p:spPr bwMode="auto">
          <a:xfrm>
            <a:off x="6781800" y="152400"/>
            <a:ext cx="1076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Fenilalanin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09485DFE-D4DC-8AA4-CB5A-0DC398B18E32}"/>
              </a:ext>
            </a:extLst>
          </p:cNvPr>
          <p:cNvSpPr/>
          <p:nvPr/>
        </p:nvSpPr>
        <p:spPr>
          <a:xfrm>
            <a:off x="6629400" y="1066800"/>
            <a:ext cx="1447800" cy="609600"/>
          </a:xfrm>
          <a:prstGeom prst="roundRect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056FCB-FFF1-6CFF-38E5-F33963DB0BDF}"/>
              </a:ext>
            </a:extLst>
          </p:cNvPr>
          <p:cNvSpPr txBox="1"/>
          <p:nvPr/>
        </p:nvSpPr>
        <p:spPr bwMode="auto">
          <a:xfrm>
            <a:off x="6934200" y="1219200"/>
            <a:ext cx="7810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Tirozin</a:t>
            </a:r>
            <a:endPara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B54A055-56C5-5B60-E289-3BDC6EE193EE}"/>
              </a:ext>
            </a:extLst>
          </p:cNvPr>
          <p:cNvCxnSpPr/>
          <p:nvPr/>
        </p:nvCxnSpPr>
        <p:spPr>
          <a:xfrm rot="5400000">
            <a:off x="7088188" y="836612"/>
            <a:ext cx="4572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D6A86AA5-B1E5-E84C-49BE-218CF175894E}"/>
              </a:ext>
            </a:extLst>
          </p:cNvPr>
          <p:cNvCxnSpPr/>
          <p:nvPr/>
        </p:nvCxnSpPr>
        <p:spPr>
          <a:xfrm rot="5400000">
            <a:off x="5638800" y="1905000"/>
            <a:ext cx="1905000" cy="144780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0C15F53D-699D-C799-97A4-153BBB77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238500"/>
            <a:ext cx="27098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3" descr="Slikovni rezultat za picture albino animals">
            <a:extLst>
              <a:ext uri="{FF2B5EF4-FFF2-40B4-BE49-F238E27FC236}">
                <a16:creationId xmlns:a16="http://schemas.microsoft.com/office/drawing/2014/main" id="{E97B8290-F265-130B-896D-37A2349E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5" descr="https://encrypted-tbn2.gstatic.com/images?q=tbn:ANd9GcSZkL6jdshoNYSc7XyixPox3No4yhnpvvz-PNXtCBW_FR9x0Xg8dg">
            <a:extLst>
              <a:ext uri="{FF2B5EF4-FFF2-40B4-BE49-F238E27FC236}">
                <a16:creationId xmlns:a16="http://schemas.microsoft.com/office/drawing/2014/main" id="{BA4986EB-E35C-24DA-2C4C-96358A74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5046663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6">
            <a:extLst>
              <a:ext uri="{FF2B5EF4-FFF2-40B4-BE49-F238E27FC236}">
                <a16:creationId xmlns:a16="http://schemas.microsoft.com/office/drawing/2014/main" id="{6C24D4C5-B1CD-E5B4-1B85-7871D7205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3686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1">
            <a:extLst>
              <a:ext uri="{FF2B5EF4-FFF2-40B4-BE49-F238E27FC236}">
                <a16:creationId xmlns:a16="http://schemas.microsoft.com/office/drawing/2014/main" id="{9871168C-B9FC-E40E-250F-41E2968BA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684713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AFE1CB-1C02-7E04-5E5B-A3DDC3386433}"/>
              </a:ext>
            </a:extLst>
          </p:cNvPr>
          <p:cNvSpPr/>
          <p:nvPr/>
        </p:nvSpPr>
        <p:spPr>
          <a:xfrm>
            <a:off x="0" y="0"/>
            <a:ext cx="62484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prekursori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</a:t>
            </a:r>
            <a:r>
              <a:rPr 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li</a:t>
            </a:r>
            <a:r>
              <a:rPr 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č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itih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jedinjenja</a:t>
            </a:r>
            <a:endParaRPr lang="en-US" sz="4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966E6E4-6951-0B6E-B419-90A03E4F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9C0E2-4DFC-3640-7D45-98072A77BCC3}"/>
              </a:ext>
            </a:extLst>
          </p:cNvPr>
          <p:cNvSpPr/>
          <p:nvPr/>
        </p:nvSpPr>
        <p:spPr>
          <a:xfrm>
            <a:off x="1828800" y="152400"/>
            <a:ext cx="5410200" cy="954107"/>
          </a:xfrm>
          <a:prstGeom prst="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Dekarboksilacija aminokiselina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57C460-E158-CDFF-F611-85B92C344AEC}"/>
              </a:ext>
            </a:extLst>
          </p:cNvPr>
          <p:cNvSpPr/>
          <p:nvPr/>
        </p:nvSpPr>
        <p:spPr>
          <a:xfrm>
            <a:off x="685800" y="609600"/>
            <a:ext cx="41148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Triptamin - neurotransmiter</a:t>
            </a:r>
            <a:endParaRPr lang="en-US" sz="2000" dirty="0">
              <a:latin typeface="+mn-lt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2E543-43B4-5F1B-8068-433F1961058C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295400"/>
          <a:ext cx="7924800" cy="3535363"/>
        </p:xfrm>
        <a:graphic>
          <a:graphicData uri="http://schemas.openxmlformats.org/drawingml/2006/table">
            <a:tbl>
              <a:tblPr/>
              <a:tblGrid>
                <a:gridCol w="105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3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5955">
                <a:tc gridSpan="7">
                  <a:txBody>
                    <a:bodyPr/>
                    <a:lstStyle/>
                    <a:p>
                      <a:r>
                        <a:rPr lang="en-US" sz="1200" dirty="0" err="1"/>
                        <a:t>Prirodni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triptamini</a:t>
                      </a:r>
                      <a:endParaRPr lang="en-US" sz="1200" dirty="0"/>
                    </a:p>
                  </a:txBody>
                  <a:tcPr marL="33041" marR="33041" marT="16523" marB="1652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r>
                        <a:rPr lang="en-US" sz="1200"/>
                        <a:t>Kratko ime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</a:t>
                      </a:r>
                      <a:r>
                        <a:rPr lang="en-US" sz="1200" baseline="30000"/>
                        <a:t>4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</a:t>
                      </a:r>
                      <a:r>
                        <a:rPr lang="en-US" sz="1200" baseline="30000"/>
                        <a:t>5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</a:t>
                      </a:r>
                      <a:r>
                        <a:rPr lang="en-US" sz="1200" baseline="30000"/>
                        <a:t>6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</a:t>
                      </a:r>
                      <a:r>
                        <a:rPr lang="en-US" sz="1200" baseline="30000"/>
                        <a:t>N1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</a:t>
                      </a:r>
                      <a:r>
                        <a:rPr lang="en-US" sz="1200" baseline="30000"/>
                        <a:t>N2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Puno ime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22">
                <a:tc>
                  <a:txBody>
                    <a:bodyPr/>
                    <a:lstStyle/>
                    <a:p>
                      <a:r>
                        <a:rPr lang="en-US" sz="1200">
                          <a:hlinkClick r:id="rId2" tooltip="Dimetiltriptamin"/>
                        </a:rPr>
                        <a:t>DMT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3" tooltip="Metil"/>
                        </a:rPr>
                        <a:t>CH</a:t>
                      </a:r>
                      <a:r>
                        <a:rPr lang="en-US" sz="1200" baseline="-25000">
                          <a:hlinkClick r:id="rId3" tooltip="Metil"/>
                        </a:rPr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N,N</a:t>
                      </a:r>
                      <a:r>
                        <a:rPr lang="en-US" sz="1200" dirty="0"/>
                        <a:t>-</a:t>
                      </a:r>
                      <a:r>
                        <a:rPr lang="en-US" sz="1200" dirty="0" err="1"/>
                        <a:t>dimetiltriptamin</a:t>
                      </a:r>
                      <a:endParaRPr lang="en-US" sz="1200" dirty="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94">
                <a:tc>
                  <a:txBody>
                    <a:bodyPr/>
                    <a:lstStyle/>
                    <a:p>
                      <a:r>
                        <a:rPr lang="en-US" sz="1200">
                          <a:hlinkClick r:id="rId4" tooltip="N-metiltriptamin (страница не постоји)"/>
                        </a:rPr>
                        <a:t>NMT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-</a:t>
                      </a:r>
                      <a:r>
                        <a:rPr lang="en-US" sz="1200" dirty="0" err="1"/>
                        <a:t>metiltriptamin</a:t>
                      </a:r>
                      <a:endParaRPr lang="en-US" sz="1200" dirty="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79">
                <a:tc>
                  <a:txBody>
                    <a:bodyPr/>
                    <a:lstStyle/>
                    <a:p>
                      <a:r>
                        <a:rPr lang="en-US" sz="1200">
                          <a:hlinkClick r:id="rId5" tooltip="Psilocin"/>
                        </a:rPr>
                        <a:t>Psilocin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6" tooltip="Hidroksi"/>
                        </a:rPr>
                        <a:t>OH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4-hidroksi-</a:t>
                      </a:r>
                      <a:r>
                        <a:rPr lang="en-US" sz="1200" i="1"/>
                        <a:t>N,N</a:t>
                      </a:r>
                      <a:r>
                        <a:rPr lang="en-US" sz="1200"/>
                        <a:t>-dimetiltriptamin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22">
                <a:tc>
                  <a:txBody>
                    <a:bodyPr/>
                    <a:lstStyle/>
                    <a:p>
                      <a:r>
                        <a:rPr lang="en-US" sz="1200">
                          <a:hlinkClick r:id="rId7" tooltip="Серотонин"/>
                        </a:rPr>
                        <a:t>Serotonin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5-hidroksitriptamin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79">
                <a:tc>
                  <a:txBody>
                    <a:bodyPr/>
                    <a:lstStyle/>
                    <a:p>
                      <a:r>
                        <a:rPr lang="en-US" sz="1200">
                          <a:hlinkClick r:id="rId8" tooltip="Bufotenin"/>
                        </a:rPr>
                        <a:t>Bufotenin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5-hidroksi-</a:t>
                      </a:r>
                      <a:r>
                        <a:rPr lang="en-US" sz="1200" i="1"/>
                        <a:t>N,N</a:t>
                      </a:r>
                      <a:r>
                        <a:rPr lang="en-US" sz="1200"/>
                        <a:t>-dimetiltriptamin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479">
                <a:tc>
                  <a:txBody>
                    <a:bodyPr/>
                    <a:lstStyle/>
                    <a:p>
                      <a:r>
                        <a:rPr lang="en-US" sz="1200">
                          <a:hlinkClick r:id="rId9" tooltip="Melatonin"/>
                        </a:rPr>
                        <a:t>Melatonin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10" tooltip="Metoksi"/>
                        </a:rPr>
                        <a:t>OCH</a:t>
                      </a:r>
                      <a:r>
                        <a:rPr lang="en-US" sz="1200" baseline="-25000">
                          <a:hlinkClick r:id="rId10" tooltip="Metoksi"/>
                        </a:rPr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1" tooltip="Acetil"/>
                        </a:rPr>
                        <a:t>O=CH-CH</a:t>
                      </a:r>
                      <a:r>
                        <a:rPr lang="en-US" sz="1200" baseline="-25000" dirty="0">
                          <a:hlinkClick r:id="rId11" tooltip="Acetil"/>
                        </a:rPr>
                        <a:t>3</a:t>
                      </a:r>
                      <a:endParaRPr lang="en-US" sz="1200" dirty="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5-metoksi-</a:t>
                      </a:r>
                      <a:r>
                        <a:rPr lang="en-US" sz="1200" i="1"/>
                        <a:t>N</a:t>
                      </a:r>
                      <a:r>
                        <a:rPr lang="en-US" sz="1200"/>
                        <a:t>-acetiltriptamin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479">
                <a:tc>
                  <a:txBody>
                    <a:bodyPr/>
                    <a:lstStyle/>
                    <a:p>
                      <a:r>
                        <a:rPr lang="en-US" sz="1200">
                          <a:hlinkClick r:id="rId12" tooltip="5-MeO-DMT"/>
                        </a:rPr>
                        <a:t>5-MeO-DMT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5-metoksi-</a:t>
                      </a:r>
                      <a:r>
                        <a:rPr lang="en-US" sz="1200" i="1" dirty="0"/>
                        <a:t>N,N</a:t>
                      </a:r>
                      <a:r>
                        <a:rPr lang="en-US" sz="1200" dirty="0"/>
                        <a:t>-dimetiltriptamin</a:t>
                      </a:r>
                    </a:p>
                  </a:txBody>
                  <a:tcPr marL="33041" marR="33041" marT="16523" marB="165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4641" name="Picture 6" descr="Tryptamine_rests.png">
            <a:extLst>
              <a:ext uri="{FF2B5EF4-FFF2-40B4-BE49-F238E27FC236}">
                <a16:creationId xmlns:a16="http://schemas.microsoft.com/office/drawing/2014/main" id="{07E7F8E8-77D8-AC8A-16E5-97159ABB2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1905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59D8E3-E8B2-036D-3AFF-95A6841BF996}"/>
              </a:ext>
            </a:extLst>
          </p:cNvPr>
          <p:cNvSpPr/>
          <p:nvPr/>
        </p:nvSpPr>
        <p:spPr>
          <a:xfrm>
            <a:off x="304800" y="381000"/>
            <a:ext cx="63246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Serotonin – neurotransmiter - hormon zadovoljstva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5603" name="Picture 6">
            <a:extLst>
              <a:ext uri="{FF2B5EF4-FFF2-40B4-BE49-F238E27FC236}">
                <a16:creationId xmlns:a16="http://schemas.microsoft.com/office/drawing/2014/main" id="{91968116-2018-5798-867D-EFDE377B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429000"/>
            <a:ext cx="5443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A9364-F851-F5D3-B3EA-5090B445A9D3}"/>
              </a:ext>
            </a:extLst>
          </p:cNvPr>
          <p:cNvSpPr/>
          <p:nvPr/>
        </p:nvSpPr>
        <p:spPr>
          <a:xfrm>
            <a:off x="1447800" y="1295400"/>
            <a:ext cx="17526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Ekstazi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LSD</a:t>
            </a: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CECB565A-2CD8-9E8B-4FBA-2BAEFAEE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9554A5-9652-A858-DAD5-EEAF754F7717}"/>
              </a:ext>
            </a:extLst>
          </p:cNvPr>
          <p:cNvSpPr/>
          <p:nvPr/>
        </p:nvSpPr>
        <p:spPr>
          <a:xfrm>
            <a:off x="1828800" y="228600"/>
            <a:ext cx="5410200" cy="670825"/>
          </a:xfrm>
          <a:prstGeom prst="rect">
            <a:avLst/>
          </a:prstGeom>
          <a:solidFill>
            <a:srgbClr val="FFE3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Dekarboksilacija aminokiselina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86A709B-B7C8-C77A-E96A-764B825D5B80}"/>
              </a:ext>
            </a:extLst>
          </p:cNvPr>
          <p:cNvSpPr/>
          <p:nvPr/>
        </p:nvSpPr>
        <p:spPr>
          <a:xfrm>
            <a:off x="152400" y="5410200"/>
            <a:ext cx="17526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57E3C3-3FDD-EB15-2A7F-68E592792A72}"/>
              </a:ext>
            </a:extLst>
          </p:cNvPr>
          <p:cNvSpPr/>
          <p:nvPr/>
        </p:nvSpPr>
        <p:spPr>
          <a:xfrm>
            <a:off x="6705600" y="5334000"/>
            <a:ext cx="17526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09668-719F-A9BF-2ED9-E6D0422AC907}"/>
              </a:ext>
            </a:extLst>
          </p:cNvPr>
          <p:cNvSpPr/>
          <p:nvPr/>
        </p:nvSpPr>
        <p:spPr>
          <a:xfrm>
            <a:off x="2971800" y="6356350"/>
            <a:ext cx="4419600" cy="501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MAO blokatori </a:t>
            </a:r>
            <a:r>
              <a:rPr lang="sr-Latn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 </a:t>
            </a:r>
            <a:r>
              <a:rPr lang="sr-Latn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antidepresivi</a:t>
            </a:r>
            <a:endParaRPr lang="en-US" sz="20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B00BD6A-220F-FADC-09B4-CA905547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6553200" cy="492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53C2FA-6382-A9A8-018B-D8B058C6DEEC}"/>
              </a:ext>
            </a:extLst>
          </p:cNvPr>
          <p:cNvSpPr/>
          <p:nvPr/>
        </p:nvSpPr>
        <p:spPr>
          <a:xfrm>
            <a:off x="3581400" y="4343400"/>
            <a:ext cx="2008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neurotransmiteri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22B0454A-1FBD-0E64-D25D-D8910E6C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098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Slikovni rezultat za picture albino animals">
            <a:extLst>
              <a:ext uri="{FF2B5EF4-FFF2-40B4-BE49-F238E27FC236}">
                <a16:creationId xmlns:a16="http://schemas.microsoft.com/office/drawing/2014/main" id="{E07CB7AC-01FB-5506-DAD8-DA3370A8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https://encrypted-tbn2.gstatic.com/images?q=tbn:ANd9GcSZkL6jdshoNYSc7XyixPox3No4yhnpvvz-PNXtCBW_FR9x0Xg8dg">
            <a:extLst>
              <a:ext uri="{FF2B5EF4-FFF2-40B4-BE49-F238E27FC236}">
                <a16:creationId xmlns:a16="http://schemas.microsoft.com/office/drawing/2014/main" id="{279B57E3-4B78-8BBA-45E6-C6D37859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5BF535-0D0F-3052-22BD-30587374C04C}"/>
              </a:ext>
            </a:extLst>
          </p:cNvPr>
          <p:cNvSpPr/>
          <p:nvPr/>
        </p:nvSpPr>
        <p:spPr>
          <a:xfrm>
            <a:off x="304800" y="0"/>
            <a:ext cx="533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8A9060-89CF-8A58-DF27-732E28A184FF}"/>
              </a:ext>
            </a:extLst>
          </p:cNvPr>
          <p:cNvSpPr/>
          <p:nvPr/>
        </p:nvSpPr>
        <p:spPr>
          <a:xfrm>
            <a:off x="152400" y="2133600"/>
            <a:ext cx="63246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9" name="Picture 16">
            <a:extLst>
              <a:ext uri="{FF2B5EF4-FFF2-40B4-BE49-F238E27FC236}">
                <a16:creationId xmlns:a16="http://schemas.microsoft.com/office/drawing/2014/main" id="{431F249F-9893-D6A3-EA08-E4BED1A5A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1">
            <a:extLst>
              <a:ext uri="{FF2B5EF4-FFF2-40B4-BE49-F238E27FC236}">
                <a16:creationId xmlns:a16="http://schemas.microsoft.com/office/drawing/2014/main" id="{23A1B0DD-272D-EBF5-C51E-EFD33639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30D7F708-0FD4-ADB4-2E89-57A32292C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670C75-B92B-F202-6D6A-3A89EE359F6D}"/>
              </a:ext>
            </a:extLst>
          </p:cNvPr>
          <p:cNvSpPr txBox="1"/>
          <p:nvPr/>
        </p:nvSpPr>
        <p:spPr bwMode="auto">
          <a:xfrm>
            <a:off x="3810000" y="1600200"/>
            <a:ext cx="1066800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B627F-AF61-F67E-D86E-EFFD01789907}"/>
              </a:ext>
            </a:extLst>
          </p:cNvPr>
          <p:cNvSpPr txBox="1"/>
          <p:nvPr/>
        </p:nvSpPr>
        <p:spPr bwMode="auto">
          <a:xfrm>
            <a:off x="6934200" y="3429000"/>
            <a:ext cx="1143000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Citrulin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704B2-C6C9-26A0-C134-EBEE1AD23CA9}"/>
              </a:ext>
            </a:extLst>
          </p:cNvPr>
          <p:cNvSpPr txBox="1"/>
          <p:nvPr/>
        </p:nvSpPr>
        <p:spPr bwMode="auto">
          <a:xfrm>
            <a:off x="5105400" y="5334000"/>
            <a:ext cx="2133600" cy="3797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Gvanidino-butanoat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1D6F7-8F93-5B33-01E8-024094489EE1}"/>
              </a:ext>
            </a:extLst>
          </p:cNvPr>
          <p:cNvSpPr txBox="1"/>
          <p:nvPr/>
        </p:nvSpPr>
        <p:spPr bwMode="auto">
          <a:xfrm>
            <a:off x="2133600" y="5334000"/>
            <a:ext cx="1219200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Poliamini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BD5B8-E673-E896-6E52-7E6A2B4958B8}"/>
              </a:ext>
            </a:extLst>
          </p:cNvPr>
          <p:cNvSpPr txBox="1"/>
          <p:nvPr/>
        </p:nvSpPr>
        <p:spPr bwMode="auto">
          <a:xfrm>
            <a:off x="1447800" y="3352800"/>
            <a:ext cx="1295400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Ornitin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9984F-BE61-B6A4-67D2-844CDDC20B6F}"/>
              </a:ext>
            </a:extLst>
          </p:cNvPr>
          <p:cNvSpPr txBox="1"/>
          <p:nvPr/>
        </p:nvSpPr>
        <p:spPr bwMode="auto">
          <a:xfrm>
            <a:off x="3810000" y="3581400"/>
            <a:ext cx="1066800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Agmatin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E2FF6-B7A4-C8D8-9095-17C7A42FE6E2}"/>
              </a:ext>
            </a:extLst>
          </p:cNvPr>
          <p:cNvSpPr txBox="1"/>
          <p:nvPr/>
        </p:nvSpPr>
        <p:spPr bwMode="auto">
          <a:xfrm>
            <a:off x="1905000" y="4495800"/>
            <a:ext cx="1295400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Putrescin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4CC41-EF9A-0615-92F3-DC8A5361CE64}"/>
              </a:ext>
            </a:extLst>
          </p:cNvPr>
          <p:cNvSpPr txBox="1"/>
          <p:nvPr/>
        </p:nvSpPr>
        <p:spPr bwMode="auto">
          <a:xfrm>
            <a:off x="7010400" y="2667000"/>
            <a:ext cx="838200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NO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BA352-482B-BF48-630F-1C462FA6C5FD}"/>
              </a:ext>
            </a:extLst>
          </p:cNvPr>
          <p:cNvSpPr/>
          <p:nvPr/>
        </p:nvSpPr>
        <p:spPr>
          <a:xfrm>
            <a:off x="2286000" y="2133600"/>
            <a:ext cx="4572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Metabolizam hema</a:t>
            </a:r>
            <a:endParaRPr lang="en-US" sz="4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1BD3375-7F27-77E4-AAC6-C9485307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33400"/>
            <a:ext cx="8296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DF2421-AD75-228E-36E3-0AB6621095EC}"/>
              </a:ext>
            </a:extLst>
          </p:cNvPr>
          <p:cNvSpPr/>
          <p:nvPr/>
        </p:nvSpPr>
        <p:spPr>
          <a:xfrm>
            <a:off x="0" y="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Sinteza Hema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43874-38D5-4CC3-E1B9-44C00D89D86D}"/>
              </a:ext>
            </a:extLst>
          </p:cNvPr>
          <p:cNvSpPr txBox="1"/>
          <p:nvPr/>
        </p:nvSpPr>
        <p:spPr bwMode="auto">
          <a:xfrm>
            <a:off x="1981200" y="1905000"/>
            <a:ext cx="8382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Glicin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83339-81C8-A59C-0F4B-21BBFEDA11A8}"/>
              </a:ext>
            </a:extLst>
          </p:cNvPr>
          <p:cNvSpPr txBox="1"/>
          <p:nvPr/>
        </p:nvSpPr>
        <p:spPr bwMode="auto">
          <a:xfrm>
            <a:off x="762000" y="990600"/>
            <a:ext cx="11430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Sukcinil 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4">
            <a:extLst>
              <a:ext uri="{FF2B5EF4-FFF2-40B4-BE49-F238E27FC236}">
                <a16:creationId xmlns:a16="http://schemas.microsoft.com/office/drawing/2014/main" id="{06667446-3135-FB52-9983-925A3AB0F4F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4119" name="Group 34">
              <a:extLst>
                <a:ext uri="{FF2B5EF4-FFF2-40B4-BE49-F238E27FC236}">
                  <a16:creationId xmlns:a16="http://schemas.microsoft.com/office/drawing/2014/main" id="{1AA1F4D0-D94D-87B3-630E-1E28F1C88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5" name="Arc 2">
                <a:extLst>
                  <a:ext uri="{FF2B5EF4-FFF2-40B4-BE49-F238E27FC236}">
                    <a16:creationId xmlns:a16="http://schemas.microsoft.com/office/drawing/2014/main" id="{8B0B1EFC-67D6-B162-E261-550194A23D40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D4C487-0218-7950-38A6-0841BA00ABD0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25702-AA78-3787-FEEA-ABF1887C51F2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661CF-83E8-6D64-471C-2CCC6DA0ADBA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CA52612-C3F1-C295-8800-D95B096EB6EF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C69AC-715A-A13D-E62A-898B52664D03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52355B55-3CAF-3E28-7839-ABFA24200208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06877F-C232-35B0-2CE5-DE8FAF94FA11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22454F46-7FF5-0D47-4075-FCAA5D00B9F6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B9D7C0-33EF-D885-EA9D-EA9086C50C48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20F16E20-32FE-3FE4-CBAD-98E636CEB0D3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5A16C5-1681-61E5-74E4-000C00B28362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AE8ECC88-5DD2-0772-2CF6-58711E974DD6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2031F9-F67D-208B-0CB1-258681B2A823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5EA0EF17-9AAB-ED5D-EBD0-FC71A3AA4A03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E035B1C8-55D3-5BB8-53E8-655134BC1594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D89AFC-C5F4-15BC-CB7A-6FB087D6D46A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E8B50E56-E48D-918B-5A8C-5C79A6990DBF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CC88DF-3446-91F4-F8D4-7A7FBD62E455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543D6A0-5464-E2FD-1F3E-7A731F4542B2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BDA619-8CB4-1E0E-5485-42353E8EA03E}"/>
              </a:ext>
            </a:extLst>
          </p:cNvPr>
          <p:cNvSpPr txBox="1"/>
          <p:nvPr/>
        </p:nvSpPr>
        <p:spPr bwMode="auto">
          <a:xfrm>
            <a:off x="3886200" y="63246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E059ED-8FBA-188B-115C-A5865C1AB01B}"/>
              </a:ext>
            </a:extLst>
          </p:cNvPr>
          <p:cNvSpPr txBox="1"/>
          <p:nvPr/>
        </p:nvSpPr>
        <p:spPr bwMode="auto">
          <a:xfrm>
            <a:off x="2209800" y="6172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Metionin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Valin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D81053-ABF6-2228-4A77-B06174AD6699}"/>
              </a:ext>
            </a:extLst>
          </p:cNvPr>
          <p:cNvCxnSpPr/>
          <p:nvPr/>
        </p:nvCxnSpPr>
        <p:spPr>
          <a:xfrm>
            <a:off x="3429000" y="64770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0BB36C-A969-DDF3-D904-3871B48E9AB7}"/>
              </a:ext>
            </a:extLst>
          </p:cNvPr>
          <p:cNvCxnSpPr/>
          <p:nvPr/>
        </p:nvCxnSpPr>
        <p:spPr>
          <a:xfrm rot="10800000">
            <a:off x="6781800" y="6324600"/>
            <a:ext cx="1295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945202-B6D0-F059-F3B4-4D8360CBE938}"/>
              </a:ext>
            </a:extLst>
          </p:cNvPr>
          <p:cNvCxnSpPr/>
          <p:nvPr/>
        </p:nvCxnSpPr>
        <p:spPr>
          <a:xfrm rot="5400000" flipH="1" flipV="1">
            <a:off x="6592094" y="6133306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B7E1A9-A821-9255-FA67-727F27F85B84}"/>
              </a:ext>
            </a:extLst>
          </p:cNvPr>
          <p:cNvCxnSpPr/>
          <p:nvPr/>
        </p:nvCxnSpPr>
        <p:spPr>
          <a:xfrm rot="5400000" flipH="1" flipV="1">
            <a:off x="6630194" y="55618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F13E879-11E7-7EA0-5E11-6FF21C3AB048}"/>
              </a:ext>
            </a:extLst>
          </p:cNvPr>
          <p:cNvCxnSpPr/>
          <p:nvPr/>
        </p:nvCxnSpPr>
        <p:spPr>
          <a:xfrm>
            <a:off x="1828800" y="2133600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4BE82C-08FC-496C-056B-FE15AC237BA5}"/>
              </a:ext>
            </a:extLst>
          </p:cNvPr>
          <p:cNvCxnSpPr/>
          <p:nvPr/>
        </p:nvCxnSpPr>
        <p:spPr>
          <a:xfrm>
            <a:off x="3352800" y="21336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B981CD-692B-9E35-D5BB-BD85C4FC8F8A}"/>
              </a:ext>
            </a:extLst>
          </p:cNvPr>
          <p:cNvCxnSpPr/>
          <p:nvPr/>
        </p:nvCxnSpPr>
        <p:spPr>
          <a:xfrm>
            <a:off x="44958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A0BC0CF-EC16-B42B-5C2D-F142E53C2CAE}"/>
              </a:ext>
            </a:extLst>
          </p:cNvPr>
          <p:cNvSpPr txBox="1"/>
          <p:nvPr/>
        </p:nvSpPr>
        <p:spPr bwMode="auto">
          <a:xfrm>
            <a:off x="6172200" y="5638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9D8CE4-A322-A46E-0287-D7F5522D3588}"/>
              </a:ext>
            </a:extLst>
          </p:cNvPr>
          <p:cNvSpPr txBox="1"/>
          <p:nvPr/>
        </p:nvSpPr>
        <p:spPr bwMode="auto">
          <a:xfrm>
            <a:off x="8077200" y="5780088"/>
            <a:ext cx="1066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Histidin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Glutamin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2700517-858B-A866-9C45-1EAD29A98886}"/>
              </a:ext>
            </a:extLst>
          </p:cNvPr>
          <p:cNvCxnSpPr/>
          <p:nvPr/>
        </p:nvCxnSpPr>
        <p:spPr>
          <a:xfrm rot="5400000" flipH="1" flipV="1">
            <a:off x="4344194" y="61714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F642F6B-42AD-A4D0-012B-8BFE8F512950}"/>
              </a:ext>
            </a:extLst>
          </p:cNvPr>
          <p:cNvSpPr txBox="1"/>
          <p:nvPr/>
        </p:nvSpPr>
        <p:spPr bwMode="auto">
          <a:xfrm>
            <a:off x="533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Asparagin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281F0D-3F20-81E9-BA29-56D61CD39B43}"/>
              </a:ext>
            </a:extLst>
          </p:cNvPr>
          <p:cNvSpPr txBox="1"/>
          <p:nvPr/>
        </p:nvSpPr>
        <p:spPr bwMode="auto">
          <a:xfrm>
            <a:off x="2057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Aspartat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DEA9C8-293F-76A7-3267-40AFD2C0CCA3}"/>
              </a:ext>
            </a:extLst>
          </p:cNvPr>
          <p:cNvSpPr txBox="1"/>
          <p:nvPr/>
        </p:nvSpPr>
        <p:spPr bwMode="auto">
          <a:xfrm>
            <a:off x="3505200" y="381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Alanin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sr-Latn-R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E7A012-2D57-C062-7740-69BFC2DB8386}"/>
              </a:ext>
            </a:extLst>
          </p:cNvPr>
          <p:cNvSpPr txBox="1"/>
          <p:nvPr/>
        </p:nvSpPr>
        <p:spPr bwMode="auto">
          <a:xfrm>
            <a:off x="6019800" y="304800"/>
            <a:ext cx="106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Glicin Treonin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90BE21-5905-B97F-441C-83EBCA4E17D9}"/>
              </a:ext>
            </a:extLst>
          </p:cNvPr>
          <p:cNvCxnSpPr/>
          <p:nvPr/>
        </p:nvCxnSpPr>
        <p:spPr>
          <a:xfrm rot="10800000" flipV="1">
            <a:off x="5715000" y="6858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015FCD6-1964-6E03-3591-376DED5CA553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365D5DE-F3FC-B121-3DEE-0B77110C3A59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GLUKOGENE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CB3DE6E7-1627-6979-64D5-B79F8E21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1816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0B5037-78AF-645D-6A13-DF50E2E67B49}"/>
              </a:ext>
            </a:extLst>
          </p:cNvPr>
          <p:cNvSpPr/>
          <p:nvPr/>
        </p:nvSpPr>
        <p:spPr>
          <a:xfrm>
            <a:off x="2362200" y="5334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Porfirije</a:t>
            </a: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77D20B6-216E-C890-23DB-30CB9A13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EAFE3-1FC0-A3A6-8AE0-9500A93ABABF}"/>
              </a:ext>
            </a:extLst>
          </p:cNvPr>
          <p:cNvSpPr txBox="1"/>
          <p:nvPr/>
        </p:nvSpPr>
        <p:spPr bwMode="auto">
          <a:xfrm>
            <a:off x="1676400" y="2844188"/>
            <a:ext cx="50847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Hem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B5EF7-2D8C-D12B-4D9E-98285FC62D8F}"/>
              </a:ext>
            </a:extLst>
          </p:cNvPr>
          <p:cNvSpPr txBox="1"/>
          <p:nvPr/>
        </p:nvSpPr>
        <p:spPr bwMode="auto">
          <a:xfrm>
            <a:off x="3810000" y="3886200"/>
            <a:ext cx="9906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Biliverdin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6BB4D-A05B-9BD6-6A16-E4817B2156EB}"/>
              </a:ext>
            </a:extLst>
          </p:cNvPr>
          <p:cNvSpPr txBox="1"/>
          <p:nvPr/>
        </p:nvSpPr>
        <p:spPr bwMode="auto">
          <a:xfrm>
            <a:off x="5867400" y="5711469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Bilirubin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32780" name="Picture 4" descr="http://www.somersault1824.com/wp-content/uploads/2014/03/a102e_liver.png">
            <a:extLst>
              <a:ext uri="{FF2B5EF4-FFF2-40B4-BE49-F238E27FC236}">
                <a16:creationId xmlns:a16="http://schemas.microsoft.com/office/drawing/2014/main" id="{EF0F6248-560D-E46E-CBF1-C57FA701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1287F-B8F2-6F4D-7C9A-499B59777377}"/>
              </a:ext>
            </a:extLst>
          </p:cNvPr>
          <p:cNvSpPr txBox="1"/>
          <p:nvPr/>
        </p:nvSpPr>
        <p:spPr bwMode="auto">
          <a:xfrm>
            <a:off x="5562600" y="1066800"/>
            <a:ext cx="2133600" cy="646331"/>
          </a:xfrm>
          <a:prstGeom prst="rect">
            <a:avLst/>
          </a:prstGeom>
          <a:solidFill>
            <a:srgbClr val="A0BBDC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RAZLAGANJE HEMA </a:t>
            </a:r>
            <a:endParaRPr lang="sr-Latn-R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 </a:t>
            </a: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ĆELIJAMA R.E.S.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EEFA3BA8-B4B0-E947-11B6-F4D0ED9D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7E8964A-4255-47DB-BA74-0BA456CA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8F7843-D5DF-CD92-0B23-560BBDF87C51}"/>
              </a:ext>
            </a:extLst>
          </p:cNvPr>
          <p:cNvSpPr txBox="1"/>
          <p:nvPr/>
        </p:nvSpPr>
        <p:spPr bwMode="auto">
          <a:xfrm>
            <a:off x="1981200" y="1766500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Bilirubin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B2A7E-A6D1-FABE-A6B1-E57491B21F0E}"/>
              </a:ext>
            </a:extLst>
          </p:cNvPr>
          <p:cNvSpPr txBox="1"/>
          <p:nvPr/>
        </p:nvSpPr>
        <p:spPr bwMode="auto">
          <a:xfrm>
            <a:off x="914400" y="5181600"/>
            <a:ext cx="3429000" cy="461963"/>
          </a:xfrm>
          <a:prstGeom prst="rect">
            <a:avLst/>
          </a:prstGeom>
          <a:solidFill>
            <a:srgbClr val="A6D2DE"/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KONJUGACIJA I DEKONJUGACIJA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BILIRUBINA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C3C62248-2965-3B94-1AB0-4DA20DC8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71500"/>
            <a:ext cx="75914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B81998-1697-0241-EC02-70C88FAD8907}"/>
              </a:ext>
            </a:extLst>
          </p:cNvPr>
          <p:cNvSpPr txBox="1"/>
          <p:nvPr/>
        </p:nvSpPr>
        <p:spPr bwMode="auto">
          <a:xfrm>
            <a:off x="939800" y="5403850"/>
            <a:ext cx="3429000" cy="461963"/>
          </a:xfrm>
          <a:prstGeom prst="rect">
            <a:avLst/>
          </a:prstGeom>
          <a:solidFill>
            <a:srgbClr val="A6D2DE"/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KRAJNJI PROIZVODI RAZLAGANJA HEMA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E00BD-72CA-0D1D-3BB3-620F9E55C689}"/>
              </a:ext>
            </a:extLst>
          </p:cNvPr>
          <p:cNvSpPr txBox="1"/>
          <p:nvPr/>
        </p:nvSpPr>
        <p:spPr bwMode="auto">
          <a:xfrm>
            <a:off x="4038600" y="1524000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Bilirubin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97892-B548-D972-C659-B7060B58C4FF}"/>
              </a:ext>
            </a:extLst>
          </p:cNvPr>
          <p:cNvSpPr txBox="1"/>
          <p:nvPr/>
        </p:nvSpPr>
        <p:spPr bwMode="auto">
          <a:xfrm>
            <a:off x="5867400" y="5715000"/>
            <a:ext cx="1295400" cy="276999"/>
          </a:xfrm>
          <a:prstGeom prst="rect">
            <a:avLst/>
          </a:prstGeom>
          <a:solidFill>
            <a:srgbClr val="FFDA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Urobilin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FFA92-EFB2-83F7-88DD-2BBD1649955B}"/>
              </a:ext>
            </a:extLst>
          </p:cNvPr>
          <p:cNvSpPr txBox="1"/>
          <p:nvPr/>
        </p:nvSpPr>
        <p:spPr bwMode="auto">
          <a:xfrm>
            <a:off x="1524000" y="4953000"/>
            <a:ext cx="1295400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Sterkobilin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3">
            <a:extLst>
              <a:ext uri="{FF2B5EF4-FFF2-40B4-BE49-F238E27FC236}">
                <a16:creationId xmlns:a16="http://schemas.microsoft.com/office/drawing/2014/main" id="{3117E7C2-91E9-DFFD-7407-6A376DFF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 descr="Buldog.png">
            <a:extLst>
              <a:ext uri="{FF2B5EF4-FFF2-40B4-BE49-F238E27FC236}">
                <a16:creationId xmlns:a16="http://schemas.microsoft.com/office/drawing/2014/main" id="{669D184C-24B8-A64D-D32E-B30C0A99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4035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4">
            <a:extLst>
              <a:ext uri="{FF2B5EF4-FFF2-40B4-BE49-F238E27FC236}">
                <a16:creationId xmlns:a16="http://schemas.microsoft.com/office/drawing/2014/main" id="{781C404E-2393-7C34-C8C1-9388C74E2B4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5128" name="Group 34">
              <a:extLst>
                <a:ext uri="{FF2B5EF4-FFF2-40B4-BE49-F238E27FC236}">
                  <a16:creationId xmlns:a16="http://schemas.microsoft.com/office/drawing/2014/main" id="{16767B55-A8D0-BC1D-F3FB-994B3C57D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5" name="Arc 2">
                <a:extLst>
                  <a:ext uri="{FF2B5EF4-FFF2-40B4-BE49-F238E27FC236}">
                    <a16:creationId xmlns:a16="http://schemas.microsoft.com/office/drawing/2014/main" id="{7E27C432-F691-430A-3837-CC333934E61A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19B543-D2AA-60DF-6AAB-4445DBD31DC0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0CEAC-CC0D-7408-75B7-C477E0F5C967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10325B-618D-1758-A4E4-218D9D3FE382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AB4B84BB-87C7-2410-F56F-1483F435358A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FCA325-C904-9B45-445D-EED21271AB11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0BCF763B-0379-A574-E30F-A2BB7DA180AB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74743-45C5-C9B4-6892-A7CEE1B473DF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C49F59FB-B301-BDE8-447E-0DAE62843E7B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7E6363-F31C-5DF1-D26F-28D579D84156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6B62220A-2705-7B5F-4DC3-DD04AB825F28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9B66F-E383-823A-D06F-54CE6434CD08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C5C66F96-2A05-E94D-A466-DD9C222730C7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9BDFB3-2C6C-DC30-7563-9F3C09D9AA21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E191DE82-A50C-7626-287B-CD4E16F52C71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96A39DC4-A72D-8BAC-DB92-126FE8333B0D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33B991-8FDE-5724-E70D-73763D3BB490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D3A5AB9A-6B55-A68E-F9DE-98DDFBECEDB0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B9951-1848-233D-7362-2C4C330BB809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8E9D87-6327-F280-9DF0-04FB863B85E6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C9B173-11FB-B0F7-66D7-F822592544E4}"/>
              </a:ext>
            </a:extLst>
          </p:cNvPr>
          <p:cNvCxnSpPr/>
          <p:nvPr/>
        </p:nvCxnSpPr>
        <p:spPr>
          <a:xfrm rot="10800000">
            <a:off x="5943600" y="1447800"/>
            <a:ext cx="531813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931D5C-41F6-DDFC-CDB1-1BE053E2A865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487C5A5-BECC-B6ED-A416-C8F2001F46B8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KETOGENE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E367BA-E28E-EAA1-7CC8-8CF1870B5A4C}"/>
              </a:ext>
            </a:extLst>
          </p:cNvPr>
          <p:cNvSpPr txBox="1"/>
          <p:nvPr/>
        </p:nvSpPr>
        <p:spPr bwMode="auto">
          <a:xfrm>
            <a:off x="6324600" y="1143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Li</a:t>
            </a: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Leucin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4">
            <a:extLst>
              <a:ext uri="{FF2B5EF4-FFF2-40B4-BE49-F238E27FC236}">
                <a16:creationId xmlns:a16="http://schemas.microsoft.com/office/drawing/2014/main" id="{E3D85254-9FF8-1E1D-408E-01ADD34F204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6172" name="Group 34">
              <a:extLst>
                <a:ext uri="{FF2B5EF4-FFF2-40B4-BE49-F238E27FC236}">
                  <a16:creationId xmlns:a16="http://schemas.microsoft.com/office/drawing/2014/main" id="{4803D863-B3FA-1D97-070B-C32B5F609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5" name="Arc 2">
                <a:extLst>
                  <a:ext uri="{FF2B5EF4-FFF2-40B4-BE49-F238E27FC236}">
                    <a16:creationId xmlns:a16="http://schemas.microsoft.com/office/drawing/2014/main" id="{423A3D91-72E7-4B9F-F0C5-AC2E69F20339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5090B0-E181-89B4-0589-2AA4E7C286FA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04F8D8-6285-AD05-BB75-089653361E9A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8FC61-812A-25AC-AC98-E36D98DCF465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C344FFA1-D06B-CA67-BECA-F877E0360AF6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BC4A35-6292-4549-A09C-8606763D5830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E1B10661-34F1-A78E-BECA-8108AF1D6667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21007A-ABD1-44D5-42CF-7C9A850D6DC7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9834D550-5CEF-95DF-9585-2E0BB45055B7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921D0A-4A9A-8102-1ADB-8CDF56D68CFD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61A937D9-E0F5-5416-6616-9BB944C64330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D5207B-545C-13BD-DF8A-8FB890C456C7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E1251469-147D-DFDE-B637-ABDA50A72875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1A6C8-E7C2-89E5-B14E-8BF7CA108837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D940D625-BDBD-1DD8-BA6D-5E28C9B03020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49CBDC22-BDA8-BA75-2575-8828DB968B88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76CE13-2191-ED4F-1154-B37D0208CBDA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32BEF9FC-E514-7726-D775-19BF64156BBE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E28B2D-26A8-5486-F26D-8D6812F939A9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79564E-D233-A09F-712A-74081062E67E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C5713F-D601-2CC0-E08D-93B7668119FA}"/>
              </a:ext>
            </a:extLst>
          </p:cNvPr>
          <p:cNvSpPr txBox="1"/>
          <p:nvPr/>
        </p:nvSpPr>
        <p:spPr bwMode="auto">
          <a:xfrm>
            <a:off x="3886200" y="63246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002CE3-AE2A-A9AD-52BD-6728C9610C10}"/>
              </a:ext>
            </a:extLst>
          </p:cNvPr>
          <p:cNvCxnSpPr>
            <a:stCxn id="62" idx="2"/>
          </p:cNvCxnSpPr>
          <p:nvPr/>
        </p:nvCxnSpPr>
        <p:spPr>
          <a:xfrm rot="5400000">
            <a:off x="1181101" y="2628900"/>
            <a:ext cx="2057400" cy="317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1BE75E-A076-46FF-1D00-F80391B799A8}"/>
              </a:ext>
            </a:extLst>
          </p:cNvPr>
          <p:cNvCxnSpPr>
            <a:stCxn id="62" idx="0"/>
          </p:cNvCxnSpPr>
          <p:nvPr/>
        </p:nvCxnSpPr>
        <p:spPr>
          <a:xfrm rot="10800000" flipH="1" flipV="1">
            <a:off x="2019300" y="1447800"/>
            <a:ext cx="29337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98BCA7-9C74-9551-F5DD-699215F58C2A}"/>
              </a:ext>
            </a:extLst>
          </p:cNvPr>
          <p:cNvCxnSpPr/>
          <p:nvPr/>
        </p:nvCxnSpPr>
        <p:spPr>
          <a:xfrm>
            <a:off x="32004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1A8B13-BC1E-D08F-0E3B-56F32AEE19BF}"/>
              </a:ext>
            </a:extLst>
          </p:cNvPr>
          <p:cNvCxnSpPr/>
          <p:nvPr/>
        </p:nvCxnSpPr>
        <p:spPr>
          <a:xfrm rot="5400000" flipH="1" flipV="1">
            <a:off x="4344194" y="61714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D909EB6-9AFB-DC60-879B-5777C51FCBF1}"/>
              </a:ext>
            </a:extLst>
          </p:cNvPr>
          <p:cNvSpPr txBox="1"/>
          <p:nvPr/>
        </p:nvSpPr>
        <p:spPr bwMode="auto">
          <a:xfrm>
            <a:off x="3505200" y="381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Alanin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sr-Latn-R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4645D4C-685F-F1B4-5743-FB3EE66E2176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62CFF5F-21AA-DE85-2403-BF13008582DB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MEŠOVITE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74000A-BC3C-C8C2-AEBC-35D440165DAF}"/>
              </a:ext>
            </a:extLst>
          </p:cNvPr>
          <p:cNvSpPr txBox="1"/>
          <p:nvPr/>
        </p:nvSpPr>
        <p:spPr bwMode="auto">
          <a:xfrm>
            <a:off x="228600" y="1219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Fanilalanin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Tirozin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3105C94-0A27-7B3D-3262-50FA0D88B599}"/>
              </a:ext>
            </a:extLst>
          </p:cNvPr>
          <p:cNvCxnSpPr>
            <a:stCxn id="62" idx="0"/>
          </p:cNvCxnSpPr>
          <p:nvPr/>
        </p:nvCxnSpPr>
        <p:spPr>
          <a:xfrm rot="10800000">
            <a:off x="1524000" y="1447800"/>
            <a:ext cx="495300" cy="1588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08DE8E4-DEB9-5468-01A5-0CED4A7635E0}"/>
              </a:ext>
            </a:extLst>
          </p:cNvPr>
          <p:cNvSpPr txBox="1"/>
          <p:nvPr/>
        </p:nvSpPr>
        <p:spPr bwMode="auto">
          <a:xfrm>
            <a:off x="1676400" y="457200"/>
            <a:ext cx="1143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Triptofan</a:t>
            </a:r>
            <a:endParaRPr lang="sr-Latn-RS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0FB9D7E-7691-0673-F55C-4E9F2C54A2E4}"/>
              </a:ext>
            </a:extLst>
          </p:cNvPr>
          <p:cNvCxnSpPr/>
          <p:nvPr/>
        </p:nvCxnSpPr>
        <p:spPr>
          <a:xfrm>
            <a:off x="44958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5D91178-3182-851D-6622-0E5E6A880263}"/>
              </a:ext>
            </a:extLst>
          </p:cNvPr>
          <p:cNvCxnSpPr>
            <a:stCxn id="60" idx="0"/>
          </p:cNvCxnSpPr>
          <p:nvPr/>
        </p:nvCxnSpPr>
        <p:spPr>
          <a:xfrm rot="10800000">
            <a:off x="2819400" y="685800"/>
            <a:ext cx="342900" cy="1588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4929E6D-E702-E28C-6A3C-B279F1014A19}"/>
              </a:ext>
            </a:extLst>
          </p:cNvPr>
          <p:cNvCxnSpPr>
            <a:stCxn id="66" idx="2"/>
            <a:endCxn id="60" idx="2"/>
          </p:cNvCxnSpPr>
          <p:nvPr/>
        </p:nvCxnSpPr>
        <p:spPr>
          <a:xfrm rot="16200000" flipV="1">
            <a:off x="3114675" y="1076325"/>
            <a:ext cx="47783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A06281AB-3EF2-9CDC-287A-D7BC2109BD12}"/>
              </a:ext>
            </a:extLst>
          </p:cNvPr>
          <p:cNvSpPr/>
          <p:nvPr/>
        </p:nvSpPr>
        <p:spPr>
          <a:xfrm>
            <a:off x="2971800" y="685800"/>
            <a:ext cx="381000" cy="304800"/>
          </a:xfrm>
          <a:prstGeom prst="arc">
            <a:avLst/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46CE7BF-E3B9-382E-3FEE-1A067E7CFEAC}"/>
              </a:ext>
            </a:extLst>
          </p:cNvPr>
          <p:cNvSpPr/>
          <p:nvPr/>
        </p:nvSpPr>
        <p:spPr>
          <a:xfrm>
            <a:off x="1828800" y="1447800"/>
            <a:ext cx="381000" cy="304800"/>
          </a:xfrm>
          <a:prstGeom prst="arc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F5388522-3D9C-83BE-8CEB-E3C78EE51455}"/>
              </a:ext>
            </a:extLst>
          </p:cNvPr>
          <p:cNvSpPr/>
          <p:nvPr/>
        </p:nvSpPr>
        <p:spPr>
          <a:xfrm>
            <a:off x="3352800" y="1143000"/>
            <a:ext cx="381000" cy="304800"/>
          </a:xfrm>
          <a:prstGeom prst="arc">
            <a:avLst>
              <a:gd name="adj1" fmla="val 6057240"/>
              <a:gd name="adj2" fmla="val 10427285"/>
            </a:avLst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E48D83-6887-1114-C9B7-5AB20777A0A6}"/>
              </a:ext>
            </a:extLst>
          </p:cNvPr>
          <p:cNvSpPr txBox="1"/>
          <p:nvPr/>
        </p:nvSpPr>
        <p:spPr bwMode="auto">
          <a:xfrm>
            <a:off x="7391400" y="6324600"/>
            <a:ext cx="1752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Izoleucin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BA1E534-843D-9761-FC84-A8D4ED9D6DC9}"/>
              </a:ext>
            </a:extLst>
          </p:cNvPr>
          <p:cNvCxnSpPr/>
          <p:nvPr/>
        </p:nvCxnSpPr>
        <p:spPr>
          <a:xfrm rot="10800000" flipV="1">
            <a:off x="5105400" y="6477000"/>
            <a:ext cx="2590800" cy="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DEAA067-1812-C8CE-B57C-256D208E3E21}"/>
              </a:ext>
            </a:extLst>
          </p:cNvPr>
          <p:cNvCxnSpPr>
            <a:endCxn id="78" idx="0"/>
          </p:cNvCxnSpPr>
          <p:nvPr/>
        </p:nvCxnSpPr>
        <p:spPr>
          <a:xfrm rot="10800000">
            <a:off x="7629525" y="6475413"/>
            <a:ext cx="180975" cy="3175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117B74D-CE43-2CCB-3378-0C18B46D15BC}"/>
              </a:ext>
            </a:extLst>
          </p:cNvPr>
          <p:cNvCxnSpPr/>
          <p:nvPr/>
        </p:nvCxnSpPr>
        <p:spPr>
          <a:xfrm rot="16200000" flipV="1">
            <a:off x="5095875" y="3971925"/>
            <a:ext cx="474503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>
            <a:extLst>
              <a:ext uri="{FF2B5EF4-FFF2-40B4-BE49-F238E27FC236}">
                <a16:creationId xmlns:a16="http://schemas.microsoft.com/office/drawing/2014/main" id="{84BAC2B1-6869-3551-4791-BC0DD0B98048}"/>
              </a:ext>
            </a:extLst>
          </p:cNvPr>
          <p:cNvSpPr/>
          <p:nvPr/>
        </p:nvSpPr>
        <p:spPr>
          <a:xfrm>
            <a:off x="7086600" y="1447800"/>
            <a:ext cx="381000" cy="304800"/>
          </a:xfrm>
          <a:prstGeom prst="arc">
            <a:avLst/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808D8B0D-AC1A-F6B6-A9BB-9F7A0D7F239C}"/>
              </a:ext>
            </a:extLst>
          </p:cNvPr>
          <p:cNvSpPr/>
          <p:nvPr/>
        </p:nvSpPr>
        <p:spPr>
          <a:xfrm>
            <a:off x="7467600" y="6172200"/>
            <a:ext cx="381000" cy="304800"/>
          </a:xfrm>
          <a:prstGeom prst="arc">
            <a:avLst>
              <a:gd name="adj1" fmla="val 6057240"/>
              <a:gd name="adj2" fmla="val 11049335"/>
            </a:avLst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CFB33DC-EC0B-8D55-0A23-2C5334940EED}"/>
              </a:ext>
            </a:extLst>
          </p:cNvPr>
          <p:cNvCxnSpPr>
            <a:stCxn id="77" idx="0"/>
          </p:cNvCxnSpPr>
          <p:nvPr/>
        </p:nvCxnSpPr>
        <p:spPr>
          <a:xfrm rot="10800000">
            <a:off x="5943600" y="1447800"/>
            <a:ext cx="13335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4">
            <a:extLst>
              <a:ext uri="{FF2B5EF4-FFF2-40B4-BE49-F238E27FC236}">
                <a16:creationId xmlns:a16="http://schemas.microsoft.com/office/drawing/2014/main" id="{773688B0-9BB8-1B23-F86E-AF19DA43EE4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7192" name="Group 34">
              <a:extLst>
                <a:ext uri="{FF2B5EF4-FFF2-40B4-BE49-F238E27FC236}">
                  <a16:creationId xmlns:a16="http://schemas.microsoft.com/office/drawing/2014/main" id="{B6706615-ABFB-97C3-0F69-D02CFCE85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5" name="Arc 2">
                <a:extLst>
                  <a:ext uri="{FF2B5EF4-FFF2-40B4-BE49-F238E27FC236}">
                    <a16:creationId xmlns:a16="http://schemas.microsoft.com/office/drawing/2014/main" id="{DE392422-949C-87E5-8445-26CF67D9EAE2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20AD5D-A08E-0F21-F0B0-FA3C8DCA5DF3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86975D-201B-A360-E262-9564D8C15888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01B91E-D9A9-5CE3-ABF6-87C9E5EF1C44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A35F76D3-5053-4160-1923-757BC2B10575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058913-B1C7-2CFD-A392-7986728B3B63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CA5EE34D-ECCD-B235-B6AA-EA15D528CB2E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85919E-8266-15A4-7FF0-DAE10A0CD85F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EA3100CB-9F1D-793D-6893-D510F55F038A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E30D36-AFF4-AE32-0B2E-E30608A24529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38784CD2-A2DC-A472-03D2-B6A2022765C4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8680DC-BC6B-4C2E-0340-7FF17FC26525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5F21567D-94BB-23E0-BD64-194A417006F1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C380EE-58CA-FFD8-7359-37E62191591D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B88A19A0-D7E5-4AC2-B666-583BC605C714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30B3D907-B260-5CFC-BFEE-4F038964AFA4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890A81-66B9-6C38-7CC8-C5E8D868D42C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A2DA1BD7-FCDF-8CEE-ED0E-7F4613C88673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480F36-F318-BA57-296A-B76345EDFBCA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4E1DFE-D88F-1458-548E-00D084FF8124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0A7EDA-D36E-4C9B-549A-D103CE46176E}"/>
              </a:ext>
            </a:extLst>
          </p:cNvPr>
          <p:cNvSpPr txBox="1"/>
          <p:nvPr/>
        </p:nvSpPr>
        <p:spPr bwMode="auto">
          <a:xfrm>
            <a:off x="3886200" y="63246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ABE57A-7069-3D71-FA23-99709FFBC5B6}"/>
              </a:ext>
            </a:extLst>
          </p:cNvPr>
          <p:cNvSpPr txBox="1"/>
          <p:nvPr/>
        </p:nvSpPr>
        <p:spPr bwMode="auto">
          <a:xfrm>
            <a:off x="2209800" y="6172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Metionin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Valin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2DAF3D-CAD6-1478-00EA-CE08C177FBF9}"/>
              </a:ext>
            </a:extLst>
          </p:cNvPr>
          <p:cNvCxnSpPr/>
          <p:nvPr/>
        </p:nvCxnSpPr>
        <p:spPr>
          <a:xfrm>
            <a:off x="3429000" y="64770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F45CF5-FD1D-6A4E-5657-B332C5AF2616}"/>
              </a:ext>
            </a:extLst>
          </p:cNvPr>
          <p:cNvCxnSpPr/>
          <p:nvPr/>
        </p:nvCxnSpPr>
        <p:spPr>
          <a:xfrm rot="10800000">
            <a:off x="6781800" y="6324600"/>
            <a:ext cx="1295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9B27D1-0C1B-7BBC-1AFD-69341EF0826D}"/>
              </a:ext>
            </a:extLst>
          </p:cNvPr>
          <p:cNvCxnSpPr/>
          <p:nvPr/>
        </p:nvCxnSpPr>
        <p:spPr>
          <a:xfrm rot="5400000" flipH="1" flipV="1">
            <a:off x="6592094" y="6133306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CA56A0-BA9E-451C-B2D1-4A170100BB29}"/>
              </a:ext>
            </a:extLst>
          </p:cNvPr>
          <p:cNvCxnSpPr/>
          <p:nvPr/>
        </p:nvCxnSpPr>
        <p:spPr>
          <a:xfrm rot="5400000" flipH="1" flipV="1">
            <a:off x="6630194" y="55618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9365B3A-9BFC-51D9-978E-653E5FA0EA54}"/>
              </a:ext>
            </a:extLst>
          </p:cNvPr>
          <p:cNvCxnSpPr/>
          <p:nvPr/>
        </p:nvCxnSpPr>
        <p:spPr>
          <a:xfrm>
            <a:off x="1828800" y="2133600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CAB983-3143-40F5-819B-32866E1A41B9}"/>
              </a:ext>
            </a:extLst>
          </p:cNvPr>
          <p:cNvCxnSpPr/>
          <p:nvPr/>
        </p:nvCxnSpPr>
        <p:spPr>
          <a:xfrm>
            <a:off x="3352800" y="21336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5E2CAE-4ACB-0FDF-313A-3A8B3D803C16}"/>
              </a:ext>
            </a:extLst>
          </p:cNvPr>
          <p:cNvCxnSpPr/>
          <p:nvPr/>
        </p:nvCxnSpPr>
        <p:spPr>
          <a:xfrm>
            <a:off x="44958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61E4851-7714-32C6-3B35-378BCA1BA843}"/>
              </a:ext>
            </a:extLst>
          </p:cNvPr>
          <p:cNvSpPr txBox="1"/>
          <p:nvPr/>
        </p:nvSpPr>
        <p:spPr bwMode="auto">
          <a:xfrm>
            <a:off x="6172200" y="5638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141AF3-8742-73F2-8E40-8FD5CDE222D9}"/>
              </a:ext>
            </a:extLst>
          </p:cNvPr>
          <p:cNvSpPr txBox="1"/>
          <p:nvPr/>
        </p:nvSpPr>
        <p:spPr bwMode="auto">
          <a:xfrm>
            <a:off x="8077200" y="5780088"/>
            <a:ext cx="1066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Histidin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Glutamin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92237EB-5C8C-4C67-2763-4CD50D8FC5A3}"/>
              </a:ext>
            </a:extLst>
          </p:cNvPr>
          <p:cNvCxnSpPr/>
          <p:nvPr/>
        </p:nvCxnSpPr>
        <p:spPr>
          <a:xfrm rot="5400000" flipH="1" flipV="1">
            <a:off x="4344194" y="61714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6D4F0FC-0364-56CE-9276-542D445CAE55}"/>
              </a:ext>
            </a:extLst>
          </p:cNvPr>
          <p:cNvSpPr txBox="1"/>
          <p:nvPr/>
        </p:nvSpPr>
        <p:spPr bwMode="auto">
          <a:xfrm>
            <a:off x="533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Asparagin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75217E-3D37-C9C7-8F85-D01C1C669CD5}"/>
              </a:ext>
            </a:extLst>
          </p:cNvPr>
          <p:cNvSpPr txBox="1"/>
          <p:nvPr/>
        </p:nvSpPr>
        <p:spPr bwMode="auto">
          <a:xfrm>
            <a:off x="2057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Aspartat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E1E177-8A67-6EC8-7188-D3E6D4CDB251}"/>
              </a:ext>
            </a:extLst>
          </p:cNvPr>
          <p:cNvSpPr txBox="1"/>
          <p:nvPr/>
        </p:nvSpPr>
        <p:spPr bwMode="auto">
          <a:xfrm>
            <a:off x="3505200" y="381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Alanin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sr-Latn-R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541B1A-80A7-7564-2B72-763C3EEA64BD}"/>
              </a:ext>
            </a:extLst>
          </p:cNvPr>
          <p:cNvSpPr txBox="1"/>
          <p:nvPr/>
        </p:nvSpPr>
        <p:spPr bwMode="auto">
          <a:xfrm>
            <a:off x="6019800" y="304800"/>
            <a:ext cx="106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Glicin Treonin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40C4D3C-1C37-82B9-C2BE-50A85D300AFB}"/>
              </a:ext>
            </a:extLst>
          </p:cNvPr>
          <p:cNvCxnSpPr/>
          <p:nvPr/>
        </p:nvCxnSpPr>
        <p:spPr>
          <a:xfrm rot="10800000" flipV="1">
            <a:off x="5715000" y="6858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4B836B5-A148-07F6-6C23-3256C4710A5D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6B52969-C300-2180-E2CD-5D469CA28F02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GLUKOGENE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24F226-200C-812F-1A1F-BE69E029257C}"/>
              </a:ext>
            </a:extLst>
          </p:cNvPr>
          <p:cNvSpPr/>
          <p:nvPr/>
        </p:nvSpPr>
        <p:spPr>
          <a:xfrm>
            <a:off x="3363913" y="304800"/>
            <a:ext cx="3871912" cy="83026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11C431-43BF-4CBF-78CC-CD39A88B1350}"/>
              </a:ext>
            </a:extLst>
          </p:cNvPr>
          <p:cNvCxnSpPr/>
          <p:nvPr/>
        </p:nvCxnSpPr>
        <p:spPr bwMode="auto">
          <a:xfrm rot="5400000">
            <a:off x="9090818" y="3634582"/>
            <a:ext cx="106363" cy="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EA3116-4F3A-0557-7B46-11CB2B797A3D}"/>
              </a:ext>
            </a:extLst>
          </p:cNvPr>
          <p:cNvCxnSpPr>
            <a:endCxn id="50" idx="0"/>
          </p:cNvCxnSpPr>
          <p:nvPr/>
        </p:nvCxnSpPr>
        <p:spPr bwMode="auto">
          <a:xfrm rot="10800000" flipV="1">
            <a:off x="1112838" y="1447800"/>
            <a:ext cx="109537" cy="8413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95153A-0125-BC0C-522D-03C2919366C1}"/>
              </a:ext>
            </a:extLst>
          </p:cNvPr>
          <p:cNvCxnSpPr/>
          <p:nvPr/>
        </p:nvCxnSpPr>
        <p:spPr bwMode="auto">
          <a:xfrm rot="16200000" flipH="1">
            <a:off x="1084263" y="1638300"/>
            <a:ext cx="228600" cy="15240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7" name="Group 24">
            <a:extLst>
              <a:ext uri="{FF2B5EF4-FFF2-40B4-BE49-F238E27FC236}">
                <a16:creationId xmlns:a16="http://schemas.microsoft.com/office/drawing/2014/main" id="{96BA2AB6-81A3-4C98-845D-D8BEA499072A}"/>
              </a:ext>
            </a:extLst>
          </p:cNvPr>
          <p:cNvGrpSpPr>
            <a:grpSpLocks/>
          </p:cNvGrpSpPr>
          <p:nvPr/>
        </p:nvGrpSpPr>
        <p:grpSpPr bwMode="auto">
          <a:xfrm>
            <a:off x="1450975" y="990600"/>
            <a:ext cx="1022350" cy="612775"/>
            <a:chOff x="4191000" y="3505200"/>
            <a:chExt cx="1023037" cy="61257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EE418A1-051C-3CD8-CD55-433443F843FA}"/>
                </a:ext>
              </a:extLst>
            </p:cNvPr>
            <p:cNvCxnSpPr/>
            <p:nvPr/>
          </p:nvCxnSpPr>
          <p:spPr bwMode="auto">
            <a:xfrm rot="5400000">
              <a:off x="4366589" y="3786891"/>
              <a:ext cx="1063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A0F968-CCB5-CFCD-449B-FF65D78220E9}"/>
                </a:ext>
              </a:extLst>
            </p:cNvPr>
            <p:cNvSpPr txBox="1"/>
            <p:nvPr/>
          </p:nvSpPr>
          <p:spPr bwMode="auto">
            <a:xfrm>
              <a:off x="4191000" y="3809902"/>
              <a:ext cx="1023037" cy="307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-CH-COO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495733-78BE-33E2-6844-4D203287BFEF}"/>
                </a:ext>
              </a:extLst>
            </p:cNvPr>
            <p:cNvSpPr txBox="1"/>
            <p:nvPr/>
          </p:nvSpPr>
          <p:spPr bwMode="auto">
            <a:xfrm>
              <a:off x="4267251" y="3505200"/>
              <a:ext cx="597301" cy="307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NH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50" name="Regular Pentagon 49">
            <a:extLst>
              <a:ext uri="{FF2B5EF4-FFF2-40B4-BE49-F238E27FC236}">
                <a16:creationId xmlns:a16="http://schemas.microsoft.com/office/drawing/2014/main" id="{A0ECA8E3-3F8C-4FAC-5AEC-F2C097EBEED0}"/>
              </a:ext>
            </a:extLst>
          </p:cNvPr>
          <p:cNvSpPr/>
          <p:nvPr/>
        </p:nvSpPr>
        <p:spPr bwMode="auto">
          <a:xfrm rot="1041622">
            <a:off x="747468" y="1520338"/>
            <a:ext cx="568137" cy="540954"/>
          </a:xfrm>
          <a:prstGeom prst="pentag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199" name="Group 60">
            <a:extLst>
              <a:ext uri="{FF2B5EF4-FFF2-40B4-BE49-F238E27FC236}">
                <a16:creationId xmlns:a16="http://schemas.microsoft.com/office/drawing/2014/main" id="{3CA3944C-9E47-8C2B-5908-091D3EA75D8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50975"/>
            <a:ext cx="612775" cy="682625"/>
            <a:chOff x="3502152" y="1069848"/>
            <a:chExt cx="914400" cy="1060704"/>
          </a:xfrm>
        </p:grpSpPr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2860DA8B-C5FF-7AAA-8024-FA55E8C0F65E}"/>
                </a:ext>
              </a:extLst>
            </p:cNvPr>
            <p:cNvSpPr/>
            <p:nvPr/>
          </p:nvSpPr>
          <p:spPr>
            <a:xfrm rot="16200000">
              <a:off x="3429000" y="1143000"/>
              <a:ext cx="1060704" cy="914400"/>
            </a:xfrm>
            <a:prstGeom prst="hexagon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D795278-975B-E244-0331-43335DC2B75E}"/>
                </a:ext>
              </a:extLst>
            </p:cNvPr>
            <p:cNvSpPr/>
            <p:nvPr/>
          </p:nvSpPr>
          <p:spPr>
            <a:xfrm>
              <a:off x="3658500" y="1294323"/>
              <a:ext cx="608811" cy="611755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F424E71-0169-4CAE-73BE-33151AE06C0D}"/>
              </a:ext>
            </a:extLst>
          </p:cNvPr>
          <p:cNvSpPr txBox="1"/>
          <p:nvPr/>
        </p:nvSpPr>
        <p:spPr bwMode="auto">
          <a:xfrm>
            <a:off x="993775" y="2057400"/>
            <a:ext cx="32702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</a:t>
            </a:r>
            <a:endParaRPr lang="en-US" sz="1400" baseline="30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76FAD4-3B81-51C3-5AAD-A8E30C6429A9}"/>
              </a:ext>
            </a:extLst>
          </p:cNvPr>
          <p:cNvSpPr/>
          <p:nvPr/>
        </p:nvSpPr>
        <p:spPr bwMode="auto">
          <a:xfrm>
            <a:off x="1146175" y="1295400"/>
            <a:ext cx="5032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CH</a:t>
            </a:r>
            <a:r>
              <a:rPr lang="sr-Latn-RS" sz="1400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003092-3C52-7377-136F-660B731C8F7A}"/>
              </a:ext>
            </a:extLst>
          </p:cNvPr>
          <p:cNvSpPr txBox="1"/>
          <p:nvPr/>
        </p:nvSpPr>
        <p:spPr>
          <a:xfrm>
            <a:off x="2667000" y="2209800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2-amino 3-keto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butirat</a:t>
            </a:r>
          </a:p>
        </p:txBody>
      </p:sp>
      <p:grpSp>
        <p:nvGrpSpPr>
          <p:cNvPr id="8203" name="Group 83">
            <a:extLst>
              <a:ext uri="{FF2B5EF4-FFF2-40B4-BE49-F238E27FC236}">
                <a16:creationId xmlns:a16="http://schemas.microsoft.com/office/drawing/2014/main" id="{D813EA47-A72E-8865-52E7-0B0DD05DF38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447800"/>
            <a:ext cx="1365250" cy="885825"/>
            <a:chOff x="3581400" y="1676400"/>
            <a:chExt cx="1364821" cy="886599"/>
          </a:xfrm>
        </p:grpSpPr>
        <p:grpSp>
          <p:nvGrpSpPr>
            <p:cNvPr id="8292" name="Group 14">
              <a:extLst>
                <a:ext uri="{FF2B5EF4-FFF2-40B4-BE49-F238E27FC236}">
                  <a16:creationId xmlns:a16="http://schemas.microsoft.com/office/drawing/2014/main" id="{2FA365CC-334A-A16D-4869-DFF2D0A31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1676400"/>
              <a:ext cx="907621" cy="581799"/>
              <a:chOff x="4191000" y="3505200"/>
              <a:chExt cx="907621" cy="581799"/>
            </a:xfrm>
          </p:grpSpPr>
          <p:cxnSp>
            <p:nvCxnSpPr>
              <p:cNvPr id="77" name="Straight Connector 2">
                <a:extLst>
                  <a:ext uri="{FF2B5EF4-FFF2-40B4-BE49-F238E27FC236}">
                    <a16:creationId xmlns:a16="http://schemas.microsoft.com/office/drawing/2014/main" id="{2B9BE721-7224-3514-B0B3-B1F5DCC84305}"/>
                  </a:ext>
                </a:extLst>
              </p:cNvPr>
              <p:cNvCxnSpPr/>
              <p:nvPr/>
            </p:nvCxnSpPr>
            <p:spPr bwMode="auto">
              <a:xfrm rot="5400000">
                <a:off x="4366156" y="3787228"/>
                <a:ext cx="10645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3">
                <a:extLst>
                  <a:ext uri="{FF2B5EF4-FFF2-40B4-BE49-F238E27FC236}">
                    <a16:creationId xmlns:a16="http://schemas.microsoft.com/office/drawing/2014/main" id="{D3808C63-700F-A38B-2998-E29414620E56}"/>
                  </a:ext>
                </a:extLst>
              </p:cNvPr>
              <p:cNvSpPr txBox="1"/>
              <p:nvPr/>
            </p:nvSpPr>
            <p:spPr bwMode="auto">
              <a:xfrm>
                <a:off x="4190856" y="3810266"/>
                <a:ext cx="907765" cy="2764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9" name="TextBox 4">
                <a:extLst>
                  <a:ext uri="{FF2B5EF4-FFF2-40B4-BE49-F238E27FC236}">
                    <a16:creationId xmlns:a16="http://schemas.microsoft.com/office/drawing/2014/main" id="{94E5AD42-3B1B-1EB1-1588-77E6C3A0FA9B}"/>
                  </a:ext>
                </a:extLst>
              </p:cNvPr>
              <p:cNvSpPr txBox="1"/>
              <p:nvPr/>
            </p:nvSpPr>
            <p:spPr bwMode="auto">
              <a:xfrm>
                <a:off x="4267032" y="3505200"/>
                <a:ext cx="539581" cy="2764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2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8293" name="Group 81">
              <a:extLst>
                <a:ext uri="{FF2B5EF4-FFF2-40B4-BE49-F238E27FC236}">
                  <a16:creationId xmlns:a16="http://schemas.microsoft.com/office/drawing/2014/main" id="{96B67752-A878-D0AB-0385-006D6C4DE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1981200"/>
              <a:ext cx="658618" cy="581799"/>
              <a:chOff x="1371600" y="457200"/>
              <a:chExt cx="658618" cy="581799"/>
            </a:xfrm>
          </p:grpSpPr>
          <p:grpSp>
            <p:nvGrpSpPr>
              <p:cNvPr id="8294" name="Group 15">
                <a:extLst>
                  <a:ext uri="{FF2B5EF4-FFF2-40B4-BE49-F238E27FC236}">
                    <a16:creationId xmlns:a16="http://schemas.microsoft.com/office/drawing/2014/main" id="{0CF95D08-3DE7-F519-43A4-749A8BB5F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1600" y="457200"/>
                <a:ext cx="658618" cy="581799"/>
                <a:chOff x="2286000" y="1981200"/>
                <a:chExt cx="658618" cy="581799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F62B6A-E49C-8FF4-ED5C-EA5FB1972511}"/>
                    </a:ext>
                  </a:extLst>
                </p:cNvPr>
                <p:cNvSpPr txBox="1"/>
                <p:nvPr/>
              </p:nvSpPr>
              <p:spPr bwMode="auto">
                <a:xfrm>
                  <a:off x="2286000" y="1981466"/>
                  <a:ext cx="615756" cy="27646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CH</a:t>
                  </a:r>
                  <a:r>
                    <a:rPr lang="sr-Latn-RS" sz="1200" baseline="-250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</a:t>
                  </a:r>
                  <a:endParaRPr lang="en-US" sz="1200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1A24F8B-2638-66DC-A42E-A5705552C459}"/>
                    </a:ext>
                  </a:extLst>
                </p:cNvPr>
                <p:cNvSpPr txBox="1"/>
                <p:nvPr/>
              </p:nvSpPr>
              <p:spPr bwMode="auto">
                <a:xfrm>
                  <a:off x="2636728" y="2286533"/>
                  <a:ext cx="307878" cy="27646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2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</a:t>
                  </a:r>
                  <a:endParaRPr lang="en-US" sz="1200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670F2B8-810E-5514-0532-7F2DE5EC23D6}"/>
                  </a:ext>
                </a:extLst>
              </p:cNvPr>
              <p:cNvSpPr txBox="1"/>
              <p:nvPr/>
            </p:nvSpPr>
            <p:spPr bwMode="auto">
              <a:xfrm rot="16200000">
                <a:off x="1722966" y="603013"/>
                <a:ext cx="262167" cy="2761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2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sz="1200" baseline="30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8204" name="Group 107">
            <a:extLst>
              <a:ext uri="{FF2B5EF4-FFF2-40B4-BE49-F238E27FC236}">
                <a16:creationId xmlns:a16="http://schemas.microsoft.com/office/drawing/2014/main" id="{AFEA81CC-2710-1BF2-FDBF-8E14FE12F89F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0"/>
            <a:ext cx="1828800" cy="1447800"/>
            <a:chOff x="2819400" y="0"/>
            <a:chExt cx="1828800" cy="1447800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3CE4EBC7-B64C-487A-E67D-A8547E4C127F}"/>
                </a:ext>
              </a:extLst>
            </p:cNvPr>
            <p:cNvSpPr/>
            <p:nvPr/>
          </p:nvSpPr>
          <p:spPr>
            <a:xfrm>
              <a:off x="2819400" y="0"/>
              <a:ext cx="1828800" cy="14478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282" name="Group 68">
              <a:extLst>
                <a:ext uri="{FF2B5EF4-FFF2-40B4-BE49-F238E27FC236}">
                  <a16:creationId xmlns:a16="http://schemas.microsoft.com/office/drawing/2014/main" id="{A024DDC0-223A-7C6F-DB5C-03DF176C6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0"/>
              <a:ext cx="1708837" cy="993577"/>
              <a:chOff x="381000" y="304800"/>
              <a:chExt cx="1708837" cy="993577"/>
            </a:xfrm>
          </p:grpSpPr>
          <p:grpSp>
            <p:nvGrpSpPr>
              <p:cNvPr id="8284" name="Group 14">
                <a:extLst>
                  <a:ext uri="{FF2B5EF4-FFF2-40B4-BE49-F238E27FC236}">
                    <a16:creationId xmlns:a16="http://schemas.microsoft.com/office/drawing/2014/main" id="{2233E908-C382-9F28-00FD-337C77471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6800" y="304800"/>
                <a:ext cx="1023037" cy="612577"/>
                <a:chOff x="4191000" y="3505200"/>
                <a:chExt cx="1023037" cy="612577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984BE6CE-F345-8E34-4E79-087BA6F4F33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366418" y="3786982"/>
                  <a:ext cx="10636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C962FAC-9A5B-2519-04B8-1231106E37A6}"/>
                    </a:ext>
                  </a:extLst>
                </p:cNvPr>
                <p:cNvSpPr txBox="1"/>
                <p:nvPr/>
              </p:nvSpPr>
              <p:spPr bwMode="auto">
                <a:xfrm>
                  <a:off x="4191000" y="3810000"/>
                  <a:ext cx="102235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F9E36E-6C58-D75F-6D86-B670932E0A0C}"/>
                    </a:ext>
                  </a:extLst>
                </p:cNvPr>
                <p:cNvSpPr txBox="1"/>
                <p:nvPr/>
              </p:nvSpPr>
              <p:spPr bwMode="auto">
                <a:xfrm>
                  <a:off x="4267200" y="3505200"/>
                  <a:ext cx="59690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8285" name="Group 15">
                <a:extLst>
                  <a:ext uri="{FF2B5EF4-FFF2-40B4-BE49-F238E27FC236}">
                    <a16:creationId xmlns:a16="http://schemas.microsoft.com/office/drawing/2014/main" id="{E1310CAE-682D-C55F-849F-B96AEBC9A8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000" y="609600"/>
                <a:ext cx="846192" cy="688777"/>
                <a:chOff x="2209800" y="1981200"/>
                <a:chExt cx="846192" cy="688777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29E9175-3382-76CA-7FC6-FF333862639C}"/>
                    </a:ext>
                  </a:extLst>
                </p:cNvPr>
                <p:cNvSpPr txBox="1"/>
                <p:nvPr/>
              </p:nvSpPr>
              <p:spPr bwMode="auto">
                <a:xfrm>
                  <a:off x="2209800" y="1981200"/>
                  <a:ext cx="823913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CH</a:t>
                  </a:r>
                  <a:r>
                    <a:rPr lang="sr-Latn-R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</a:t>
                  </a:r>
                  <a:endParaRPr lang="en-US" sz="1400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80D9AA-B35A-D036-CEAA-7647AF3DDB71}"/>
                    </a:ext>
                  </a:extLst>
                </p:cNvPr>
                <p:cNvSpPr txBox="1"/>
                <p:nvPr/>
              </p:nvSpPr>
              <p:spPr bwMode="auto">
                <a:xfrm>
                  <a:off x="2590800" y="2362200"/>
                  <a:ext cx="465138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OH</a:t>
                  </a:r>
                  <a:endParaRPr lang="en-US" sz="1400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FEF0D7D-8B51-0F37-4041-3C10DD699DA0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2690018" y="2339182"/>
                  <a:ext cx="10636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AF500FF-9E3B-F947-7A70-89D40A85267A}"/>
                </a:ext>
              </a:extLst>
            </p:cNvPr>
            <p:cNvSpPr txBox="1"/>
            <p:nvPr/>
          </p:nvSpPr>
          <p:spPr>
            <a:xfrm>
              <a:off x="3124200" y="1066800"/>
              <a:ext cx="12192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Treonin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C485D38-2CC2-FD87-F96C-41F60FE89607}"/>
              </a:ext>
            </a:extLst>
          </p:cNvPr>
          <p:cNvSpPr txBox="1"/>
          <p:nvPr/>
        </p:nvSpPr>
        <p:spPr>
          <a:xfrm>
            <a:off x="533400" y="2362200"/>
            <a:ext cx="106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Triptofan</a:t>
            </a:r>
          </a:p>
        </p:txBody>
      </p:sp>
      <p:grpSp>
        <p:nvGrpSpPr>
          <p:cNvPr id="8206" name="Group 108">
            <a:extLst>
              <a:ext uri="{FF2B5EF4-FFF2-40B4-BE49-F238E27FC236}">
                <a16:creationId xmlns:a16="http://schemas.microsoft.com/office/drawing/2014/main" id="{5F356E56-7BBB-E87D-4BCE-CD718B4F7BC6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5715000"/>
            <a:ext cx="1371600" cy="1143000"/>
            <a:chOff x="3733800" y="4953000"/>
            <a:chExt cx="1371600" cy="1143000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31C7F7E5-756E-1211-9F76-B89A47EBA0D3}"/>
                </a:ext>
              </a:extLst>
            </p:cNvPr>
            <p:cNvSpPr/>
            <p:nvPr/>
          </p:nvSpPr>
          <p:spPr>
            <a:xfrm>
              <a:off x="3733800" y="4953000"/>
              <a:ext cx="1371600" cy="1143000"/>
            </a:xfrm>
            <a:prstGeom prst="roundRect">
              <a:avLst/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537728-BF1D-4CB3-4750-D6A4E69D17F5}"/>
                </a:ext>
              </a:extLst>
            </p:cNvPr>
            <p:cNvSpPr txBox="1"/>
            <p:nvPr/>
          </p:nvSpPr>
          <p:spPr>
            <a:xfrm>
              <a:off x="3810000" y="5715000"/>
              <a:ext cx="12192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Piruvat</a:t>
              </a:r>
            </a:p>
          </p:txBody>
        </p:sp>
        <p:grpSp>
          <p:nvGrpSpPr>
            <p:cNvPr id="8272" name="Group 87">
              <a:extLst>
                <a:ext uri="{FF2B5EF4-FFF2-40B4-BE49-F238E27FC236}">
                  <a16:creationId xmlns:a16="http://schemas.microsoft.com/office/drawing/2014/main" id="{66ABC64C-5195-2C5E-7F54-735E616D6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5029200"/>
              <a:ext cx="1235836" cy="688777"/>
              <a:chOff x="3505200" y="1981200"/>
              <a:chExt cx="1235836" cy="688777"/>
            </a:xfrm>
          </p:grpSpPr>
          <p:sp>
            <p:nvSpPr>
              <p:cNvPr id="96" name="TextBox 3">
                <a:extLst>
                  <a:ext uri="{FF2B5EF4-FFF2-40B4-BE49-F238E27FC236}">
                    <a16:creationId xmlns:a16="http://schemas.microsoft.com/office/drawing/2014/main" id="{2EAE83F1-B306-994F-336A-3B00CD3CD20A}"/>
                  </a:ext>
                </a:extLst>
              </p:cNvPr>
              <p:cNvSpPr txBox="1"/>
              <p:nvPr/>
            </p:nvSpPr>
            <p:spPr bwMode="auto">
              <a:xfrm>
                <a:off x="4038600" y="1981200"/>
                <a:ext cx="70167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8274" name="Group 81">
                <a:extLst>
                  <a:ext uri="{FF2B5EF4-FFF2-40B4-BE49-F238E27FC236}">
                    <a16:creationId xmlns:a16="http://schemas.microsoft.com/office/drawing/2014/main" id="{B548B87D-CB94-318B-B3C4-1B5731C97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5200" y="1981200"/>
                <a:ext cx="708334" cy="688777"/>
                <a:chOff x="1295400" y="457200"/>
                <a:chExt cx="708334" cy="688777"/>
              </a:xfrm>
            </p:grpSpPr>
            <p:grpSp>
              <p:nvGrpSpPr>
                <p:cNvPr id="8275" name="Group 15">
                  <a:extLst>
                    <a:ext uri="{FF2B5EF4-FFF2-40B4-BE49-F238E27FC236}">
                      <a16:creationId xmlns:a16="http://schemas.microsoft.com/office/drawing/2014/main" id="{F997FED2-6096-20D8-DC55-A767DF95F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5400" y="457200"/>
                  <a:ext cx="708334" cy="688777"/>
                  <a:chOff x="2209800" y="1981200"/>
                  <a:chExt cx="708334" cy="688777"/>
                </a:xfrm>
              </p:grpSpPr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18B7C2DB-DB78-FB55-CA93-4837F3E5E66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209800" y="1981200"/>
                    <a:ext cx="685800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CH</a:t>
                    </a:r>
                    <a:r>
                      <a:rPr lang="sr-Latn-RS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3</a:t>
                    </a: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-C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7B5FC3CC-F654-A56E-0997-FE16E66C98A4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590800" y="2362200"/>
                    <a:ext cx="327025" cy="30797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sr-Latn-R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+mn-cs"/>
                      </a:rPr>
                      <a:t>O</a:t>
                    </a:r>
                    <a:endPara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endParaRPr>
                  </a:p>
                </p:txBody>
              </p:sp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F44AE41-7248-7B8E-4E23-951C8EF4A2AA}"/>
                    </a:ext>
                  </a:extLst>
                </p:cNvPr>
                <p:cNvSpPr txBox="1"/>
                <p:nvPr/>
              </p:nvSpPr>
              <p:spPr bwMode="auto">
                <a:xfrm rot="16200000">
                  <a:off x="1692275" y="669925"/>
                  <a:ext cx="276225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=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8207" name="Group 104">
            <a:extLst>
              <a:ext uri="{FF2B5EF4-FFF2-40B4-BE49-F238E27FC236}">
                <a16:creationId xmlns:a16="http://schemas.microsoft.com/office/drawing/2014/main" id="{D5355ECA-DE2C-C967-4731-6C7559088F5F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590800"/>
            <a:ext cx="1295400" cy="1295400"/>
            <a:chOff x="3276600" y="2209800"/>
            <a:chExt cx="1295400" cy="1295400"/>
          </a:xfrm>
        </p:grpSpPr>
        <p:grpSp>
          <p:nvGrpSpPr>
            <p:cNvPr id="8260" name="Group 32">
              <a:extLst>
                <a:ext uri="{FF2B5EF4-FFF2-40B4-BE49-F238E27FC236}">
                  <a16:creationId xmlns:a16="http://schemas.microsoft.com/office/drawing/2014/main" id="{6B8D412C-E839-7C2E-AB10-10FF9BB4A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2438400"/>
              <a:ext cx="1160895" cy="612577"/>
              <a:chOff x="4038600" y="3505200"/>
              <a:chExt cx="1160895" cy="61257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B5635AB-4779-2D50-57CE-1236A3B085C8}"/>
                  </a:ext>
                </a:extLst>
              </p:cNvPr>
              <p:cNvCxnSpPr/>
              <p:nvPr/>
            </p:nvCxnSpPr>
            <p:spPr bwMode="auto">
              <a:xfrm rot="5400000">
                <a:off x="4366418" y="3786982"/>
                <a:ext cx="10636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993C74-182D-8546-5401-7956A7598B80}"/>
                  </a:ext>
                </a:extLst>
              </p:cNvPr>
              <p:cNvSpPr txBox="1"/>
              <p:nvPr/>
            </p:nvSpPr>
            <p:spPr bwMode="auto">
              <a:xfrm>
                <a:off x="4038600" y="3810000"/>
                <a:ext cx="1160463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06F6E0-0F63-C93D-AEAD-2BE3E66AE5A6}"/>
                  </a:ext>
                </a:extLst>
              </p:cNvPr>
              <p:cNvSpPr txBox="1"/>
              <p:nvPr/>
            </p:nvSpPr>
            <p:spPr bwMode="auto">
              <a:xfrm>
                <a:off x="4267200" y="3505200"/>
                <a:ext cx="59690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8CEFD0-C99E-509F-EA25-F2034EF9DFDD}"/>
                </a:ext>
              </a:extLst>
            </p:cNvPr>
            <p:cNvSpPr txBox="1"/>
            <p:nvPr/>
          </p:nvSpPr>
          <p:spPr>
            <a:xfrm>
              <a:off x="3276600" y="3124200"/>
              <a:ext cx="12192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Glicin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BDA1B44C-161D-C57D-F015-ABB8E0F3E9F5}"/>
                </a:ext>
              </a:extLst>
            </p:cNvPr>
            <p:cNvSpPr/>
            <p:nvPr/>
          </p:nvSpPr>
          <p:spPr>
            <a:xfrm>
              <a:off x="3276600" y="2209800"/>
              <a:ext cx="1295400" cy="12954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08" name="Group 102">
            <a:extLst>
              <a:ext uri="{FF2B5EF4-FFF2-40B4-BE49-F238E27FC236}">
                <a16:creationId xmlns:a16="http://schemas.microsoft.com/office/drawing/2014/main" id="{9FBA39DB-D651-CD91-0AA8-6D0ABA3D371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419600"/>
            <a:ext cx="1752600" cy="1066800"/>
            <a:chOff x="4038600" y="3429000"/>
            <a:chExt cx="1752600" cy="1066800"/>
          </a:xfrm>
        </p:grpSpPr>
        <p:grpSp>
          <p:nvGrpSpPr>
            <p:cNvPr id="8250" name="Group 84">
              <a:extLst>
                <a:ext uri="{FF2B5EF4-FFF2-40B4-BE49-F238E27FC236}">
                  <a16:creationId xmlns:a16="http://schemas.microsoft.com/office/drawing/2014/main" id="{7DBA6B4C-8309-7C07-7B92-46C6A5FBC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3429000"/>
              <a:ext cx="1708837" cy="612577"/>
              <a:chOff x="3657600" y="3352800"/>
              <a:chExt cx="1708837" cy="612577"/>
            </a:xfrm>
          </p:grpSpPr>
          <p:grpSp>
            <p:nvGrpSpPr>
              <p:cNvPr id="8255" name="Group 20">
                <a:extLst>
                  <a:ext uri="{FF2B5EF4-FFF2-40B4-BE49-F238E27FC236}">
                    <a16:creationId xmlns:a16="http://schemas.microsoft.com/office/drawing/2014/main" id="{7E2C3AC7-2C3C-6DDB-2859-A65EAF272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3400" y="3352800"/>
                <a:ext cx="1023037" cy="612577"/>
                <a:chOff x="4191000" y="3505200"/>
                <a:chExt cx="1023037" cy="612577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3C25B60-327A-FAAB-5B25-D84E5DA5A930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366418" y="3786982"/>
                  <a:ext cx="10636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2D3BFFB-3CE9-61F1-AB8A-76CDA76EA23D}"/>
                    </a:ext>
                  </a:extLst>
                </p:cNvPr>
                <p:cNvSpPr txBox="1"/>
                <p:nvPr/>
              </p:nvSpPr>
              <p:spPr bwMode="auto">
                <a:xfrm>
                  <a:off x="4191000" y="3810000"/>
                  <a:ext cx="102235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R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-CH-COO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-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52A454-72FE-E7CA-0C02-81BF7863E9E3}"/>
                    </a:ext>
                  </a:extLst>
                </p:cNvPr>
                <p:cNvSpPr txBox="1"/>
                <p:nvPr/>
              </p:nvSpPr>
              <p:spPr bwMode="auto">
                <a:xfrm>
                  <a:off x="4267200" y="3505200"/>
                  <a:ext cx="596900" cy="3079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NH</a:t>
                  </a:r>
                  <a:r>
                    <a:rPr lang="sr-Latn-R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3</a:t>
                  </a:r>
                  <a:r>
                    <a:rPr lang="sr-Latn-R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+mn-cs"/>
                    </a:rPr>
                    <a:t>+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DFC934-063A-747C-70C1-7491442A292C}"/>
                  </a:ext>
                </a:extLst>
              </p:cNvPr>
              <p:cNvSpPr txBox="1"/>
              <p:nvPr/>
            </p:nvSpPr>
            <p:spPr bwMode="auto">
              <a:xfrm>
                <a:off x="3657600" y="3657600"/>
                <a:ext cx="858838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OH-CH</a:t>
                </a:r>
                <a:r>
                  <a:rPr lang="sr-Latn-RS" sz="1400" baseline="-25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sz="1400" baseline="30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A0AAC5-EB2A-EA63-6741-0CEA803ECC76}"/>
                </a:ext>
              </a:extLst>
            </p:cNvPr>
            <p:cNvSpPr txBox="1"/>
            <p:nvPr/>
          </p:nvSpPr>
          <p:spPr>
            <a:xfrm>
              <a:off x="4343400" y="4114800"/>
              <a:ext cx="12192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Serin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4747831-D820-896C-3D8B-8BEBF5153977}"/>
                </a:ext>
              </a:extLst>
            </p:cNvPr>
            <p:cNvSpPr/>
            <p:nvPr/>
          </p:nvSpPr>
          <p:spPr>
            <a:xfrm>
              <a:off x="4038600" y="3429000"/>
              <a:ext cx="1752600" cy="10668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09" name="Group 103">
            <a:extLst>
              <a:ext uri="{FF2B5EF4-FFF2-40B4-BE49-F238E27FC236}">
                <a16:creationId xmlns:a16="http://schemas.microsoft.com/office/drawing/2014/main" id="{D876C0BF-7394-4947-44F6-1FC6765DFF51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038600"/>
            <a:ext cx="1708150" cy="1143000"/>
            <a:chOff x="6096000" y="4038600"/>
            <a:chExt cx="1708837" cy="1143000"/>
          </a:xfrm>
        </p:grpSpPr>
        <p:grpSp>
          <p:nvGrpSpPr>
            <p:cNvPr id="8241" name="Group 40">
              <a:extLst>
                <a:ext uri="{FF2B5EF4-FFF2-40B4-BE49-F238E27FC236}">
                  <a16:creationId xmlns:a16="http://schemas.microsoft.com/office/drawing/2014/main" id="{32ADF3C0-41ED-5DDA-8181-C27BDEF9B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4114800"/>
              <a:ext cx="1023037" cy="612577"/>
              <a:chOff x="4191000" y="3505200"/>
              <a:chExt cx="1023037" cy="61257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2C74E7D-BA41-B9D6-71B5-C0F749E503E5}"/>
                  </a:ext>
                </a:extLst>
              </p:cNvPr>
              <p:cNvCxnSpPr/>
              <p:nvPr/>
            </p:nvCxnSpPr>
            <p:spPr bwMode="auto">
              <a:xfrm rot="5400000">
                <a:off x="4366786" y="3786982"/>
                <a:ext cx="10636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7098B1-85AA-3F99-397D-CFF6E6E8F12E}"/>
                  </a:ext>
                </a:extLst>
              </p:cNvPr>
              <p:cNvSpPr txBox="1"/>
              <p:nvPr/>
            </p:nvSpPr>
            <p:spPr bwMode="auto">
              <a:xfrm>
                <a:off x="4191276" y="3810000"/>
                <a:ext cx="1022761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BB1546-151E-945F-DA5E-E626C1B9EFA7}"/>
                  </a:ext>
                </a:extLst>
              </p:cNvPr>
              <p:cNvSpPr txBox="1"/>
              <p:nvPr/>
            </p:nvSpPr>
            <p:spPr bwMode="auto">
              <a:xfrm>
                <a:off x="4267507" y="3505200"/>
                <a:ext cx="59714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BEADEC-590E-3D63-D4B0-F396B747ADEE}"/>
                </a:ext>
              </a:extLst>
            </p:cNvPr>
            <p:cNvSpPr txBox="1"/>
            <p:nvPr/>
          </p:nvSpPr>
          <p:spPr bwMode="auto">
            <a:xfrm>
              <a:off x="6096000" y="4419600"/>
              <a:ext cx="85918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SH-CH</a:t>
              </a:r>
              <a:r>
                <a:rPr lang="sr-Latn-RS" sz="1400" baseline="-25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7201B8-4D78-0FB8-5C67-8A2656AADB5D}"/>
                </a:ext>
              </a:extLst>
            </p:cNvPr>
            <p:cNvSpPr txBox="1"/>
            <p:nvPr/>
          </p:nvSpPr>
          <p:spPr>
            <a:xfrm>
              <a:off x="6400923" y="4800600"/>
              <a:ext cx="121969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Cistein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638804D4-D7FA-A8B6-D98F-7AFBCDF629B9}"/>
                </a:ext>
              </a:extLst>
            </p:cNvPr>
            <p:cNvSpPr/>
            <p:nvPr/>
          </p:nvSpPr>
          <p:spPr>
            <a:xfrm>
              <a:off x="6096000" y="4038600"/>
              <a:ext cx="1676400" cy="11430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801F9C7E-110D-0B7E-0515-B5CFECC338A0}"/>
              </a:ext>
            </a:extLst>
          </p:cNvPr>
          <p:cNvSpPr/>
          <p:nvPr/>
        </p:nvSpPr>
        <p:spPr>
          <a:xfrm>
            <a:off x="0" y="914400"/>
            <a:ext cx="2514600" cy="1828800"/>
          </a:xfrm>
          <a:prstGeom prst="roundRect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213" name="Group 109">
            <a:extLst>
              <a:ext uri="{FF2B5EF4-FFF2-40B4-BE49-F238E27FC236}">
                <a16:creationId xmlns:a16="http://schemas.microsoft.com/office/drawing/2014/main" id="{5DD2325D-0209-0D00-7032-C5C1BDA665E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038600"/>
            <a:ext cx="1447800" cy="1143000"/>
            <a:chOff x="762000" y="4038600"/>
            <a:chExt cx="1447800" cy="1143000"/>
          </a:xfrm>
        </p:grpSpPr>
        <p:grpSp>
          <p:nvGrpSpPr>
            <p:cNvPr id="8232" name="Group 16">
              <a:extLst>
                <a:ext uri="{FF2B5EF4-FFF2-40B4-BE49-F238E27FC236}">
                  <a16:creationId xmlns:a16="http://schemas.microsoft.com/office/drawing/2014/main" id="{402576D1-88CC-0092-B02B-715BECD1C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4114800"/>
              <a:ext cx="1023037" cy="612577"/>
              <a:chOff x="4191000" y="3505200"/>
              <a:chExt cx="1023037" cy="612577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DB78B9-E4E1-30B7-5EFC-DDC7A3B2A2BD}"/>
                  </a:ext>
                </a:extLst>
              </p:cNvPr>
              <p:cNvCxnSpPr/>
              <p:nvPr/>
            </p:nvCxnSpPr>
            <p:spPr bwMode="auto">
              <a:xfrm rot="5400000">
                <a:off x="4366418" y="3786982"/>
                <a:ext cx="10636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91E505-5100-7E1F-DCA9-D006B162377B}"/>
                  </a:ext>
                </a:extLst>
              </p:cNvPr>
              <p:cNvSpPr txBox="1"/>
              <p:nvPr/>
            </p:nvSpPr>
            <p:spPr bwMode="auto">
              <a:xfrm>
                <a:off x="4191000" y="3810000"/>
                <a:ext cx="102235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-CH-COO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44CA15-E705-CC80-FD64-ED3CD131EFFE}"/>
                  </a:ext>
                </a:extLst>
              </p:cNvPr>
              <p:cNvSpPr txBox="1"/>
              <p:nvPr/>
            </p:nvSpPr>
            <p:spPr bwMode="auto">
              <a:xfrm>
                <a:off x="4267200" y="3505200"/>
                <a:ext cx="596900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NH</a:t>
                </a:r>
                <a:r>
                  <a:rPr lang="sr-Latn-R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3</a:t>
                </a:r>
                <a:r>
                  <a:rPr lang="sr-Latn-R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+</a:t>
                </a:r>
                <a:endParaRPr lang="en-U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A93E79-814C-DE6E-9DB6-8DDF9E2C5320}"/>
                </a:ext>
              </a:extLst>
            </p:cNvPr>
            <p:cNvSpPr txBox="1"/>
            <p:nvPr/>
          </p:nvSpPr>
          <p:spPr bwMode="auto">
            <a:xfrm>
              <a:off x="838200" y="4419600"/>
              <a:ext cx="50323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aseline="-25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sz="1400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D3CF8B-AD76-8BBC-B437-BE58C69FCD2F}"/>
                </a:ext>
              </a:extLst>
            </p:cNvPr>
            <p:cNvSpPr txBox="1"/>
            <p:nvPr/>
          </p:nvSpPr>
          <p:spPr>
            <a:xfrm>
              <a:off x="1066800" y="4800600"/>
              <a:ext cx="9144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Alanin</a:t>
              </a: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86E14407-4272-AA61-4BBC-6DCF34BE3504}"/>
                </a:ext>
              </a:extLst>
            </p:cNvPr>
            <p:cNvSpPr/>
            <p:nvPr/>
          </p:nvSpPr>
          <p:spPr>
            <a:xfrm>
              <a:off x="762000" y="4038600"/>
              <a:ext cx="1447800" cy="1143000"/>
            </a:xfrm>
            <a:prstGeom prst="roundRect">
              <a:avLst/>
            </a:prstGeom>
            <a:solidFill>
              <a:schemeClr val="accent1">
                <a:lumMod val="75000"/>
                <a:alpha val="2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AFBE5E2-8DFB-CF66-426A-33FC77B7C7B2}"/>
              </a:ext>
            </a:extLst>
          </p:cNvPr>
          <p:cNvCxnSpPr/>
          <p:nvPr/>
        </p:nvCxnSpPr>
        <p:spPr>
          <a:xfrm rot="16200000" flipH="1">
            <a:off x="3848894" y="4152106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18697D3-4F4B-25B7-4B2F-32B110C4D61D}"/>
              </a:ext>
            </a:extLst>
          </p:cNvPr>
          <p:cNvCxnSpPr/>
          <p:nvPr/>
        </p:nvCxnSpPr>
        <p:spPr>
          <a:xfrm rot="5400000">
            <a:off x="723901" y="3390900"/>
            <a:ext cx="1295400" cy="3175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98D3B47-9361-C176-3877-E4006B2EC3BD}"/>
              </a:ext>
            </a:extLst>
          </p:cNvPr>
          <p:cNvCxnSpPr/>
          <p:nvPr/>
        </p:nvCxnSpPr>
        <p:spPr>
          <a:xfrm rot="5400000">
            <a:off x="3963194" y="5561806"/>
            <a:ext cx="304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891274C-4619-863C-62E4-CCE828E69B87}"/>
              </a:ext>
            </a:extLst>
          </p:cNvPr>
          <p:cNvCxnSpPr/>
          <p:nvPr/>
        </p:nvCxnSpPr>
        <p:spPr>
          <a:xfrm rot="5400000">
            <a:off x="3544094" y="2018506"/>
            <a:ext cx="1143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B945C3D-6E3F-4918-A575-D1724BF10349}"/>
              </a:ext>
            </a:extLst>
          </p:cNvPr>
          <p:cNvCxnSpPr/>
          <p:nvPr/>
        </p:nvCxnSpPr>
        <p:spPr>
          <a:xfrm rot="16200000" flipH="1">
            <a:off x="2190750" y="4476750"/>
            <a:ext cx="609600" cy="20193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D720F1-E64C-791F-2B99-9A556B6F7AE9}"/>
              </a:ext>
            </a:extLst>
          </p:cNvPr>
          <p:cNvCxnSpPr/>
          <p:nvPr/>
        </p:nvCxnSpPr>
        <p:spPr>
          <a:xfrm rot="5400000">
            <a:off x="5600700" y="4457700"/>
            <a:ext cx="609600" cy="2057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02A4A03-EECD-99FE-67C4-CB7E073DE64A}"/>
              </a:ext>
            </a:extLst>
          </p:cNvPr>
          <p:cNvSpPr txBox="1"/>
          <p:nvPr/>
        </p:nvSpPr>
        <p:spPr>
          <a:xfrm>
            <a:off x="3962400" y="3962400"/>
            <a:ext cx="175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serin hidroksimetil transferaza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F8A86F1-E8A8-66B0-E8F3-656D68A62710}"/>
              </a:ext>
            </a:extLst>
          </p:cNvPr>
          <p:cNvCxnSpPr/>
          <p:nvPr/>
        </p:nvCxnSpPr>
        <p:spPr>
          <a:xfrm>
            <a:off x="4800600" y="32004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CDB4EB7B-C983-B6A6-7BB3-1BA742D68621}"/>
              </a:ext>
            </a:extLst>
          </p:cNvPr>
          <p:cNvSpPr txBox="1"/>
          <p:nvPr/>
        </p:nvSpPr>
        <p:spPr>
          <a:xfrm>
            <a:off x="4572000" y="2971800"/>
            <a:ext cx="1752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glicin sintaza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2A14FFA-E3D9-5BDE-F70B-1E326B4E1D9D}"/>
              </a:ext>
            </a:extLst>
          </p:cNvPr>
          <p:cNvSpPr txBox="1"/>
          <p:nvPr/>
        </p:nvSpPr>
        <p:spPr bwMode="auto">
          <a:xfrm>
            <a:off x="6248400" y="3048000"/>
            <a:ext cx="2254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NH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metilen grupa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00A525C-C8B0-73CD-BBDE-BECB4F3C4CDC}"/>
              </a:ext>
            </a:extLst>
          </p:cNvPr>
          <p:cNvCxnSpPr/>
          <p:nvPr/>
        </p:nvCxnSpPr>
        <p:spPr>
          <a:xfrm>
            <a:off x="4800600" y="3581400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35DBC3C5-50B8-61DC-A856-5ADDD9B1D5DF}"/>
              </a:ext>
            </a:extLst>
          </p:cNvPr>
          <p:cNvSpPr txBox="1"/>
          <p:nvPr/>
        </p:nvSpPr>
        <p:spPr>
          <a:xfrm>
            <a:off x="4572000" y="3352800"/>
            <a:ext cx="1752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 aminooksidaza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8B90A9-DC53-7FB5-D547-04C21844025D}"/>
              </a:ext>
            </a:extLst>
          </p:cNvPr>
          <p:cNvSpPr txBox="1"/>
          <p:nvPr/>
        </p:nvSpPr>
        <p:spPr bwMode="auto">
          <a:xfrm>
            <a:off x="6248400" y="3429000"/>
            <a:ext cx="828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Oksalat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B4DAFC8-47D2-91C4-9160-1DC62D5E10A1}"/>
              </a:ext>
            </a:extLst>
          </p:cNvPr>
          <p:cNvSpPr txBox="1"/>
          <p:nvPr/>
        </p:nvSpPr>
        <p:spPr>
          <a:xfrm>
            <a:off x="4114800" y="1828800"/>
            <a:ext cx="1828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treonin dehidrogenaza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(10-30%)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8721953-7E21-090C-F3D9-BBCADF268E8A}"/>
              </a:ext>
            </a:extLst>
          </p:cNvPr>
          <p:cNvSpPr txBox="1"/>
          <p:nvPr/>
        </p:nvSpPr>
        <p:spPr>
          <a:xfrm>
            <a:off x="1371600" y="5486400"/>
            <a:ext cx="1447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3EA38CC-00C0-A865-4887-35E1F0AB0D07}"/>
              </a:ext>
            </a:extLst>
          </p:cNvPr>
          <p:cNvSpPr txBox="1"/>
          <p:nvPr/>
        </p:nvSpPr>
        <p:spPr>
          <a:xfrm>
            <a:off x="5562600" y="54864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desulfuracija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736F5D9-1313-8536-30A1-A54C281CC2FF}"/>
              </a:ext>
            </a:extLst>
          </p:cNvPr>
          <p:cNvSpPr txBox="1"/>
          <p:nvPr/>
        </p:nvSpPr>
        <p:spPr>
          <a:xfrm>
            <a:off x="4038600" y="5410200"/>
            <a:ext cx="1600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serin  dehidrataza</a:t>
            </a:r>
          </a:p>
        </p:txBody>
      </p:sp>
      <p:pic>
        <p:nvPicPr>
          <p:cNvPr id="8308" name="Picture 116">
            <a:extLst>
              <a:ext uri="{FF2B5EF4-FFF2-40B4-BE49-F238E27FC236}">
                <a16:creationId xmlns:a16="http://schemas.microsoft.com/office/drawing/2014/main" id="{31623097-6130-A8BA-16AF-425FA128A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095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BD11628-7D40-47C8-E953-969986CEC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76263"/>
            <a:ext cx="7620000" cy="5705475"/>
          </a:xfrm>
          <a:prstGeom prst="rect">
            <a:avLst/>
          </a:prstGeom>
          <a:solidFill>
            <a:srgbClr val="9ED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08335-8232-2B07-CCC8-4177B9B39F8D}"/>
              </a:ext>
            </a:extLst>
          </p:cNvPr>
          <p:cNvSpPr txBox="1"/>
          <p:nvPr/>
        </p:nvSpPr>
        <p:spPr bwMode="auto">
          <a:xfrm>
            <a:off x="1447800" y="3629708"/>
            <a:ext cx="591829" cy="276999"/>
          </a:xfrm>
          <a:prstGeom prst="rect">
            <a:avLst/>
          </a:prstGeom>
          <a:solidFill>
            <a:srgbClr val="36E2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E14AA-A9D2-4B6E-E0B4-01893B8B43C5}"/>
              </a:ext>
            </a:extLst>
          </p:cNvPr>
          <p:cNvSpPr txBox="1"/>
          <p:nvPr/>
        </p:nvSpPr>
        <p:spPr bwMode="auto">
          <a:xfrm>
            <a:off x="3657600" y="3643654"/>
            <a:ext cx="676788" cy="276999"/>
          </a:xfrm>
          <a:prstGeom prst="rect">
            <a:avLst/>
          </a:prstGeom>
          <a:solidFill>
            <a:srgbClr val="36E2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BB863-A340-895A-48DE-545EA0A885CF}"/>
              </a:ext>
            </a:extLst>
          </p:cNvPr>
          <p:cNvSpPr txBox="1"/>
          <p:nvPr/>
        </p:nvSpPr>
        <p:spPr bwMode="auto">
          <a:xfrm>
            <a:off x="1550803" y="5375516"/>
            <a:ext cx="676788" cy="276999"/>
          </a:xfrm>
          <a:prstGeom prst="rect">
            <a:avLst/>
          </a:prstGeom>
          <a:solidFill>
            <a:srgbClr val="36E2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9C02A-0B48-CBA1-A269-7DF9A5B96263}"/>
              </a:ext>
            </a:extLst>
          </p:cNvPr>
          <p:cNvSpPr txBox="1"/>
          <p:nvPr/>
        </p:nvSpPr>
        <p:spPr bwMode="auto">
          <a:xfrm>
            <a:off x="3825352" y="5250917"/>
            <a:ext cx="771365" cy="461665"/>
          </a:xfrm>
          <a:prstGeom prst="rect">
            <a:avLst/>
          </a:prstGeom>
          <a:solidFill>
            <a:srgbClr val="36E2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sulfonat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ACF27-E5A8-9AFD-34DD-16BFB954AFD9}"/>
              </a:ext>
            </a:extLst>
          </p:cNvPr>
          <p:cNvSpPr txBox="1"/>
          <p:nvPr/>
        </p:nvSpPr>
        <p:spPr bwMode="auto">
          <a:xfrm>
            <a:off x="5193679" y="5250916"/>
            <a:ext cx="805029" cy="461665"/>
          </a:xfrm>
          <a:prstGeom prst="rect">
            <a:avLst/>
          </a:prstGeom>
          <a:solidFill>
            <a:srgbClr val="36E2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sulfinil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093A5-F170-D39E-A4FE-3A50B82B2DFE}"/>
              </a:ext>
            </a:extLst>
          </p:cNvPr>
          <p:cNvSpPr txBox="1"/>
          <p:nvPr/>
        </p:nvSpPr>
        <p:spPr bwMode="auto">
          <a:xfrm>
            <a:off x="6992709" y="5375515"/>
            <a:ext cx="688010" cy="276999"/>
          </a:xfrm>
          <a:prstGeom prst="rect">
            <a:avLst/>
          </a:prstGeom>
          <a:solidFill>
            <a:srgbClr val="36E2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27BE3-B39D-69C5-709B-0A6B2AF5F7E4}"/>
              </a:ext>
            </a:extLst>
          </p:cNvPr>
          <p:cNvSpPr txBox="1"/>
          <p:nvPr/>
        </p:nvSpPr>
        <p:spPr bwMode="auto">
          <a:xfrm>
            <a:off x="3716326" y="4267200"/>
            <a:ext cx="644728" cy="276999"/>
          </a:xfrm>
          <a:prstGeom prst="rect">
            <a:avLst/>
          </a:prstGeom>
          <a:solidFill>
            <a:srgbClr val="36E2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Taurin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9DFEBCA-264D-970C-96DE-20DA03107DA3}"/>
              </a:ext>
            </a:extLst>
          </p:cNvPr>
          <p:cNvSpPr/>
          <p:nvPr/>
        </p:nvSpPr>
        <p:spPr>
          <a:xfrm>
            <a:off x="2590800" y="685800"/>
            <a:ext cx="4114800" cy="457200"/>
          </a:xfrm>
          <a:prstGeom prst="roundRect">
            <a:avLst/>
          </a:prstGeom>
          <a:solidFill>
            <a:srgbClr val="A7D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41" name="Picture 11" descr="Maca.png">
            <a:extLst>
              <a:ext uri="{FF2B5EF4-FFF2-40B4-BE49-F238E27FC236}">
                <a16:creationId xmlns:a16="http://schemas.microsoft.com/office/drawing/2014/main" id="{CBC55DDD-8803-F21A-51DA-11D073F05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581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4">
            <a:extLst>
              <a:ext uri="{FF2B5EF4-FFF2-40B4-BE49-F238E27FC236}">
                <a16:creationId xmlns:a16="http://schemas.microsoft.com/office/drawing/2014/main" id="{A4E2C8CE-EB03-8219-D46D-74B22886074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5546725" cy="4697413"/>
            <a:chOff x="990600" y="838202"/>
            <a:chExt cx="5547014" cy="4697281"/>
          </a:xfrm>
        </p:grpSpPr>
        <p:grpSp>
          <p:nvGrpSpPr>
            <p:cNvPr id="10264" name="Group 34">
              <a:extLst>
                <a:ext uri="{FF2B5EF4-FFF2-40B4-BE49-F238E27FC236}">
                  <a16:creationId xmlns:a16="http://schemas.microsoft.com/office/drawing/2014/main" id="{10396AB4-C123-D44B-37E2-3F0A22DFB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12" y="838202"/>
              <a:ext cx="5318402" cy="4697281"/>
              <a:chOff x="1219212" y="838202"/>
              <a:chExt cx="5318402" cy="4697281"/>
            </a:xfrm>
          </p:grpSpPr>
          <p:sp>
            <p:nvSpPr>
              <p:cNvPr id="5" name="Arc 2">
                <a:extLst>
                  <a:ext uri="{FF2B5EF4-FFF2-40B4-BE49-F238E27FC236}">
                    <a16:creationId xmlns:a16="http://schemas.microsoft.com/office/drawing/2014/main" id="{04064641-1531-9BC2-57FD-218F9C84BAA2}"/>
                  </a:ext>
                </a:extLst>
              </p:cNvPr>
              <p:cNvSpPr/>
              <p:nvPr/>
            </p:nvSpPr>
            <p:spPr>
              <a:xfrm>
                <a:off x="1420836" y="1630343"/>
                <a:ext cx="4824663" cy="3813068"/>
              </a:xfrm>
              <a:prstGeom prst="arc">
                <a:avLst>
                  <a:gd name="adj1" fmla="val 16243271"/>
                  <a:gd name="adj2" fmla="val 18861898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F36101-878F-EDAB-0DAE-66023B2983B3}"/>
                  </a:ext>
                </a:extLst>
              </p:cNvPr>
              <p:cNvSpPr txBox="1"/>
              <p:nvPr/>
            </p:nvSpPr>
            <p:spPr>
              <a:xfrm>
                <a:off x="3962555" y="838202"/>
                <a:ext cx="790616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A</a:t>
                </a:r>
                <a:r>
                  <a:rPr lang="x-none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cetil 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EF353D-D0EB-CD63-8F77-139EFFE3A9BA}"/>
                  </a:ext>
                </a:extLst>
              </p:cNvPr>
              <p:cNvSpPr txBox="1"/>
              <p:nvPr/>
            </p:nvSpPr>
            <p:spPr>
              <a:xfrm>
                <a:off x="2813145" y="1523983"/>
                <a:ext cx="869995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Oksalacetat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2EEB45-6136-5E16-5C36-75963BB12967}"/>
                  </a:ext>
                </a:extLst>
              </p:cNvPr>
              <p:cNvSpPr txBox="1"/>
              <p:nvPr/>
            </p:nvSpPr>
            <p:spPr>
              <a:xfrm>
                <a:off x="5181818" y="2057368"/>
                <a:ext cx="508026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Citrat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94BE66CF-39FD-F41A-75B6-22133183C57E}"/>
                  </a:ext>
                </a:extLst>
              </p:cNvPr>
              <p:cNvSpPr/>
              <p:nvPr/>
            </p:nvSpPr>
            <p:spPr>
              <a:xfrm rot="60000">
                <a:off x="4261020" y="917575"/>
                <a:ext cx="457224" cy="806427"/>
              </a:xfrm>
              <a:prstGeom prst="arc">
                <a:avLst>
                  <a:gd name="adj1" fmla="val 2147644"/>
                  <a:gd name="adj2" fmla="val 13302224"/>
                </a:avLst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23B36-AC23-B692-DF55-EEDCE1D4EF3A}"/>
                  </a:ext>
                </a:extLst>
              </p:cNvPr>
              <p:cNvSpPr txBox="1"/>
              <p:nvPr/>
            </p:nvSpPr>
            <p:spPr>
              <a:xfrm>
                <a:off x="4495983" y="1219191"/>
                <a:ext cx="617570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HS-</a:t>
                </a:r>
                <a:r>
                  <a:rPr lang="x-none"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09370B13-8669-E9F6-82B1-F7556F8B2F05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9735053"/>
                  <a:gd name="adj2" fmla="val 2119048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29F85F-5898-17A3-B2F7-F5CA3B1CB03B}"/>
                  </a:ext>
                </a:extLst>
              </p:cNvPr>
              <p:cNvSpPr txBox="1"/>
              <p:nvPr/>
            </p:nvSpPr>
            <p:spPr>
              <a:xfrm>
                <a:off x="5715246" y="3352731"/>
                <a:ext cx="822368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Izocitratat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8E8A0AA0-5FD1-E637-3BC8-767C4AAF9A61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165733"/>
                  <a:gd name="adj2" fmla="val 1780761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70BEC-8671-4D3A-70B9-AC1D9375F4DF}"/>
                  </a:ext>
                </a:extLst>
              </p:cNvPr>
              <p:cNvSpPr txBox="1"/>
              <p:nvPr/>
            </p:nvSpPr>
            <p:spPr>
              <a:xfrm>
                <a:off x="5029410" y="4648095"/>
                <a:ext cx="1038279" cy="276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α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-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ketoglutarat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D9CC7B5B-F416-828A-253E-3B617F170133}"/>
                  </a:ext>
                </a:extLst>
              </p:cNvPr>
              <p:cNvSpPr/>
              <p:nvPr/>
            </p:nvSpPr>
            <p:spPr>
              <a:xfrm>
                <a:off x="1371620" y="1600181"/>
                <a:ext cx="4824664" cy="3813068"/>
              </a:xfrm>
              <a:prstGeom prst="arc">
                <a:avLst>
                  <a:gd name="adj1" fmla="val 2464248"/>
                  <a:gd name="adj2" fmla="val 4979799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8159F9-5C1F-2494-6277-FFF72A706FFE}"/>
                  </a:ext>
                </a:extLst>
              </p:cNvPr>
              <p:cNvSpPr txBox="1"/>
              <p:nvPr/>
            </p:nvSpPr>
            <p:spPr>
              <a:xfrm>
                <a:off x="2895699" y="5257678"/>
                <a:ext cx="89063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Sukcinil</a:t>
                </a: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 </a:t>
                </a: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KoA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D6C12209-65EE-EA9E-B6A6-E4668DDF4AED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7155809"/>
                  <a:gd name="adj2" fmla="val 910371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E5DD7-E315-BF40-F29E-6C4D8A8D3D6B}"/>
                  </a:ext>
                </a:extLst>
              </p:cNvPr>
              <p:cNvSpPr txBox="1"/>
              <p:nvPr/>
            </p:nvSpPr>
            <p:spPr>
              <a:xfrm>
                <a:off x="1219212" y="4343304"/>
                <a:ext cx="662022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Sukcinat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4E29F880-804B-4B52-EDE4-C07E15B3070E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9631167"/>
                  <a:gd name="adj2" fmla="val 1095009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80D007ED-9E87-5C9C-00D5-73764034D338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2813309"/>
                  <a:gd name="adj2" fmla="val 14631172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BBFD7B-AED9-E902-987B-4971D7448B45}"/>
                  </a:ext>
                </a:extLst>
              </p:cNvPr>
              <p:cNvSpPr txBox="1"/>
              <p:nvPr/>
            </p:nvSpPr>
            <p:spPr>
              <a:xfrm>
                <a:off x="1524028" y="2285961"/>
                <a:ext cx="490564" cy="277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Malat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9A697D2D-2202-DD1A-815D-A6470C3487AD}"/>
                  </a:ext>
                </a:extLst>
              </p:cNvPr>
              <p:cNvSpPr/>
              <p:nvPr/>
            </p:nvSpPr>
            <p:spPr>
              <a:xfrm>
                <a:off x="1374795" y="1630343"/>
                <a:ext cx="4824664" cy="3813068"/>
              </a:xfrm>
              <a:prstGeom prst="arc">
                <a:avLst>
                  <a:gd name="adj1" fmla="val 11293842"/>
                  <a:gd name="adj2" fmla="val 12281953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A80593-8186-F3B2-F6A8-A34ADCF9CF55}"/>
                </a:ext>
              </a:extLst>
            </p:cNvPr>
            <p:cNvSpPr txBox="1"/>
            <p:nvPr/>
          </p:nvSpPr>
          <p:spPr>
            <a:xfrm>
              <a:off x="990600" y="3200336"/>
              <a:ext cx="644559" cy="277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Fumarat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DB211A6-1412-9BF4-2217-077F156E7440}"/>
              </a:ext>
            </a:extLst>
          </p:cNvPr>
          <p:cNvSpPr txBox="1"/>
          <p:nvPr/>
        </p:nvSpPr>
        <p:spPr bwMode="auto">
          <a:xfrm>
            <a:off x="5029200" y="533400"/>
            <a:ext cx="687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EC1F8-C390-25B3-7FB7-5C7B2AECBF0D}"/>
              </a:ext>
            </a:extLst>
          </p:cNvPr>
          <p:cNvSpPr txBox="1"/>
          <p:nvPr/>
        </p:nvSpPr>
        <p:spPr bwMode="auto">
          <a:xfrm>
            <a:off x="3886200" y="63246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E8B85C-B963-B34E-031A-E9C1164760D1}"/>
              </a:ext>
            </a:extLst>
          </p:cNvPr>
          <p:cNvSpPr txBox="1"/>
          <p:nvPr/>
        </p:nvSpPr>
        <p:spPr bwMode="auto">
          <a:xfrm>
            <a:off x="2209800" y="61722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Metionin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Valin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859917-BA53-6966-8A49-C02734D65380}"/>
              </a:ext>
            </a:extLst>
          </p:cNvPr>
          <p:cNvCxnSpPr/>
          <p:nvPr/>
        </p:nvCxnSpPr>
        <p:spPr>
          <a:xfrm>
            <a:off x="3429000" y="64770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76C028-8063-7D66-E184-2A5F2959D96F}"/>
              </a:ext>
            </a:extLst>
          </p:cNvPr>
          <p:cNvCxnSpPr/>
          <p:nvPr/>
        </p:nvCxnSpPr>
        <p:spPr>
          <a:xfrm rot="10800000">
            <a:off x="6781800" y="6324600"/>
            <a:ext cx="1295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CB14F4-D8AD-CABB-B4D7-5B38B3485269}"/>
              </a:ext>
            </a:extLst>
          </p:cNvPr>
          <p:cNvCxnSpPr/>
          <p:nvPr/>
        </p:nvCxnSpPr>
        <p:spPr>
          <a:xfrm rot="5400000" flipH="1" flipV="1">
            <a:off x="6592094" y="6133306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4E747E-8AD6-75FC-486C-713BBDAD5E33}"/>
              </a:ext>
            </a:extLst>
          </p:cNvPr>
          <p:cNvCxnSpPr/>
          <p:nvPr/>
        </p:nvCxnSpPr>
        <p:spPr>
          <a:xfrm rot="5400000" flipH="1" flipV="1">
            <a:off x="6630194" y="55618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1F0E4D-359A-1AA2-D8C2-F1EC15E8A4EF}"/>
              </a:ext>
            </a:extLst>
          </p:cNvPr>
          <p:cNvCxnSpPr/>
          <p:nvPr/>
        </p:nvCxnSpPr>
        <p:spPr>
          <a:xfrm>
            <a:off x="1828800" y="2133600"/>
            <a:ext cx="3810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DFDE38-B1DC-5563-878B-51B69C5DC8E2}"/>
              </a:ext>
            </a:extLst>
          </p:cNvPr>
          <p:cNvCxnSpPr/>
          <p:nvPr/>
        </p:nvCxnSpPr>
        <p:spPr>
          <a:xfrm>
            <a:off x="3352800" y="21336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5936E6-2364-67CC-D3D0-96CB319AFA14}"/>
              </a:ext>
            </a:extLst>
          </p:cNvPr>
          <p:cNvCxnSpPr/>
          <p:nvPr/>
        </p:nvCxnSpPr>
        <p:spPr>
          <a:xfrm>
            <a:off x="4495800" y="685800"/>
            <a:ext cx="5334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5CF233B-545B-0617-BF18-443A4967E9AA}"/>
              </a:ext>
            </a:extLst>
          </p:cNvPr>
          <p:cNvSpPr txBox="1"/>
          <p:nvPr/>
        </p:nvSpPr>
        <p:spPr bwMode="auto">
          <a:xfrm>
            <a:off x="6172200" y="56388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31612C-C486-9C1B-A8C8-D7F7508BFADF}"/>
              </a:ext>
            </a:extLst>
          </p:cNvPr>
          <p:cNvSpPr txBox="1"/>
          <p:nvPr/>
        </p:nvSpPr>
        <p:spPr bwMode="auto">
          <a:xfrm>
            <a:off x="8077200" y="5780088"/>
            <a:ext cx="1066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Histidin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Arginin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Glutamin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5F3756B-F227-BC31-91D5-881BCB5D32D6}"/>
              </a:ext>
            </a:extLst>
          </p:cNvPr>
          <p:cNvCxnSpPr/>
          <p:nvPr/>
        </p:nvCxnSpPr>
        <p:spPr>
          <a:xfrm rot="5400000" flipH="1" flipV="1">
            <a:off x="4344194" y="6171406"/>
            <a:ext cx="3048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90451A0-D33E-EEDE-B4DD-90CE2FBD4BB2}"/>
              </a:ext>
            </a:extLst>
          </p:cNvPr>
          <p:cNvSpPr txBox="1"/>
          <p:nvPr/>
        </p:nvSpPr>
        <p:spPr bwMode="auto">
          <a:xfrm>
            <a:off x="533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Asparagin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AE4627-7EAD-1313-67B8-05A1BD299492}"/>
              </a:ext>
            </a:extLst>
          </p:cNvPr>
          <p:cNvSpPr txBox="1"/>
          <p:nvPr/>
        </p:nvSpPr>
        <p:spPr bwMode="auto">
          <a:xfrm>
            <a:off x="2057400" y="1981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Aspartat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C33BF-6982-C602-331D-F24F82E4E060}"/>
              </a:ext>
            </a:extLst>
          </p:cNvPr>
          <p:cNvSpPr txBox="1"/>
          <p:nvPr/>
        </p:nvSpPr>
        <p:spPr bwMode="auto">
          <a:xfrm>
            <a:off x="3505200" y="381000"/>
            <a:ext cx="106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Alanin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Cistein</a:t>
            </a:r>
            <a:endParaRPr lang="sr-Latn-RS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878F6E-0F6A-3FDD-3046-08287F688ACB}"/>
              </a:ext>
            </a:extLst>
          </p:cNvPr>
          <p:cNvSpPr txBox="1"/>
          <p:nvPr/>
        </p:nvSpPr>
        <p:spPr bwMode="auto">
          <a:xfrm>
            <a:off x="6019800" y="304800"/>
            <a:ext cx="106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Glicin Treonin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004467-F436-C90C-FF84-02D1EB8FE733}"/>
              </a:ext>
            </a:extLst>
          </p:cNvPr>
          <p:cNvCxnSpPr/>
          <p:nvPr/>
        </p:nvCxnSpPr>
        <p:spPr>
          <a:xfrm rot="10800000" flipV="1">
            <a:off x="5715000" y="685800"/>
            <a:ext cx="457200" cy="158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AEE513-39C1-89C9-02A3-9BC14357DDA9}"/>
              </a:ext>
            </a:extLst>
          </p:cNvPr>
          <p:cNvCxnSpPr/>
          <p:nvPr/>
        </p:nvCxnSpPr>
        <p:spPr>
          <a:xfrm rot="16200000" flipH="1">
            <a:off x="5144294" y="1027906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0D54C74-F1BC-09C4-446E-0BA6987DD794}"/>
              </a:ext>
            </a:extLst>
          </p:cNvPr>
          <p:cNvSpPr txBox="1"/>
          <p:nvPr/>
        </p:nvSpPr>
        <p:spPr bwMode="auto">
          <a:xfrm>
            <a:off x="3657600" y="37338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GLUKOGENE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139410E-F657-61CF-D0AB-241AFD861382}"/>
              </a:ext>
            </a:extLst>
          </p:cNvPr>
          <p:cNvSpPr/>
          <p:nvPr/>
        </p:nvSpPr>
        <p:spPr>
          <a:xfrm>
            <a:off x="430213" y="1735138"/>
            <a:ext cx="4522787" cy="779462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1029</Words>
  <Application>Microsoft Office PowerPoint</Application>
  <PresentationFormat>Projekcija na ekranu (4:3)</PresentationFormat>
  <Paragraphs>590</Paragraphs>
  <Slides>35</Slides>
  <Notes>2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Comic Sans MS</vt:lpstr>
      <vt:lpstr>Times New Roman</vt:lpstr>
      <vt:lpstr>Office Theme</vt:lpstr>
      <vt:lpstr>Metabolička sudbina ugljeničnog skeleta aminokiselina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Metabolička sudbina ugljeničnog skeleta aminokiselina</dc:title>
  <dc:creator>Ceca</dc:creator>
  <cp:lastModifiedBy>nnn</cp:lastModifiedBy>
  <cp:revision>32</cp:revision>
  <dcterms:created xsi:type="dcterms:W3CDTF">2016-05-09T08:31:23Z</dcterms:created>
  <dcterms:modified xsi:type="dcterms:W3CDTF">2022-06-11T07:41:23Z</dcterms:modified>
</cp:coreProperties>
</file>