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57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7BEDF-A354-4530-8247-C9118A3AD7F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856D-A04F-49BE-B839-F3A1D6B98BA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161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2AEBB8-511B-4A68-9B05-8EC57F210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9836E3-1879-4DDE-BC17-A890540EE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0C070090-67E5-4370-8DBF-549D0D58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DD7F2FE-7B77-44BA-A8F7-BC704380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18B0A9C-8C22-41DC-82A9-8702248C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1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AC2FE4-2BF8-4A19-8049-B612013F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9BF106E-A26C-4C65-9999-6BC5C0A69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6E186D6-976E-4B8C-A4EE-2DAE99F8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239E25D-FBC4-4A19-A2C9-7A1ABAF6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8D6C37D-BEC8-4F60-844D-8D58EBC6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15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079B40BB-21A5-4D68-B6BB-12BDC41B9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CB64806B-CE12-4662-B968-A2FDC0339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0BC1871-E0B6-47F7-A85E-F22A9556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BF32236-1712-4A8A-ACC5-4557C884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9EA9905-E4C0-4054-8D5B-C5AE8D7F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772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A6B4E-EA05-4E56-8D20-A4D2A2F2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9545065-7F76-4788-BB15-2674E250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78F8B21-AB6A-4535-83F8-BDB54708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83F3548-CA7C-47CE-A007-5C64319D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6C70626-E4DC-4966-88AB-2F2F8D07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390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F3BB7-03D3-4E7F-93DF-6F18CD1F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6F24A9D3-A1F6-48D5-B369-CD9A6FFB0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6BC67EC-408D-4546-93F1-155C1DF5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E56DDE4-784E-46DB-AAF3-CC63BD32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2640428-3BF6-462B-AFF2-11AB5C28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623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EE11C-C8A7-4BB5-B580-3C913286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37D65DE-F64C-4A5A-BA26-A5CA7D820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7DEB877-F7A6-40EC-99CA-766DD00C4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A14BD6A-DE96-4D01-B7B2-6650A132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5F4D75C9-DEDB-4BA9-A8EA-6B85ADE5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344CC1A-09D1-4915-B84E-156D1CAC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795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576D34-041A-471C-BDBE-D855B8D2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71117C9-723F-478C-8D53-B8F9A115C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C03DC577-641B-4F42-A698-8472CCDE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8FB89828-3BB8-4AF5-831A-301E280A1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1CD97AEF-6FF1-41C7-B156-3A240F812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42907735-6A5E-4475-843C-5533CC2B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18B53080-A6CC-4A96-B6FE-567CA255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2BF6D62B-349E-4FBC-9471-97E09466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20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06988-1DF0-4D40-9A21-2B622165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72870EF-DFF1-4AE4-AA8E-F09C8B3C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72E62F5A-B61F-4C2A-9B83-33940977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29D27728-CCBE-4236-981A-EB656D75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331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B9D68E07-F45F-43FA-8F45-BD17AD7D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216F632-F196-4384-950E-A8ED893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E91826D1-5314-4C82-9EEC-FD13A58F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946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6286AF-CCA7-4AAF-A237-A6B0FC00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4501796-0EB8-4C0A-A9F2-ABBB4EF46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DBC434F9-C218-494F-A40F-0E6AB6F5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9FF5D46-C68A-4485-99C2-3017B00F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4AC9FFD-AAA7-4778-82A0-685850C6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34A597C-4502-4DEB-AD69-EDA8C96B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25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C0DB7-F655-451A-958C-4DF46C63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8C3170BB-E54B-4F94-913D-670973F23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9F034412-3DF4-4627-9FFA-E365EFC32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AE80108-815A-463B-85FD-9C5A1F38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52DD929-D78D-43CE-BD6D-3397505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CF0D2630-5C0E-48E4-AC0D-185E45B6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555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475906C-C1DE-4A52-BD18-2C7CAACF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586045D-E22A-4190-804D-1DDF8A341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4F70218-14A6-4B02-92B1-9588800E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E085-8BFC-45D6-81BF-8464AE4A794A}" type="datetimeFigureOut">
              <a:rPr lang="sr-Latn-RS" smtClean="0"/>
              <a:t>12.5.2022.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63A00E6-ED84-4813-B8E9-6EB16803D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9EE0B24-6B0D-449F-A6A8-3B65A1A62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B0A6-4868-40F2-930D-8D2A2591A9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624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9F933A7E-78F2-46CC-A49C-EC21E67F3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02"/>
            <a:ext cx="9152627" cy="463878"/>
          </a:xfrm>
        </p:spPr>
        <p:txBody>
          <a:bodyPr>
            <a:noAutofit/>
          </a:bodyPr>
          <a:lstStyle/>
          <a:p>
            <a:r>
              <a:rPr lang="sr-Latn-RS" sz="2400">
                <a:latin typeface="Verdana" panose="020B0604030504040204" pitchFamily="34" charset="0"/>
                <a:ea typeface="Verdana" panose="020B0604030504040204" pitchFamily="34" charset="0"/>
              </a:rPr>
              <a:t>Univerzitet u Beogradu – Fakultet veterinarske medicine</a:t>
            </a:r>
            <a:endParaRPr lang="sr-Latn-R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543E111F-FED6-45ED-92EB-F3C82CB8B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124" y="2040589"/>
            <a:ext cx="9149751" cy="714458"/>
          </a:xfrm>
        </p:spPr>
        <p:txBody>
          <a:bodyPr>
            <a:normAutofit fontScale="85000" lnSpcReduction="10000"/>
          </a:bodyPr>
          <a:lstStyle/>
          <a:p>
            <a:r>
              <a:rPr lang="sr-Latn-RS" sz="4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METABOLIZAM AMINOKISELINA 2</a:t>
            </a:r>
            <a:endParaRPr lang="sr-Latn-RS" sz="4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A2E187B7-43C9-4A17-95EA-80A630275EE6}"/>
              </a:ext>
            </a:extLst>
          </p:cNvPr>
          <p:cNvSpPr txBox="1">
            <a:spLocks/>
          </p:cNvSpPr>
          <p:nvPr/>
        </p:nvSpPr>
        <p:spPr>
          <a:xfrm>
            <a:off x="1877677" y="821809"/>
            <a:ext cx="8628434" cy="7144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>
                <a:latin typeface="Verdana" panose="020B0604030504040204" pitchFamily="34" charset="0"/>
                <a:ea typeface="Verdana" panose="020B0604030504040204" pitchFamily="34" charset="0"/>
              </a:rPr>
              <a:t>20I1</a:t>
            </a:r>
            <a:r>
              <a:rPr lang="sr-Cyrl-CS" sz="3200">
                <a:latin typeface="Verdana" panose="020B0604030504040204" pitchFamily="34" charset="0"/>
                <a:ea typeface="Verdana" panose="020B0604030504040204" pitchFamily="34" charset="0"/>
              </a:rPr>
              <a:t>О09</a:t>
            </a:r>
            <a:r>
              <a:rPr lang="sr-Latn-RS" sz="3200">
                <a:latin typeface="Verdana" panose="020B0604030504040204" pitchFamily="34" charset="0"/>
                <a:ea typeface="Verdana" panose="020B0604030504040204" pitchFamily="34" charset="0"/>
              </a:rPr>
              <a:t> BIOHEMIJA #24</a:t>
            </a:r>
            <a:endParaRPr lang="sr-Latn-R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B748E2A5-B037-47C4-88CA-2E40215FD4D8}"/>
              </a:ext>
            </a:extLst>
          </p:cNvPr>
          <p:cNvSpPr txBox="1">
            <a:spLocks/>
          </p:cNvSpPr>
          <p:nvPr/>
        </p:nvSpPr>
        <p:spPr>
          <a:xfrm>
            <a:off x="4541985" y="2834959"/>
            <a:ext cx="3299818" cy="1274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>
                <a:latin typeface="Verdana" panose="020B0604030504040204" pitchFamily="34" charset="0"/>
                <a:ea typeface="Verdana" panose="020B0604030504040204" pitchFamily="34" charset="0"/>
              </a:rPr>
              <a:t>Priredio:</a:t>
            </a:r>
          </a:p>
          <a:p>
            <a:endParaRPr lang="sr-Latn-R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r-Latn-RS" sz="1800">
                <a:latin typeface="Verdana" panose="020B0604030504040204" pitchFamily="34" charset="0"/>
                <a:ea typeface="Verdana" panose="020B0604030504040204" pitchFamily="34" charset="0"/>
              </a:rPr>
              <a:t>Prof. dr Ivan B. Jovanović</a:t>
            </a:r>
          </a:p>
          <a:p>
            <a:endParaRPr lang="sr-Latn-R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BB5BD9D-529C-445C-9F01-B609FFCD7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26476"/>
          <a:stretch/>
        </p:blipFill>
        <p:spPr>
          <a:xfrm>
            <a:off x="309924" y="5879523"/>
            <a:ext cx="2979387" cy="843711"/>
          </a:xfrm>
          <a:prstGeom prst="rect">
            <a:avLst/>
          </a:prstGeom>
        </p:spPr>
      </p:pic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F107A5BA-76C2-4DD9-A306-D7542CDDB2A9}"/>
              </a:ext>
            </a:extLst>
          </p:cNvPr>
          <p:cNvSpPr txBox="1"/>
          <p:nvPr/>
        </p:nvSpPr>
        <p:spPr>
          <a:xfrm>
            <a:off x="5599907" y="5977267"/>
            <a:ext cx="6282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The European Commission's support for the production of this publication does not constitute</a:t>
            </a:r>
            <a:br>
              <a:rPr lang="sr-Latn-R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an endorsement of the contents,</a:t>
            </a:r>
            <a:r>
              <a:rPr lang="sr-Latn-R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which reflect the views only of the authors, and the Commission</a:t>
            </a:r>
            <a:br>
              <a:rPr lang="sr-Latn-R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cannot be held responsible for any use which may be made of the information contained therein.</a:t>
            </a:r>
            <a:endParaRPr lang="sr-Latn-RS" sz="1200" i="1">
              <a:solidFill>
                <a:srgbClr val="0070C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7C5914-5ABB-4EC1-B11E-EBAF0160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64" y="4126888"/>
            <a:ext cx="80474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5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3F27259D-F763-1ED2-9431-413F193AF3B5}"/>
              </a:ext>
            </a:extLst>
          </p:cNvPr>
          <p:cNvSpPr txBox="1"/>
          <p:nvPr/>
        </p:nvSpPr>
        <p:spPr>
          <a:xfrm>
            <a:off x="4216126" y="391885"/>
            <a:ext cx="3759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/>
              <a:t>CIKLUS SINTEZE UREE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1D5E0F19-C693-D8FF-2046-E6B9B063145F}"/>
              </a:ext>
            </a:extLst>
          </p:cNvPr>
          <p:cNvSpPr txBox="1"/>
          <p:nvPr/>
        </p:nvSpPr>
        <p:spPr>
          <a:xfrm>
            <a:off x="930704" y="1272700"/>
            <a:ext cx="9506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indent="-107950">
              <a:buFontTx/>
              <a:buChar char="-"/>
            </a:pPr>
            <a:r>
              <a:rPr lang="sr-Latn-RS"/>
              <a:t>U reakcijama metabolizmaazotnih jedinjena u jetri, pre svega tokom dezaminacije aminokiselina,</a:t>
            </a:r>
            <a:br>
              <a:rPr lang="sr-Latn-RS"/>
            </a:br>
            <a:r>
              <a:rPr lang="sr-Latn-RS"/>
              <a:t>izdvaja se gasoviti amonijak (NH</a:t>
            </a:r>
            <a:r>
              <a:rPr lang="sr-Latn-RS" baseline="-25000"/>
              <a:t>3</a:t>
            </a:r>
            <a:r>
              <a:rPr lang="sr-Latn-RS"/>
              <a:t>).</a:t>
            </a:r>
          </a:p>
          <a:p>
            <a:r>
              <a:rPr lang="sr-Latn-RS"/>
              <a:t>- Amonijak reaguje sa vodom: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BE9BFF14-0498-7090-1D6D-F49910406B8C}"/>
              </a:ext>
            </a:extLst>
          </p:cNvPr>
          <p:cNvSpPr txBox="1"/>
          <p:nvPr/>
        </p:nvSpPr>
        <p:spPr>
          <a:xfrm>
            <a:off x="4216126" y="2418425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/>
              <a:t>NH</a:t>
            </a:r>
            <a:r>
              <a:rPr lang="sr-Latn-RS" sz="2400" baseline="-25000"/>
              <a:t>3</a:t>
            </a:r>
            <a:r>
              <a:rPr lang="sr-Latn-RS" sz="2400"/>
              <a:t> + H</a:t>
            </a:r>
            <a:r>
              <a:rPr lang="sr-Latn-RS" sz="2400" baseline="-25000"/>
              <a:t>2</a:t>
            </a:r>
            <a:r>
              <a:rPr lang="sr-Latn-RS" sz="2400"/>
              <a:t>O              NH</a:t>
            </a:r>
            <a:r>
              <a:rPr lang="sr-Latn-RS" sz="2400" baseline="-25000"/>
              <a:t>4</a:t>
            </a:r>
            <a:r>
              <a:rPr lang="sr-Latn-RS" sz="2400" baseline="30000"/>
              <a:t>+ </a:t>
            </a:r>
            <a:r>
              <a:rPr lang="sr-Latn-RS" sz="2400"/>
              <a:t>OH</a:t>
            </a:r>
            <a:r>
              <a:rPr lang="sr-Latn-RS" sz="2800" baseline="30000"/>
              <a:t>-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47FEBA-3F55-A82C-3CB4-D0BD37BD8853}"/>
              </a:ext>
            </a:extLst>
          </p:cNvPr>
          <p:cNvSpPr/>
          <p:nvPr/>
        </p:nvSpPr>
        <p:spPr>
          <a:xfrm>
            <a:off x="6444473" y="2314786"/>
            <a:ext cx="696687" cy="6815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Prava linija spajanja sa strelicom 7">
            <a:extLst>
              <a:ext uri="{FF2B5EF4-FFF2-40B4-BE49-F238E27FC236}">
                <a16:creationId xmlns:a16="http://schemas.microsoft.com/office/drawing/2014/main" id="{FE896507-6742-310B-9A7C-A3B75AF9FACC}"/>
              </a:ext>
            </a:extLst>
          </p:cNvPr>
          <p:cNvCxnSpPr/>
          <p:nvPr/>
        </p:nvCxnSpPr>
        <p:spPr>
          <a:xfrm>
            <a:off x="5620270" y="2669750"/>
            <a:ext cx="824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FBBD3490-0822-AF38-F463-1152903C8353}"/>
              </a:ext>
            </a:extLst>
          </p:cNvPr>
          <p:cNvSpPr txBox="1"/>
          <p:nvPr/>
        </p:nvSpPr>
        <p:spPr>
          <a:xfrm>
            <a:off x="930704" y="3377339"/>
            <a:ext cx="759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/>
              <a:t>Nastali amonijum jon je veoma toksičan i mora veoma brzo da se ukloni.</a:t>
            </a:r>
          </a:p>
          <a:p>
            <a:pPr marL="285750" indent="-285750">
              <a:buFontTx/>
              <a:buChar char="-"/>
            </a:pPr>
            <a:r>
              <a:rPr lang="sr-Latn-RS"/>
              <a:t>Za ovo je zadužen metablički put poznat kao </a:t>
            </a:r>
            <a:r>
              <a:rPr lang="sr-Latn-RS" b="1" i="1"/>
              <a:t>(Krebbs-ov) ciklus sinteze uree</a:t>
            </a:r>
            <a:r>
              <a:rPr lang="sr-Latn-RS"/>
              <a:t>.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5B677BE2-AE35-5B16-869A-A52B184990EC}"/>
              </a:ext>
            </a:extLst>
          </p:cNvPr>
          <p:cNvSpPr txBox="1"/>
          <p:nvPr/>
        </p:nvSpPr>
        <p:spPr>
          <a:xfrm>
            <a:off x="3926390" y="4347929"/>
            <a:ext cx="166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>
                <a:solidFill>
                  <a:srgbClr val="C00000"/>
                </a:solidFill>
              </a:rPr>
              <a:t>Zašto urea?</a:t>
            </a: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F2D96654-3228-F27D-DC88-17774E568776}"/>
              </a:ext>
            </a:extLst>
          </p:cNvPr>
          <p:cNvSpPr txBox="1"/>
          <p:nvPr/>
        </p:nvSpPr>
        <p:spPr>
          <a:xfrm>
            <a:off x="3926390" y="5133853"/>
            <a:ext cx="7599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- U ureu se </a:t>
            </a:r>
            <a:r>
              <a:rPr lang="sr-Latn-RS" b="1"/>
              <a:t>vezuju dva molekula amonijaka </a:t>
            </a:r>
            <a:r>
              <a:rPr lang="sr-Latn-RS"/>
              <a:t>i jedan ugljen-dioksid.</a:t>
            </a:r>
          </a:p>
          <a:p>
            <a:pPr marL="103188" indent="-103188">
              <a:buFontTx/>
              <a:buChar char="-"/>
            </a:pPr>
            <a:r>
              <a:rPr lang="sr-Latn-RS"/>
              <a:t>Urea je </a:t>
            </a:r>
            <a:r>
              <a:rPr lang="sr-Latn-RS" b="1"/>
              <a:t>lako rastvorljiva</a:t>
            </a:r>
            <a:r>
              <a:rPr lang="sr-Latn-RS"/>
              <a:t>, transportuje se putem krvi i izlučuje preko bubrega.</a:t>
            </a:r>
          </a:p>
          <a:p>
            <a:pPr marL="103188" indent="-103188">
              <a:buFontTx/>
              <a:buChar char="-"/>
            </a:pPr>
            <a:r>
              <a:rPr lang="sr-Latn-RS"/>
              <a:t>U fiziološkim koncentracijama, urea </a:t>
            </a:r>
            <a:r>
              <a:rPr lang="sr-Latn-RS" b="1"/>
              <a:t>nije toksična</a:t>
            </a:r>
            <a:r>
              <a:rPr lang="sr-Latn-RS"/>
              <a:t>.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C839803A-6281-03B0-2F48-E9050761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4404688"/>
            <a:ext cx="1768329" cy="20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9E9256F-A8BE-1492-4961-E5803F018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13648" r="-337" b="1853"/>
          <a:stretch/>
        </p:blipFill>
        <p:spPr>
          <a:xfrm>
            <a:off x="2978331" y="352698"/>
            <a:ext cx="7107976" cy="6152603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A03EC68D-EF29-A843-1059-301A6A2CEE98}"/>
              </a:ext>
            </a:extLst>
          </p:cNvPr>
          <p:cNvSpPr txBox="1"/>
          <p:nvPr/>
        </p:nvSpPr>
        <p:spPr>
          <a:xfrm>
            <a:off x="696686" y="1245326"/>
            <a:ext cx="3564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/>
              <a:t>ZBIRNI PRIKAZ CIKLUSA</a:t>
            </a:r>
          </a:p>
          <a:p>
            <a:r>
              <a:rPr lang="sr-Latn-RS" sz="2800"/>
              <a:t>SINTEZE UREE</a:t>
            </a:r>
          </a:p>
        </p:txBody>
      </p:sp>
    </p:spTree>
    <p:extLst>
      <p:ext uri="{BB962C8B-B14F-4D97-AF65-F5344CB8AC3E}">
        <p14:creationId xmlns:p14="http://schemas.microsoft.com/office/powerpoint/2010/main" val="35735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6645830-F170-7C74-33AD-ED986317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26255" r="14794" b="-1966"/>
          <a:stretch/>
        </p:blipFill>
        <p:spPr>
          <a:xfrm>
            <a:off x="1868092" y="1944000"/>
            <a:ext cx="6192000" cy="43200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2EB9F666-05DC-10EB-4C36-B132766B8DE9}"/>
              </a:ext>
            </a:extLst>
          </p:cNvPr>
          <p:cNvSpPr txBox="1"/>
          <p:nvPr/>
        </p:nvSpPr>
        <p:spPr>
          <a:xfrm>
            <a:off x="3448594" y="339634"/>
            <a:ext cx="39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/>
              <a:t>KONTROLA SINTEZE UREE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E7D1CA19-3099-4283-33D5-9E15C555D4BE}"/>
              </a:ext>
            </a:extLst>
          </p:cNvPr>
          <p:cNvSpPr txBox="1"/>
          <p:nvPr/>
        </p:nvSpPr>
        <p:spPr>
          <a:xfrm>
            <a:off x="4450888" y="1375955"/>
            <a:ext cx="189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U mitohondrijama</a:t>
            </a:r>
          </a:p>
        </p:txBody>
      </p:sp>
    </p:spTree>
    <p:extLst>
      <p:ext uri="{BB962C8B-B14F-4D97-AF65-F5344CB8AC3E}">
        <p14:creationId xmlns:p14="http://schemas.microsoft.com/office/powerpoint/2010/main" val="7472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40200B3-D14D-690B-A74B-6D3709D2E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73506"/>
          <a:stretch/>
        </p:blipFill>
        <p:spPr>
          <a:xfrm>
            <a:off x="848060" y="703444"/>
            <a:ext cx="4191000" cy="203277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3BF803-585C-11A5-C085-FC7AB302E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8" b="-1097"/>
          <a:stretch/>
        </p:blipFill>
        <p:spPr>
          <a:xfrm>
            <a:off x="6912232" y="101191"/>
            <a:ext cx="4191000" cy="6679021"/>
          </a:xfrm>
          <a:prstGeom prst="rect">
            <a:avLst/>
          </a:prstGeo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id="{C608723C-18BE-8F94-7894-214FAD644016}"/>
              </a:ext>
            </a:extLst>
          </p:cNvPr>
          <p:cNvSpPr txBox="1"/>
          <p:nvPr/>
        </p:nvSpPr>
        <p:spPr>
          <a:xfrm>
            <a:off x="475532" y="16372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/>
              <a:t>1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893AAC25-5E72-F940-7DE3-9EC2D33BF48A}"/>
              </a:ext>
            </a:extLst>
          </p:cNvPr>
          <p:cNvSpPr txBox="1"/>
          <p:nvPr/>
        </p:nvSpPr>
        <p:spPr>
          <a:xfrm>
            <a:off x="6424550" y="11830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/>
              <a:t>2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E749641D-C12A-A199-D6AD-107BBE61B82D}"/>
              </a:ext>
            </a:extLst>
          </p:cNvPr>
          <p:cNvSpPr txBox="1"/>
          <p:nvPr/>
        </p:nvSpPr>
        <p:spPr>
          <a:xfrm>
            <a:off x="6454635" y="33209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/>
              <a:t>3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8A5101A5-7A1E-B023-DBC0-5510849EBD1D}"/>
              </a:ext>
            </a:extLst>
          </p:cNvPr>
          <p:cNvSpPr txBox="1"/>
          <p:nvPr/>
        </p:nvSpPr>
        <p:spPr>
          <a:xfrm>
            <a:off x="6454635" y="54589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/>
              <a:t>4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C036C5C7-44D1-0A7F-5723-A6FC1A586643}"/>
              </a:ext>
            </a:extLst>
          </p:cNvPr>
          <p:cNvSpPr txBox="1"/>
          <p:nvPr/>
        </p:nvSpPr>
        <p:spPr>
          <a:xfrm>
            <a:off x="1147661" y="4282071"/>
            <a:ext cx="3636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/>
              <a:t>POJEDINAČNE REAKCIJE</a:t>
            </a:r>
            <a:br>
              <a:rPr lang="sr-Latn-RS" sz="2800"/>
            </a:br>
            <a:r>
              <a:rPr lang="sr-Latn-RS" sz="2800"/>
              <a:t>CIKLUSA SINTEZE UREE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12465A-5FF0-E3C6-C867-D76B79C4DFE8}"/>
              </a:ext>
            </a:extLst>
          </p:cNvPr>
          <p:cNvSpPr/>
          <p:nvPr/>
        </p:nvSpPr>
        <p:spPr>
          <a:xfrm>
            <a:off x="1819275" y="1269870"/>
            <a:ext cx="666750" cy="645798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DA9229-2BD7-C254-FEB1-E6A593DFEF9B}"/>
              </a:ext>
            </a:extLst>
          </p:cNvPr>
          <p:cNvSpPr/>
          <p:nvPr/>
        </p:nvSpPr>
        <p:spPr>
          <a:xfrm>
            <a:off x="4204320" y="725988"/>
            <a:ext cx="666750" cy="645798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2EA495-03D0-B634-2112-301AB634AE85}"/>
              </a:ext>
            </a:extLst>
          </p:cNvPr>
          <p:cNvSpPr/>
          <p:nvPr/>
        </p:nvSpPr>
        <p:spPr>
          <a:xfrm>
            <a:off x="6912232" y="442326"/>
            <a:ext cx="666750" cy="645798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DC560B-3EC0-F90F-7A2E-67729D17FBD3}"/>
              </a:ext>
            </a:extLst>
          </p:cNvPr>
          <p:cNvSpPr/>
          <p:nvPr/>
        </p:nvSpPr>
        <p:spPr>
          <a:xfrm>
            <a:off x="9877319" y="537204"/>
            <a:ext cx="666750" cy="55092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54F87-F06B-3E70-21B4-24E86F521534}"/>
              </a:ext>
            </a:extLst>
          </p:cNvPr>
          <p:cNvSpPr/>
          <p:nvPr/>
        </p:nvSpPr>
        <p:spPr>
          <a:xfrm>
            <a:off x="6764708" y="2719788"/>
            <a:ext cx="666750" cy="55092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4988B5-3FF9-4D6D-99D6-47C7C3DE90C6}"/>
              </a:ext>
            </a:extLst>
          </p:cNvPr>
          <p:cNvSpPr/>
          <p:nvPr/>
        </p:nvSpPr>
        <p:spPr>
          <a:xfrm>
            <a:off x="9559328" y="2719788"/>
            <a:ext cx="666750" cy="55092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9F8AF1-B781-58CE-C350-83562A858C85}"/>
              </a:ext>
            </a:extLst>
          </p:cNvPr>
          <p:cNvSpPr/>
          <p:nvPr/>
        </p:nvSpPr>
        <p:spPr>
          <a:xfrm>
            <a:off x="7019948" y="4829432"/>
            <a:ext cx="666750" cy="55092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9746C5-CD11-B7F6-FA4D-03EFA238CA04}"/>
              </a:ext>
            </a:extLst>
          </p:cNvPr>
          <p:cNvSpPr/>
          <p:nvPr/>
        </p:nvSpPr>
        <p:spPr>
          <a:xfrm>
            <a:off x="10406498" y="5217128"/>
            <a:ext cx="804449" cy="78362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Prava linija spajanja 20">
            <a:extLst>
              <a:ext uri="{FF2B5EF4-FFF2-40B4-BE49-F238E27FC236}">
                <a16:creationId xmlns:a16="http://schemas.microsoft.com/office/drawing/2014/main" id="{27109A5A-61F7-9D63-586D-A57BB56DF612}"/>
              </a:ext>
            </a:extLst>
          </p:cNvPr>
          <p:cNvCxnSpPr>
            <a:cxnSpLocks/>
          </p:cNvCxnSpPr>
          <p:nvPr/>
        </p:nvCxnSpPr>
        <p:spPr>
          <a:xfrm>
            <a:off x="9677400" y="4438650"/>
            <a:ext cx="54867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8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D582D37-63CE-EC8E-DB28-E83D7BC36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0" r="673" b="14016"/>
          <a:stretch/>
        </p:blipFill>
        <p:spPr>
          <a:xfrm>
            <a:off x="771525" y="1253850"/>
            <a:ext cx="9972000" cy="45000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07EBD834-20D7-D96A-9BD3-4C6868DF1BC0}"/>
              </a:ext>
            </a:extLst>
          </p:cNvPr>
          <p:cNvSpPr txBox="1"/>
          <p:nvPr/>
        </p:nvSpPr>
        <p:spPr>
          <a:xfrm>
            <a:off x="1977740" y="361855"/>
            <a:ext cx="75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/>
              <a:t>FUNKCIONALNA VEZA CIKLUSA SINTEZE UREE I CLK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EAC7D748-A3CD-60F7-0F40-67CF6DE34CC7}"/>
              </a:ext>
            </a:extLst>
          </p:cNvPr>
          <p:cNvSpPr txBox="1"/>
          <p:nvPr/>
        </p:nvSpPr>
        <p:spPr>
          <a:xfrm>
            <a:off x="3486150" y="3695700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i="1">
                <a:solidFill>
                  <a:srgbClr val="C00000"/>
                </a:solidFill>
              </a:rPr>
              <a:t>CSU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FA9EC79-36B5-8039-C07E-C25FE5842B2F}"/>
              </a:ext>
            </a:extLst>
          </p:cNvPr>
          <p:cNvSpPr txBox="1"/>
          <p:nvPr/>
        </p:nvSpPr>
        <p:spPr>
          <a:xfrm>
            <a:off x="7410450" y="369570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i="1">
                <a:solidFill>
                  <a:srgbClr val="C00000"/>
                </a:solidFill>
              </a:rPr>
              <a:t>CLK</a:t>
            </a:r>
          </a:p>
        </p:txBody>
      </p:sp>
    </p:spTree>
    <p:extLst>
      <p:ext uri="{BB962C8B-B14F-4D97-AF65-F5344CB8AC3E}">
        <p14:creationId xmlns:p14="http://schemas.microsoft.com/office/powerpoint/2010/main" val="100531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D0EDDD7-D99B-74FE-AA11-838697A62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1504" r="2224" b="635"/>
          <a:stretch/>
        </p:blipFill>
        <p:spPr>
          <a:xfrm>
            <a:off x="540000" y="144000"/>
            <a:ext cx="4032000" cy="3132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71865A5-0455-80F5-317D-BE671E5B0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1506" r="1451" b="6256"/>
          <a:stretch/>
        </p:blipFill>
        <p:spPr>
          <a:xfrm>
            <a:off x="6156000" y="144000"/>
            <a:ext cx="4140000" cy="295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E23BEED-A610-69B0-1D38-AE7B98F6E3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b="281"/>
          <a:stretch/>
        </p:blipFill>
        <p:spPr>
          <a:xfrm>
            <a:off x="404813" y="3420000"/>
            <a:ext cx="4267200" cy="32004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58C1D60-865A-DC88-AFA6-7E3330E8B5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1631" r="2418" b="1308"/>
          <a:stretch/>
        </p:blipFill>
        <p:spPr>
          <a:xfrm>
            <a:off x="6120000" y="3528000"/>
            <a:ext cx="414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4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2B9ED19-BEC5-FD8C-4A0B-BAD1E51A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67" y="0"/>
            <a:ext cx="9159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2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5318BE3-3CB9-FCAC-7E47-EE743C9CE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6" y="0"/>
            <a:ext cx="5442857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07E98EC-3E57-941F-8AA9-560DFDF96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95273"/>
            <a:ext cx="4857352" cy="2105028"/>
          </a:xfrm>
          <a:prstGeom prst="rect">
            <a:avLst/>
          </a:prstGeom>
        </p:spPr>
      </p:pic>
      <p:cxnSp>
        <p:nvCxnSpPr>
          <p:cNvPr id="12" name="Prava linija spajanja 11">
            <a:extLst>
              <a:ext uri="{FF2B5EF4-FFF2-40B4-BE49-F238E27FC236}">
                <a16:creationId xmlns:a16="http://schemas.microsoft.com/office/drawing/2014/main" id="{E5DA0869-3DD5-B3F6-4729-C03AF802C8F8}"/>
              </a:ext>
            </a:extLst>
          </p:cNvPr>
          <p:cNvCxnSpPr>
            <a:cxnSpLocks/>
          </p:cNvCxnSpPr>
          <p:nvPr/>
        </p:nvCxnSpPr>
        <p:spPr>
          <a:xfrm>
            <a:off x="4810125" y="295273"/>
            <a:ext cx="2352675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rava linija spajanja 14">
            <a:extLst>
              <a:ext uri="{FF2B5EF4-FFF2-40B4-BE49-F238E27FC236}">
                <a16:creationId xmlns:a16="http://schemas.microsoft.com/office/drawing/2014/main" id="{D68F005C-EF6F-32A0-49E9-B02C7A3A702A}"/>
              </a:ext>
            </a:extLst>
          </p:cNvPr>
          <p:cNvCxnSpPr>
            <a:cxnSpLocks/>
          </p:cNvCxnSpPr>
          <p:nvPr/>
        </p:nvCxnSpPr>
        <p:spPr>
          <a:xfrm>
            <a:off x="4505325" y="1952625"/>
            <a:ext cx="1590675" cy="638175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Slika 17">
            <a:extLst>
              <a:ext uri="{FF2B5EF4-FFF2-40B4-BE49-F238E27FC236}">
                <a16:creationId xmlns:a16="http://schemas.microsoft.com/office/drawing/2014/main" id="{FE9D629A-3339-D50D-EDB7-74A91BE5E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57572"/>
            <a:ext cx="2533650" cy="2601283"/>
          </a:xfrm>
          <a:prstGeom prst="rect">
            <a:avLst/>
          </a:prstGeom>
        </p:spPr>
      </p:pic>
      <p:cxnSp>
        <p:nvCxnSpPr>
          <p:cNvPr id="19" name="Prava linija spajanja 18">
            <a:extLst>
              <a:ext uri="{FF2B5EF4-FFF2-40B4-BE49-F238E27FC236}">
                <a16:creationId xmlns:a16="http://schemas.microsoft.com/office/drawing/2014/main" id="{791F7B70-9473-373A-A555-656E4EF31467}"/>
              </a:ext>
            </a:extLst>
          </p:cNvPr>
          <p:cNvCxnSpPr>
            <a:cxnSpLocks/>
          </p:cNvCxnSpPr>
          <p:nvPr/>
        </p:nvCxnSpPr>
        <p:spPr>
          <a:xfrm>
            <a:off x="4810125" y="3429000"/>
            <a:ext cx="2352675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rava linija spajanja 19">
            <a:extLst>
              <a:ext uri="{FF2B5EF4-FFF2-40B4-BE49-F238E27FC236}">
                <a16:creationId xmlns:a16="http://schemas.microsoft.com/office/drawing/2014/main" id="{1949E2AE-6A27-E63D-1A33-90807644EAD1}"/>
              </a:ext>
            </a:extLst>
          </p:cNvPr>
          <p:cNvCxnSpPr>
            <a:cxnSpLocks/>
          </p:cNvCxnSpPr>
          <p:nvPr/>
        </p:nvCxnSpPr>
        <p:spPr>
          <a:xfrm>
            <a:off x="4505325" y="5010150"/>
            <a:ext cx="2981325" cy="1077276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A7CF1004-BE87-F45D-8541-D6EBAFB6AAF9}"/>
              </a:ext>
            </a:extLst>
          </p:cNvPr>
          <p:cNvSpPr txBox="1"/>
          <p:nvPr/>
        </p:nvSpPr>
        <p:spPr>
          <a:xfrm>
            <a:off x="371475" y="6059272"/>
            <a:ext cx="284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POREMEĆAJI METABOLIZMA</a:t>
            </a:r>
          </a:p>
          <a:p>
            <a:r>
              <a:rPr lang="sr-Latn-RS"/>
              <a:t>FENILALANINA I TIROZINA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2AA63EBC-05C7-3456-25E9-EC63AAFBC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8" t="92806" r="45272" b="1944"/>
          <a:stretch/>
        </p:blipFill>
        <p:spPr>
          <a:xfrm>
            <a:off x="907425" y="171448"/>
            <a:ext cx="2052000" cy="360000"/>
          </a:xfrm>
          <a:prstGeom prst="rect">
            <a:avLst/>
          </a:prstGeom>
        </p:spPr>
      </p:pic>
      <p:sp>
        <p:nvSpPr>
          <p:cNvPr id="24" name="Pravougaonik 23">
            <a:extLst>
              <a:ext uri="{FF2B5EF4-FFF2-40B4-BE49-F238E27FC236}">
                <a16:creationId xmlns:a16="http://schemas.microsoft.com/office/drawing/2014/main" id="{B006217B-701B-3C3F-1575-35B6EEABC53D}"/>
              </a:ext>
            </a:extLst>
          </p:cNvPr>
          <p:cNvSpPr/>
          <p:nvPr/>
        </p:nvSpPr>
        <p:spPr>
          <a:xfrm>
            <a:off x="866775" y="1657350"/>
            <a:ext cx="1143000" cy="36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60022627-6992-22A9-3D42-853B38929682}"/>
              </a:ext>
            </a:extLst>
          </p:cNvPr>
          <p:cNvSpPr/>
          <p:nvPr/>
        </p:nvSpPr>
        <p:spPr>
          <a:xfrm>
            <a:off x="1438275" y="3963770"/>
            <a:ext cx="977298" cy="36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0531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210</Words>
  <Application>Microsoft Office PowerPoint</Application>
  <PresentationFormat>Široki ekran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Tema Office</vt:lpstr>
      <vt:lpstr>Univerzitet u Beogradu – Fakultet veterinarske medicine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</dc:title>
  <dc:creator>Ivan Jovanovic</dc:creator>
  <cp:lastModifiedBy>nnn</cp:lastModifiedBy>
  <cp:revision>30</cp:revision>
  <dcterms:created xsi:type="dcterms:W3CDTF">2022-02-19T13:09:15Z</dcterms:created>
  <dcterms:modified xsi:type="dcterms:W3CDTF">2022-05-12T18:28:08Z</dcterms:modified>
</cp:coreProperties>
</file>