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69" r:id="rId5"/>
    <p:sldId id="267" r:id="rId6"/>
    <p:sldId id="260" r:id="rId7"/>
    <p:sldId id="262" r:id="rId8"/>
    <p:sldId id="263" r:id="rId9"/>
    <p:sldId id="268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99"/>
    <a:srgbClr val="A50021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0929"/>
  </p:normalViewPr>
  <p:slideViewPr>
    <p:cSldViewPr>
      <p:cViewPr varScale="1">
        <p:scale>
          <a:sx n="100" d="100"/>
          <a:sy n="100" d="100"/>
        </p:scale>
        <p:origin x="18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>
            <a:extLst>
              <a:ext uri="{FF2B5EF4-FFF2-40B4-BE49-F238E27FC236}">
                <a16:creationId xmlns:a16="http://schemas.microsoft.com/office/drawing/2014/main" id="{F4C946F3-4FEE-43CD-B3CC-7FC9D7926A5E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pic>
        <p:nvPicPr>
          <p:cNvPr id="5" name="Picture 7" descr="D:\FRONTPAGE THEMES\NATURE\ANABNR2.PNG">
            <a:extLst>
              <a:ext uri="{FF2B5EF4-FFF2-40B4-BE49-F238E27FC236}">
                <a16:creationId xmlns:a16="http://schemas.microsoft.com/office/drawing/2014/main" id="{DC583DE3-D516-4FBA-95CE-60E89CD7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941DEAF8-ACAF-4D6A-BC8F-934B1FF389D9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39668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39669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22">
            <a:extLst>
              <a:ext uri="{FF2B5EF4-FFF2-40B4-BE49-F238E27FC236}">
                <a16:creationId xmlns:a16="http://schemas.microsoft.com/office/drawing/2014/main" id="{58E37D1F-B2AF-411C-898A-FFE00C275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99B9C9BB-1526-4561-BD57-DFE1CC3BD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0E38ADE6-172B-42B4-ACE7-128985460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400"/>
            </a:lvl1pPr>
          </a:lstStyle>
          <a:p>
            <a:fld id="{A9F7104B-B2A7-4238-AA04-4D124E8A5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299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3222E384-842C-4635-A9AC-BE3DD2F75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C9E45B35-DAE2-452A-BD9C-1E9337E8C7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C10C90A5-10A3-47CA-86CB-F669C89AF9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706CF-5F59-4538-942D-C0349D52CC65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4585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E97D2D93-C408-42D7-8814-511C67C21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5F86492-4F99-4685-9E5A-B47C2FA7EC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9BE67F25-4F23-4A3C-AC7A-205C22144F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C0798-8CFF-41BC-9E41-4D366C749729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77925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4A134E91-75E2-455C-9B13-48364D7ACC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E14821EC-B75B-4EE0-B9AC-9EF02DF6F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311E6B6-2D39-4715-B7BF-69FBEC1E2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90852-82AA-47B7-9D1B-B996CAC4F1E3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71391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83A702F9-FB90-4915-B6DD-99F63B4F7B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D3660495-A915-4DEE-B866-1FBD832D6A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4894DEA-7206-4B92-BD79-9A8E906AE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CEE46-CD97-4158-BAC4-A8D7BD93F47A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541112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39FD11DB-35A9-4CBE-BD5D-1BE3A79682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A0CCBC6F-FCA2-4CBF-8F07-DC546E22C3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D9E5256E-8AD6-416F-8169-75A078FB9E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0B167-4BC6-4F15-A43F-4B7BC70652D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81475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9821-1E55-4285-B0DA-30D5039E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73163" y="626586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92A9F4-62EB-4338-A747-90F587156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CED6A9-88B8-4EF0-A78B-CB67C2BD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F2A686-7BB9-48D8-BA70-866014FA0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35A8D903-722A-474A-A45F-9B6AA2F606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4F01F6A6-CF8C-49C4-A66A-830BECDC9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3652E12B-22E4-41AC-95D0-4AF5932529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919B7-4150-4F08-9516-739BE9085469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49615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31">
            <a:extLst>
              <a:ext uri="{FF2B5EF4-FFF2-40B4-BE49-F238E27FC236}">
                <a16:creationId xmlns:a16="http://schemas.microsoft.com/office/drawing/2014/main" id="{32056C2E-4CDB-4B3A-A6D7-E42246750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617C5D39-5E5A-436E-89AE-67BE2FCBE0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5">
            <a:extLst>
              <a:ext uri="{FF2B5EF4-FFF2-40B4-BE49-F238E27FC236}">
                <a16:creationId xmlns:a16="http://schemas.microsoft.com/office/drawing/2014/main" id="{B63BC479-753E-4C96-8F65-1B2C07B7CF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C288A-6583-48E2-9F7E-95F8A55845F0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3144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935EC13D-7430-44BA-AF00-919DA64FB6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E5F19345-34FF-470F-BF09-6F37C33857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4BC691D-BA8B-405D-98ED-2D6BD26F0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3578B4-E640-44E9-8057-46FCFB6F2A85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779906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51774D66-B864-4D13-9679-1AA6CE136F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158467A5-6C36-4809-A635-D69573A67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1DDAC762-D203-40DB-815D-E692B361D7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8351E-71D4-4226-B047-78AEEC1D6A32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67946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1">
            <a:extLst>
              <a:ext uri="{FF2B5EF4-FFF2-40B4-BE49-F238E27FC236}">
                <a16:creationId xmlns:a16="http://schemas.microsoft.com/office/drawing/2014/main" id="{D3EBCB0A-3CCA-4AD9-9439-FF07CAD85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E47681A9-9E5E-4736-BDAB-BF3D7CB0EB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5D90C17D-3A5E-4EE9-9757-C2421CFA5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B6E2F-FD67-43D6-A61F-C5B7BBA650AE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32856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>
            <a:extLst>
              <a:ext uri="{FF2B5EF4-FFF2-40B4-BE49-F238E27FC236}">
                <a16:creationId xmlns:a16="http://schemas.microsoft.com/office/drawing/2014/main" id="{372974E9-B60F-40FF-90E1-3145D0AFE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2">
            <a:extLst>
              <a:ext uri="{FF2B5EF4-FFF2-40B4-BE49-F238E27FC236}">
                <a16:creationId xmlns:a16="http://schemas.microsoft.com/office/drawing/2014/main" id="{B5F432BD-A870-459F-B877-0B72892AB8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7E9FAF95-DAAE-4A86-AF6F-9E6EAD74F8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AB514E-5E86-4AFE-82DD-29BDECEC30CD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12738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CAC4778D-C337-4CBD-A894-DAC54EDC7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5835C33A-3075-4572-B41E-2E3BF3B58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FE5E382-B0FF-45CE-A7FA-41534131D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C6CB64-09E6-4103-8A57-ED1C0D1192CC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56215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31">
            <a:extLst>
              <a:ext uri="{FF2B5EF4-FFF2-40B4-BE49-F238E27FC236}">
                <a16:creationId xmlns:a16="http://schemas.microsoft.com/office/drawing/2014/main" id="{61AC11E8-BC72-4E84-A4AA-739B4DDA5D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13E0C673-3E8D-4E23-9CFE-625C9FDF47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FE894819-7356-4F9C-99D1-98770937DE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152D9-2A02-4CA2-8ECD-4E8BBF8DF887}" type="slidenum">
              <a:rPr lang="en-US" altLang="en-US"/>
              <a:pPr/>
              <a:t>‹#›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5166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5">
            <a:extLst>
              <a:ext uri="{FF2B5EF4-FFF2-40B4-BE49-F238E27FC236}">
                <a16:creationId xmlns:a16="http://schemas.microsoft.com/office/drawing/2014/main" id="{81835216-F1EC-4289-BEBF-FADFABE0015F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7" name="Rectangle 26">
            <a:extLst>
              <a:ext uri="{FF2B5EF4-FFF2-40B4-BE49-F238E27FC236}">
                <a16:creationId xmlns:a16="http://schemas.microsoft.com/office/drawing/2014/main" id="{3199F1BA-45D5-4B45-A1AF-BCE4ACE77A67}"/>
              </a:ext>
            </a:extLst>
          </p:cNvPr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8" name="Rectangle 27" descr="Stationery">
            <a:extLst>
              <a:ext uri="{FF2B5EF4-FFF2-40B4-BE49-F238E27FC236}">
                <a16:creationId xmlns:a16="http://schemas.microsoft.com/office/drawing/2014/main" id="{7D4A14C1-254C-460B-8682-D6B4FB385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29" name="Rectangle 28" descr="Stationery">
            <a:extLst>
              <a:ext uri="{FF2B5EF4-FFF2-40B4-BE49-F238E27FC236}">
                <a16:creationId xmlns:a16="http://schemas.microsoft.com/office/drawing/2014/main" id="{29C32540-D088-43BE-A65D-BE5648BD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1030" name="Rectangle 29">
            <a:extLst>
              <a:ext uri="{FF2B5EF4-FFF2-40B4-BE49-F238E27FC236}">
                <a16:creationId xmlns:a16="http://schemas.microsoft.com/office/drawing/2014/main" id="{90F52882-320A-405E-B485-3C76AEE6BE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38655" name="Rectangle 31">
            <a:extLst>
              <a:ext uri="{FF2B5EF4-FFF2-40B4-BE49-F238E27FC236}">
                <a16:creationId xmlns:a16="http://schemas.microsoft.com/office/drawing/2014/main" id="{D9FC881C-D7C0-4A46-9121-2AA153EC33A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38656" name="Rectangle 32">
            <a:extLst>
              <a:ext uri="{FF2B5EF4-FFF2-40B4-BE49-F238E27FC236}">
                <a16:creationId xmlns:a16="http://schemas.microsoft.com/office/drawing/2014/main" id="{A50273FC-C7CC-4F6C-B1B4-78172FCB5E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3" name="Picture 33" descr="C:\Wendy\anabnr2.GIF">
            <a:extLst>
              <a:ext uri="{FF2B5EF4-FFF2-40B4-BE49-F238E27FC236}">
                <a16:creationId xmlns:a16="http://schemas.microsoft.com/office/drawing/2014/main" id="{1B79D65C-ADB6-4473-8952-74C2CA8C4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34">
            <a:extLst>
              <a:ext uri="{FF2B5EF4-FFF2-40B4-BE49-F238E27FC236}">
                <a16:creationId xmlns:a16="http://schemas.microsoft.com/office/drawing/2014/main" id="{7B4E673E-E00A-4BD5-94A7-5A045AEDA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/>
          </a:p>
        </p:txBody>
      </p:sp>
      <p:sp>
        <p:nvSpPr>
          <p:cNvPr id="538659" name="Rectangle 35">
            <a:extLst>
              <a:ext uri="{FF2B5EF4-FFF2-40B4-BE49-F238E27FC236}">
                <a16:creationId xmlns:a16="http://schemas.microsoft.com/office/drawing/2014/main" id="{BC25EB00-6FC5-4C17-9CBA-B8A5D78FC3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2"/>
                </a:solidFill>
              </a:defRPr>
            </a:lvl1pPr>
          </a:lstStyle>
          <a:p>
            <a:fld id="{74EDF686-8D2E-4CF4-8017-AD07717A4063}" type="slidenum">
              <a:rPr lang="en-US" altLang="en-US"/>
              <a:pPr/>
              <a:t>‹#›</a:t>
            </a:fld>
            <a:endParaRPr lang="en-US" altLang="en-US" sz="1400"/>
          </a:p>
        </p:txBody>
      </p:sp>
      <p:sp>
        <p:nvSpPr>
          <p:cNvPr id="1036" name="Rectangle 36">
            <a:extLst>
              <a:ext uri="{FF2B5EF4-FFF2-40B4-BE49-F238E27FC236}">
                <a16:creationId xmlns:a16="http://schemas.microsoft.com/office/drawing/2014/main" id="{EC6785E8-5074-48A0-AE95-CC52E7CAC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2B5B80-F8D3-4DFD-ABB1-A1055E9D2C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Metabolizam glukoze:</a:t>
            </a:r>
            <a:b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resinteza glukoze</a:t>
            </a:r>
            <a:b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glukoneogeneza</a:t>
            </a:r>
            <a:b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</a:t>
            </a:r>
            <a:r>
              <a:rPr lang="sr-Latn-C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etabolički značaj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sudbina piruvata i laktata</a:t>
            </a:r>
            <a:b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77C6CDA-DA99-472A-A92C-27485CE988C5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610600" cy="5791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40F1F54-1688-464A-87CF-4EE551189B5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57200"/>
            <a:ext cx="8229600" cy="6248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7E058D6-C5EE-48FC-BF19-32FD9F1D7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 b="1">
                <a:latin typeface="Arial" panose="020B0604020202020204" pitchFamily="34" charset="0"/>
                <a:cs typeface="Arial" panose="020B0604020202020204" pitchFamily="34" charset="0"/>
              </a:rPr>
              <a:t>Metabolizam glikogena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70510FD-5E87-46C7-A726-40FA9DFB1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3163" y="1981200"/>
            <a:ext cx="7742237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Rezervni polisaharid zivotinja i ljudi (odrasli covek-350 g)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Glikogenoliza = razlaganje glikogena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Glikogeneza = sinteza glikogena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Glikogen je prisutan u jetri (10%) i mi</a:t>
            </a:r>
            <a:r>
              <a:rPr lang="sr-Latn-RS" altLang="en-US" sz="240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altLang="en-US" sz="240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ima (1-2%)</a:t>
            </a:r>
          </a:p>
          <a:p>
            <a:pPr eaLnBrk="1" hangingPunct="1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Rezerve glikogena u jetri i mi</a:t>
            </a:r>
            <a:r>
              <a:rPr lang="sr-Latn-RS" altLang="en-US" sz="240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altLang="en-US" sz="240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ima imaju razli</a:t>
            </a:r>
            <a:r>
              <a:rPr lang="sr-Latn-RS" altLang="en-US" sz="240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ite uloge: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u mi</a:t>
            </a:r>
            <a:r>
              <a:rPr lang="sr-Latn-R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sr-Latn-R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(crveni i beli m./razlike) – izvor energije/ATP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u jetri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– odrzavanje glikemije zahvaljujuci prisustvu enzima glukozo-6-fosfataze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653FCD3-8EE5-4EA7-A762-44D6335E67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12163" cy="76200"/>
          </a:xfrm>
        </p:spPr>
        <p:txBody>
          <a:bodyPr/>
          <a:lstStyle/>
          <a:p>
            <a:pPr eaLnBrk="1" hangingPunct="1"/>
            <a:endParaRPr lang="en-US" altLang="en-US" sz="3200">
              <a:latin typeface="YU Times New Roman" panose="02027200000000000000" pitchFamily="18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21DB0ABC-3500-4859-918F-CEFFAD2DD26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8305800" cy="57912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8140EA7-9B7E-4F76-ADBD-33BC4F6A0E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802563" cy="1447800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Reakcije razlaganja glikogena (Glikogenoliza)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7990488-3CAF-4623-801B-1024BB4EBE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ENZIMI</a:t>
            </a:r>
          </a:p>
          <a:p>
            <a:pPr eaLnBrk="1" hangingPunct="1"/>
            <a:r>
              <a:rPr lang="en-US" altLang="en-US" sz="2000" b="1" u="sng">
                <a:latin typeface="Arial" panose="020B0604020202020204" pitchFamily="34" charset="0"/>
                <a:cs typeface="Arial" panose="020B0604020202020204" pitchFamily="34" charset="0"/>
              </a:rPr>
              <a:t>Glikogen fosforilaza: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odvaja po jednu reziduu glukoze sa neredukuju</a:t>
            </a:r>
            <a:r>
              <a:rPr lang="sr-Latn-RS" altLang="en-US" sz="2000">
                <a:latin typeface="Arial" panose="020B0604020202020204" pitchFamily="34" charset="0"/>
                <a:cs typeface="Arial" panose="020B0604020202020204" pitchFamily="34" charset="0"/>
              </a:rPr>
              <a:t>ć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eg kraja lanca uz nastanak glukozo-1-P do mesta koje je udaljeno 4 rezidue od mesta ra</a:t>
            </a:r>
            <a:r>
              <a:rPr lang="sr-Latn-RS" altLang="en-US" sz="200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vanja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Fosfoglukomutaza: glukozo-1-P prelazi u glukozo-6-P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Oligo 1,4-1,4 glukan transferaza prenosi po 3 rezidue sa bo</a:t>
            </a:r>
            <a:r>
              <a:rPr lang="sr-Latn-RS" altLang="en-US" sz="200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ne grane na neredukujucu granu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Amilo alfa 1,6-glukozidaza: raskida vezu 1,6 na mestu ra</a:t>
            </a:r>
            <a:r>
              <a:rPr lang="sr-Latn-RS" altLang="en-US" sz="200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vanja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E15A8AF7-8B83-4E08-919E-E7FF89A251C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457200"/>
            <a:ext cx="7924800" cy="61722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ABB8583-ABAE-46B1-94B1-A8C5E0AE18F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57200"/>
            <a:ext cx="8153400" cy="5943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D5D13E9-E38A-410C-86BC-016F05768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>
                <a:latin typeface="YU Times New Roman" panose="02027200000000000000" pitchFamily="18" charset="0"/>
              </a:rPr>
              <a:t>Zasto se glukoza u organizmu deponuje u obliku glikogena, a ne npr. u obliku masti?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1F21E5-61F6-45C4-A4EA-7187AACF2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Masti se 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ne mogu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brzo mobilisati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Masti se 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ne mogu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iskori</a:t>
            </a:r>
            <a:r>
              <a:rPr lang="sr-Latn-RS" altLang="en-US" sz="2800">
                <a:latin typeface="Arial" panose="020B0604020202020204" pitchFamily="34" charset="0"/>
                <a:cs typeface="Arial" panose="020B0604020202020204" pitchFamily="34" charset="0"/>
              </a:rPr>
              <a:t>šć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avati kao izvor E u odsustvu kiseonika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Masti se </a:t>
            </a:r>
            <a:r>
              <a:rPr lang="en-US" alt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ne mogu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 pretvarati u glukozu neophodnu za funkcionisanje nekih tkiva, npr. mozak</a:t>
            </a:r>
          </a:p>
          <a:p>
            <a:pPr eaLnBrk="1" hangingPunct="1"/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Glukoza je osmotski aktivna (utro</a:t>
            </a:r>
            <a:r>
              <a:rPr lang="sr-Latn-RS" altLang="en-US" sz="280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ak ATP za unos glukoze u celiju, osmotska liza celije)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25B1F0B-3E57-428B-83F6-20BB01F38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Reakcije sinteze glikogena (Glikogeneza)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4D253BD-5EFD-450E-9D3E-4EBA41F17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ENZIMI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b="1">
              <a:solidFill>
                <a:srgbClr val="FF0000"/>
              </a:solidFill>
            </a:endParaRPr>
          </a:p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</a:rPr>
              <a:t>Glukokinaza, heksokinaza i mutaza (sinteza gluk-1-P)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</a:rPr>
              <a:t>UDP-glukozo pirofosforilaza (sinteza UDP glukoze)</a:t>
            </a:r>
          </a:p>
          <a:p>
            <a:pPr eaLnBrk="1" hangingPunct="1">
              <a:buFontTx/>
              <a:buChar char="-"/>
            </a:pPr>
            <a:r>
              <a:rPr lang="en-US" altLang="en-US" sz="2000" b="1" u="sng">
                <a:solidFill>
                  <a:srgbClr val="000000"/>
                </a:solidFill>
              </a:rPr>
              <a:t>Glikogen sintaza</a:t>
            </a:r>
            <a:r>
              <a:rPr lang="en-US" altLang="en-US" sz="2000">
                <a:solidFill>
                  <a:srgbClr val="000000"/>
                </a:solidFill>
              </a:rPr>
              <a:t> produzava lanac stvarajuci nove glukozidne veze</a:t>
            </a:r>
          </a:p>
          <a:p>
            <a:pPr eaLnBrk="1" hangingPunct="1">
              <a:buFontTx/>
              <a:buChar char="-"/>
            </a:pPr>
            <a:r>
              <a:rPr lang="en-US" altLang="en-US" sz="2000">
                <a:solidFill>
                  <a:srgbClr val="000000"/>
                </a:solidFill>
              </a:rPr>
              <a:t>Amilo-1,4-1,6 transglikozidaza: enzim racvanja (stvara alfa 1,6 vezu)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2930553-F0F9-45E9-B933-EDEA0184A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16963" cy="609600"/>
          </a:xfrm>
        </p:spPr>
        <p:txBody>
          <a:bodyPr/>
          <a:lstStyle/>
          <a:p>
            <a:pPr algn="ctr" eaLnBrk="1" hangingPunct="1"/>
            <a:r>
              <a:rPr lang="en-US" altLang="en-US" sz="3200">
                <a:latin typeface="YU Times New Roman" panose="02027200000000000000" pitchFamily="18" charset="0"/>
              </a:rPr>
              <a:t>Reakcije sinteze glikogena</a:t>
            </a:r>
            <a:br>
              <a:rPr lang="en-US" altLang="en-US" sz="3200">
                <a:latin typeface="YU Times New Roman" panose="02027200000000000000" pitchFamily="18" charset="0"/>
              </a:rPr>
            </a:br>
            <a:r>
              <a:rPr lang="en-US" altLang="en-US" sz="3200">
                <a:latin typeface="YU Times New Roman" panose="02027200000000000000" pitchFamily="18" charset="0"/>
              </a:rPr>
              <a:t> 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ABFB111F-B649-4013-8EAC-E0CDE1EBC99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90600"/>
            <a:ext cx="8305800" cy="5486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8B1303A-85FF-4B9F-BD60-D6F850173F08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838200"/>
            <a:ext cx="8610600" cy="58674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BBC31A-6855-4032-B3C5-3863B0D2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28194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chemeClr val="tx1"/>
                </a:solidFill>
                <a:latin typeface="YU Times New Roman" panose="02027200000000000000" pitchFamily="18" charset="0"/>
              </a:rPr>
              <a:t>Glikogenin</a:t>
            </a:r>
            <a:r>
              <a:rPr lang="en-US" altLang="en-US" sz="2000">
                <a:solidFill>
                  <a:schemeClr val="tx1"/>
                </a:solidFill>
                <a:latin typeface="YU Times New Roman" panose="02027200000000000000" pitchFamily="18" charset="0"/>
              </a:rPr>
              <a:t>-</a:t>
            </a:r>
            <a:r>
              <a:rPr lang="en-US" altLang="en-US" sz="2000">
                <a:solidFill>
                  <a:srgbClr val="000000"/>
                </a:solidFill>
                <a:latin typeface="YU Times New Roman" panose="02027200000000000000" pitchFamily="18" charset="0"/>
              </a:rPr>
              <a:t>protein koji ~ini jezgro oko kojeg po~inje sinteza glikogena</a:t>
            </a:r>
            <a:br>
              <a:rPr lang="en-US" altLang="en-US" sz="2000">
                <a:solidFill>
                  <a:schemeClr val="tx1"/>
                </a:solidFill>
                <a:latin typeface="YU Times New Roman" panose="02027200000000000000" pitchFamily="18" charset="0"/>
              </a:rPr>
            </a:br>
            <a:br>
              <a:rPr lang="en-US" altLang="en-US" sz="1000">
                <a:solidFill>
                  <a:schemeClr val="tx1"/>
                </a:solidFill>
                <a:latin typeface="YU Times New Roman" panose="02027200000000000000" pitchFamily="18" charset="0"/>
              </a:rPr>
            </a:br>
            <a:r>
              <a:rPr lang="en-US" altLang="en-US" sz="1000">
                <a:solidFill>
                  <a:schemeClr val="tx1"/>
                </a:solidFill>
                <a:latin typeface="YU Times New Roman" panose="02027200000000000000" pitchFamily="18" charset="0"/>
              </a:rPr>
              <a:t>- </a:t>
            </a:r>
            <a:r>
              <a:rPr lang="en-US" altLang="en-US" sz="2000" b="1">
                <a:solidFill>
                  <a:schemeClr val="tx1"/>
                </a:solidFill>
                <a:latin typeface="YU Times New Roman" panose="02027200000000000000" pitchFamily="18" charset="0"/>
              </a:rPr>
              <a:t>glikogen sintaza </a:t>
            </a:r>
            <a:r>
              <a:rPr lang="en-US" altLang="en-US" sz="2000">
                <a:solidFill>
                  <a:srgbClr val="000000"/>
                </a:solidFill>
                <a:latin typeface="YU Times New Roman" panose="02027200000000000000" pitchFamily="18" charset="0"/>
              </a:rPr>
              <a:t>(alfa 1-4 veza) PROBLEM?</a:t>
            </a:r>
            <a:br>
              <a:rPr lang="en-US" altLang="en-US" sz="2000">
                <a:solidFill>
                  <a:srgbClr val="000000"/>
                </a:solidFill>
                <a:latin typeface="YU Times New Roman" panose="02027200000000000000" pitchFamily="18" charset="0"/>
              </a:rPr>
            </a:br>
            <a:br>
              <a:rPr lang="en-US" altLang="en-US" sz="2000">
                <a:solidFill>
                  <a:schemeClr val="tx1"/>
                </a:solidFill>
                <a:latin typeface="YU Times New Roman" panose="02027200000000000000" pitchFamily="18" charset="0"/>
              </a:rPr>
            </a:br>
            <a:r>
              <a:rPr lang="en-US" altLang="en-US" sz="1000">
                <a:solidFill>
                  <a:schemeClr val="tx1"/>
                </a:solidFill>
                <a:latin typeface="YU Times New Roman" panose="02027200000000000000" pitchFamily="18" charset="0"/>
              </a:rPr>
              <a:t>--</a:t>
            </a:r>
            <a:r>
              <a:rPr lang="en-US" altLang="en-US" sz="2000" b="1">
                <a:solidFill>
                  <a:schemeClr val="tx1"/>
                </a:solidFill>
              </a:rPr>
              <a:t>gl</a:t>
            </a:r>
            <a:r>
              <a:rPr lang="sr-Latn-RS" altLang="en-US" sz="2000" b="1">
                <a:solidFill>
                  <a:schemeClr val="tx1"/>
                </a:solidFill>
              </a:rPr>
              <a:t>ik</a:t>
            </a:r>
            <a:r>
              <a:rPr lang="en-US" altLang="en-US" sz="2000" b="1">
                <a:solidFill>
                  <a:schemeClr val="tx1"/>
                </a:solidFill>
              </a:rPr>
              <a:t>o</a:t>
            </a:r>
            <a:r>
              <a:rPr lang="sr-Latn-RS" altLang="en-US" sz="2000" b="1">
                <a:solidFill>
                  <a:schemeClr val="tx1"/>
                </a:solidFill>
              </a:rPr>
              <a:t>zi</a:t>
            </a:r>
            <a:r>
              <a:rPr lang="en-US" altLang="en-US" sz="2000" b="1">
                <a:solidFill>
                  <a:schemeClr val="tx1"/>
                </a:solidFill>
              </a:rPr>
              <a:t>l-(4-&gt;6)-transfera</a:t>
            </a:r>
            <a:r>
              <a:rPr lang="sr-Latn-RS" altLang="en-US" sz="2000" b="1">
                <a:solidFill>
                  <a:schemeClr val="tx1"/>
                </a:solidFill>
              </a:rPr>
              <a:t>za</a:t>
            </a:r>
            <a:r>
              <a:rPr lang="en-US" altLang="en-US" sz="2000"/>
              <a:t>, </a:t>
            </a:r>
            <a:r>
              <a:rPr lang="en-US" altLang="en-US" sz="2000">
                <a:solidFill>
                  <a:srgbClr val="000000"/>
                </a:solidFill>
              </a:rPr>
              <a:t>uklanja 6-7 glukoznih rezidua sa lanca koji ima min. 11molekula glukoze koje prenosi na unutra</a:t>
            </a:r>
            <a:r>
              <a:rPr lang="sr-Latn-RS" altLang="en-US" sz="2000">
                <a:solidFill>
                  <a:srgbClr val="000000"/>
                </a:solidFill>
              </a:rPr>
              <a:t>š</a:t>
            </a:r>
            <a:r>
              <a:rPr lang="en-US" altLang="en-US" sz="2000">
                <a:solidFill>
                  <a:srgbClr val="000000"/>
                </a:solidFill>
              </a:rPr>
              <a:t>nji molekul gluk istog ili drugog lanca</a:t>
            </a:r>
            <a:br>
              <a:rPr lang="en-US" altLang="en-US" sz="2000">
                <a:solidFill>
                  <a:srgbClr val="000000"/>
                </a:solidFill>
              </a:rPr>
            </a:br>
            <a:br>
              <a:rPr lang="en-US" altLang="en-US" sz="2000"/>
            </a:br>
            <a:r>
              <a:rPr lang="en-US" altLang="en-US" sz="2000"/>
              <a:t>- Razgranat oblik molekula uti</a:t>
            </a:r>
            <a:r>
              <a:rPr lang="sr-Latn-RS" altLang="en-US" sz="2000"/>
              <a:t>č</a:t>
            </a:r>
            <a:r>
              <a:rPr lang="en-US" altLang="en-US" sz="2000"/>
              <a:t>e na: bolju rastvorljivost, manji osmotski pritisak i vise pristupnih mesta sa kojih krece mobilizacija glukoze tokom glikogenolize</a:t>
            </a:r>
          </a:p>
        </p:txBody>
      </p:sp>
      <p:pic>
        <p:nvPicPr>
          <p:cNvPr id="23555" name="Picture 8" descr="figure-15-09">
            <a:extLst>
              <a:ext uri="{FF2B5EF4-FFF2-40B4-BE49-F238E27FC236}">
                <a16:creationId xmlns:a16="http://schemas.microsoft.com/office/drawing/2014/main" id="{F74AE519-B7B1-4E49-99BE-0436DC9CC6E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352800"/>
            <a:ext cx="8382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41B1A9F-910A-4FF5-B6A4-7500200EE37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FC660A4B-55C0-40A3-8B42-1C9D96556D8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24580" name="Picture 8">
            <a:extLst>
              <a:ext uri="{FF2B5EF4-FFF2-40B4-BE49-F238E27FC236}">
                <a16:creationId xmlns:a16="http://schemas.microsoft.com/office/drawing/2014/main" id="{A329C35A-C8ED-4058-B3DE-74BBB8305643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609600"/>
            <a:ext cx="3657600" cy="2819400"/>
          </a:xfrm>
          <a:noFill/>
        </p:spPr>
      </p:pic>
      <p:pic>
        <p:nvPicPr>
          <p:cNvPr id="24581" name="Picture 9" descr="M30128-12-f01">
            <a:extLst>
              <a:ext uri="{FF2B5EF4-FFF2-40B4-BE49-F238E27FC236}">
                <a16:creationId xmlns:a16="http://schemas.microsoft.com/office/drawing/2014/main" id="{29393A84-3A1B-402D-8198-064F7A85218C}"/>
              </a:ext>
            </a:extLst>
          </p:cNvPr>
          <p:cNvPicPr preferRelativeResize="0"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3505200"/>
            <a:ext cx="3810000" cy="2971800"/>
          </a:xfrm>
          <a:noFill/>
        </p:spPr>
      </p:pic>
      <p:pic>
        <p:nvPicPr>
          <p:cNvPr id="24582" name="Picture 12" descr="03">
            <a:extLst>
              <a:ext uri="{FF2B5EF4-FFF2-40B4-BE49-F238E27FC236}">
                <a16:creationId xmlns:a16="http://schemas.microsoft.com/office/drawing/2014/main" id="{C679A74F-1806-4C72-B777-4BE73331C98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685800"/>
            <a:ext cx="32004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2138208-D325-4F9C-B21F-854247F50EA2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533400"/>
            <a:ext cx="8305800" cy="5715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87D41AB-45F7-4401-BC9C-4922F2ADE67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57200"/>
            <a:ext cx="8305800" cy="57912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C40BEA4-A7E6-493F-BC4F-BFED243DCF8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8153400" cy="5638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0936EDF-34CA-4792-829E-26F9C45E070E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38200"/>
            <a:ext cx="8686800" cy="58674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7157C34-A8D3-492F-8A15-35B179D08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3AED6DC-9C78-4A52-BF44-2DE8E61D9D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01850"/>
            <a:ext cx="3962400" cy="4114800"/>
          </a:xfrm>
        </p:spPr>
        <p:txBody>
          <a:bodyPr/>
          <a:lstStyle/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Jetra je najvaznije mesto glukoneogeneze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Misici ne poseduju glukozo 6-fosfatazu te se u njima glukoza koristi za sintezu glikogena (ne ulazi u cirkulaciju)</a:t>
            </a:r>
          </a:p>
          <a:p>
            <a:pPr eaLnBrk="1" hangingPunct="1"/>
            <a:r>
              <a:rPr lang="en-US" altLang="en-US" sz="2000">
                <a:latin typeface="Arial" panose="020B0604020202020204" pitchFamily="34" charset="0"/>
              </a:rPr>
              <a:t>Prezivari /specificnost metabolizma-upuceni na glukoneogenezu iz propionata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FD7AEEBC-67DD-4CD2-B24F-A7EE69BB621A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990600"/>
            <a:ext cx="4495800" cy="51816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259CB65-EB5B-4806-9886-9595E7F247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838200"/>
            <a:ext cx="7772400" cy="609600"/>
          </a:xfrm>
        </p:spPr>
        <p:txBody>
          <a:bodyPr/>
          <a:lstStyle/>
          <a:p>
            <a:pPr algn="ctr" eaLnBrk="1" hangingPunct="1"/>
            <a:r>
              <a:rPr lang="en-US" altLang="en-US" sz="2400" b="1">
                <a:latin typeface="Arial" panose="020B0604020202020204" pitchFamily="34" charset="0"/>
              </a:rPr>
              <a:t>Regulatorni enzimi glikolize i resinteze glukoze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4006D89D-7181-4C1E-A14B-9159E59CAA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10185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Glikoliza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Heksokinaza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Fosfofruktokinaza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Piruvat kinaza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Resinteza glukoze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Glukozo 6-fosfataza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Fruktozo 1,6- difosfataza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Piruvat karboksilaza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- Fosfoenolpiruvat karboksikinaza</a:t>
            </a:r>
            <a:endParaRPr lang="en-US" altLang="en-US" sz="240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</p:txBody>
      </p:sp>
      <p:graphicFrame>
        <p:nvGraphicFramePr>
          <p:cNvPr id="8196" name="Object 5">
            <a:extLst>
              <a:ext uri="{FF2B5EF4-FFF2-40B4-BE49-F238E27FC236}">
                <a16:creationId xmlns:a16="http://schemas.microsoft.com/office/drawing/2014/main" id="{D732374F-80E7-455B-87DC-5ABA357A5FF0}"/>
              </a:ext>
            </a:extLst>
          </p:cNvPr>
          <p:cNvGraphicFramePr>
            <a:graphicFrameLocks noChangeAspect="1"/>
          </p:cNvGraphicFramePr>
          <p:nvPr>
            <p:ph sz="half" idx="1"/>
          </p:nvPr>
        </p:nvGraphicFramePr>
        <p:xfrm>
          <a:off x="533400" y="2101850"/>
          <a:ext cx="4419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hart" r:id="rId3" imgW="3362551" imgH="3953116" progId="Excel.Chart.8">
                  <p:embed/>
                </p:oleObj>
              </mc:Choice>
              <mc:Fallback>
                <p:oleObj name="Chart" r:id="rId3" imgW="3362551" imgH="3953116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01850"/>
                        <a:ext cx="4419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2EAC424-2339-44C4-8078-50604660081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2400"/>
            <a:ext cx="7772400" cy="6705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3438F163-4233-47E4-9F0E-63F6B9E84DC6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838200"/>
            <a:ext cx="8382000" cy="58674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31FC635-62DF-4036-B089-D30E92407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763000" cy="1524000"/>
          </a:xfrm>
        </p:spPr>
        <p:txBody>
          <a:bodyPr/>
          <a:lstStyle/>
          <a:p>
            <a:pPr eaLnBrk="1" hangingPunct="1"/>
            <a:r>
              <a:rPr lang="en-US" altLang="en-US" sz="2000" b="1">
                <a:solidFill>
                  <a:srgbClr val="000000"/>
                </a:solidFill>
                <a:latin typeface="Arial" panose="020B0604020202020204" pitchFamily="34" charset="0"/>
              </a:rPr>
              <a:t>Sve aminokiseline izuzev lizina i leucina mogu dati prekurzore za glukoneogenezu</a:t>
            </a:r>
            <a:b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Aminokiseline-ketogene (lizin, leucin)</a:t>
            </a:r>
            <a:b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Aminokiseline –glukogene (npr: alanin, aspargin, glicin…)</a:t>
            </a:r>
            <a:b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000">
                <a:solidFill>
                  <a:srgbClr val="000000"/>
                </a:solidFill>
                <a:latin typeface="Arial" panose="020B0604020202020204" pitchFamily="34" charset="0"/>
              </a:rPr>
              <a:t>Aminokiseline –mesovite (npr: fenilalanin, tirozin, prolin, serin…)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C771D323-C16F-459E-9839-AA05CF54E4E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86000"/>
            <a:ext cx="8001000" cy="43434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8AA9CFE-C299-4F66-9BCE-A7E07F0D9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Korijev ciklus kruzenja laktata</a:t>
            </a:r>
          </a:p>
        </p:txBody>
      </p:sp>
      <p:pic>
        <p:nvPicPr>
          <p:cNvPr id="12291" name="Picture 5" descr="08_08">
            <a:extLst>
              <a:ext uri="{FF2B5EF4-FFF2-40B4-BE49-F238E27FC236}">
                <a16:creationId xmlns:a16="http://schemas.microsoft.com/office/drawing/2014/main" id="{FBFFAF73-B030-440F-8E3B-4E412D05EEF4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828800"/>
            <a:ext cx="3352800" cy="4800600"/>
          </a:xfrm>
          <a:noFill/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7C7B7F54-9FCE-41E9-BB60-67E19025FB27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4953000" cy="4876800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228</TotalTime>
  <Words>500</Words>
  <Application>Microsoft Office PowerPoint</Application>
  <PresentationFormat>Projekcija na ekranu (4:3)</PresentationFormat>
  <Paragraphs>44</Paragraphs>
  <Slides>24</Slides>
  <Notes>0</Notes>
  <HiddenSlides>0</HiddenSlides>
  <MMClips>0</MMClips>
  <ScaleCrop>false</ScaleCrop>
  <HeadingPairs>
    <vt:vector size="8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Ugrađeni OLE serveri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1" baseType="lpstr">
      <vt:lpstr>Times New Roman</vt:lpstr>
      <vt:lpstr>Arial</vt:lpstr>
      <vt:lpstr>Wingdings</vt:lpstr>
      <vt:lpstr>Calibri</vt:lpstr>
      <vt:lpstr>YU Times New Roman</vt:lpstr>
      <vt:lpstr>Nature</vt:lpstr>
      <vt:lpstr>Microsoft Excel Chart</vt:lpstr>
      <vt:lpstr>Metabolizam glukoze: - resinteza glukoze - glukoneogeneza - metabolički značaj i sudbina piruvata i laktata </vt:lpstr>
      <vt:lpstr>PowerPoint prezentacija</vt:lpstr>
      <vt:lpstr>PowerPoint prezentacija</vt:lpstr>
      <vt:lpstr>PowerPoint prezentacija</vt:lpstr>
      <vt:lpstr>Regulatorni enzimi glikolize i resinteze glukoze</vt:lpstr>
      <vt:lpstr>PowerPoint prezentacija</vt:lpstr>
      <vt:lpstr>PowerPoint prezentacija</vt:lpstr>
      <vt:lpstr>Sve aminokiseline izuzev lizina i leucina mogu dati prekurzore za glukoneogenezu Aminokiseline-ketogene (lizin, leucin) Aminokiseline –glukogene (npr: alanin, aspargin, glicin…) Aminokiseline –mesovite (npr: fenilalanin, tirozin, prolin, serin…)</vt:lpstr>
      <vt:lpstr>Korijev ciklus kruzenja laktata</vt:lpstr>
      <vt:lpstr>PowerPoint prezentacija</vt:lpstr>
      <vt:lpstr>PowerPoint prezentacija</vt:lpstr>
      <vt:lpstr>Metabolizam glikogena</vt:lpstr>
      <vt:lpstr>PowerPoint prezentacija</vt:lpstr>
      <vt:lpstr>Reakcije razlaganja glikogena (Glikogenoliza) </vt:lpstr>
      <vt:lpstr>PowerPoint prezentacija</vt:lpstr>
      <vt:lpstr>PowerPoint prezentacija</vt:lpstr>
      <vt:lpstr>Zasto se glukoza u organizmu deponuje u obliku glikogena, a ne npr. u obliku masti?</vt:lpstr>
      <vt:lpstr>Reakcije sinteze glikogena (Glikogeneza)</vt:lpstr>
      <vt:lpstr>Reakcije sinteze glikogena  </vt:lpstr>
      <vt:lpstr>Glikogenin-protein koji ~ini jezgro oko kojeg po~inje sinteza glikogena  - glikogen sintaza (alfa 1-4 veza) PROBLEM?  --glikozil-(4-&gt;6)-transferaza, uklanja 6-7 glukoznih rezidua sa lanca koji ima min. 11molekula glukoze koje prenosi na unutrašnji molekul gluk istog ili drugog lanca  - Razgranat oblik molekula utiče na: bolju rastvorljivost, manji osmotski pritisak i vise pristupnih mesta sa kojih krece mobilizacija glukoze tokom glikogenolize</vt:lpstr>
      <vt:lpstr>PowerPoint prezentacija</vt:lpstr>
      <vt:lpstr>PowerPoint prezentacija</vt:lpstr>
      <vt:lpstr>PowerPoint prezentacija</vt:lpstr>
      <vt:lpstr>PowerPoint prezentacija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Metabolizam glukoze: - resinteza glukoze - glukoneogeneza - metaboli~ki zna~aj i sudbina piruvata i laktata</dc:title>
  <dc:creator>Olja i Bane</dc:creator>
  <cp:lastModifiedBy>nnn</cp:lastModifiedBy>
  <cp:revision>11</cp:revision>
  <cp:lastPrinted>1601-01-01T00:00:00Z</cp:lastPrinted>
  <dcterms:created xsi:type="dcterms:W3CDTF">2006-03-16T17:42:49Z</dcterms:created>
  <dcterms:modified xsi:type="dcterms:W3CDTF">2022-04-20T18:29:44Z</dcterms:modified>
</cp:coreProperties>
</file>