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9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FDEF59B-C694-4F5A-AB85-D88E67D63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3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2B94D88-24C5-4701-A9C7-D73F4021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29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47417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7417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CA44AE7-4371-4EAD-9A5C-B9DE99495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9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6A2E-43BB-472E-8B2B-5B85C84C958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0D5D-C9EC-4F7F-BA25-0FB7902D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PENTOZOFOSFATNI CIKLUS</a:t>
            </a:r>
            <a:br>
              <a:rPr lang="sr-Latn-R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Interkonverzija heksoza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3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831" y="304800"/>
            <a:ext cx="8736169" cy="6324600"/>
          </a:xfrm>
        </p:spPr>
      </p:pic>
    </p:spTree>
    <p:extLst>
      <p:ext uri="{BB962C8B-B14F-4D97-AF65-F5344CB8AC3E}">
        <p14:creationId xmlns:p14="http://schemas.microsoft.com/office/powerpoint/2010/main" val="172888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Za</a:t>
            </a:r>
            <a:r>
              <a:rPr lang="sr-Latn-R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š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to </a:t>
            </a:r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su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svi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 me</a:t>
            </a:r>
            <a:r>
              <a:rPr lang="sr-Latn-R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đ</a:t>
            </a:r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uproizvodi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glikolize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fosforilisana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jedinjenja</a:t>
            </a:r>
            <a:r>
              <a:rPr lang="en-US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Times New Roman" pitchFamily="18" charset="0"/>
              </a:rPr>
              <a:t>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59" y="2133600"/>
            <a:ext cx="9473619" cy="3962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Polarni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difuzijom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</a:t>
            </a:r>
            <a:r>
              <a:rPr lang="sr-Latn-R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elije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elijsku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membranu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Fosfatne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</a:t>
            </a:r>
            <a:r>
              <a:rPr lang="sr-Latn-R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vezivanja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prepoznavanja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stvaranju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enzim-supstrat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Deponovanje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(ATP).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78" y="45243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0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0"/>
            <a:ext cx="7620000" cy="6858000"/>
          </a:xfrm>
        </p:spPr>
      </p:pic>
    </p:spTree>
    <p:extLst>
      <p:ext uri="{BB962C8B-B14F-4D97-AF65-F5344CB8AC3E}">
        <p14:creationId xmlns:p14="http://schemas.microsoft.com/office/powerpoint/2010/main" val="94868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550" y="304800"/>
            <a:ext cx="7664450" cy="6324600"/>
          </a:xfrm>
        </p:spPr>
      </p:pic>
    </p:spTree>
    <p:extLst>
      <p:ext uri="{BB962C8B-B14F-4D97-AF65-F5344CB8AC3E}">
        <p14:creationId xmlns:p14="http://schemas.microsoft.com/office/powerpoint/2010/main" val="38845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550" y="304800"/>
            <a:ext cx="7664450" cy="6248400"/>
          </a:xfrm>
        </p:spPr>
      </p:pic>
    </p:spTree>
    <p:extLst>
      <p:ext uri="{BB962C8B-B14F-4D97-AF65-F5344CB8AC3E}">
        <p14:creationId xmlns:p14="http://schemas.microsoft.com/office/powerpoint/2010/main" val="381631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550" y="304800"/>
            <a:ext cx="7664450" cy="6324600"/>
          </a:xfrm>
        </p:spPr>
      </p:pic>
    </p:spTree>
    <p:extLst>
      <p:ext uri="{BB962C8B-B14F-4D97-AF65-F5344CB8AC3E}">
        <p14:creationId xmlns:p14="http://schemas.microsoft.com/office/powerpoint/2010/main" val="212926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550" y="304800"/>
            <a:ext cx="7664450" cy="6248400"/>
          </a:xfrm>
        </p:spPr>
      </p:pic>
    </p:spTree>
    <p:extLst>
      <p:ext uri="{BB962C8B-B14F-4D97-AF65-F5344CB8AC3E}">
        <p14:creationId xmlns:p14="http://schemas.microsoft.com/office/powerpoint/2010/main" val="259375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550" y="304800"/>
            <a:ext cx="7664450" cy="6172200"/>
          </a:xfrm>
        </p:spPr>
      </p:pic>
    </p:spTree>
    <p:extLst>
      <p:ext uri="{BB962C8B-B14F-4D97-AF65-F5344CB8AC3E}">
        <p14:creationId xmlns:p14="http://schemas.microsoft.com/office/powerpoint/2010/main" val="110009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3550" y="304800"/>
            <a:ext cx="7664450" cy="6248400"/>
          </a:xfrm>
        </p:spPr>
      </p:pic>
    </p:spTree>
    <p:extLst>
      <p:ext uri="{BB962C8B-B14F-4D97-AF65-F5344CB8AC3E}">
        <p14:creationId xmlns:p14="http://schemas.microsoft.com/office/powerpoint/2010/main" val="11485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223" y="304800"/>
            <a:ext cx="9096777" cy="6248400"/>
          </a:xfrm>
        </p:spPr>
      </p:pic>
    </p:spTree>
    <p:extLst>
      <p:ext uri="{BB962C8B-B14F-4D97-AF65-F5344CB8AC3E}">
        <p14:creationId xmlns:p14="http://schemas.microsoft.com/office/powerpoint/2010/main" val="38592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r>
              <a:rPr lang="en-US" altLang="en-US" sz="2800" b="1" dirty="0">
                <a:latin typeface="YU Times New Roman" pitchFamily="18" charset="0"/>
              </a:rPr>
              <a:t>Me</a:t>
            </a:r>
            <a:r>
              <a:rPr lang="sr-Latn-RS" altLang="en-US" sz="2800" b="1" dirty="0">
                <a:latin typeface="YU Times New Roman" pitchFamily="18" charset="0"/>
              </a:rPr>
              <a:t>đ</a:t>
            </a:r>
            <a:r>
              <a:rPr lang="en-US" altLang="en-US" sz="2800" b="1" dirty="0" err="1">
                <a:latin typeface="YU Times New Roman" pitchFamily="18" charset="0"/>
              </a:rPr>
              <a:t>usobno</a:t>
            </a:r>
            <a:r>
              <a:rPr lang="en-US" altLang="en-US" sz="2800" b="1" dirty="0">
                <a:latin typeface="YU Times New Roman" pitchFamily="18" charset="0"/>
              </a:rPr>
              <a:t> </a:t>
            </a:r>
            <a:r>
              <a:rPr lang="en-US" altLang="en-US" sz="2800" b="1" dirty="0" err="1">
                <a:latin typeface="YU Times New Roman" pitchFamily="18" charset="0"/>
              </a:rPr>
              <a:t>pretvaranje</a:t>
            </a:r>
            <a:r>
              <a:rPr lang="en-US" altLang="en-US" sz="2800" b="1" dirty="0">
                <a:latin typeface="YU Times New Roman" pitchFamily="18" charset="0"/>
              </a:rPr>
              <a:t> </a:t>
            </a:r>
            <a:r>
              <a:rPr lang="en-US" altLang="en-US" sz="2800" b="1" dirty="0" err="1">
                <a:latin typeface="YU Times New Roman" pitchFamily="18" charset="0"/>
              </a:rPr>
              <a:t>heksoza</a:t>
            </a:r>
            <a:endParaRPr lang="en-US" altLang="en-US" sz="2800" b="1" dirty="0">
              <a:latin typeface="YU 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5334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232552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Reakcije reoksidacije NADH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403" y="2743200"/>
            <a:ext cx="9290497" cy="3352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dirty="0"/>
              <a:t> </a:t>
            </a:r>
            <a:r>
              <a:rPr lang="en-US" altLang="en-US" b="1" dirty="0" err="1"/>
              <a:t>Piruvat</a:t>
            </a:r>
            <a:r>
              <a:rPr lang="en-US" altLang="en-US" b="1" dirty="0"/>
              <a:t>  + NADH + H           </a:t>
            </a:r>
            <a:r>
              <a:rPr lang="en-US" altLang="en-US" b="1" dirty="0" err="1"/>
              <a:t>Laktat</a:t>
            </a:r>
            <a:r>
              <a:rPr lang="en-US" altLang="en-US" b="1" dirty="0"/>
              <a:t> + NAD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 err="1"/>
              <a:t>Dioksiaceton</a:t>
            </a:r>
            <a:r>
              <a:rPr lang="en-US" altLang="en-US" dirty="0"/>
              <a:t> </a:t>
            </a:r>
            <a:r>
              <a:rPr lang="en-US" altLang="en-US" dirty="0" err="1"/>
              <a:t>fosfat</a:t>
            </a:r>
            <a:r>
              <a:rPr lang="en-US" altLang="en-US" dirty="0"/>
              <a:t> + NADH + H          </a:t>
            </a:r>
            <a:r>
              <a:rPr lang="sr-Latn-RS" altLang="en-US" dirty="0"/>
              <a:t>  </a:t>
            </a:r>
            <a:r>
              <a:rPr lang="en-US" altLang="en-US" dirty="0">
                <a:cs typeface="Times New Roman" panose="02020603050405020304" pitchFamily="18" charset="0"/>
              </a:rPr>
              <a:t>Glicerol-3-fosfat + NAD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Oksalacetat</a:t>
            </a:r>
            <a:r>
              <a:rPr lang="en-US" altLang="en-US" dirty="0">
                <a:cs typeface="Times New Roman" panose="02020603050405020304" pitchFamily="18" charset="0"/>
              </a:rPr>
              <a:t> + NADH + H          </a:t>
            </a:r>
            <a:r>
              <a:rPr lang="sr-Latn-RS" altLang="en-US" dirty="0"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cs typeface="Times New Roman" panose="02020603050405020304" pitchFamily="18" charset="0"/>
              </a:rPr>
              <a:t>Malat</a:t>
            </a:r>
            <a:r>
              <a:rPr lang="en-US" altLang="en-US" dirty="0"/>
              <a:t> + NAD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00B050"/>
                </a:solidFill>
              </a:rPr>
              <a:t>Enzimi-dehidrogenaze</a:t>
            </a:r>
            <a:endParaRPr lang="en-US" altLang="en-US" sz="3000" b="1" dirty="0">
              <a:solidFill>
                <a:srgbClr val="00B050"/>
              </a:solidFill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623474" y="2949933"/>
            <a:ext cx="433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6113936" y="3806491"/>
            <a:ext cx="557320" cy="185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21737" y="4733278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3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403" y="546100"/>
            <a:ext cx="9328597" cy="59309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3612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2764" y="0"/>
            <a:ext cx="7564437" cy="1143000"/>
          </a:xfrm>
        </p:spPr>
        <p:txBody>
          <a:bodyPr/>
          <a:lstStyle/>
          <a:p>
            <a:r>
              <a:rPr lang="en-US" altLang="en-US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Regulatorni enzimi glikolize:</a:t>
            </a:r>
            <a:b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-Heksokinaza          -Fosfofruktokinaza          -Piruvat kinaza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552" y="1066800"/>
            <a:ext cx="9663448" cy="5791200"/>
          </a:xfrm>
        </p:spPr>
      </p:pic>
    </p:spTree>
    <p:extLst>
      <p:ext uri="{BB962C8B-B14F-4D97-AF65-F5344CB8AC3E}">
        <p14:creationId xmlns:p14="http://schemas.microsoft.com/office/powerpoint/2010/main" val="378771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7391400" cy="1219200"/>
          </a:xfrm>
        </p:spPr>
        <p:txBody>
          <a:bodyPr>
            <a:norm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Pentozofosfatni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put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1217" y="1447800"/>
            <a:ext cx="9718183" cy="4648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5000"/>
              </a:lnSpc>
              <a:buNone/>
            </a:pPr>
            <a:r>
              <a:rPr lang="sr-Latn-R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Odvija se u </a:t>
            </a:r>
            <a:r>
              <a:rPr lang="sr-Latn-R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CITOSOLU</a:t>
            </a:r>
            <a:r>
              <a:rPr lang="sr-Latn-R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ćelija</a:t>
            </a:r>
          </a:p>
          <a:p>
            <a:pPr marL="609600" indent="-609600">
              <a:lnSpc>
                <a:spcPct val="125000"/>
              </a:lnSpc>
              <a:buNone/>
            </a:pPr>
            <a:r>
              <a:rPr lang="sr-Latn-R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se direktno niti troši niti stvara!!!!</a:t>
            </a:r>
          </a:p>
          <a:p>
            <a:pPr marL="609600" indent="-609600">
              <a:lnSpc>
                <a:spcPct val="125000"/>
              </a:lnSpc>
              <a:buNone/>
            </a:pPr>
            <a:endParaRPr lang="sr-Latn-R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5000"/>
              </a:lnSpc>
              <a:buNone/>
            </a:pP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Funkcije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pentozofosfatnog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puta</a:t>
            </a:r>
          </a:p>
          <a:p>
            <a:pPr marL="609600" indent="-609600">
              <a:lnSpc>
                <a:spcPct val="125000"/>
              </a:lnSpc>
              <a:buAutoNum type="arabicPeriod"/>
            </a:pP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Sinteza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NADPH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oksidativna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grana (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mle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nadbubre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testisi, jajnici, masno tkivo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5000"/>
              </a:lnSpc>
              <a:buAutoNum type="arabicPeriod"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eritrocitima pentozofosfatni put obezbeđuje NADPH za odrđavanje redukovanog glutationa GSH (zaštita od oksidativnog stresa)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25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Pretvaranje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heksoza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pentoze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neoksidativna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grana (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visokim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mitoti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indeksom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sr-Latn-R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usobno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pretvaranje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pentoza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pretvaranje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pentoza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heksoze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usobno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pretvaranje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C3, C4, C6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C7 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</a:p>
          <a:p>
            <a:pPr>
              <a:lnSpc>
                <a:spcPct val="125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Stvaranje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glukoze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dioksida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procesima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fotosinteze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2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811369" y="188914"/>
            <a:ext cx="4262907" cy="936625"/>
          </a:xfrm>
        </p:spPr>
        <p:txBody>
          <a:bodyPr>
            <a:normAutofit/>
          </a:bodyPr>
          <a:lstStyle/>
          <a:p>
            <a:r>
              <a:rPr lang="en-US" altLang="en-US" sz="28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Pentozofosfatni</a:t>
            </a:r>
            <a:r>
              <a:rPr lang="en-US" alt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put-</a:t>
            </a:r>
            <a:br>
              <a:rPr lang="en-US" alt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oksidativna</a:t>
            </a:r>
            <a:r>
              <a:rPr lang="en-US" alt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grana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9094" y="1196976"/>
            <a:ext cx="5228822" cy="4899025"/>
          </a:xfrm>
        </p:spPr>
        <p:txBody>
          <a:bodyPr/>
          <a:lstStyle/>
          <a:p>
            <a:r>
              <a:rPr lang="en-US" altLang="en-US" sz="2400" dirty="0" err="1"/>
              <a:t>Pentozofosfatni</a:t>
            </a:r>
            <a:r>
              <a:rPr lang="en-US" altLang="en-US" sz="2400" dirty="0"/>
              <a:t> put se </a:t>
            </a:r>
            <a:r>
              <a:rPr lang="en-US" altLang="en-US" sz="2400" dirty="0" err="1"/>
              <a:t>odvija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citoplazmi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Sinteza</a:t>
            </a:r>
            <a:r>
              <a:rPr lang="en-US" altLang="en-US" sz="2400" dirty="0"/>
              <a:t> NADPH (</a:t>
            </a:r>
            <a:r>
              <a:rPr lang="en-US" altLang="en-US" sz="2400" dirty="0" err="1"/>
              <a:t>trosi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sintezi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npr</a:t>
            </a:r>
            <a:r>
              <a:rPr lang="en-US" altLang="en-US" sz="2400" dirty="0"/>
              <a:t>. M.K., GSH) </a:t>
            </a:r>
          </a:p>
          <a:p>
            <a:r>
              <a:rPr lang="en-US" altLang="en-US" sz="2400" dirty="0" err="1"/>
              <a:t>Odvija</a:t>
            </a:r>
            <a:r>
              <a:rPr lang="en-US" altLang="en-US" sz="2400" dirty="0"/>
              <a:t> u: </a:t>
            </a:r>
            <a:r>
              <a:rPr lang="en-US" altLang="en-US" sz="2400" dirty="0" err="1"/>
              <a:t>hepatocitima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mlecnoj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zlezdi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korteksu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nadbubrega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Regulatorni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enzim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glukozo</a:t>
            </a:r>
            <a:r>
              <a:rPr lang="en-US" altLang="en-US" sz="2400" dirty="0"/>
              <a:t> – 6 P - </a:t>
            </a:r>
            <a:r>
              <a:rPr lang="en-US" altLang="en-US" sz="2400" dirty="0" err="1"/>
              <a:t>dehidrogenaza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odsutna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misicima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 err="1"/>
              <a:t>Teorijski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neto</a:t>
            </a:r>
            <a:r>
              <a:rPr lang="en-US" altLang="en-US" sz="2400" dirty="0"/>
              <a:t> E </a:t>
            </a:r>
            <a:r>
              <a:rPr lang="en-US" altLang="en-US" sz="2400" dirty="0" err="1"/>
              <a:t>prinos</a:t>
            </a:r>
            <a:r>
              <a:rPr lang="en-US" altLang="en-US" sz="2400" dirty="0"/>
              <a:t> (35 ATP) </a:t>
            </a:r>
            <a:r>
              <a:rPr lang="en-US" altLang="en-US" sz="2400" dirty="0" err="1"/>
              <a:t>neostvarljiv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zbog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neefikasnosti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glicerofosfatnog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malatnog</a:t>
            </a:r>
            <a:r>
              <a:rPr lang="en-US" altLang="en-US" sz="2400" dirty="0"/>
              <a:t> </a:t>
            </a:r>
            <a:r>
              <a:rPr lang="sr-Latn-RS" altLang="en-US" sz="2400" dirty="0" err="1">
                <a:cs typeface="Times New Roman" panose="02020603050405020304" pitchFamily="18" charset="0"/>
              </a:rPr>
              <a:t>č</a:t>
            </a:r>
            <a:r>
              <a:rPr lang="en-US" altLang="en-US" sz="2400" dirty="0" err="1"/>
              <a:t>una</a:t>
            </a:r>
            <a:endParaRPr lang="en-US" altLang="en-US" sz="2400" dirty="0"/>
          </a:p>
          <a:p>
            <a:endParaRPr lang="en-US" altLang="en-US" sz="1600" dirty="0"/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815" y="58738"/>
            <a:ext cx="5585543" cy="674052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893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0"/>
            <a:ext cx="8153400" cy="6172200"/>
          </a:xfrm>
        </p:spPr>
      </p:pic>
    </p:spTree>
    <p:extLst>
      <p:ext uri="{BB962C8B-B14F-4D97-AF65-F5344CB8AC3E}">
        <p14:creationId xmlns:p14="http://schemas.microsoft.com/office/powerpoint/2010/main" val="171470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b="1">
                <a:solidFill>
                  <a:srgbClr val="111111"/>
                </a:solidFill>
                <a:latin typeface="+mn-lt"/>
              </a:rPr>
              <a:t>Neoksidativna grana – transaldolaze i transketolaze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65477" y="1791419"/>
            <a:ext cx="5080000" cy="4114800"/>
          </a:xfrm>
        </p:spPr>
        <p:txBody>
          <a:bodyPr/>
          <a:lstStyle/>
          <a:p>
            <a:r>
              <a:rPr lang="en-US" altLang="en-US" sz="1800" b="1"/>
              <a:t>Transketolaze</a:t>
            </a:r>
            <a:r>
              <a:rPr lang="en-US" altLang="en-US" sz="1800"/>
              <a:t>- prenose </a:t>
            </a:r>
            <a:r>
              <a:rPr lang="en-US" altLang="en-US" sz="1800">
                <a:solidFill>
                  <a:srgbClr val="FF0000"/>
                </a:solidFill>
              </a:rPr>
              <a:t>2-C</a:t>
            </a:r>
            <a:r>
              <a:rPr lang="en-US" altLang="en-US" sz="1800"/>
              <a:t> fragment sa ksilulozo- 5-P na ribozo-5-P ili eritrozo -4-P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r>
              <a:rPr lang="en-US" altLang="en-US" sz="1800" b="1"/>
              <a:t>Transaldolaze</a:t>
            </a:r>
            <a:r>
              <a:rPr lang="en-US" altLang="en-US" sz="1800"/>
              <a:t>- prenose </a:t>
            </a:r>
            <a:r>
              <a:rPr lang="en-US" altLang="en-US" sz="1800">
                <a:solidFill>
                  <a:srgbClr val="FF0000"/>
                </a:solidFill>
              </a:rPr>
              <a:t>3-C</a:t>
            </a:r>
            <a:r>
              <a:rPr lang="en-US" altLang="en-US" sz="1800"/>
              <a:t> fragment sa sedoheptulozo -7-P na glicerinaldehid 3-P.</a:t>
            </a:r>
          </a:p>
        </p:txBody>
      </p:sp>
      <p:graphicFrame>
        <p:nvGraphicFramePr>
          <p:cNvPr id="2458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83339" y="1412875"/>
          <a:ext cx="410527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3543300" imgH="1828800" progId="Word.Picture.8">
                  <p:embed/>
                </p:oleObj>
              </mc:Choice>
              <mc:Fallback>
                <p:oleObj r:id="rId3" imgW="3543300" imgH="1828800" progId="Word.Picture.8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1412875"/>
                        <a:ext cx="4105275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83339" y="4005264"/>
          <a:ext cx="410527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3543300" imgH="1886712" progId="Word.Picture.8">
                  <p:embed/>
                </p:oleObj>
              </mc:Choice>
              <mc:Fallback>
                <p:oleObj r:id="rId5" imgW="3543300" imgH="1886712" progId="Word.Picture.8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4005264"/>
                        <a:ext cx="4105275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51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4" y="1326524"/>
            <a:ext cx="5718220" cy="4378817"/>
          </a:xfrm>
        </p:spPr>
      </p:pic>
    </p:spTree>
    <p:extLst>
      <p:ext uri="{BB962C8B-B14F-4D97-AF65-F5344CB8AC3E}">
        <p14:creationId xmlns:p14="http://schemas.microsoft.com/office/powerpoint/2010/main" val="61304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5400" b="1" dirty="0" err="1"/>
              <a:t>Metabolizam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glukoze</a:t>
            </a:r>
            <a:endParaRPr lang="en-US" altLang="en-US" sz="54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Glikoliza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aerobna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anaerobna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Regulacija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glikolize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Glikoliza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eritrocitima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328</Words>
  <Application>Microsoft Office PowerPoint</Application>
  <PresentationFormat>Široki ekran</PresentationFormat>
  <Paragraphs>45</Paragraphs>
  <Slides>22</Slides>
  <Notes>0</Notes>
  <HiddenSlides>0</HiddenSlides>
  <MMClips>0</MMClips>
  <ScaleCrop>false</ScaleCrop>
  <HeadingPairs>
    <vt:vector size="8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Ugrađeni OLE serveri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YU Times New Roman</vt:lpstr>
      <vt:lpstr>Office Theme</vt:lpstr>
      <vt:lpstr>Microsoft Word Picture</vt:lpstr>
      <vt:lpstr>PENTOZOFOSFATNI CIKLUS Interkonverzija heksoza</vt:lpstr>
      <vt:lpstr>Međusobno pretvaranje heksoza</vt:lpstr>
      <vt:lpstr>Pentozofosfatni put</vt:lpstr>
      <vt:lpstr>PowerPoint prezentacija</vt:lpstr>
      <vt:lpstr>Pentozofosfatni put- oksidativna grana</vt:lpstr>
      <vt:lpstr>PowerPoint prezentacija</vt:lpstr>
      <vt:lpstr>Neoksidativna grana – transaldolaze i transketolaze</vt:lpstr>
      <vt:lpstr>PowerPoint prezentacija</vt:lpstr>
      <vt:lpstr>Metabolizam glukoze</vt:lpstr>
      <vt:lpstr>PowerPoint prezentacija</vt:lpstr>
      <vt:lpstr>Zašto su svi međuproizvodi glikolize fosforilisana jedinjenja?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Reakcije reoksidacije NADH</vt:lpstr>
      <vt:lpstr>PowerPoint prezentacija</vt:lpstr>
      <vt:lpstr>Regulatorni enzimi glikolize: -Heksokinaza          -Fosfofruktokinaza          -Piruvat kinaza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</dc:creator>
  <cp:lastModifiedBy>nnn</cp:lastModifiedBy>
  <cp:revision>9</cp:revision>
  <dcterms:created xsi:type="dcterms:W3CDTF">2022-04-11T18:41:57Z</dcterms:created>
  <dcterms:modified xsi:type="dcterms:W3CDTF">2022-04-14T17:58:55Z</dcterms:modified>
</cp:coreProperties>
</file>