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617539"/>
            <a:ext cx="10405533" cy="5514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9F1E7DE-32C3-4EA7-BCF7-6C4866460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7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82F4-C6FE-4F1B-8396-FF6BD8A90D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5DB9-C4C0-4174-A8C4-B269B8DD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Ciklus</a:t>
            </a:r>
            <a:r>
              <a:rPr lang="en-US" dirty="0" smtClean="0"/>
              <a:t> </a:t>
            </a:r>
            <a:r>
              <a:rPr lang="en-US" dirty="0" err="1" smtClean="0"/>
              <a:t>limunske</a:t>
            </a:r>
            <a:r>
              <a:rPr lang="en-US" dirty="0" smtClean="0"/>
              <a:t> </a:t>
            </a:r>
            <a:r>
              <a:rPr lang="en-US" dirty="0" err="1" smtClean="0"/>
              <a:t>kiseline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Krebsov</a:t>
            </a:r>
            <a:r>
              <a:rPr lang="en-US" dirty="0" smtClean="0"/>
              <a:t> </a:t>
            </a:r>
            <a:r>
              <a:rPr lang="en-US" dirty="0" err="1" smtClean="0"/>
              <a:t>ciklus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Olivera</a:t>
            </a:r>
            <a:r>
              <a:rPr lang="en-US" dirty="0" smtClean="0"/>
              <a:t> Val</a:t>
            </a:r>
            <a:r>
              <a:rPr lang="sr-Latn-RS" dirty="0" smtClean="0"/>
              <a:t>čić</a:t>
            </a:r>
          </a:p>
          <a:p>
            <a:r>
              <a:rPr lang="sr-Latn-RS" dirty="0" smtClean="0"/>
              <a:t>14.04.2022.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527" y="720570"/>
            <a:ext cx="8947597" cy="5514975"/>
          </a:xfrm>
        </p:spPr>
      </p:pic>
    </p:spTree>
    <p:extLst>
      <p:ext uri="{BB962C8B-B14F-4D97-AF65-F5344CB8AC3E}">
        <p14:creationId xmlns:p14="http://schemas.microsoft.com/office/powerpoint/2010/main" val="34155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828" y="656176"/>
            <a:ext cx="9001259" cy="5514975"/>
          </a:xfrm>
        </p:spPr>
      </p:pic>
    </p:spTree>
    <p:extLst>
      <p:ext uri="{BB962C8B-B14F-4D97-AF65-F5344CB8AC3E}">
        <p14:creationId xmlns:p14="http://schemas.microsoft.com/office/powerpoint/2010/main" val="81388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161" y="617539"/>
            <a:ext cx="9337183" cy="5912050"/>
          </a:xfrm>
        </p:spPr>
      </p:pic>
    </p:spTree>
    <p:extLst>
      <p:ext uri="{BB962C8B-B14F-4D97-AF65-F5344CB8AC3E}">
        <p14:creationId xmlns:p14="http://schemas.microsoft.com/office/powerpoint/2010/main" val="417293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192" y="617539"/>
            <a:ext cx="9010896" cy="5514975"/>
          </a:xfrm>
        </p:spPr>
      </p:pic>
    </p:spTree>
    <p:extLst>
      <p:ext uri="{BB962C8B-B14F-4D97-AF65-F5344CB8AC3E}">
        <p14:creationId xmlns:p14="http://schemas.microsoft.com/office/powerpoint/2010/main" val="167816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887" y="617539"/>
            <a:ext cx="9191201" cy="5514975"/>
          </a:xfrm>
        </p:spPr>
      </p:pic>
    </p:spTree>
    <p:extLst>
      <p:ext uri="{BB962C8B-B14F-4D97-AF65-F5344CB8AC3E}">
        <p14:creationId xmlns:p14="http://schemas.microsoft.com/office/powerpoint/2010/main" val="320838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8763000" cy="6705600"/>
          </a:xfrm>
        </p:spPr>
      </p:pic>
    </p:spTree>
    <p:extLst>
      <p:ext uri="{BB962C8B-B14F-4D97-AF65-F5344CB8AC3E}">
        <p14:creationId xmlns:p14="http://schemas.microsoft.com/office/powerpoint/2010/main" val="93273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679" y="617539"/>
            <a:ext cx="9427335" cy="6143869"/>
          </a:xfrm>
        </p:spPr>
      </p:pic>
    </p:spTree>
    <p:extLst>
      <p:ext uri="{BB962C8B-B14F-4D97-AF65-F5344CB8AC3E}">
        <p14:creationId xmlns:p14="http://schemas.microsoft.com/office/powerpoint/2010/main" val="13733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859" y="609600"/>
            <a:ext cx="9517487" cy="5943600"/>
          </a:xfrm>
        </p:spPr>
      </p:pic>
    </p:spTree>
    <p:extLst>
      <p:ext uri="{BB962C8B-B14F-4D97-AF65-F5344CB8AC3E}">
        <p14:creationId xmlns:p14="http://schemas.microsoft.com/office/powerpoint/2010/main" val="403382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583" y="617539"/>
            <a:ext cx="9916732" cy="5847655"/>
          </a:xfrm>
        </p:spPr>
      </p:pic>
    </p:spTree>
    <p:extLst>
      <p:ext uri="{BB962C8B-B14F-4D97-AF65-F5344CB8AC3E}">
        <p14:creationId xmlns:p14="http://schemas.microsoft.com/office/powerpoint/2010/main" val="6261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797" y="617538"/>
            <a:ext cx="8807003" cy="5707062"/>
          </a:xfrm>
        </p:spPr>
      </p:pic>
    </p:spTree>
    <p:extLst>
      <p:ext uri="{BB962C8B-B14F-4D97-AF65-F5344CB8AC3E}">
        <p14:creationId xmlns:p14="http://schemas.microsoft.com/office/powerpoint/2010/main" val="160933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90600"/>
          </a:xfrm>
        </p:spPr>
        <p:txBody>
          <a:bodyPr/>
          <a:lstStyle/>
          <a:p>
            <a:r>
              <a:rPr lang="en-US" altLang="en-US" sz="3200">
                <a:latin typeface="YU Times New Roman" pitchFamily="18" charset="0"/>
              </a:rPr>
              <a:t>Metaboli~ki putevi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71600"/>
            <a:ext cx="7848600" cy="5105400"/>
          </a:xfrm>
        </p:spPr>
      </p:pic>
    </p:spTree>
    <p:extLst>
      <p:ext uri="{BB962C8B-B14F-4D97-AF65-F5344CB8AC3E}">
        <p14:creationId xmlns:p14="http://schemas.microsoft.com/office/powerpoint/2010/main" val="239423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17539"/>
            <a:ext cx="7924800" cy="5514975"/>
          </a:xfrm>
        </p:spPr>
      </p:pic>
    </p:spTree>
    <p:extLst>
      <p:ext uri="{BB962C8B-B14F-4D97-AF65-F5344CB8AC3E}">
        <p14:creationId xmlns:p14="http://schemas.microsoft.com/office/powerpoint/2010/main" val="369657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95" y="141668"/>
            <a:ext cx="9504609" cy="7083380"/>
          </a:xfrm>
        </p:spPr>
      </p:pic>
    </p:spTree>
    <p:extLst>
      <p:ext uri="{BB962C8B-B14F-4D97-AF65-F5344CB8AC3E}">
        <p14:creationId xmlns:p14="http://schemas.microsoft.com/office/powerpoint/2010/main" val="25795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617539"/>
            <a:ext cx="7315200" cy="5514975"/>
          </a:xfrm>
        </p:spPr>
      </p:pic>
    </p:spTree>
    <p:extLst>
      <p:ext uri="{BB962C8B-B14F-4D97-AF65-F5344CB8AC3E}">
        <p14:creationId xmlns:p14="http://schemas.microsoft.com/office/powerpoint/2010/main" val="252250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617538"/>
            <a:ext cx="7793037" cy="830262"/>
          </a:xfrm>
        </p:spPr>
        <p:txBody>
          <a:bodyPr/>
          <a:lstStyle/>
          <a:p>
            <a:pPr algn="ctr"/>
            <a:r>
              <a:rPr lang="en-US" altLang="en-US" sz="3200" b="1">
                <a:latin typeface="YU Times New Roman" pitchFamily="18" charset="0"/>
              </a:rPr>
              <a:t>Stvaranje acetil-KoA iz piruvata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YU Times New Roman" pitchFamily="18" charset="0"/>
              </a:rPr>
              <a:t>Piruvat - proizvod glikolize,oksidacije laktata i katabolizma glikogenih aminokiselina.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YU Times New Roman" pitchFamily="18" charset="0"/>
              </a:rPr>
              <a:t>Reakcija oksidativne dekarboksilacije piruvata u acetil-KoA se odigrava u mitohondrijama.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YU Times New Roman" pitchFamily="18" charset="0"/>
              </a:rPr>
              <a:t>Kataliti~ko delovanje enzimskog kompleksa piruvat dehidrogenaze.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YU Times New Roman" pitchFamily="18" charset="0"/>
              </a:rPr>
              <a:t>Oksidativna dekarboksilacija piruvata predstavlja vezu izme|u glikolize i CLK – </a:t>
            </a:r>
            <a:r>
              <a:rPr lang="en-US" altLang="en-US" b="1">
                <a:latin typeface="YU Times New Roman" pitchFamily="18" charset="0"/>
              </a:rPr>
              <a:t>Nepovratna reakcija!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>
              <a:latin typeface="YU 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9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918" y="406758"/>
            <a:ext cx="9298547" cy="6248400"/>
          </a:xfrm>
        </p:spPr>
      </p:pic>
    </p:spTree>
    <p:extLst>
      <p:ext uri="{BB962C8B-B14F-4D97-AF65-F5344CB8AC3E}">
        <p14:creationId xmlns:p14="http://schemas.microsoft.com/office/powerpoint/2010/main" val="173010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859" y="458274"/>
            <a:ext cx="9423042" cy="6172200"/>
          </a:xfrm>
        </p:spPr>
      </p:pic>
    </p:spTree>
    <p:extLst>
      <p:ext uri="{BB962C8B-B14F-4D97-AF65-F5344CB8AC3E}">
        <p14:creationId xmlns:p14="http://schemas.microsoft.com/office/powerpoint/2010/main" val="82390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1" dirty="0" err="1">
                <a:solidFill>
                  <a:srgbClr val="00B050"/>
                </a:solidFill>
                <a:latin typeface="YU Times New Roman" pitchFamily="18" charset="0"/>
              </a:rPr>
              <a:t>Regulacija</a:t>
            </a:r>
            <a:r>
              <a:rPr lang="en-US" altLang="en-US" sz="3200" b="1" dirty="0">
                <a:solidFill>
                  <a:srgbClr val="00B050"/>
                </a:solidFill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YU Times New Roman" pitchFamily="18" charset="0"/>
              </a:rPr>
              <a:t>aktivnosti</a:t>
            </a:r>
            <a:r>
              <a:rPr lang="en-US" altLang="en-US" sz="3200" b="1" dirty="0">
                <a:solidFill>
                  <a:srgbClr val="00B050"/>
                </a:solidFill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YU Times New Roman" pitchFamily="18" charset="0"/>
              </a:rPr>
              <a:t>piruvat</a:t>
            </a:r>
            <a:r>
              <a:rPr lang="en-US" altLang="en-US" sz="3200" b="1" dirty="0">
                <a:solidFill>
                  <a:srgbClr val="00B050"/>
                </a:solidFill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YU Times New Roman" pitchFamily="18" charset="0"/>
              </a:rPr>
              <a:t>dehidrogenaze-cplx</a:t>
            </a:r>
            <a:endParaRPr lang="en-US" altLang="en-US" sz="3200" b="1" dirty="0">
              <a:solidFill>
                <a:srgbClr val="00B050"/>
              </a:solidFill>
              <a:latin typeface="YU 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84101"/>
            <a:ext cx="9640888" cy="4548413"/>
          </a:xfrm>
        </p:spPr>
        <p:txBody>
          <a:bodyPr>
            <a:norm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YU Times New Roman" pitchFamily="18" charset="0"/>
              </a:rPr>
              <a:t>Mehanizam</a:t>
            </a:r>
            <a:r>
              <a:rPr lang="en-US" altLang="en-US" b="1" dirty="0">
                <a:solidFill>
                  <a:srgbClr val="FF0000"/>
                </a:solidFill>
                <a:latin typeface="YU Times New Roman" pitchFamily="18" charset="0"/>
              </a:rPr>
              <a:t>: </a:t>
            </a:r>
            <a:r>
              <a:rPr lang="en-US" altLang="en-US" dirty="0" err="1">
                <a:latin typeface="YU Times New Roman" pitchFamily="18" charset="0"/>
              </a:rPr>
              <a:t>Kovalentna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 smtClean="0">
                <a:latin typeface="YU Times New Roman" pitchFamily="18" charset="0"/>
              </a:rPr>
              <a:t>modifikacija</a:t>
            </a:r>
            <a:r>
              <a:rPr lang="en-US" altLang="en-US" dirty="0" smtClean="0">
                <a:latin typeface="YU Times New Roman" pitchFamily="18" charset="0"/>
              </a:rPr>
              <a:t> -</a:t>
            </a:r>
            <a:r>
              <a:rPr lang="en-US" altLang="en-US" dirty="0" err="1">
                <a:latin typeface="YU Times New Roman" pitchFamily="18" charset="0"/>
              </a:rPr>
              <a:t>fosforilacija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piruvat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dehidrogenaze</a:t>
            </a:r>
            <a:r>
              <a:rPr lang="en-US" altLang="en-US" dirty="0">
                <a:latin typeface="YU Times New Roman" pitchFamily="18" charset="0"/>
              </a:rPr>
              <a:t> pod </a:t>
            </a:r>
            <a:r>
              <a:rPr lang="en-US" altLang="en-US" dirty="0" err="1">
                <a:latin typeface="YU Times New Roman" pitchFamily="18" charset="0"/>
              </a:rPr>
              <a:t>dejstvom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kinaze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inaktivise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 smtClean="0">
                <a:latin typeface="YU Times New Roman" pitchFamily="18" charset="0"/>
              </a:rPr>
              <a:t>kompleks</a:t>
            </a:r>
            <a:r>
              <a:rPr lang="en-US" altLang="en-US" dirty="0" smtClean="0">
                <a:latin typeface="YU Times New Roman" pitchFamily="18" charset="0"/>
              </a:rPr>
              <a:t>.</a:t>
            </a:r>
          </a:p>
          <a:p>
            <a:pPr marL="0" indent="0">
              <a:buNone/>
            </a:pPr>
            <a:endParaRPr lang="en-US" altLang="en-US" dirty="0">
              <a:latin typeface="YU Times New Roman" pitchFamily="18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YU Times New Roman" pitchFamily="18" charset="0"/>
              </a:rPr>
              <a:t>Negativna</a:t>
            </a:r>
            <a:r>
              <a:rPr lang="en-US" altLang="en-US" b="1" dirty="0">
                <a:solidFill>
                  <a:srgbClr val="FF0000"/>
                </a:solidFill>
                <a:latin typeface="YU Times New Roman" pitchFamily="18" charset="0"/>
              </a:rPr>
              <a:t> feed-back </a:t>
            </a:r>
            <a:r>
              <a:rPr lang="en-US" altLang="en-US" b="1" dirty="0" err="1">
                <a:solidFill>
                  <a:srgbClr val="FF0000"/>
                </a:solidFill>
                <a:latin typeface="YU Times New Roman" pitchFamily="18" charset="0"/>
              </a:rPr>
              <a:t>kontrola</a:t>
            </a:r>
            <a:r>
              <a:rPr lang="en-US" altLang="en-US" b="1" dirty="0">
                <a:solidFill>
                  <a:srgbClr val="FF0000"/>
                </a:solidFill>
                <a:latin typeface="YU Times New Roman" pitchFamily="18" charset="0"/>
              </a:rPr>
              <a:t>- </a:t>
            </a:r>
            <a:r>
              <a:rPr lang="en-US" altLang="en-US" dirty="0">
                <a:latin typeface="YU Times New Roman" pitchFamily="18" charset="0"/>
              </a:rPr>
              <a:t>NADH, </a:t>
            </a:r>
            <a:r>
              <a:rPr lang="en-US" altLang="en-US" dirty="0" err="1">
                <a:latin typeface="YU Times New Roman" pitchFamily="18" charset="0"/>
              </a:rPr>
              <a:t>Acetil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KoA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i</a:t>
            </a:r>
            <a:r>
              <a:rPr lang="en-US" altLang="en-US" dirty="0">
                <a:latin typeface="YU Times New Roman" pitchFamily="18" charset="0"/>
              </a:rPr>
              <a:t> ATP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YU Times New Roman" pitchFamily="18" charset="0"/>
              </a:rPr>
              <a:t>	(</a:t>
            </a:r>
            <a:r>
              <a:rPr lang="en-US" altLang="en-US" dirty="0" err="1">
                <a:latin typeface="YU Times New Roman" pitchFamily="18" charset="0"/>
              </a:rPr>
              <a:t>ako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mitohondrija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ima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dovoljno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energije</a:t>
            </a:r>
            <a:r>
              <a:rPr lang="en-US" altLang="en-US" dirty="0">
                <a:latin typeface="YU Times New Roman" pitchFamily="18" charset="0"/>
              </a:rPr>
              <a:t>, </a:t>
            </a:r>
            <a:r>
              <a:rPr lang="en-US" altLang="en-US" dirty="0" err="1">
                <a:latin typeface="YU Times New Roman" pitchFamily="18" charset="0"/>
              </a:rPr>
              <a:t>acetil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KoA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ili</a:t>
            </a:r>
            <a:r>
              <a:rPr lang="en-US" altLang="en-US" dirty="0">
                <a:latin typeface="YU Times New Roman" pitchFamily="18" charset="0"/>
              </a:rPr>
              <a:t> NADH </a:t>
            </a:r>
            <a:r>
              <a:rPr lang="en-US" altLang="en-US" dirty="0" err="1">
                <a:latin typeface="YU Times New Roman" pitchFamily="18" charset="0"/>
              </a:rPr>
              <a:t>inhibira</a:t>
            </a:r>
            <a:r>
              <a:rPr lang="en-US" altLang="en-US" dirty="0">
                <a:latin typeface="YU Times New Roman" pitchFamily="18" charset="0"/>
              </a:rPr>
              <a:t> se </a:t>
            </a:r>
            <a:r>
              <a:rPr lang="en-US" altLang="en-US" dirty="0" err="1">
                <a:latin typeface="YU Times New Roman" pitchFamily="18" charset="0"/>
              </a:rPr>
              <a:t>proces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oksidativne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dekarboksilacije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piruvata</a:t>
            </a:r>
            <a:r>
              <a:rPr lang="en-US" altLang="en-US" dirty="0">
                <a:latin typeface="YU 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918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b="1" dirty="0" err="1">
                <a:solidFill>
                  <a:srgbClr val="00B0F0"/>
                </a:solidFill>
                <a:latin typeface="YU Times New Roman" pitchFamily="18" charset="0"/>
              </a:rPr>
              <a:t>Ciklus</a:t>
            </a:r>
            <a: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F0"/>
                </a:solidFill>
                <a:latin typeface="YU Times New Roman" pitchFamily="18" charset="0"/>
              </a:rPr>
              <a:t>trikarbonskih</a:t>
            </a:r>
            <a: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F0"/>
                </a:solidFill>
                <a:latin typeface="YU Times New Roman" pitchFamily="18" charset="0"/>
              </a:rPr>
              <a:t>kiselina</a:t>
            </a:r>
            <a: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  <a:t> </a:t>
            </a:r>
            <a:b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</a:br>
            <a: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  <a:t>(CLK, </a:t>
            </a:r>
            <a:r>
              <a:rPr lang="en-US" altLang="en-US" sz="3600" b="1" dirty="0" err="1">
                <a:solidFill>
                  <a:srgbClr val="00B0F0"/>
                </a:solidFill>
                <a:latin typeface="YU Times New Roman" pitchFamily="18" charset="0"/>
              </a:rPr>
              <a:t>Krebsov</a:t>
            </a:r>
            <a: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F0"/>
                </a:solidFill>
                <a:latin typeface="YU Times New Roman" pitchFamily="18" charset="0"/>
              </a:rPr>
              <a:t>ciklus</a:t>
            </a:r>
            <a:r>
              <a:rPr lang="en-US" altLang="en-US" sz="3600" b="1" dirty="0">
                <a:solidFill>
                  <a:srgbClr val="00B0F0"/>
                </a:solidFill>
                <a:latin typeface="YU Times New Roman" pitchFamily="18" charset="0"/>
              </a:rPr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1"/>
            <a:ext cx="10752786" cy="3770313"/>
          </a:xfrm>
        </p:spPr>
        <p:txBody>
          <a:bodyPr/>
          <a:lstStyle/>
          <a:p>
            <a:r>
              <a:rPr lang="en-US" altLang="en-US" dirty="0">
                <a:latin typeface="YU Times New Roman" pitchFamily="18" charset="0"/>
              </a:rPr>
              <a:t>CLK je </a:t>
            </a:r>
            <a:r>
              <a:rPr lang="en-US" altLang="en-US" b="1" dirty="0" err="1" smtClean="0">
                <a:latin typeface="YU Times New Roman" pitchFamily="18" charset="0"/>
              </a:rPr>
              <a:t>zajedni</a:t>
            </a:r>
            <a:r>
              <a:rPr lang="sr-Latn-RS" altLang="en-US" b="1" dirty="0">
                <a:latin typeface="YU Times New Roman" pitchFamily="18" charset="0"/>
              </a:rPr>
              <a:t>č</a:t>
            </a:r>
            <a:r>
              <a:rPr lang="en-US" altLang="en-US" b="1" dirty="0" err="1" smtClean="0">
                <a:latin typeface="YU Times New Roman" pitchFamily="18" charset="0"/>
              </a:rPr>
              <a:t>ki</a:t>
            </a:r>
            <a:r>
              <a:rPr lang="en-US" altLang="en-US" b="1" dirty="0" smtClean="0">
                <a:latin typeface="YU Times New Roman" pitchFamily="18" charset="0"/>
              </a:rPr>
              <a:t> </a:t>
            </a:r>
            <a:r>
              <a:rPr lang="en-US" altLang="en-US" b="1" dirty="0" err="1">
                <a:latin typeface="YU Times New Roman" pitchFamily="18" charset="0"/>
              </a:rPr>
              <a:t>centralni</a:t>
            </a:r>
            <a:r>
              <a:rPr lang="en-US" altLang="en-US" b="1" dirty="0">
                <a:latin typeface="YU Times New Roman" pitchFamily="18" charset="0"/>
              </a:rPr>
              <a:t> put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za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razlaganje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acetil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ostatka</a:t>
            </a:r>
            <a:r>
              <a:rPr lang="en-US" altLang="en-US" dirty="0">
                <a:latin typeface="YU Times New Roman" pitchFamily="18" charset="0"/>
              </a:rPr>
              <a:t>.</a:t>
            </a:r>
          </a:p>
          <a:p>
            <a:r>
              <a:rPr lang="en-US" altLang="en-US" dirty="0" err="1">
                <a:latin typeface="YU Times New Roman" pitchFamily="18" charset="0"/>
              </a:rPr>
              <a:t>Odvija</a:t>
            </a:r>
            <a:r>
              <a:rPr lang="en-US" altLang="en-US" dirty="0">
                <a:latin typeface="YU Times New Roman" pitchFamily="18" charset="0"/>
              </a:rPr>
              <a:t> se u </a:t>
            </a:r>
            <a:r>
              <a:rPr lang="en-US" altLang="en-US" dirty="0" err="1">
                <a:latin typeface="YU Times New Roman" pitchFamily="18" charset="0"/>
              </a:rPr>
              <a:t>mitohondrijama</a:t>
            </a:r>
            <a:r>
              <a:rPr lang="en-US" altLang="en-US" dirty="0">
                <a:latin typeface="YU Times New Roman" pitchFamily="18" charset="0"/>
              </a:rPr>
              <a:t> – </a:t>
            </a:r>
            <a:r>
              <a:rPr lang="en-US" altLang="en-US" dirty="0" err="1">
                <a:latin typeface="YU Times New Roman" pitchFamily="18" charset="0"/>
              </a:rPr>
              <a:t>aerobni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uslovi</a:t>
            </a:r>
            <a:r>
              <a:rPr lang="en-US" altLang="en-US" dirty="0">
                <a:latin typeface="YU Times New Roman" pitchFamily="18" charset="0"/>
              </a:rPr>
              <a:t> (</a:t>
            </a:r>
            <a:r>
              <a:rPr lang="en-US" altLang="en-US" dirty="0" err="1">
                <a:latin typeface="YU Times New Roman" pitchFamily="18" charset="0"/>
              </a:rPr>
              <a:t>respiracioni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lanac</a:t>
            </a:r>
            <a:r>
              <a:rPr lang="en-US" altLang="en-US" dirty="0">
                <a:latin typeface="YU Times New Roman" pitchFamily="18" charset="0"/>
              </a:rPr>
              <a:t>/</a:t>
            </a:r>
            <a:r>
              <a:rPr lang="en-US" altLang="en-US" dirty="0" err="1">
                <a:latin typeface="YU Times New Roman" pitchFamily="18" charset="0"/>
              </a:rPr>
              <a:t>oksidativna</a:t>
            </a:r>
            <a:r>
              <a:rPr lang="en-US" altLang="en-US" dirty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fosforilacija</a:t>
            </a:r>
            <a:r>
              <a:rPr lang="en-US" altLang="en-US" dirty="0">
                <a:latin typeface="YU Times New Roman" pitchFamily="18" charset="0"/>
              </a:rPr>
              <a:t>)</a:t>
            </a:r>
          </a:p>
          <a:p>
            <a:r>
              <a:rPr lang="en-US" altLang="en-US" dirty="0" smtClean="0">
                <a:latin typeface="YU Times New Roman" pitchFamily="18" charset="0"/>
              </a:rPr>
              <a:t>A</a:t>
            </a:r>
            <a:r>
              <a:rPr lang="sr-Latn-RS" altLang="en-US" dirty="0" smtClean="0">
                <a:latin typeface="YU Times New Roman" pitchFamily="18" charset="0"/>
              </a:rPr>
              <a:t>mfi</a:t>
            </a:r>
            <a:r>
              <a:rPr lang="en-US" altLang="en-US" dirty="0" err="1" smtClean="0">
                <a:latin typeface="YU Times New Roman" pitchFamily="18" charset="0"/>
              </a:rPr>
              <a:t>boli</a:t>
            </a:r>
            <a:r>
              <a:rPr lang="sr-Latn-RS" altLang="en-US" dirty="0">
                <a:latin typeface="YU Times New Roman" pitchFamily="18" charset="0"/>
              </a:rPr>
              <a:t>č</a:t>
            </a:r>
            <a:r>
              <a:rPr lang="en-US" altLang="en-US" dirty="0" err="1" smtClean="0">
                <a:latin typeface="YU Times New Roman" pitchFamily="18" charset="0"/>
              </a:rPr>
              <a:t>ka</a:t>
            </a:r>
            <a:r>
              <a:rPr lang="en-US" altLang="en-US" dirty="0" smtClean="0">
                <a:latin typeface="YU Times New Roman" pitchFamily="18" charset="0"/>
              </a:rPr>
              <a:t> </a:t>
            </a:r>
            <a:r>
              <a:rPr lang="en-US" altLang="en-US" dirty="0" err="1">
                <a:latin typeface="YU Times New Roman" pitchFamily="18" charset="0"/>
              </a:rPr>
              <a:t>priroda</a:t>
            </a:r>
            <a:r>
              <a:rPr lang="en-US" altLang="en-US" dirty="0">
                <a:latin typeface="YU Times New Roman" pitchFamily="18" charset="0"/>
              </a:rPr>
              <a:t> CLK</a:t>
            </a:r>
          </a:p>
          <a:p>
            <a:r>
              <a:rPr lang="en-US" altLang="en-US" dirty="0" err="1" smtClean="0">
                <a:latin typeface="YU Times New Roman" pitchFamily="18" charset="0"/>
              </a:rPr>
              <a:t>Anapleroti</a:t>
            </a:r>
            <a:r>
              <a:rPr lang="sr-Latn-RS" altLang="en-US" dirty="0" smtClean="0">
                <a:latin typeface="YU Times New Roman" pitchFamily="18" charset="0"/>
              </a:rPr>
              <a:t>č</a:t>
            </a:r>
            <a:r>
              <a:rPr lang="en-US" altLang="en-US" dirty="0" smtClean="0">
                <a:latin typeface="YU Times New Roman" pitchFamily="18" charset="0"/>
              </a:rPr>
              <a:t>ne </a:t>
            </a:r>
            <a:r>
              <a:rPr lang="en-US" altLang="en-US" dirty="0" err="1">
                <a:latin typeface="YU Times New Roman" pitchFamily="18" charset="0"/>
              </a:rPr>
              <a:t>reakcije</a:t>
            </a:r>
            <a:endParaRPr lang="en-US" altLang="en-US" dirty="0">
              <a:latin typeface="YU 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2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YU Times New Roman</vt:lpstr>
      <vt:lpstr>Office Theme</vt:lpstr>
      <vt:lpstr>Ciklus limunske kiseline “Krebsov ciklus”</vt:lpstr>
      <vt:lpstr>Metaboli~ki putevi</vt:lpstr>
      <vt:lpstr> </vt:lpstr>
      <vt:lpstr>PowerPoint Presentation</vt:lpstr>
      <vt:lpstr>Stvaranje acetil-KoA iz piruvata</vt:lpstr>
      <vt:lpstr>PowerPoint Presentation</vt:lpstr>
      <vt:lpstr>PowerPoint Presentation</vt:lpstr>
      <vt:lpstr>Regulacija aktivnosti piruvat dehidrogenaze-cplx</vt:lpstr>
      <vt:lpstr>Ciklus trikarbonskih kiselina  (CLK, Krebsov ciklus)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</dc:creator>
  <cp:lastModifiedBy>Miroslav</cp:lastModifiedBy>
  <cp:revision>7</cp:revision>
  <dcterms:created xsi:type="dcterms:W3CDTF">2022-04-11T13:48:18Z</dcterms:created>
  <dcterms:modified xsi:type="dcterms:W3CDTF">2022-04-13T17:59:31Z</dcterms:modified>
</cp:coreProperties>
</file>