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F26D63-CBB6-4A44-88C8-7716B9627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A8C1D2-9742-4FEF-B35D-7EA9A066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020C1B90-49BC-4723-89F7-4DF0D2B8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64CA40E-E9FB-4C58-9BA5-E023565B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C2B8599-AB9F-4879-9D52-C1DDB8E9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0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8DE13D-278B-4A4D-9B6C-05D2F4760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786B9911-3386-4794-9E58-9CBA35C63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3BD6D71-2B2B-43C7-957C-3491F33E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054F08B-EE47-4B19-8443-569D0927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FDF460A4-979E-4B94-83FB-63F5CF7E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67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45B6BB61-6A75-4DE7-A844-BBD525C49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990BB4F2-95C5-4772-8CE7-04D720B7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78360A6-DDA6-4602-A380-F5429AF9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D5C480D-7285-412A-9BFF-F436988D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CEC762-704F-4C13-8679-2368EA34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766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D9D38E-E41D-4157-BA44-125916A4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953EB9CE-F2B8-4C2D-AA47-F9903016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F7532C4-A018-40B4-B509-F7371C68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91B053CA-5D92-4219-9A85-D344D2FD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09C7349-8D8A-4DE6-B171-3A05E21B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8996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C752E-794C-4CFF-B617-1E9291A6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414187F-25DA-4D00-A2D8-39753D619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A1E2542-E4C8-4E59-8E89-C93A37EC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ADE1CD0-5888-407C-A72F-260C7A95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675CE7D-DB0E-4858-ACBC-FE4EEA59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384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C40F78-EF80-41C8-A4C2-264E0D19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E1E6D7D-4BE1-45E9-8F16-530E36E0B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E404B24-37DD-4CAA-9F8F-FF1EC1237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B0C053B-ACDD-45C0-88E3-8F827ED5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F2D44DC5-414D-490C-AECC-EEE390B6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0E9EF63C-1317-473A-8228-92E0EDBC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976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53E6C2-9D15-44B9-BEA6-F0E917F4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D15D923-6A73-4014-89B0-4A1CC3809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889AA5EC-555E-466E-8308-CAC5A69D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ED4236DB-01F3-45D8-A888-7A18960EA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E61C227-578E-4AAB-962D-25FF2ED26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002CF46F-B830-4FAD-8F2D-E52EAA44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DEAB461-E49C-4D66-8A0B-986851DF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437D551-1C27-41CF-AD8A-867699E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64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DF439B-653C-40E2-9C22-903B2249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8E8F913-9C9C-4CBE-BF33-B548F1C6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9365BDF-DB2C-4569-A517-16E0DECA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6FD27292-D506-4CD2-B724-5E0AC6EE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86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2E64569-A9A1-46AD-B193-4D92BE73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B439CA0-E402-473F-9D1E-14F6D476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A54A3903-C4E6-4F36-B618-FD163D75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8094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70D677-3AAE-498C-BF42-12AF25A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14E3C54-10F7-4A12-A904-A4C8C635B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611A25CC-2E57-4BB9-99AF-EFA0E26BB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0B97542C-BD5C-4669-9DC9-0A032F29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DE1847C-DDD2-4764-9751-9EA12665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CED96612-2EBE-40A0-8A75-69CAD538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90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B8EEA-5F2D-448E-83CE-342AECD7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89D32EB3-715F-4604-A188-CA6335CC7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0E41889A-ECF4-41E8-9186-DE1FDFDA0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26E5ACDA-E26D-4271-B773-5BA52F02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EA8C5115-8E1B-42F0-B001-418589B5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683C6CC5-EA39-4485-A421-EC064A08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676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A8462967-B60D-4C94-9E43-14EDCF2E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8805494-30B6-4BDC-8DBD-A4F2A34B3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A50641-C5C7-44A0-9488-4AA886B03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F9AC-CC51-4552-8012-B165E1779EFC}" type="datetimeFigureOut">
              <a:rPr lang="sr-Latn-RS" smtClean="0"/>
              <a:t>6.4.2022.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E7637F-08BE-484E-9FDA-4E2A4E94C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3660516-DD59-4059-ADC9-AD8FC48D3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A58C-7FDC-4315-9627-4B3366C3B3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14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3" Type="http://schemas.microsoft.com/office/2007/relationships/media" Target="../media/media2.mp4"/><Relationship Id="rId7" Type="http://schemas.microsoft.com/office/2007/relationships/media" Target="../media/media4.mp4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5795BF34-4AFF-44AD-A0F9-C3CA00221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02"/>
            <a:ext cx="9152627" cy="463878"/>
          </a:xfrm>
        </p:spPr>
        <p:txBody>
          <a:bodyPr>
            <a:noAutofit/>
          </a:bodyPr>
          <a:lstStyle/>
          <a:p>
            <a:r>
              <a:rPr lang="sr-Latn-RS" sz="2400">
                <a:latin typeface="Verdana" panose="020B0604030504040204" pitchFamily="34" charset="0"/>
                <a:ea typeface="Verdana" panose="020B0604030504040204" pitchFamily="34" charset="0"/>
              </a:rPr>
              <a:t>Univerzitet u Beogradu – Fakultet veterinarske medicine</a:t>
            </a:r>
            <a:endParaRPr lang="sr-Latn-R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B7E0511E-3480-40C1-B867-16D83023C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124" y="2040589"/>
            <a:ext cx="9149751" cy="843711"/>
          </a:xfrm>
        </p:spPr>
        <p:txBody>
          <a:bodyPr>
            <a:normAutofit/>
          </a:bodyPr>
          <a:lstStyle/>
          <a:p>
            <a:r>
              <a:rPr lang="sr-Latn-RS" sz="4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OKSIDATIVNA FOSFORILACIJA</a:t>
            </a:r>
            <a:endParaRPr lang="sr-Latn-RS" sz="4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403413CA-7021-463E-8CDA-AABDC84FD650}"/>
              </a:ext>
            </a:extLst>
          </p:cNvPr>
          <p:cNvSpPr txBox="1">
            <a:spLocks/>
          </p:cNvSpPr>
          <p:nvPr/>
        </p:nvSpPr>
        <p:spPr>
          <a:xfrm>
            <a:off x="1799618" y="778192"/>
            <a:ext cx="8628434" cy="7144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>
                <a:latin typeface="Verdana" panose="020B0604030504040204" pitchFamily="34" charset="0"/>
                <a:ea typeface="Verdana" panose="020B0604030504040204" pitchFamily="34" charset="0"/>
              </a:rPr>
              <a:t>20I1</a:t>
            </a:r>
            <a:r>
              <a:rPr lang="sr-Cyrl-CS" sz="3200">
                <a:latin typeface="Verdana" panose="020B0604030504040204" pitchFamily="34" charset="0"/>
                <a:ea typeface="Verdana" panose="020B0604030504040204" pitchFamily="34" charset="0"/>
              </a:rPr>
              <a:t>О09</a:t>
            </a:r>
            <a:r>
              <a:rPr lang="sr-Latn-RS" sz="3200">
                <a:latin typeface="Verdana" panose="020B0604030504040204" pitchFamily="34" charset="0"/>
                <a:ea typeface="Verdana" panose="020B0604030504040204" pitchFamily="34" charset="0"/>
              </a:rPr>
              <a:t> BIOHEMIJA #14</a:t>
            </a:r>
            <a:endParaRPr lang="sr-Latn-R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756A07C6-A6F1-4302-AA1D-883D8FBBA341}"/>
              </a:ext>
            </a:extLst>
          </p:cNvPr>
          <p:cNvSpPr txBox="1">
            <a:spLocks/>
          </p:cNvSpPr>
          <p:nvPr/>
        </p:nvSpPr>
        <p:spPr>
          <a:xfrm>
            <a:off x="4463926" y="2884300"/>
            <a:ext cx="3299818" cy="1274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1800">
                <a:latin typeface="Verdana" panose="020B0604030504040204" pitchFamily="34" charset="0"/>
                <a:ea typeface="Verdana" panose="020B0604030504040204" pitchFamily="34" charset="0"/>
              </a:rPr>
              <a:t>Priredio:</a:t>
            </a:r>
          </a:p>
          <a:p>
            <a:endParaRPr lang="sr-Latn-R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r-Latn-RS" sz="1800">
                <a:latin typeface="Verdana" panose="020B0604030504040204" pitchFamily="34" charset="0"/>
                <a:ea typeface="Verdana" panose="020B0604030504040204" pitchFamily="34" charset="0"/>
              </a:rPr>
              <a:t>Prof. dr Ivan B. Jovanović</a:t>
            </a:r>
          </a:p>
          <a:p>
            <a:endParaRPr lang="sr-Latn-R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450BF12-3111-4C20-8FD4-339EEBE55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r="26476"/>
          <a:stretch/>
        </p:blipFill>
        <p:spPr>
          <a:xfrm>
            <a:off x="309924" y="5879523"/>
            <a:ext cx="2979387" cy="84371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id="{98151EAF-0732-4BD2-9D87-E26A6A462C57}"/>
              </a:ext>
            </a:extLst>
          </p:cNvPr>
          <p:cNvSpPr txBox="1"/>
          <p:nvPr/>
        </p:nvSpPr>
        <p:spPr>
          <a:xfrm>
            <a:off x="5599907" y="5977267"/>
            <a:ext cx="6282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The European Commission's support for the production of this publication does not constitute</a:t>
            </a:r>
            <a:br>
              <a:rPr lang="sr-Latn-R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an endorsement of the contents,</a:t>
            </a:r>
            <a:r>
              <a:rPr lang="sr-Latn-R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which reflect the views only of the authors, and the Commission</a:t>
            </a:r>
            <a:br>
              <a:rPr lang="sr-Latn-R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lang="en-US" sz="1200" i="1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cannot be held responsible for any use which may be made of the information contained therein.</a:t>
            </a:r>
            <a:endParaRPr lang="sr-Latn-RS" sz="1200" i="1">
              <a:solidFill>
                <a:srgbClr val="0070C0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E5DCEF83-F296-41AE-A1B4-493087D1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28" y="4158623"/>
            <a:ext cx="80474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0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7DAB124-E54E-4A9A-9D94-BCA8D11E5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7" y="3544502"/>
            <a:ext cx="4225247" cy="317290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12E83DA-9F53-4BD0-B558-4DA907F3D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2" b="6794"/>
          <a:stretch/>
        </p:blipFill>
        <p:spPr>
          <a:xfrm>
            <a:off x="4562375" y="2434947"/>
            <a:ext cx="7520597" cy="366290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F80087-6836-425E-800D-F276FE322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7" y="188724"/>
            <a:ext cx="4225247" cy="3172901"/>
          </a:xfrm>
          <a:prstGeom prst="rect">
            <a:avLst/>
          </a:prstGeom>
        </p:spPr>
      </p:pic>
      <p:sp>
        <p:nvSpPr>
          <p:cNvPr id="8" name="Okvir za tekst 7">
            <a:extLst>
              <a:ext uri="{FF2B5EF4-FFF2-40B4-BE49-F238E27FC236}">
                <a16:creationId xmlns:a16="http://schemas.microsoft.com/office/drawing/2014/main" id="{4AE74833-AA32-4854-91AB-4B71936E9D01}"/>
              </a:ext>
            </a:extLst>
          </p:cNvPr>
          <p:cNvSpPr txBox="1"/>
          <p:nvPr/>
        </p:nvSpPr>
        <p:spPr>
          <a:xfrm>
            <a:off x="5409182" y="188724"/>
            <a:ext cx="582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/>
              <a:t>ATP SINTAZA: MEHANIZAM SINTEZE ATP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3B1C236C-617E-40E7-A46C-87008D8C94BC}"/>
              </a:ext>
            </a:extLst>
          </p:cNvPr>
          <p:cNvSpPr txBox="1"/>
          <p:nvPr/>
        </p:nvSpPr>
        <p:spPr>
          <a:xfrm>
            <a:off x="4995512" y="904775"/>
            <a:ext cx="639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Enzim koristi proton-motornu silu kao izvor energije za sintezu ATP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E68C91AD-B3C7-4C93-A298-9A5C8AF3AABD}"/>
              </a:ext>
            </a:extLst>
          </p:cNvPr>
          <p:cNvSpPr txBox="1"/>
          <p:nvPr/>
        </p:nvSpPr>
        <p:spPr>
          <a:xfrm>
            <a:off x="5469583" y="1974858"/>
            <a:ext cx="558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/>
              <a:t>Konformaciona stanja ATP sintaze i koraci pri sintezi ATP:</a:t>
            </a:r>
          </a:p>
        </p:txBody>
      </p:sp>
    </p:spTree>
    <p:extLst>
      <p:ext uri="{BB962C8B-B14F-4D97-AF65-F5344CB8AC3E}">
        <p14:creationId xmlns:p14="http://schemas.microsoft.com/office/powerpoint/2010/main" val="146721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9163A4E-18E4-409D-8941-A0DE41B9E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20789" r="9648" b="474"/>
          <a:stretch/>
        </p:blipFill>
        <p:spPr>
          <a:xfrm>
            <a:off x="57750" y="2248513"/>
            <a:ext cx="5648425" cy="4057777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1B7B431E-D293-4FE1-8F5C-38D9926BB623}"/>
              </a:ext>
            </a:extLst>
          </p:cNvPr>
          <p:cNvSpPr txBox="1"/>
          <p:nvPr/>
        </p:nvSpPr>
        <p:spPr>
          <a:xfrm>
            <a:off x="750774" y="725501"/>
            <a:ext cx="423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/>
              <a:t>BILANS TRANSPORTA MATERIJA</a:t>
            </a:r>
          </a:p>
          <a:p>
            <a:pPr algn="ctr"/>
            <a:r>
              <a:rPr lang="sr-Latn-RS" sz="2400" b="1"/>
              <a:t>U I IZ MITOHONDRIJA TOKOM</a:t>
            </a:r>
          </a:p>
          <a:p>
            <a:pPr algn="ctr"/>
            <a:r>
              <a:rPr lang="sr-Latn-RS" sz="2400" b="1"/>
              <a:t>OKSIDATIVNE FOSFORILACIJE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AF9B4C0-3CEF-4EF5-810F-4AEBB9683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38" y="770802"/>
            <a:ext cx="5648425" cy="42363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FA77F5D-E846-4AFF-B117-9A7CCA83A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r="37221"/>
          <a:stretch/>
        </p:blipFill>
        <p:spPr>
          <a:xfrm>
            <a:off x="10099780" y="1806334"/>
            <a:ext cx="2072970" cy="49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B9ADA3E-721C-4ED6-870E-73FC6FF8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FA30B40-D00F-4930-A804-80E5B5B04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21" y="846307"/>
            <a:ext cx="6695872" cy="5021904"/>
          </a:xfrm>
          <a:prstGeom prst="rect">
            <a:avLst/>
          </a:prstGeom>
        </p:spPr>
      </p:pic>
      <p:sp>
        <p:nvSpPr>
          <p:cNvPr id="6" name="Pravougaonik 5">
            <a:extLst>
              <a:ext uri="{FF2B5EF4-FFF2-40B4-BE49-F238E27FC236}">
                <a16:creationId xmlns:a16="http://schemas.microsoft.com/office/drawing/2014/main" id="{E9366D66-A68B-4E87-8457-BF94EB76F7F5}"/>
              </a:ext>
            </a:extLst>
          </p:cNvPr>
          <p:cNvSpPr/>
          <p:nvPr/>
        </p:nvSpPr>
        <p:spPr>
          <a:xfrm>
            <a:off x="5019472" y="2286000"/>
            <a:ext cx="2597285" cy="1838528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Prava linija spajanja 7">
            <a:extLst>
              <a:ext uri="{FF2B5EF4-FFF2-40B4-BE49-F238E27FC236}">
                <a16:creationId xmlns:a16="http://schemas.microsoft.com/office/drawing/2014/main" id="{0ACDAAC2-3FB7-42E1-87A6-C7718E10E0DE}"/>
              </a:ext>
            </a:extLst>
          </p:cNvPr>
          <p:cNvCxnSpPr/>
          <p:nvPr/>
        </p:nvCxnSpPr>
        <p:spPr>
          <a:xfrm flipH="1" flipV="1">
            <a:off x="4474723" y="1614791"/>
            <a:ext cx="515566" cy="66148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9">
            <a:extLst>
              <a:ext uri="{FF2B5EF4-FFF2-40B4-BE49-F238E27FC236}">
                <a16:creationId xmlns:a16="http://schemas.microsoft.com/office/drawing/2014/main" id="{71618B26-4F36-470E-AF0A-6BCD3E346188}"/>
              </a:ext>
            </a:extLst>
          </p:cNvPr>
          <p:cNvCxnSpPr/>
          <p:nvPr/>
        </p:nvCxnSpPr>
        <p:spPr>
          <a:xfrm flipH="1">
            <a:off x="3171217" y="4124528"/>
            <a:ext cx="1848255" cy="97276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7027AE3C-99C1-4F69-B960-B0B423004653}"/>
              </a:ext>
            </a:extLst>
          </p:cNvPr>
          <p:cNvSpPr txBox="1"/>
          <p:nvPr/>
        </p:nvSpPr>
        <p:spPr>
          <a:xfrm>
            <a:off x="5209509" y="4141950"/>
            <a:ext cx="221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>
                <a:solidFill>
                  <a:schemeClr val="accent1">
                    <a:lumMod val="75000"/>
                  </a:schemeClr>
                </a:solidFill>
              </a:rPr>
              <a:t>Intermedijarni metabolizam</a:t>
            </a: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3D95F58D-F778-4762-B23E-89FB625B47CB}"/>
              </a:ext>
            </a:extLst>
          </p:cNvPr>
          <p:cNvSpPr/>
          <p:nvPr/>
        </p:nvSpPr>
        <p:spPr>
          <a:xfrm>
            <a:off x="7836229" y="3428999"/>
            <a:ext cx="4273685" cy="2076855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4FE6DC1A-3B5C-4A6C-9849-639E760FADE2}"/>
              </a:ext>
            </a:extLst>
          </p:cNvPr>
          <p:cNvSpPr txBox="1"/>
          <p:nvPr/>
        </p:nvSpPr>
        <p:spPr>
          <a:xfrm>
            <a:off x="9013385" y="3049482"/>
            <a:ext cx="1919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>
                <a:solidFill>
                  <a:srgbClr val="C00000"/>
                </a:solidFill>
              </a:rPr>
              <a:t>Oksidativna fosforilacija</a:t>
            </a:r>
          </a:p>
        </p:txBody>
      </p:sp>
    </p:spTree>
    <p:extLst>
      <p:ext uri="{BB962C8B-B14F-4D97-AF65-F5344CB8AC3E}">
        <p14:creationId xmlns:p14="http://schemas.microsoft.com/office/powerpoint/2010/main" val="303223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5A4123F-7054-4B45-8824-1183AF6A1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" y="1456717"/>
            <a:ext cx="6585626" cy="49392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D63908-828A-48A9-9F49-93F2A5AF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39" y="1842909"/>
            <a:ext cx="4881356" cy="3661017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0CFEF7A1-55B7-4DF2-A418-8457F85A9EB6}"/>
              </a:ext>
            </a:extLst>
          </p:cNvPr>
          <p:cNvSpPr txBox="1"/>
          <p:nvPr/>
        </p:nvSpPr>
        <p:spPr>
          <a:xfrm>
            <a:off x="1917970" y="231230"/>
            <a:ext cx="835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/>
              <a:t>MITOHONDRIJE – GENERATORI HEMIJSKE ENERGIJE U ĆELIJAMA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BE4F0FB-32C1-41A7-A325-3E09B68AFCB4}"/>
              </a:ext>
            </a:extLst>
          </p:cNvPr>
          <p:cNvSpPr txBox="1"/>
          <p:nvPr/>
        </p:nvSpPr>
        <p:spPr>
          <a:xfrm>
            <a:off x="7138803" y="1074186"/>
            <a:ext cx="466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Endosimbiontska teorija o poreklu mitohondrija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B6EEF74D-1FAA-476C-B317-D9CE5C556F59}"/>
              </a:ext>
            </a:extLst>
          </p:cNvPr>
          <p:cNvSpPr txBox="1"/>
          <p:nvPr/>
        </p:nvSpPr>
        <p:spPr>
          <a:xfrm>
            <a:off x="6921532" y="5946286"/>
            <a:ext cx="137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>
                <a:solidFill>
                  <a:srgbClr val="C00000"/>
                </a:solidFill>
              </a:rPr>
              <a:t>Oks. fosforilacija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CB549737-E47C-4FD0-A433-8831319CD679}"/>
              </a:ext>
            </a:extLst>
          </p:cNvPr>
          <p:cNvSpPr txBox="1"/>
          <p:nvPr/>
        </p:nvSpPr>
        <p:spPr>
          <a:xfrm>
            <a:off x="9900306" y="5946286"/>
            <a:ext cx="194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>
                <a:solidFill>
                  <a:srgbClr val="C00000"/>
                </a:solidFill>
              </a:rPr>
              <a:t>Ciklus limunske kiseline</a:t>
            </a:r>
          </a:p>
          <a:p>
            <a:r>
              <a:rPr lang="sr-Latn-RS" sz="140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sr-Latn-RS" sz="1400">
                <a:solidFill>
                  <a:srgbClr val="C00000"/>
                </a:solidFill>
              </a:rPr>
              <a:t>-oksidacija masnih kis.</a:t>
            </a:r>
          </a:p>
        </p:txBody>
      </p:sp>
      <p:cxnSp>
        <p:nvCxnSpPr>
          <p:cNvPr id="13" name="Prava linija spajanja sa strelicom 12">
            <a:extLst>
              <a:ext uri="{FF2B5EF4-FFF2-40B4-BE49-F238E27FC236}">
                <a16:creationId xmlns:a16="http://schemas.microsoft.com/office/drawing/2014/main" id="{79EAC6F1-BA74-4697-B6D9-D872055F408A}"/>
              </a:ext>
            </a:extLst>
          </p:cNvPr>
          <p:cNvCxnSpPr>
            <a:endCxn id="8" idx="0"/>
          </p:cNvCxnSpPr>
          <p:nvPr/>
        </p:nvCxnSpPr>
        <p:spPr>
          <a:xfrm>
            <a:off x="7610342" y="5573949"/>
            <a:ext cx="1" cy="372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a linija spajanja sa strelicom 13">
            <a:extLst>
              <a:ext uri="{FF2B5EF4-FFF2-40B4-BE49-F238E27FC236}">
                <a16:creationId xmlns:a16="http://schemas.microsoft.com/office/drawing/2014/main" id="{86923225-952B-4963-A7EA-5BD118BE1AF0}"/>
              </a:ext>
            </a:extLst>
          </p:cNvPr>
          <p:cNvCxnSpPr/>
          <p:nvPr/>
        </p:nvCxnSpPr>
        <p:spPr>
          <a:xfrm>
            <a:off x="10871053" y="5573949"/>
            <a:ext cx="1" cy="3723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3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24B40E3-E92F-4E03-8591-63E0A3CF2C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12049" r="7586" b="2283"/>
          <a:stretch/>
        </p:blipFill>
        <p:spPr>
          <a:xfrm>
            <a:off x="6197916" y="1250373"/>
            <a:ext cx="5917408" cy="4495908"/>
          </a:xfrm>
          <a:prstGeom prst="rect">
            <a:avLst/>
          </a:prstGeom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1E1ABD7D-5ECE-46FC-AEB8-0CE77C4DC11C}"/>
              </a:ext>
            </a:extLst>
          </p:cNvPr>
          <p:cNvSpPr txBox="1"/>
          <p:nvPr/>
        </p:nvSpPr>
        <p:spPr>
          <a:xfrm>
            <a:off x="10568034" y="5971594"/>
            <a:ext cx="73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400"/>
              <a:t>Matriks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083B78B0-3F25-4DA5-927F-6C93066695BC}"/>
              </a:ext>
            </a:extLst>
          </p:cNvPr>
          <p:cNvSpPr txBox="1"/>
          <p:nvPr/>
        </p:nvSpPr>
        <p:spPr>
          <a:xfrm>
            <a:off x="8736377" y="5963785"/>
            <a:ext cx="990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400"/>
              <a:t>Unutrašnja</a:t>
            </a:r>
            <a:br>
              <a:rPr lang="sr-Latn-RS" sz="1400"/>
            </a:br>
            <a:r>
              <a:rPr lang="sr-Latn-RS" sz="1400"/>
              <a:t>membrana</a:t>
            </a: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3E2F7A95-5C04-425B-AF16-8EC9100127EE}"/>
              </a:ext>
            </a:extLst>
          </p:cNvPr>
          <p:cNvSpPr txBox="1"/>
          <p:nvPr/>
        </p:nvSpPr>
        <p:spPr>
          <a:xfrm>
            <a:off x="7017243" y="5963785"/>
            <a:ext cx="926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400"/>
              <a:t>M-prostor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D01EE9A-1A74-4201-A35E-DA8BB698D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0" y="1799014"/>
            <a:ext cx="6122883" cy="4592161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D8576950-6AC2-44B5-BE03-20740AD28A58}"/>
              </a:ext>
            </a:extLst>
          </p:cNvPr>
          <p:cNvSpPr txBox="1"/>
          <p:nvPr/>
        </p:nvSpPr>
        <p:spPr>
          <a:xfrm>
            <a:off x="3060382" y="139740"/>
            <a:ext cx="629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/>
              <a:t>PROTON-MOTORNA SILA: GRADIJENT PROTONA</a:t>
            </a:r>
          </a:p>
        </p:txBody>
      </p:sp>
      <p:sp>
        <p:nvSpPr>
          <p:cNvPr id="7" name="Leva velika zagrada 6">
            <a:extLst>
              <a:ext uri="{FF2B5EF4-FFF2-40B4-BE49-F238E27FC236}">
                <a16:creationId xmlns:a16="http://schemas.microsoft.com/office/drawing/2014/main" id="{4C0F9281-C9A8-4714-8D14-07803BF39FF2}"/>
              </a:ext>
            </a:extLst>
          </p:cNvPr>
          <p:cNvSpPr/>
          <p:nvPr/>
        </p:nvSpPr>
        <p:spPr>
          <a:xfrm rot="5400000">
            <a:off x="2002054" y="399448"/>
            <a:ext cx="274321" cy="244000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DE230C48-9720-4C85-B316-8677657218CD}"/>
              </a:ext>
            </a:extLst>
          </p:cNvPr>
          <p:cNvSpPr txBox="1"/>
          <p:nvPr/>
        </p:nvSpPr>
        <p:spPr>
          <a:xfrm>
            <a:off x="1205619" y="885889"/>
            <a:ext cx="18654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Respiracioni lanac</a:t>
            </a:r>
          </a:p>
          <a:p>
            <a:r>
              <a:rPr lang="sr-Latn-RS" sz="1200"/>
              <a:t>stvara proton-motornu silu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6B1556F8-AB48-4D69-81E4-AD34F3D00E5B}"/>
              </a:ext>
            </a:extLst>
          </p:cNvPr>
          <p:cNvSpPr txBox="1"/>
          <p:nvPr/>
        </p:nvSpPr>
        <p:spPr>
          <a:xfrm>
            <a:off x="3832272" y="884120"/>
            <a:ext cx="1228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/>
              <a:t>ATP sintaza</a:t>
            </a:r>
          </a:p>
          <a:p>
            <a:pPr algn="ctr"/>
            <a:r>
              <a:rPr lang="sr-Latn-RS" sz="1200"/>
              <a:t>sintetiše ATP</a:t>
            </a:r>
          </a:p>
        </p:txBody>
      </p:sp>
    </p:spTree>
    <p:extLst>
      <p:ext uri="{BB962C8B-B14F-4D97-AF65-F5344CB8AC3E}">
        <p14:creationId xmlns:p14="http://schemas.microsoft.com/office/powerpoint/2010/main" val="197021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0E336B66-CA75-4299-8AF1-8F4665B9E2F5}"/>
              </a:ext>
            </a:extLst>
          </p:cNvPr>
          <p:cNvSpPr txBox="1"/>
          <p:nvPr/>
        </p:nvSpPr>
        <p:spPr>
          <a:xfrm>
            <a:off x="3487328" y="110864"/>
            <a:ext cx="5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/>
              <a:t>KOMPONENTE RESPIRACIONOG LANCA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6B62EA-0A47-47A9-971C-5D4FF6B78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-1007" r="7109" b="11901"/>
          <a:stretch/>
        </p:blipFill>
        <p:spPr>
          <a:xfrm>
            <a:off x="198611" y="1153421"/>
            <a:ext cx="5231704" cy="45511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E9E1D5D-954E-4B67-9FE7-A7B8EBB0CA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8" b="4267"/>
          <a:stretch/>
        </p:blipFill>
        <p:spPr>
          <a:xfrm>
            <a:off x="5555440" y="2657730"/>
            <a:ext cx="6312027" cy="2972254"/>
          </a:xfrm>
          <a:prstGeom prst="rect">
            <a:avLst/>
          </a:prstGeo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id="{ED589F7B-5325-49BD-BAFD-FBD261C3F758}"/>
              </a:ext>
            </a:extLst>
          </p:cNvPr>
          <p:cNvSpPr txBox="1"/>
          <p:nvPr/>
        </p:nvSpPr>
        <p:spPr>
          <a:xfrm>
            <a:off x="625643" y="5841740"/>
            <a:ext cx="2868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Flavin mononukleotid (FMN)</a:t>
            </a:r>
            <a:br>
              <a:rPr lang="sr-Latn-RS"/>
            </a:br>
            <a:r>
              <a:rPr lang="sr-Latn-RS" sz="1200"/>
              <a:t>prihvata redukcione ekvivalente sakupljene tokom intermedijarnog metabolizma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4AFA9A03-549C-4CCC-B26C-49229CA20317}"/>
              </a:ext>
            </a:extLst>
          </p:cNvPr>
          <p:cNvSpPr txBox="1"/>
          <p:nvPr/>
        </p:nvSpPr>
        <p:spPr>
          <a:xfrm>
            <a:off x="6687954" y="5841740"/>
            <a:ext cx="3755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Gvožđe-sumpor blokovi (Fe-S)</a:t>
            </a:r>
            <a:br>
              <a:rPr lang="sr-Latn-RS"/>
            </a:br>
            <a:r>
              <a:rPr lang="sr-Latn-RS" sz="1200"/>
              <a:t>usperavaju prolazak elektrone kroz proteinski kompleks</a:t>
            </a:r>
          </a:p>
        </p:txBody>
      </p:sp>
    </p:spTree>
    <p:extLst>
      <p:ext uri="{BB962C8B-B14F-4D97-AF65-F5344CB8AC3E}">
        <p14:creationId xmlns:p14="http://schemas.microsoft.com/office/powerpoint/2010/main" val="425822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25030E4-1D3A-4FD3-9A9F-CFADB1F64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24629" r="-414" b="6074"/>
          <a:stretch/>
        </p:blipFill>
        <p:spPr>
          <a:xfrm>
            <a:off x="211912" y="237832"/>
            <a:ext cx="9836863" cy="510403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49710BB-E5EE-4052-9F88-0658A2451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605" y="3096093"/>
            <a:ext cx="3570972" cy="3556397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70FBDF58-8F1B-4419-8CA6-EC064E19A650}"/>
              </a:ext>
            </a:extLst>
          </p:cNvPr>
          <p:cNvSpPr txBox="1"/>
          <p:nvPr/>
        </p:nvSpPr>
        <p:spPr>
          <a:xfrm>
            <a:off x="616018" y="3096093"/>
            <a:ext cx="2868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Koenzim Q (Ubihinon)</a:t>
            </a:r>
            <a:br>
              <a:rPr lang="sr-Latn-RS"/>
            </a:br>
            <a:r>
              <a:rPr lang="sr-Latn-RS" sz="1200"/>
              <a:t>prenosi redukcione ekvivalente sa proteinskih kompleksa I i II na kompleks III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F4103CD7-79DD-4233-B144-AF2EC1A9900D}"/>
              </a:ext>
            </a:extLst>
          </p:cNvPr>
          <p:cNvSpPr txBox="1"/>
          <p:nvPr/>
        </p:nvSpPr>
        <p:spPr>
          <a:xfrm>
            <a:off x="6014186" y="5751061"/>
            <a:ext cx="2868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/>
              <a:t>Citohromi</a:t>
            </a:r>
          </a:p>
          <a:p>
            <a:pPr algn="ctr"/>
            <a:r>
              <a:rPr lang="sr-Latn-RS" sz="1200"/>
              <a:t>proteini sa hemskom gvožđem</a:t>
            </a:r>
            <a:br>
              <a:rPr lang="sr-Latn-RS" sz="1200"/>
            </a:br>
            <a:r>
              <a:rPr lang="sr-Latn-RS" sz="1200"/>
              <a:t>prenose po jedan elektron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2B57FB0A-9491-4052-9C11-A2A606989B26}"/>
              </a:ext>
            </a:extLst>
          </p:cNvPr>
          <p:cNvSpPr txBox="1"/>
          <p:nvPr/>
        </p:nvSpPr>
        <p:spPr>
          <a:xfrm>
            <a:off x="10372978" y="2983832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/>
              <a:t>Hem</a:t>
            </a:r>
          </a:p>
        </p:txBody>
      </p:sp>
    </p:spTree>
    <p:extLst>
      <p:ext uri="{BB962C8B-B14F-4D97-AF65-F5344CB8AC3E}">
        <p14:creationId xmlns:p14="http://schemas.microsoft.com/office/powerpoint/2010/main" val="380623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241E9CA-A179-4546-8343-AA3261DD9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2" b="5408"/>
          <a:stretch/>
        </p:blipFill>
        <p:spPr>
          <a:xfrm>
            <a:off x="14436" y="1381950"/>
            <a:ext cx="11620803" cy="3940825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4C699565-1BDC-4A8A-A8B3-E83F62031DC5}"/>
              </a:ext>
            </a:extLst>
          </p:cNvPr>
          <p:cNvSpPr txBox="1"/>
          <p:nvPr/>
        </p:nvSpPr>
        <p:spPr>
          <a:xfrm>
            <a:off x="3046283" y="187866"/>
            <a:ext cx="6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/>
              <a:t>REDOSLED REAKCIJA RESPIRACIONOG LANCA</a:t>
            </a: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8AC2E22D-3344-4013-A946-2FD997E57C87}"/>
              </a:ext>
            </a:extLst>
          </p:cNvPr>
          <p:cNvSpPr txBox="1"/>
          <p:nvPr/>
        </p:nvSpPr>
        <p:spPr>
          <a:xfrm>
            <a:off x="75499" y="5322775"/>
            <a:ext cx="40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>
                <a:highlight>
                  <a:srgbClr val="FFFF00"/>
                </a:highlight>
              </a:rPr>
              <a:t>Kompleks I: NADH – KoQ oksidoreduktaza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FA1621BE-77D9-425C-BDB8-A2B906342BDF}"/>
              </a:ext>
            </a:extLst>
          </p:cNvPr>
          <p:cNvSpPr txBox="1"/>
          <p:nvPr/>
        </p:nvSpPr>
        <p:spPr>
          <a:xfrm>
            <a:off x="782999" y="5727941"/>
            <a:ext cx="414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Kompleks II: FADH – KoQ oksidoreduktaza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D7DBB8DC-4424-42A3-846C-7C965885CD22}"/>
              </a:ext>
            </a:extLst>
          </p:cNvPr>
          <p:cNvSpPr txBox="1"/>
          <p:nvPr/>
        </p:nvSpPr>
        <p:spPr>
          <a:xfrm>
            <a:off x="4745095" y="4595701"/>
            <a:ext cx="282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>
                <a:highlight>
                  <a:srgbClr val="FF0000"/>
                </a:highlight>
              </a:rPr>
              <a:t>Kompleks III:</a:t>
            </a:r>
          </a:p>
          <a:p>
            <a:pPr algn="ctr"/>
            <a:r>
              <a:rPr lang="sr-Latn-RS">
                <a:highlight>
                  <a:srgbClr val="FF0000"/>
                </a:highlight>
              </a:rPr>
              <a:t>KoQ – cit. c oksidoreduktaza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0C672430-9A7A-42C0-A5E5-D687D77B25B7}"/>
              </a:ext>
            </a:extLst>
          </p:cNvPr>
          <p:cNvSpPr txBox="1"/>
          <p:nvPr/>
        </p:nvSpPr>
        <p:spPr>
          <a:xfrm>
            <a:off x="8884315" y="4595701"/>
            <a:ext cx="147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>
                <a:highlight>
                  <a:srgbClr val="00FF00"/>
                </a:highlight>
              </a:rPr>
              <a:t>Kompleks IV:</a:t>
            </a:r>
          </a:p>
          <a:p>
            <a:pPr algn="ctr"/>
            <a:r>
              <a:rPr lang="sr-Latn-RS">
                <a:highlight>
                  <a:srgbClr val="00FF00"/>
                </a:highlight>
              </a:rPr>
              <a:t>cit. c oksidaza</a:t>
            </a: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D41D883B-5968-46E6-BDD4-8DF88893A005}"/>
              </a:ext>
            </a:extLst>
          </p:cNvPr>
          <p:cNvSpPr txBox="1"/>
          <p:nvPr/>
        </p:nvSpPr>
        <p:spPr>
          <a:xfrm>
            <a:off x="10947309" y="4266678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400"/>
              <a:t>Molekulski</a:t>
            </a:r>
          </a:p>
          <a:p>
            <a:pPr algn="ctr"/>
            <a:r>
              <a:rPr lang="sr-Latn-RS" sz="1400"/>
              <a:t>kiseonik (O</a:t>
            </a:r>
            <a:r>
              <a:rPr lang="sr-Latn-RS" sz="1400" baseline="-25000"/>
              <a:t>2</a:t>
            </a:r>
            <a:r>
              <a:rPr lang="sr-Latn-RS" sz="1400"/>
              <a:t>)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BB9DCB3C-0C7F-4D33-A86E-D449E6DD2AB5}"/>
              </a:ext>
            </a:extLst>
          </p:cNvPr>
          <p:cNvSpPr txBox="1"/>
          <p:nvPr/>
        </p:nvSpPr>
        <p:spPr>
          <a:xfrm>
            <a:off x="10959236" y="2397773"/>
            <a:ext cx="1085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400"/>
              <a:t>Metabolička</a:t>
            </a:r>
          </a:p>
          <a:p>
            <a:pPr algn="ctr"/>
            <a:r>
              <a:rPr lang="sr-Latn-RS" sz="1400"/>
              <a:t>voda</a:t>
            </a: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F3A903A9-A1DA-4F6F-9FEF-776D3DDB7FEE}"/>
              </a:ext>
            </a:extLst>
          </p:cNvPr>
          <p:cNvSpPr txBox="1"/>
          <p:nvPr/>
        </p:nvSpPr>
        <p:spPr>
          <a:xfrm>
            <a:off x="3942780" y="4126793"/>
            <a:ext cx="881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300">
                <a:solidFill>
                  <a:srgbClr val="7030A0"/>
                </a:solidFill>
              </a:rPr>
              <a:t>Mobilni</a:t>
            </a:r>
            <a:br>
              <a:rPr lang="sr-Latn-RS" sz="1300">
                <a:solidFill>
                  <a:srgbClr val="7030A0"/>
                </a:solidFill>
              </a:rPr>
            </a:br>
            <a:r>
              <a:rPr lang="sr-Latn-RS" sz="1300">
                <a:solidFill>
                  <a:srgbClr val="7030A0"/>
                </a:solidFill>
              </a:rPr>
              <a:t>prenosilac</a:t>
            </a: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DC39E9A5-BAED-4449-9C7B-72EA9A044F9B}"/>
              </a:ext>
            </a:extLst>
          </p:cNvPr>
          <p:cNvSpPr txBox="1"/>
          <p:nvPr/>
        </p:nvSpPr>
        <p:spPr>
          <a:xfrm>
            <a:off x="7391693" y="4126793"/>
            <a:ext cx="8813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300">
                <a:solidFill>
                  <a:srgbClr val="7030A0"/>
                </a:solidFill>
              </a:rPr>
              <a:t>Mobilni</a:t>
            </a:r>
            <a:br>
              <a:rPr lang="sr-Latn-RS" sz="1300">
                <a:solidFill>
                  <a:srgbClr val="7030A0"/>
                </a:solidFill>
              </a:rPr>
            </a:br>
            <a:r>
              <a:rPr lang="sr-Latn-RS" sz="1300">
                <a:solidFill>
                  <a:srgbClr val="7030A0"/>
                </a:solidFill>
              </a:rPr>
              <a:t>prenosilac</a:t>
            </a:r>
          </a:p>
        </p:txBody>
      </p:sp>
    </p:spTree>
    <p:extLst>
      <p:ext uri="{BB962C8B-B14F-4D97-AF65-F5344CB8AC3E}">
        <p14:creationId xmlns:p14="http://schemas.microsoft.com/office/powerpoint/2010/main" val="177572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1_041">
            <a:hlinkClick r:id="" action="ppaction://media"/>
            <a:extLst>
              <a:ext uri="{FF2B5EF4-FFF2-40B4-BE49-F238E27FC236}">
                <a16:creationId xmlns:a16="http://schemas.microsoft.com/office/drawing/2014/main" id="{7A35B564-DCA1-438D-AB44-22FDFC3287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64861" y="515783"/>
            <a:ext cx="3658110" cy="2743583"/>
          </a:xfrm>
          <a:prstGeom prst="rect">
            <a:avLst/>
          </a:prstGeom>
        </p:spPr>
      </p:pic>
      <p:pic>
        <p:nvPicPr>
          <p:cNvPr id="3" name="11_051">
            <a:hlinkClick r:id="" action="ppaction://media"/>
            <a:extLst>
              <a:ext uri="{FF2B5EF4-FFF2-40B4-BE49-F238E27FC236}">
                <a16:creationId xmlns:a16="http://schemas.microsoft.com/office/drawing/2014/main" id="{5C3C1D25-239C-485D-95B9-432D4348ACB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64861" y="3869543"/>
            <a:ext cx="3658110" cy="2743583"/>
          </a:xfrm>
          <a:prstGeom prst="rect">
            <a:avLst/>
          </a:prstGeom>
        </p:spPr>
      </p:pic>
      <p:pic>
        <p:nvPicPr>
          <p:cNvPr id="4" name="11_061">
            <a:hlinkClick r:id="" action="ppaction://media"/>
            <a:extLst>
              <a:ext uri="{FF2B5EF4-FFF2-40B4-BE49-F238E27FC236}">
                <a16:creationId xmlns:a16="http://schemas.microsoft.com/office/drawing/2014/main" id="{01501EE3-6502-412D-B191-EA01C64152A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02801" y="2228439"/>
            <a:ext cx="3658110" cy="2743583"/>
          </a:xfrm>
          <a:prstGeom prst="rect">
            <a:avLst/>
          </a:prstGeom>
        </p:spPr>
      </p:pic>
      <p:pic>
        <p:nvPicPr>
          <p:cNvPr id="5" name="11_071">
            <a:hlinkClick r:id="" action="ppaction://media"/>
            <a:extLst>
              <a:ext uri="{FF2B5EF4-FFF2-40B4-BE49-F238E27FC236}">
                <a16:creationId xmlns:a16="http://schemas.microsoft.com/office/drawing/2014/main" id="{9FC0C97A-DF3D-40F9-8200-AFD15AA68DE6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69029" y="2228438"/>
            <a:ext cx="3658110" cy="2743583"/>
          </a:xfrm>
          <a:prstGeom prst="rect">
            <a:avLst/>
          </a:prstGeo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39A12589-E7B0-494D-A9FF-4E1C79E379F9}"/>
              </a:ext>
            </a:extLst>
          </p:cNvPr>
          <p:cNvSpPr txBox="1"/>
          <p:nvPr/>
        </p:nvSpPr>
        <p:spPr>
          <a:xfrm>
            <a:off x="52011" y="211682"/>
            <a:ext cx="40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>
                <a:highlight>
                  <a:srgbClr val="FFFF00"/>
                </a:highlight>
              </a:rPr>
              <a:t>Kompleks I: NADH – KoQ oksidoreduktaza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BC658C11-1AFF-45FE-9CBD-D38F8714C78A}"/>
              </a:ext>
            </a:extLst>
          </p:cNvPr>
          <p:cNvSpPr txBox="1"/>
          <p:nvPr/>
        </p:nvSpPr>
        <p:spPr>
          <a:xfrm>
            <a:off x="52011" y="3525875"/>
            <a:ext cx="414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Kompleks II: FADH – KoQ oksidoreduktaza</a:t>
            </a: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984D2893-7484-4D4E-B1C2-305E0C4D1B15}"/>
              </a:ext>
            </a:extLst>
          </p:cNvPr>
          <p:cNvSpPr txBox="1"/>
          <p:nvPr/>
        </p:nvSpPr>
        <p:spPr>
          <a:xfrm>
            <a:off x="4721597" y="1623959"/>
            <a:ext cx="2820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>
                <a:highlight>
                  <a:srgbClr val="FF0000"/>
                </a:highlight>
              </a:rPr>
              <a:t>Kompleks III:</a:t>
            </a:r>
          </a:p>
          <a:p>
            <a:pPr algn="ctr"/>
            <a:r>
              <a:rPr lang="sr-Latn-RS">
                <a:highlight>
                  <a:srgbClr val="FF0000"/>
                </a:highlight>
              </a:rPr>
              <a:t>KoQ – cit. c oksidoreduktaza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B86B153E-43F3-4F58-AE61-B3CDCAB968B0}"/>
              </a:ext>
            </a:extLst>
          </p:cNvPr>
          <p:cNvSpPr txBox="1"/>
          <p:nvPr/>
        </p:nvSpPr>
        <p:spPr>
          <a:xfrm>
            <a:off x="9362722" y="1623958"/>
            <a:ext cx="1470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>
                <a:highlight>
                  <a:srgbClr val="00FF00"/>
                </a:highlight>
              </a:rPr>
              <a:t>Kompleks IV:</a:t>
            </a:r>
          </a:p>
          <a:p>
            <a:pPr algn="ctr"/>
            <a:r>
              <a:rPr lang="sr-Latn-RS">
                <a:highlight>
                  <a:srgbClr val="00FF00"/>
                </a:highlight>
              </a:rPr>
              <a:t>cit. c oksidaza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529ABF74-E024-4B15-9D90-30D164034E7C}"/>
              </a:ext>
            </a:extLst>
          </p:cNvPr>
          <p:cNvSpPr txBox="1"/>
          <p:nvPr/>
        </p:nvSpPr>
        <p:spPr>
          <a:xfrm>
            <a:off x="5142690" y="304031"/>
            <a:ext cx="582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/>
              <a:t>ANIMIRANI PRIKAZ RESPIRACIONOG LANCA</a:t>
            </a:r>
          </a:p>
        </p:txBody>
      </p:sp>
    </p:spTree>
    <p:extLst>
      <p:ext uri="{BB962C8B-B14F-4D97-AF65-F5344CB8AC3E}">
        <p14:creationId xmlns:p14="http://schemas.microsoft.com/office/powerpoint/2010/main" val="186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3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5460A36-1ACA-4B6B-A8E4-170E0EB0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36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292</Words>
  <Application>Microsoft Office PowerPoint</Application>
  <PresentationFormat>Široki ekran</PresentationFormat>
  <Paragraphs>55</Paragraphs>
  <Slides>11</Slides>
  <Notes>0</Notes>
  <HiddenSlides>0</HiddenSlides>
  <MMClips>4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Verdana</vt:lpstr>
      <vt:lpstr>Tema Office</vt:lpstr>
      <vt:lpstr>Univerzitet u Beogradu – Fakultet veterinarske medicine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 u Beogradu – Fakultet veterinarske medicine</dc:title>
  <dc:creator>nnn</dc:creator>
  <cp:lastModifiedBy>nnn</cp:lastModifiedBy>
  <cp:revision>4</cp:revision>
  <dcterms:created xsi:type="dcterms:W3CDTF">2022-04-06T08:00:49Z</dcterms:created>
  <dcterms:modified xsi:type="dcterms:W3CDTF">2022-04-06T11:40:24Z</dcterms:modified>
</cp:coreProperties>
</file>