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C04-5FAC-485B-B5C8-2A72B01B3BF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D574-FD93-42E4-844C-2C303363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C04-5FAC-485B-B5C8-2A72B01B3BF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D574-FD93-42E4-844C-2C303363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6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C04-5FAC-485B-B5C8-2A72B01B3BF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D574-FD93-42E4-844C-2C303363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7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64217" y="457200"/>
            <a:ext cx="10363200" cy="563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4333BCA-ADBC-4DEF-8121-9D789FE08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512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609600"/>
            <a:ext cx="985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4826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1981200"/>
            <a:ext cx="4826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826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4114800"/>
            <a:ext cx="4826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2438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4064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80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fld id="{37D9A706-E4A7-427F-8C5F-0E5B68C28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428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985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826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4826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2438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4064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80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fld id="{2D96F329-86D7-4790-AD27-A4130B0A8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99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C04-5FAC-485B-B5C8-2A72B01B3BF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D574-FD93-42E4-844C-2C303363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1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C04-5FAC-485B-B5C8-2A72B01B3BF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D574-FD93-42E4-844C-2C303363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5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C04-5FAC-485B-B5C8-2A72B01B3BF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D574-FD93-42E4-844C-2C303363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1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C04-5FAC-485B-B5C8-2A72B01B3BF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D574-FD93-42E4-844C-2C303363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9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C04-5FAC-485B-B5C8-2A72B01B3BF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D574-FD93-42E4-844C-2C303363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C04-5FAC-485B-B5C8-2A72B01B3BF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D574-FD93-42E4-844C-2C303363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9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C04-5FAC-485B-B5C8-2A72B01B3BF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D574-FD93-42E4-844C-2C303363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6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3C04-5FAC-485B-B5C8-2A72B01B3BF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D574-FD93-42E4-844C-2C303363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F3C04-5FAC-485B-B5C8-2A72B01B3BF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D574-FD93-42E4-844C-2C303363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4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3600"/>
              <a:t>Metabolizam - </a:t>
            </a:r>
            <a:r>
              <a:rPr lang="sr-Latn-RS" sz="3600" dirty="0"/>
              <a:t>opšti pregled</a:t>
            </a:r>
            <a:br>
              <a:rPr lang="sr-Latn-RS" sz="3600" dirty="0"/>
            </a:br>
            <a:r>
              <a:rPr lang="sr-Latn-RS" sz="3600" dirty="0"/>
              <a:t>Digestivna faza metabolizma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Prof dr Olivera Valčić</a:t>
            </a:r>
          </a:p>
          <a:p>
            <a:r>
              <a:rPr lang="sr-Latn-RS" dirty="0"/>
              <a:t>7.4.2022.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3747752"/>
            <a:ext cx="3039414" cy="2540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3" y="92076"/>
            <a:ext cx="3014194" cy="281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2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1" y="1219200"/>
            <a:ext cx="3622675" cy="3288406"/>
          </a:xfrm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1743" y="1894267"/>
            <a:ext cx="4537411" cy="1648497"/>
          </a:xfrm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3162" y="3860442"/>
            <a:ext cx="3622675" cy="2590800"/>
          </a:xfrm>
        </p:spPr>
      </p:pic>
      <p:sp>
        <p:nvSpPr>
          <p:cNvPr id="3079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1905000" y="762000"/>
            <a:ext cx="7239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LIPIDI</a:t>
            </a:r>
            <a:br>
              <a:rPr lang="sr-Latn-RS" altLang="en-US" sz="28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br>
              <a:rPr lang="sr-Latn-RS" altLang="en-US" sz="28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Struktura</a:t>
            </a:r>
            <a:r>
              <a:rPr lang="en-US" altLang="en-US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nekih</a:t>
            </a:r>
            <a:r>
              <a:rPr lang="en-US" altLang="en-US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lipidnih</a:t>
            </a:r>
            <a:r>
              <a:rPr lang="en-US" altLang="en-US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molekula</a:t>
            </a:r>
            <a:br>
              <a:rPr lang="en-US" altLang="en-US" dirty="0">
                <a:cs typeface="Times New Roman" panose="02020603050405020304" pitchFamily="18" charset="0"/>
              </a:rPr>
            </a:b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3080" name="Rectangle 8" descr="11"/>
          <p:cNvSpPr>
            <a:spLocks noGrp="1" noChangeAspect="1" noChangeArrowheads="1"/>
          </p:cNvSpPr>
          <p:nvPr>
            <p:ph sz="quarter" idx="4"/>
          </p:nvPr>
        </p:nvSpPr>
        <p:spPr>
          <a:xfrm>
            <a:off x="7920507" y="2756080"/>
            <a:ext cx="3610668" cy="2975020"/>
          </a:xfrm>
          <a:blipFill dpi="0" rotWithShape="1">
            <a:blip r:embed="rId5"/>
            <a:srcRect/>
            <a:stretch>
              <a:fillRect b="-4871"/>
            </a:stretch>
          </a:blip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0140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391400" cy="1066800"/>
          </a:xfrm>
        </p:spPr>
        <p:txBody>
          <a:bodyPr/>
          <a:lstStyle/>
          <a:p>
            <a:r>
              <a:rPr lang="en-US" altLang="en-US" sz="3200" dirty="0" err="1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Glavne</a:t>
            </a:r>
            <a:r>
              <a:rPr lang="en-US" altLang="en-US" sz="32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uloge</a:t>
            </a:r>
            <a:r>
              <a:rPr lang="en-US" altLang="en-US" sz="32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lipida</a:t>
            </a:r>
            <a:r>
              <a:rPr lang="en-US" altLang="en-US" sz="32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altLang="en-US" sz="3200" dirty="0" err="1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organizmu</a:t>
            </a:r>
            <a:r>
              <a:rPr lang="en-US" altLang="en-US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Latn-C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Trigliceridi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r-Latn-CS" altLang="en-US" dirty="0">
                <a:latin typeface="Arial" panose="020B0604020202020204" pitchFamily="34" charset="0"/>
                <a:cs typeface="Arial" panose="020B0604020202020204" pitchFamily="34" charset="0"/>
              </a:rPr>
              <a:t>glavni izvor metaboli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r-Latn-CS" altLang="en-US" dirty="0">
                <a:latin typeface="Arial" panose="020B0604020202020204" pitchFamily="34" charset="0"/>
                <a:cs typeface="Arial" panose="020B0604020202020204" pitchFamily="34" charset="0"/>
              </a:rPr>
              <a:t>ke energije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</a:pPr>
            <a:r>
              <a:rPr lang="sr-Latn-C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Fosfolipidi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r-Latn-CS" altLang="en-US" dirty="0">
                <a:latin typeface="Arial" panose="020B0604020202020204" pitchFamily="34" charset="0"/>
                <a:cs typeface="Arial" panose="020B0604020202020204" pitchFamily="34" charset="0"/>
              </a:rPr>
              <a:t>osnovu gradje biolo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r-Latn-CS" altLang="en-US" dirty="0">
                <a:latin typeface="Arial" panose="020B0604020202020204" pitchFamily="34" charset="0"/>
                <a:cs typeface="Arial" panose="020B0604020202020204" pitchFamily="34" charset="0"/>
              </a:rPr>
              <a:t>kih membrana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</a:pPr>
            <a:r>
              <a:rPr lang="sr-Latn-C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Holesterol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r-Latn-CS" altLang="en-US" dirty="0">
                <a:latin typeface="Arial" panose="020B0604020202020204" pitchFamily="34" charset="0"/>
                <a:cs typeface="Arial" panose="020B0604020202020204" pitchFamily="34" charset="0"/>
              </a:rPr>
              <a:t>sastojak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r-Latn-CS" altLang="en-US" dirty="0">
                <a:latin typeface="Arial" panose="020B0604020202020204" pitchFamily="34" charset="0"/>
                <a:cs typeface="Arial" panose="020B0604020202020204" pitchFamily="34" charset="0"/>
              </a:rPr>
              <a:t>elijskih membrana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CS" altLang="en-US" dirty="0">
                <a:latin typeface="Arial" panose="020B0604020202020204" pitchFamily="34" charset="0"/>
                <a:cs typeface="Arial" panose="020B0604020202020204" pitchFamily="34" charset="0"/>
              </a:rPr>
              <a:t>prekurzor sinteze steroidnih hormona i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r-Latn-CS" alt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r-Latn-CS" altLang="en-US" dirty="0">
                <a:latin typeface="Arial" panose="020B0604020202020204" pitchFamily="34" charset="0"/>
                <a:cs typeface="Arial" panose="020B0604020202020204" pitchFamily="34" charset="0"/>
              </a:rPr>
              <a:t>nih kiselina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</a:pPr>
            <a:r>
              <a:rPr lang="sr-Latn-C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Polinezasićene masne kiseline</a:t>
            </a:r>
            <a:r>
              <a:rPr lang="sr-Latn-CS" altLang="en-US" dirty="0">
                <a:latin typeface="Arial" panose="020B0604020202020204" pitchFamily="34" charset="0"/>
                <a:cs typeface="Arial" panose="020B0604020202020204" pitchFamily="34" charset="0"/>
              </a:rPr>
              <a:t> - sinteza eikozanoida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4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391400" cy="1079500"/>
          </a:xfrm>
        </p:spPr>
        <p:txBody>
          <a:bodyPr>
            <a:normAutofit/>
          </a:bodyPr>
          <a:lstStyle/>
          <a:p>
            <a:pPr algn="ctr"/>
            <a:r>
              <a:rPr lang="sr-Latn-CS" alt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Varenje lipida</a:t>
            </a:r>
            <a:endParaRPr lang="en-US" altLang="en-US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186" y="1557338"/>
            <a:ext cx="7804597" cy="4538662"/>
          </a:xfrm>
        </p:spPr>
        <p:txBody>
          <a:bodyPr>
            <a:normAutofit/>
          </a:bodyPr>
          <a:lstStyle/>
          <a:p>
            <a:r>
              <a:rPr lang="sr-Latn-CS" altLang="en-US" i="0" dirty="0"/>
              <a:t>U </a:t>
            </a:r>
            <a:r>
              <a:rPr lang="sr-Latn-RS" altLang="en-US" b="1" dirty="0"/>
              <a:t>ž</a:t>
            </a:r>
            <a:r>
              <a:rPr lang="sr-Latn-CS" altLang="en-US" b="1" i="0" dirty="0"/>
              <a:t>eludcu</a:t>
            </a:r>
            <a:r>
              <a:rPr lang="sr-Latn-CS" altLang="en-US" i="0" dirty="0"/>
              <a:t>: acid-stabilna lipaza (efekat je mali jer su masti u </a:t>
            </a:r>
            <a:r>
              <a:rPr lang="en-US" altLang="en-US" i="0" dirty="0"/>
              <a:t>z</a:t>
            </a:r>
            <a:r>
              <a:rPr lang="sr-Latn-CS" altLang="en-US" i="0" dirty="0"/>
              <a:t>elucu neemulgovane)</a:t>
            </a:r>
            <a:endParaRPr lang="en-US" altLang="en-US" i="0" dirty="0"/>
          </a:p>
          <a:p>
            <a:r>
              <a:rPr lang="sr-Latn-CS" altLang="en-US" i="0" dirty="0"/>
              <a:t>U </a:t>
            </a:r>
            <a:r>
              <a:rPr lang="sr-Latn-CS" altLang="en-US" b="1" i="0" dirty="0"/>
              <a:t>tankom crevu</a:t>
            </a:r>
            <a:r>
              <a:rPr lang="sr-Latn-CS" altLang="en-US" i="0" dirty="0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i="0" dirty="0"/>
              <a:t>   </a:t>
            </a:r>
            <a:r>
              <a:rPr lang="sr-Latn-CS" altLang="en-US" i="0" dirty="0"/>
              <a:t>- emulgovanje</a:t>
            </a:r>
            <a:r>
              <a:rPr lang="en-US" altLang="en-US" i="0" dirty="0"/>
              <a:t>m</a:t>
            </a:r>
            <a:r>
              <a:rPr lang="sr-Latn-CS" altLang="en-US" i="0" dirty="0"/>
              <a:t> masti pod dejstvom </a:t>
            </a:r>
            <a:r>
              <a:rPr lang="sr-Latn-RS" altLang="en-US" dirty="0"/>
              <a:t>ž</a:t>
            </a:r>
            <a:r>
              <a:rPr lang="sr-Latn-CS" altLang="en-US" i="0" dirty="0"/>
              <a:t>u</a:t>
            </a:r>
            <a:r>
              <a:rPr lang="sr-Latn-RS" altLang="en-US" dirty="0"/>
              <a:t>č</a:t>
            </a:r>
            <a:r>
              <a:rPr lang="sr-Latn-CS" altLang="en-US" i="0" dirty="0"/>
              <a:t>nih kiselina i fosfatidilholina</a:t>
            </a:r>
            <a:r>
              <a:rPr lang="en-US" altLang="en-US" i="0" dirty="0"/>
              <a:t> </a:t>
            </a:r>
            <a:r>
              <a:rPr lang="en-US" altLang="en-US" i="0" dirty="0" err="1"/>
              <a:t>nastaju</a:t>
            </a:r>
            <a:r>
              <a:rPr lang="en-US" altLang="en-US" i="0" dirty="0"/>
              <a:t> </a:t>
            </a:r>
            <a:r>
              <a:rPr lang="sr-Latn-CS" altLang="en-US" i="0" dirty="0"/>
              <a:t>me</a:t>
            </a:r>
            <a:r>
              <a:rPr lang="sr-Latn-RS" altLang="en-US" dirty="0"/>
              <a:t>š</a:t>
            </a:r>
            <a:r>
              <a:rPr lang="sr-Latn-CS" altLang="en-US" i="0" dirty="0"/>
              <a:t>ovite micele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i="0" dirty="0"/>
              <a:t>   </a:t>
            </a:r>
            <a:r>
              <a:rPr lang="sr-Latn-CS" altLang="en-US" i="0" dirty="0"/>
              <a:t>- </a:t>
            </a:r>
            <a:r>
              <a:rPr lang="sr-Latn-CS" altLang="en-US" i="0" dirty="0">
                <a:solidFill>
                  <a:srgbClr val="FF0000"/>
                </a:solidFill>
              </a:rPr>
              <a:t>lipoliti</a:t>
            </a:r>
            <a:r>
              <a:rPr lang="sr-Latn-RS" altLang="en-US" dirty="0">
                <a:solidFill>
                  <a:srgbClr val="FF0000"/>
                </a:solidFill>
              </a:rPr>
              <a:t>č</a:t>
            </a:r>
            <a:r>
              <a:rPr lang="sr-Latn-CS" altLang="en-US" i="0" dirty="0">
                <a:solidFill>
                  <a:srgbClr val="FF0000"/>
                </a:solidFill>
              </a:rPr>
              <a:t>ki enzimi pankreasa: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altLang="en-US" i="0" dirty="0"/>
              <a:t>pankreasna lipaza (TGC na monoglicerid i 2MK), </a:t>
            </a:r>
          </a:p>
          <a:p>
            <a:pPr>
              <a:buFont typeface="Wingdings" panose="05000000000000000000" pitchFamily="2" charset="2"/>
              <a:buNone/>
            </a:pPr>
            <a:r>
              <a:rPr lang="sr-Latn-CS" altLang="en-US" i="0" dirty="0"/>
              <a:t>2. holesterol esteraza,</a:t>
            </a:r>
          </a:p>
          <a:p>
            <a:pPr>
              <a:buFont typeface="Wingdings" panose="05000000000000000000" pitchFamily="2" charset="2"/>
              <a:buNone/>
            </a:pPr>
            <a:r>
              <a:rPr lang="sr-Latn-CS" altLang="en-US" i="0" dirty="0"/>
              <a:t>3. fosfolipaza A2</a:t>
            </a:r>
            <a:r>
              <a:rPr lang="sr-Latn-CS" altLang="en-US" dirty="0"/>
              <a:t> (hidroliza fosfoglicerida)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3" y="396875"/>
            <a:ext cx="3769217" cy="3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1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7391400" cy="1268413"/>
          </a:xfrm>
        </p:spPr>
        <p:txBody>
          <a:bodyPr/>
          <a:lstStyle/>
          <a:p>
            <a:pPr algn="ctr"/>
            <a:r>
              <a:rPr lang="sr-Latn-CS" altLang="en-US" dirty="0">
                <a:solidFill>
                  <a:srgbClr val="92D050"/>
                </a:solidFill>
              </a:rPr>
              <a:t>Emulgovanje masti</a:t>
            </a:r>
            <a:endParaRPr lang="en-US" altLang="en-US" dirty="0">
              <a:solidFill>
                <a:srgbClr val="92D050"/>
              </a:solidFill>
            </a:endParaRPr>
          </a:p>
        </p:txBody>
      </p:sp>
      <p:pic>
        <p:nvPicPr>
          <p:cNvPr id="7174" name="Picture 6" descr="16_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24" y="1957587"/>
            <a:ext cx="5746437" cy="415079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4085" y="1957587"/>
            <a:ext cx="5426297" cy="415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6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916" y="260350"/>
            <a:ext cx="10032642" cy="1296988"/>
          </a:xfrm>
        </p:spPr>
        <p:txBody>
          <a:bodyPr>
            <a:normAutofit/>
          </a:bodyPr>
          <a:lstStyle/>
          <a:p>
            <a:r>
              <a:rPr lang="sr-Latn-CS" altLang="en-US" sz="2800" b="1" dirty="0"/>
              <a:t>Hidroliza triglicerida me</a:t>
            </a:r>
            <a:r>
              <a:rPr lang="sr-Latn-RS" altLang="en-US" sz="2800" b="1" dirty="0"/>
              <a:t>š</a:t>
            </a:r>
            <a:r>
              <a:rPr lang="sr-Latn-CS" altLang="en-US" sz="2800" b="1" dirty="0"/>
              <a:t>ovite micele dejstvom pankreasne lipaze</a:t>
            </a:r>
            <a:br>
              <a:rPr lang="sr-Latn-CS" altLang="en-US" sz="2800" b="1" dirty="0"/>
            </a:br>
            <a:br>
              <a:rPr lang="en-US" altLang="en-US" sz="2800" b="1" dirty="0"/>
            </a:br>
            <a:r>
              <a:rPr lang="en-US" altLang="en-US" sz="2400" b="1" dirty="0" err="1"/>
              <a:t>Ulazak</a:t>
            </a:r>
            <a:r>
              <a:rPr lang="en-US" altLang="en-US" sz="2400" b="1" dirty="0"/>
              <a:t> </a:t>
            </a:r>
            <a:r>
              <a:rPr lang="sr-Latn-RS" altLang="en-US" sz="2400" b="1" dirty="0"/>
              <a:t>MK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</a:t>
            </a:r>
            <a:r>
              <a:rPr lang="en-US" altLang="en-US" sz="2400" b="1" dirty="0"/>
              <a:t> 2-MGC u </a:t>
            </a:r>
            <a:r>
              <a:rPr lang="en-US" altLang="en-US" sz="2400" b="1" dirty="0" err="1"/>
              <a:t>enterocite</a:t>
            </a:r>
            <a:r>
              <a:rPr lang="en-US" altLang="en-US" sz="2400" b="1" dirty="0"/>
              <a:t> - </a:t>
            </a:r>
            <a:r>
              <a:rPr lang="en-US" altLang="en-US" sz="2400" b="1" dirty="0" err="1"/>
              <a:t>prosta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difuzija</a:t>
            </a:r>
            <a:r>
              <a:rPr lang="en-US" altLang="en-US" sz="2400" b="1" dirty="0"/>
              <a:t>, </a:t>
            </a:r>
            <a:r>
              <a:rPr lang="sr-Latn-RS" altLang="en-US" sz="2400" b="1" dirty="0"/>
              <a:t>MK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ulaze</a:t>
            </a:r>
            <a:r>
              <a:rPr lang="en-US" altLang="en-US" sz="2400" b="1" dirty="0"/>
              <a:t> u </a:t>
            </a:r>
            <a:r>
              <a:rPr lang="en-US" altLang="en-US" sz="2400" b="1" dirty="0" err="1"/>
              <a:t>obliku</a:t>
            </a:r>
            <a:r>
              <a:rPr lang="en-US" altLang="en-US" sz="2400" b="1" dirty="0"/>
              <a:t> Na </a:t>
            </a:r>
            <a:r>
              <a:rPr lang="en-US" altLang="en-US" sz="2400" b="1" dirty="0" err="1"/>
              <a:t>i</a:t>
            </a:r>
            <a:r>
              <a:rPr lang="en-US" altLang="en-US" sz="2400" b="1" dirty="0"/>
              <a:t> K </a:t>
            </a:r>
            <a:r>
              <a:rPr lang="en-US" altLang="en-US" sz="2400" b="1" dirty="0" err="1"/>
              <a:t>sapuna</a:t>
            </a:r>
            <a:endParaRPr lang="en-US" altLang="en-US" sz="2400" b="1" dirty="0"/>
          </a:p>
        </p:txBody>
      </p:sp>
      <p:pic>
        <p:nvPicPr>
          <p:cNvPr id="12292" name="Picture 4" descr="16_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773238"/>
            <a:ext cx="7199312" cy="4824412"/>
          </a:xfrm>
        </p:spPr>
      </p:pic>
    </p:spTree>
    <p:extLst>
      <p:ext uri="{BB962C8B-B14F-4D97-AF65-F5344CB8AC3E}">
        <p14:creationId xmlns:p14="http://schemas.microsoft.com/office/powerpoint/2010/main" val="179641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276" y="188914"/>
            <a:ext cx="10753859" cy="1936100"/>
          </a:xfrm>
        </p:spPr>
        <p:txBody>
          <a:bodyPr/>
          <a:lstStyle/>
          <a:p>
            <a:pPr algn="ctr"/>
            <a:r>
              <a:rPr lang="sr-Latn-CS" altLang="en-US" sz="2800" b="1" dirty="0"/>
              <a:t>Resinteza triglicerida i nastanak hilomikrona.</a:t>
            </a:r>
            <a:br>
              <a:rPr lang="sr-Latn-CS" altLang="en-US" sz="2800" b="1" dirty="0"/>
            </a:br>
            <a:br>
              <a:rPr lang="sr-Latn-CS" altLang="en-US" sz="2800" b="1" dirty="0"/>
            </a:br>
            <a:r>
              <a:rPr lang="sr-Latn-CS" altLang="en-US" sz="2800" b="1" dirty="0"/>
              <a:t>Ulazak </a:t>
            </a:r>
            <a:r>
              <a:rPr lang="en-US" altLang="en-US" sz="2800" b="1" dirty="0"/>
              <a:t>TGC</a:t>
            </a:r>
            <a:r>
              <a:rPr lang="sr-Latn-CS" altLang="en-US" sz="2800" b="1" dirty="0"/>
              <a:t> u limfotok „hilomikroni“ (MK dugih lanaca) i portalni krvotok (masne kiseline kratk</a:t>
            </a:r>
            <a:r>
              <a:rPr lang="en-US" altLang="en-US" sz="2800" b="1" dirty="0" err="1"/>
              <a:t>ih</a:t>
            </a:r>
            <a:r>
              <a:rPr lang="sr-Latn-CS" altLang="en-US" sz="2800" b="1" dirty="0"/>
              <a:t> i srednj</a:t>
            </a:r>
            <a:r>
              <a:rPr lang="en-US" altLang="en-US" sz="2800" b="1" dirty="0" err="1"/>
              <a:t>ih</a:t>
            </a:r>
            <a:r>
              <a:rPr lang="sr-Latn-CS" altLang="en-US" sz="2800" b="1" dirty="0"/>
              <a:t> lan</a:t>
            </a:r>
            <a:r>
              <a:rPr lang="en-US" altLang="en-US" sz="2800" b="1" dirty="0"/>
              <a:t>a</a:t>
            </a:r>
            <a:r>
              <a:rPr lang="sr-Latn-CS" altLang="en-US" sz="2800" b="1" dirty="0"/>
              <a:t>ca)</a:t>
            </a:r>
            <a:endParaRPr lang="en-US" altLang="en-US" sz="2800" b="1" dirty="0"/>
          </a:p>
        </p:txBody>
      </p:sp>
      <p:pic>
        <p:nvPicPr>
          <p:cNvPr id="14340" name="Picture 4" descr="16_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983346"/>
            <a:ext cx="7345362" cy="487465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5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5" y="404812"/>
            <a:ext cx="8497888" cy="1836111"/>
          </a:xfrm>
        </p:spPr>
        <p:txBody>
          <a:bodyPr>
            <a:normAutofit/>
          </a:bodyPr>
          <a:lstStyle/>
          <a:p>
            <a:r>
              <a:rPr lang="sr-Latn-CS" altLang="en-US" sz="3600" b="1" dirty="0">
                <a:solidFill>
                  <a:srgbClr val="FF0000"/>
                </a:solidFill>
              </a:rPr>
              <a:t>Transport lipida</a:t>
            </a:r>
            <a:br>
              <a:rPr lang="sr-Latn-CS" altLang="en-US" sz="3600" b="1" dirty="0">
                <a:solidFill>
                  <a:srgbClr val="FF0000"/>
                </a:solidFill>
              </a:rPr>
            </a:br>
            <a:br>
              <a:rPr lang="sr-Latn-CS" altLang="en-US" sz="3200" b="1" dirty="0"/>
            </a:br>
            <a:r>
              <a:rPr lang="sr-Latn-CS" altLang="en-US" sz="2800" b="1" dirty="0"/>
              <a:t>MK</a:t>
            </a:r>
            <a:r>
              <a:rPr lang="sr-Latn-CS" altLang="en-US" sz="2800" dirty="0"/>
              <a:t> - vezane za albumine krvne plazme</a:t>
            </a:r>
            <a:br>
              <a:rPr lang="sr-Latn-CS" altLang="en-US" sz="2800" dirty="0"/>
            </a:br>
            <a:r>
              <a:rPr lang="sr-Latn-CS" altLang="en-US" sz="2800" b="1" dirty="0"/>
              <a:t>TGC i holesterol</a:t>
            </a:r>
            <a:r>
              <a:rPr lang="sr-Latn-CS" altLang="en-US" sz="2800" dirty="0"/>
              <a:t> - vezani za apoproteine (lipoproteini)</a:t>
            </a:r>
            <a:endParaRPr lang="en-US" altLang="en-US" sz="2800" dirty="0"/>
          </a:p>
        </p:txBody>
      </p:sp>
      <p:pic>
        <p:nvPicPr>
          <p:cNvPr id="17413" name="Picture 5" descr="16_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2420939"/>
            <a:ext cx="3887787" cy="36718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16_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3838" y="2420939"/>
            <a:ext cx="4032250" cy="36718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38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609601"/>
            <a:ext cx="7391400" cy="5915025"/>
          </a:xfrm>
        </p:spPr>
      </p:pic>
    </p:spTree>
    <p:extLst>
      <p:ext uri="{BB962C8B-B14F-4D97-AF65-F5344CB8AC3E}">
        <p14:creationId xmlns:p14="http://schemas.microsoft.com/office/powerpoint/2010/main" val="182870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3"/>
          <a:stretch>
            <a:fillRect/>
          </a:stretch>
        </p:blipFill>
        <p:spPr>
          <a:xfrm>
            <a:off x="2424114" y="609600"/>
            <a:ext cx="6048375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18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391400" cy="1081088"/>
          </a:xfrm>
        </p:spPr>
        <p:txBody>
          <a:bodyPr/>
          <a:lstStyle/>
          <a:p>
            <a:r>
              <a:rPr lang="en-US" altLang="en-US" sz="3600" b="1" dirty="0" err="1">
                <a:solidFill>
                  <a:srgbClr val="92D050"/>
                </a:solidFill>
              </a:rPr>
              <a:t>Tkivno</a:t>
            </a:r>
            <a:r>
              <a:rPr lang="en-US" altLang="en-US" sz="3600" b="1" dirty="0">
                <a:solidFill>
                  <a:srgbClr val="92D050"/>
                </a:solidFill>
              </a:rPr>
              <a:t> </a:t>
            </a:r>
            <a:r>
              <a:rPr lang="en-US" altLang="en-US" sz="3600" b="1" dirty="0" err="1">
                <a:solidFill>
                  <a:srgbClr val="92D050"/>
                </a:solidFill>
              </a:rPr>
              <a:t>preuzimanje</a:t>
            </a:r>
            <a:r>
              <a:rPr lang="en-US" altLang="en-US" sz="3600" b="1" dirty="0">
                <a:solidFill>
                  <a:srgbClr val="92D050"/>
                </a:solidFill>
              </a:rPr>
              <a:t> </a:t>
            </a:r>
            <a:r>
              <a:rPr lang="en-US" altLang="en-US" sz="3600" b="1" dirty="0" err="1">
                <a:solidFill>
                  <a:srgbClr val="92D050"/>
                </a:solidFill>
              </a:rPr>
              <a:t>triglicerida</a:t>
            </a:r>
            <a:endParaRPr lang="en-US" altLang="en-US" sz="3600" b="1" dirty="0">
              <a:solidFill>
                <a:srgbClr val="92D050"/>
              </a:solidFill>
            </a:endParaRPr>
          </a:p>
        </p:txBody>
      </p:sp>
      <p:pic>
        <p:nvPicPr>
          <p:cNvPr id="19460" name="Picture 4" descr="16_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1628775"/>
            <a:ext cx="6911975" cy="4827588"/>
          </a:xfrm>
        </p:spPr>
      </p:pic>
    </p:spTree>
    <p:extLst>
      <p:ext uri="{BB962C8B-B14F-4D97-AF65-F5344CB8AC3E}">
        <p14:creationId xmlns:p14="http://schemas.microsoft.com/office/powerpoint/2010/main" val="93489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81000"/>
            <a:ext cx="8382000" cy="6096000"/>
          </a:xfrm>
        </p:spPr>
      </p:pic>
    </p:spTree>
    <p:extLst>
      <p:ext uri="{BB962C8B-B14F-4D97-AF65-F5344CB8AC3E}">
        <p14:creationId xmlns:p14="http://schemas.microsoft.com/office/powerpoint/2010/main" val="1414130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1"/>
            <a:ext cx="7391400" cy="587375"/>
          </a:xfrm>
        </p:spPr>
        <p:txBody>
          <a:bodyPr/>
          <a:lstStyle/>
          <a:p>
            <a:r>
              <a:rPr lang="sr-Latn-C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Masno tkivo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670" y="1484314"/>
            <a:ext cx="4665730" cy="46116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Latn-CS" altLang="en-US" sz="2400" b="1" dirty="0"/>
              <a:t>Adipociti</a:t>
            </a:r>
            <a:r>
              <a:rPr lang="sr-Latn-CS" altLang="en-US" sz="2400" dirty="0"/>
              <a:t> - prihvataju i skladište TGC (dijetarni vi</a:t>
            </a:r>
            <a:r>
              <a:rPr lang="en-US" altLang="en-US" sz="2400" dirty="0"/>
              <a:t>s</a:t>
            </a:r>
            <a:r>
              <a:rPr lang="sr-Latn-CS" altLang="en-US" sz="2400" dirty="0"/>
              <a:t>ak masti se direktno putem hilomikrona upu</a:t>
            </a:r>
            <a:r>
              <a:rPr lang="en-US" altLang="en-US" sz="2400" dirty="0"/>
              <a:t>c</a:t>
            </a:r>
            <a:r>
              <a:rPr lang="sr-Latn-CS" altLang="en-US" sz="2400" dirty="0"/>
              <a:t>uje u adipocite; vi</a:t>
            </a:r>
            <a:r>
              <a:rPr lang="en-US" altLang="en-US" sz="2400" dirty="0"/>
              <a:t>s</a:t>
            </a:r>
            <a:r>
              <a:rPr lang="sr-Latn-CS" altLang="en-US" sz="2400" dirty="0"/>
              <a:t>ak UH se u jetri pretvara u MK i putem VLDL se upu</a:t>
            </a:r>
            <a:r>
              <a:rPr lang="en-US" altLang="en-US" sz="2400" dirty="0"/>
              <a:t>c</a:t>
            </a:r>
            <a:r>
              <a:rPr lang="sr-Latn-CS" altLang="en-US" sz="2400" dirty="0"/>
              <a:t>uje u adipocite)</a:t>
            </a:r>
          </a:p>
          <a:p>
            <a:pPr>
              <a:lnSpc>
                <a:spcPct val="90000"/>
              </a:lnSpc>
            </a:pPr>
            <a:r>
              <a:rPr lang="sr-Latn-CS" altLang="en-US" sz="2400" b="1" dirty="0"/>
              <a:t>Mobilizacija MK iz adipocita </a:t>
            </a:r>
            <a:r>
              <a:rPr lang="sr-Latn-CS" altLang="en-US" sz="2400" dirty="0"/>
              <a:t>- u slu</a:t>
            </a:r>
            <a:r>
              <a:rPr lang="en-US" altLang="en-US" sz="2400" dirty="0"/>
              <a:t>c</a:t>
            </a:r>
            <a:r>
              <a:rPr lang="sr-Latn-CS" altLang="en-US" sz="2400" dirty="0"/>
              <a:t>aju energetskog deficita (gladovanje, stres...)</a:t>
            </a:r>
          </a:p>
          <a:p>
            <a:pPr>
              <a:lnSpc>
                <a:spcPct val="90000"/>
              </a:lnSpc>
            </a:pPr>
            <a:r>
              <a:rPr lang="sr-Latn-CS" altLang="en-US" sz="2400" b="1" dirty="0"/>
              <a:t>Aktivacija hormon </a:t>
            </a:r>
            <a:r>
              <a:rPr lang="sr-Latn-CS" altLang="en-US" sz="2400" dirty="0"/>
              <a:t>- senzitivne lipaze rezultira hidrolizom TGC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Glukoza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insulin </a:t>
            </a:r>
            <a:r>
              <a:rPr lang="en-US" altLang="en-US" sz="2400" dirty="0" err="1"/>
              <a:t>inhibiraju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mobilizaciju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masti</a:t>
            </a:r>
            <a:endParaRPr lang="en-US" altLang="en-US" sz="2400" dirty="0"/>
          </a:p>
        </p:txBody>
      </p:sp>
      <p:pic>
        <p:nvPicPr>
          <p:cNvPr id="20485" name="Picture 5" descr="16_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6704" y="1557338"/>
            <a:ext cx="5653826" cy="4608512"/>
          </a:xfrm>
        </p:spPr>
      </p:pic>
    </p:spTree>
    <p:extLst>
      <p:ext uri="{BB962C8B-B14F-4D97-AF65-F5344CB8AC3E}">
        <p14:creationId xmlns:p14="http://schemas.microsoft.com/office/powerpoint/2010/main" val="42610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412123" y="579548"/>
            <a:ext cx="11204620" cy="1056069"/>
          </a:xfrm>
        </p:spPr>
        <p:txBody>
          <a:bodyPr>
            <a:normAutofit/>
          </a:bodyPr>
          <a:lstStyle/>
          <a:p>
            <a:pPr algn="ctr"/>
            <a:r>
              <a:rPr lang="sr-Latn-R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Varenje proteina i resorpcija aminokiselina</a:t>
            </a:r>
            <a:endParaRPr lang="en-US" alt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9952" y="1635618"/>
            <a:ext cx="7848600" cy="5222382"/>
          </a:xfrm>
        </p:spPr>
      </p:pic>
    </p:spTree>
    <p:extLst>
      <p:ext uri="{BB962C8B-B14F-4D97-AF65-F5344CB8AC3E}">
        <p14:creationId xmlns:p14="http://schemas.microsoft.com/office/powerpoint/2010/main" val="2906167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8559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8370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sr-Latn-CS" altLang="en-US" sz="2400">
                <a:latin typeface="Arial" panose="020B0604020202020204" pitchFamily="34" charset="0"/>
                <a:cs typeface="Arial" panose="020B0604020202020204" pitchFamily="34" charset="0"/>
              </a:rPr>
              <a:t>Resorpcija aminokiselina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r-Latn-CS" altLang="en-US" sz="2400">
                <a:latin typeface="Arial" panose="020B0604020202020204" pitchFamily="34" charset="0"/>
                <a:cs typeface="Arial" panose="020B0604020202020204" pitchFamily="34" charset="0"/>
              </a:rPr>
              <a:t>aktivni transport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r-Latn-CS" altLang="en-US" sz="2400">
                <a:latin typeface="Arial" panose="020B0604020202020204" pitchFamily="34" charset="0"/>
                <a:cs typeface="Arial" panose="020B0604020202020204" pitchFamily="34" charset="0"/>
              </a:rPr>
              <a:t>zavisan od Na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+)</a:t>
            </a:r>
            <a:br>
              <a:rPr lang="en-US" altLang="en-US" sz="2400">
                <a:cs typeface="Times New Roman" panose="02020603050405020304" pitchFamily="18" charset="0"/>
              </a:rPr>
            </a:br>
            <a:r>
              <a:rPr lang="sr-Latn-CS" altLang="en-US" sz="2400">
                <a:latin typeface="Arial" panose="020B0604020202020204" pitchFamily="34" charset="0"/>
                <a:cs typeface="Arial" panose="020B0604020202020204" pitchFamily="34" charset="0"/>
              </a:rPr>
              <a:t>Pet specifičnih transportnih sistema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r-Latn-CS" altLang="en-US" sz="240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CS" altLang="en-US" sz="2400">
                <a:latin typeface="Arial" panose="020B0604020202020204" pitchFamily="34" charset="0"/>
                <a:cs typeface="Arial" panose="020B0604020202020204" pitchFamily="34" charset="0"/>
              </a:rPr>
              <a:t>grupe srodnih AK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en-US" sz="2400">
                <a:cs typeface="Times New Roman" panose="02020603050405020304" pitchFamily="18" charset="0"/>
              </a:rPr>
            </a:br>
            <a:r>
              <a:rPr lang="sr-Latn-CS" altLang="en-US" sz="2400">
                <a:latin typeface="Arial" panose="020B0604020202020204" pitchFamily="34" charset="0"/>
                <a:cs typeface="Arial" panose="020B0604020202020204" pitchFamily="34" charset="0"/>
              </a:rPr>
              <a:t>Specifičnost  permeabiliteta crevne sluzokože mladunaca</a:t>
            </a:r>
            <a:br>
              <a:rPr lang="en-US" altLang="en-US" sz="2400">
                <a:cs typeface="Times New Roman" panose="02020603050405020304" pitchFamily="18" charset="0"/>
              </a:rPr>
            </a:br>
            <a:endParaRPr lang="en-US" altLang="en-US" sz="2400"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4780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55755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686800" cy="1295400"/>
          </a:xfrm>
        </p:spPr>
        <p:txBody>
          <a:bodyPr/>
          <a:lstStyle/>
          <a:p>
            <a:br>
              <a:rPr lang="en-US" altLang="en-US" sz="2400">
                <a:cs typeface="Times New Roman" panose="02020603050405020304" pitchFamily="18" charset="0"/>
              </a:rPr>
            </a:br>
            <a:endParaRPr lang="en-US" altLang="en-US" sz="2400"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95400"/>
            <a:ext cx="9144000" cy="5562600"/>
          </a:xfrm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altLang="en-US">
                <a:latin typeface="Arial" panose="020B0604020202020204" pitchFamily="34" charset="0"/>
                <a:cs typeface="Arial" panose="020B0604020202020204" pitchFamily="34" charset="0"/>
              </a:rPr>
              <a:t>AK se transportuju kao dipeptidi glutaminske kiseline</a:t>
            </a:r>
            <a:endParaRPr lang="en-US" altLang="en-US">
              <a:cs typeface="Times New Roman" panose="02020603050405020304" pitchFamily="18" charset="0"/>
            </a:endParaRPr>
          </a:p>
          <a:p>
            <a:pPr eaLnBrk="0" hangingPunct="0"/>
            <a:r>
              <a:rPr lang="sr-Latn-CS" altLang="en-US">
                <a:latin typeface="Arial" panose="020B0604020202020204" pitchFamily="34" charset="0"/>
                <a:cs typeface="Arial" panose="020B0604020202020204" pitchFamily="34" charset="0"/>
              </a:rPr>
              <a:t>Tripeptid glutation sl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sr-Latn-CS" altLang="en-US">
                <a:latin typeface="Arial" panose="020B0604020202020204" pitchFamily="34" charset="0"/>
                <a:cs typeface="Arial" panose="020B0604020202020204" pitchFamily="34" charset="0"/>
              </a:rPr>
              <a:t>i kao davalac gama-glutamil grupe</a:t>
            </a:r>
            <a:endParaRPr lang="en-US" altLang="en-US">
              <a:cs typeface="Times New Roman" panose="02020603050405020304" pitchFamily="18" charset="0"/>
            </a:endParaRPr>
          </a:p>
          <a:p>
            <a:pPr eaLnBrk="0" hangingPunct="0"/>
            <a:r>
              <a:rPr lang="sr-Latn-CS" altLang="en-US">
                <a:latin typeface="Arial" panose="020B0604020202020204" pitchFamily="34" charset="0"/>
                <a:cs typeface="Arial" panose="020B0604020202020204" pitchFamily="34" charset="0"/>
              </a:rPr>
              <a:t>Transport AK "ko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r-Latn-CS" altLang="en-US">
                <a:latin typeface="Arial" panose="020B0604020202020204" pitchFamily="34" charset="0"/>
                <a:cs typeface="Arial" panose="020B0604020202020204" pitchFamily="34" charset="0"/>
              </a:rPr>
              <a:t>ta" 3ATP po svakoj AK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>
              <a:cs typeface="Times New Roman" panose="02020603050405020304" pitchFamily="18" charset="0"/>
            </a:endParaRPr>
          </a:p>
          <a:p>
            <a:pPr eaLnBrk="0" hangingPunct="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969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VARENJE NUKLEINSKIH KISELINA</a:t>
            </a:r>
            <a:r>
              <a:rPr lang="sr-Latn-R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(NK)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Digestija</a:t>
            </a:r>
            <a:r>
              <a:rPr lang="en-US" dirty="0"/>
              <a:t> NK se </a:t>
            </a:r>
            <a:r>
              <a:rPr lang="en-US" dirty="0" err="1"/>
              <a:t>vr</a:t>
            </a:r>
            <a:r>
              <a:rPr lang="sr-Latn-RS" dirty="0"/>
              <a:t>ši u duodenumu</a:t>
            </a:r>
          </a:p>
          <a:p>
            <a:r>
              <a:rPr lang="sr-Latn-RS" b="1" dirty="0"/>
              <a:t>Pankreasna RN-aza i DN-aza </a:t>
            </a:r>
            <a:r>
              <a:rPr lang="sr-Latn-RS" dirty="0"/>
              <a:t>hidrolizuje do nivoa oligonukleotida</a:t>
            </a:r>
          </a:p>
          <a:p>
            <a:r>
              <a:rPr lang="sr-Latn-RS" b="1" dirty="0"/>
              <a:t>Fosfodiesteraze</a:t>
            </a:r>
            <a:r>
              <a:rPr lang="sr-Latn-RS" dirty="0"/>
              <a:t> sluzokože creva hidrolizuju oligonukleotide do mononukleotida</a:t>
            </a:r>
          </a:p>
          <a:p>
            <a:r>
              <a:rPr lang="sr-Latn-RS" dirty="0"/>
              <a:t>Mononukleotidi pomoću </a:t>
            </a:r>
            <a:r>
              <a:rPr lang="sr-Latn-RS" b="1" dirty="0"/>
              <a:t>nukleaza digestivnog trakta</a:t>
            </a:r>
            <a:r>
              <a:rPr lang="sr-Latn-RS" dirty="0"/>
              <a:t> se hidrolizuju do nukleozida i fosforne kiseline</a:t>
            </a:r>
          </a:p>
          <a:p>
            <a:r>
              <a:rPr lang="sr-Latn-RS" dirty="0"/>
              <a:t>Nukleozidi se resorbuju</a:t>
            </a:r>
          </a:p>
        </p:txBody>
      </p:sp>
    </p:spTree>
    <p:extLst>
      <p:ext uri="{BB962C8B-B14F-4D97-AF65-F5344CB8AC3E}">
        <p14:creationId xmlns:p14="http://schemas.microsoft.com/office/powerpoint/2010/main" val="17873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990600"/>
          </a:xfrm>
        </p:spPr>
        <p:txBody>
          <a:bodyPr/>
          <a:lstStyle/>
          <a:p>
            <a:r>
              <a:rPr lang="en-US" altLang="en-US" sz="3200">
                <a:latin typeface="YU Times New Roman" pitchFamily="18" charset="0"/>
              </a:rPr>
              <a:t>Metaboli~ki putevi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371600"/>
            <a:ext cx="7848600" cy="5105400"/>
          </a:xfrm>
        </p:spPr>
      </p:pic>
    </p:spTree>
    <p:extLst>
      <p:ext uri="{BB962C8B-B14F-4D97-AF65-F5344CB8AC3E}">
        <p14:creationId xmlns:p14="http://schemas.microsoft.com/office/powerpoint/2010/main" val="98931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3" y="811369"/>
            <a:ext cx="6130344" cy="5898524"/>
          </a:xfrm>
        </p:spPr>
      </p:pic>
    </p:spTree>
    <p:extLst>
      <p:ext uri="{BB962C8B-B14F-4D97-AF65-F5344CB8AC3E}">
        <p14:creationId xmlns:p14="http://schemas.microsoft.com/office/powerpoint/2010/main" val="151357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685800"/>
          </a:xfrm>
        </p:spPr>
        <p:txBody>
          <a:bodyPr/>
          <a:lstStyle/>
          <a:p>
            <a:r>
              <a:rPr lang="en-US" altLang="en-US" sz="3200" b="1">
                <a:latin typeface="YU Times New Roman" pitchFamily="18" charset="0"/>
              </a:rPr>
              <a:t>Struktura ugljenih hidrata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838200"/>
            <a:ext cx="4343400" cy="2743200"/>
          </a:xfr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4267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4343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4267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67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990600"/>
          </a:xfrm>
        </p:spPr>
        <p:txBody>
          <a:bodyPr/>
          <a:lstStyle/>
          <a:p>
            <a:r>
              <a:rPr lang="en-US" altLang="en-US" sz="3200" b="1">
                <a:latin typeface="YU Times New Roman" pitchFamily="18" charset="0"/>
              </a:rPr>
              <a:t>Varenje i resorpcija ugljenih hidrata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914400"/>
            <a:ext cx="8382000" cy="5486400"/>
          </a:xfrm>
        </p:spPr>
      </p:pic>
    </p:spTree>
    <p:extLst>
      <p:ext uri="{BB962C8B-B14F-4D97-AF65-F5344CB8AC3E}">
        <p14:creationId xmlns:p14="http://schemas.microsoft.com/office/powerpoint/2010/main" val="62079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EN</a:t>
            </a:r>
            <a:r>
              <a:rPr lang="sr-Latn-RS" sz="2800" dirty="0"/>
              <a:t>ZIMSKO VARENJE UGLJENIH HIDRATA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Varenje UH u digestivnom traktu se odvija postepeno</a:t>
            </a:r>
          </a:p>
          <a:p>
            <a:r>
              <a:rPr lang="sr-Latn-RS" dirty="0"/>
              <a:t>UH koji se najčešće unose putem hrane su: skrob, celuloza, glikogen (polisaharidi); laktoza, saharoza (disaharidi); fruktoza (monosaharid)</a:t>
            </a:r>
          </a:p>
          <a:p>
            <a:r>
              <a:rPr lang="sr-Latn-RS" dirty="0"/>
              <a:t>Varenje UH se prvenstveno vrši pomoću </a:t>
            </a:r>
            <a:r>
              <a:rPr lang="sr-Latn-RS" dirty="0">
                <a:solidFill>
                  <a:srgbClr val="FF0000"/>
                </a:solidFill>
              </a:rPr>
              <a:t>pankreasne</a:t>
            </a:r>
            <a:r>
              <a:rPr lang="sr-Latn-RS" dirty="0"/>
              <a:t> 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sr-Latn-RS" dirty="0">
                <a:solidFill>
                  <a:srgbClr val="FF0000"/>
                </a:solidFill>
              </a:rPr>
              <a:t> amilaze </a:t>
            </a:r>
            <a:r>
              <a:rPr lang="sr-Latn-RS" dirty="0"/>
              <a:t>koja hidrolizuje skrob i glikogen do dekstrina, maltotrioze i maltoze</a:t>
            </a:r>
          </a:p>
          <a:p>
            <a:r>
              <a:rPr lang="sr-Latn-RS" dirty="0">
                <a:solidFill>
                  <a:srgbClr val="FF0000"/>
                </a:solidFill>
              </a:rPr>
              <a:t>Intestinalne glukozidaze </a:t>
            </a:r>
            <a:r>
              <a:rPr lang="sr-Latn-RS" dirty="0"/>
              <a:t>hidrolizuju oligo i disaharide (maltozu, laktozu, i saharozu) do monosaharida glukoze, galaktoze i fruktoze.</a:t>
            </a:r>
          </a:p>
          <a:p>
            <a:r>
              <a:rPr lang="sr-Latn-RS"/>
              <a:t>Celulozu hidrolizuju bakterije debelog creva.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3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611" y="296214"/>
            <a:ext cx="9425189" cy="1803042"/>
          </a:xfrm>
        </p:spPr>
        <p:txBody>
          <a:bodyPr>
            <a:normAutofit/>
          </a:bodyPr>
          <a:lstStyle/>
          <a:p>
            <a:r>
              <a:rPr lang="en-US" altLang="en-US" sz="2400" b="1" u="sng" dirty="0" err="1">
                <a:solidFill>
                  <a:srgbClr val="FF0000"/>
                </a:solidFill>
                <a:latin typeface="YU Times New Roman" pitchFamily="18" charset="0"/>
              </a:rPr>
              <a:t>Resorpcija</a:t>
            </a:r>
            <a:r>
              <a:rPr lang="en-US" altLang="en-US" sz="2400" b="1" u="sng" dirty="0">
                <a:solidFill>
                  <a:srgbClr val="FF0000"/>
                </a:solidFill>
                <a:latin typeface="YU Times New Roman" pitchFamily="18" charset="0"/>
              </a:rPr>
              <a:t>:</a:t>
            </a:r>
            <a:br>
              <a:rPr lang="en-US" altLang="en-US" sz="2800" b="1" dirty="0">
                <a:latin typeface="YU Times New Roman" pitchFamily="18" charset="0"/>
              </a:rPr>
            </a:br>
            <a:r>
              <a:rPr lang="en-US" altLang="en-US" sz="2000" b="1" dirty="0">
                <a:latin typeface="YU Times New Roman" pitchFamily="18" charset="0"/>
              </a:rPr>
              <a:t>-</a:t>
            </a:r>
            <a:r>
              <a:rPr lang="en-US" altLang="en-US" sz="2400" b="1" dirty="0" err="1">
                <a:latin typeface="YU Times New Roman" pitchFamily="18" charset="0"/>
              </a:rPr>
              <a:t>glukoza</a:t>
            </a:r>
            <a:r>
              <a:rPr lang="en-US" altLang="en-US" sz="2400" b="1" dirty="0">
                <a:latin typeface="YU Times New Roman" pitchFamily="18" charset="0"/>
              </a:rPr>
              <a:t> </a:t>
            </a:r>
            <a:r>
              <a:rPr lang="en-US" altLang="en-US" sz="2400" b="1" dirty="0" err="1">
                <a:latin typeface="YU Times New Roman" pitchFamily="18" charset="0"/>
              </a:rPr>
              <a:t>i</a:t>
            </a:r>
            <a:r>
              <a:rPr lang="en-US" altLang="en-US" sz="2400" b="1" dirty="0">
                <a:latin typeface="YU Times New Roman" pitchFamily="18" charset="0"/>
              </a:rPr>
              <a:t> </a:t>
            </a:r>
            <a:r>
              <a:rPr lang="en-US" altLang="en-US" sz="2400" b="1" dirty="0" err="1">
                <a:latin typeface="YU Times New Roman" pitchFamily="18" charset="0"/>
              </a:rPr>
              <a:t>galaktoza</a:t>
            </a:r>
            <a:r>
              <a:rPr lang="en-US" altLang="en-US" sz="2400" b="1" dirty="0">
                <a:latin typeface="YU Times New Roman" pitchFamily="18" charset="0"/>
              </a:rPr>
              <a:t> (</a:t>
            </a:r>
            <a:r>
              <a:rPr lang="en-US" altLang="en-US" sz="2400" b="1" dirty="0" err="1">
                <a:latin typeface="YU Times New Roman" pitchFamily="18" charset="0"/>
              </a:rPr>
              <a:t>aktivni</a:t>
            </a:r>
            <a:r>
              <a:rPr lang="en-US" altLang="en-US" sz="2400" b="1" dirty="0">
                <a:latin typeface="YU Times New Roman" pitchFamily="18" charset="0"/>
              </a:rPr>
              <a:t> transport - </a:t>
            </a:r>
            <a:r>
              <a:rPr lang="en-US" altLang="en-US" sz="2400" b="1" dirty="0" err="1">
                <a:latin typeface="YU Times New Roman" pitchFamily="18" charset="0"/>
              </a:rPr>
              <a:t>simport</a:t>
            </a:r>
            <a:r>
              <a:rPr lang="en-US" altLang="en-US" sz="2400" b="1" dirty="0">
                <a:latin typeface="YU Times New Roman" pitchFamily="18" charset="0"/>
              </a:rPr>
              <a:t>)</a:t>
            </a:r>
            <a:br>
              <a:rPr lang="en-US" altLang="en-US" sz="2400" b="1" dirty="0">
                <a:latin typeface="YU Times New Roman" pitchFamily="18" charset="0"/>
              </a:rPr>
            </a:br>
            <a:r>
              <a:rPr lang="en-US" altLang="en-US" sz="2400" b="1" dirty="0">
                <a:latin typeface="YU Times New Roman" pitchFamily="18" charset="0"/>
              </a:rPr>
              <a:t>-</a:t>
            </a:r>
            <a:r>
              <a:rPr lang="en-US" altLang="en-US" sz="2400" b="1" dirty="0" err="1">
                <a:latin typeface="YU Times New Roman" pitchFamily="18" charset="0"/>
              </a:rPr>
              <a:t>fruktoza</a:t>
            </a:r>
            <a:r>
              <a:rPr lang="en-US" altLang="en-US" sz="2400" b="1" dirty="0">
                <a:latin typeface="YU Times New Roman" pitchFamily="18" charset="0"/>
              </a:rPr>
              <a:t> (</a:t>
            </a:r>
            <a:r>
              <a:rPr lang="en-US" altLang="en-US" sz="2400" b="1" dirty="0" err="1">
                <a:latin typeface="YU Times New Roman" pitchFamily="18" charset="0"/>
              </a:rPr>
              <a:t>olak</a:t>
            </a:r>
            <a:r>
              <a:rPr lang="sr-Latn-RS" altLang="en-US" sz="2400" b="1" dirty="0">
                <a:latin typeface="YU Times New Roman" pitchFamily="18" charset="0"/>
              </a:rPr>
              <a:t>š</a:t>
            </a:r>
            <a:r>
              <a:rPr lang="en-US" altLang="en-US" sz="2400" b="1" dirty="0" err="1">
                <a:latin typeface="YU Times New Roman" pitchFamily="18" charset="0"/>
              </a:rPr>
              <a:t>ana</a:t>
            </a:r>
            <a:r>
              <a:rPr lang="en-US" altLang="en-US" sz="2400" b="1" dirty="0">
                <a:latin typeface="YU Times New Roman" pitchFamily="18" charset="0"/>
              </a:rPr>
              <a:t> </a:t>
            </a:r>
            <a:r>
              <a:rPr lang="en-US" altLang="en-US" sz="2400" b="1" dirty="0" err="1">
                <a:latin typeface="YU Times New Roman" pitchFamily="18" charset="0"/>
              </a:rPr>
              <a:t>difuzija</a:t>
            </a:r>
            <a:r>
              <a:rPr lang="en-US" altLang="en-US" sz="2400" b="1" dirty="0">
                <a:latin typeface="YU Times New Roman" pitchFamily="18" charset="0"/>
              </a:rPr>
              <a:t>)</a:t>
            </a:r>
            <a:br>
              <a:rPr lang="en-US" altLang="en-US" sz="2400" b="1" dirty="0">
                <a:latin typeface="YU Times New Roman" pitchFamily="18" charset="0"/>
              </a:rPr>
            </a:br>
            <a:r>
              <a:rPr lang="en-US" altLang="en-US" sz="2400" b="1" dirty="0">
                <a:latin typeface="YU Times New Roman" pitchFamily="18" charset="0"/>
              </a:rPr>
              <a:t>-</a:t>
            </a:r>
            <a:r>
              <a:rPr lang="en-US" altLang="en-US" sz="2400" b="1" dirty="0" err="1">
                <a:latin typeface="YU Times New Roman" pitchFamily="18" charset="0"/>
              </a:rPr>
              <a:t>pentoze</a:t>
            </a:r>
            <a:r>
              <a:rPr lang="en-US" altLang="en-US" sz="2400" b="1" dirty="0">
                <a:latin typeface="YU Times New Roman" pitchFamily="18" charset="0"/>
              </a:rPr>
              <a:t> (</a:t>
            </a:r>
            <a:r>
              <a:rPr lang="en-US" altLang="en-US" sz="2400" b="1" dirty="0" err="1">
                <a:latin typeface="YU Times New Roman" pitchFamily="18" charset="0"/>
              </a:rPr>
              <a:t>pasivna</a:t>
            </a:r>
            <a:r>
              <a:rPr lang="en-US" altLang="en-US" sz="2400" b="1" dirty="0">
                <a:latin typeface="YU Times New Roman" pitchFamily="18" charset="0"/>
              </a:rPr>
              <a:t> </a:t>
            </a:r>
            <a:r>
              <a:rPr lang="en-US" altLang="en-US" sz="2400" b="1" dirty="0" err="1">
                <a:latin typeface="YU Times New Roman" pitchFamily="18" charset="0"/>
              </a:rPr>
              <a:t>difuzija</a:t>
            </a:r>
            <a:r>
              <a:rPr lang="en-US" altLang="en-US" sz="2400" b="1" dirty="0">
                <a:latin typeface="YU Times New Roman" pitchFamily="18" charset="0"/>
              </a:rPr>
              <a:t>)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099256"/>
            <a:ext cx="8229600" cy="4530144"/>
          </a:xfrm>
        </p:spPr>
      </p:pic>
    </p:spTree>
    <p:extLst>
      <p:ext uri="{BB962C8B-B14F-4D97-AF65-F5344CB8AC3E}">
        <p14:creationId xmlns:p14="http://schemas.microsoft.com/office/powerpoint/2010/main" val="403180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620713"/>
            <a:ext cx="8208963" cy="5688012"/>
          </a:xfrm>
        </p:spPr>
      </p:pic>
    </p:spTree>
    <p:extLst>
      <p:ext uri="{BB962C8B-B14F-4D97-AF65-F5344CB8AC3E}">
        <p14:creationId xmlns:p14="http://schemas.microsoft.com/office/powerpoint/2010/main" val="93312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539</Words>
  <Application>Microsoft Office PowerPoint</Application>
  <PresentationFormat>Široki ekran</PresentationFormat>
  <Paragraphs>50</Paragraphs>
  <Slides>26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YU Times New Roman</vt:lpstr>
      <vt:lpstr>Office Theme</vt:lpstr>
      <vt:lpstr>Metabolizam - opšti pregled Digestivna faza metabolizma</vt:lpstr>
      <vt:lpstr>PowerPoint prezentacija</vt:lpstr>
      <vt:lpstr>Metaboli~ki putevi</vt:lpstr>
      <vt:lpstr>B </vt:lpstr>
      <vt:lpstr>Struktura ugljenih hidrata</vt:lpstr>
      <vt:lpstr>Varenje i resorpcija ugljenih hidrata</vt:lpstr>
      <vt:lpstr>ENZIMSKO VARENJE UGLJENIH HIDRATA</vt:lpstr>
      <vt:lpstr>Resorpcija: -glukoza i galaktoza (aktivni transport - simport) -fruktoza (olakšana difuzija) -pentoze (pasivna difuzija)</vt:lpstr>
      <vt:lpstr>PowerPoint prezentacija</vt:lpstr>
      <vt:lpstr>LIPIDI  Struktura nekih lipidnih molekula </vt:lpstr>
      <vt:lpstr>Glavne uloge lipida u organizmu </vt:lpstr>
      <vt:lpstr>Varenje lipida</vt:lpstr>
      <vt:lpstr>Emulgovanje masti</vt:lpstr>
      <vt:lpstr>Hidroliza triglicerida mešovite micele dejstvom pankreasne lipaze  Ulazak MK i 2-MGC u enterocite - prosta difuzija, MK ulaze u obliku Na i K sapuna</vt:lpstr>
      <vt:lpstr>Resinteza triglicerida i nastanak hilomikrona.  Ulazak TGC u limfotok „hilomikroni“ (MK dugih lanaca) i portalni krvotok (masne kiseline kratkih i srednjih lanaca)</vt:lpstr>
      <vt:lpstr>Transport lipida  MK - vezane za albumine krvne plazme TGC i holesterol - vezani za apoproteine (lipoproteini)</vt:lpstr>
      <vt:lpstr>PowerPoint prezentacija</vt:lpstr>
      <vt:lpstr>PowerPoint prezentacija</vt:lpstr>
      <vt:lpstr>Tkivno preuzimanje triglicerida</vt:lpstr>
      <vt:lpstr>Masno tkivo</vt:lpstr>
      <vt:lpstr>Varenje proteina i resorpcija aminokiselina</vt:lpstr>
      <vt:lpstr>PowerPoint prezentacija</vt:lpstr>
      <vt:lpstr>PowerPoint prezentacija</vt:lpstr>
      <vt:lpstr>Resorpcija aminokiselina - aktivni transport (zavisan od Na+) Pet specifičnih transportnih sistema (NB. grupe srodnih AK) Specifičnost  permeabiliteta crevne sluzokože mladunaca </vt:lpstr>
      <vt:lpstr> </vt:lpstr>
      <vt:lpstr>VARENJE NUKLEINSKIH KISELINA (NK)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</dc:creator>
  <cp:lastModifiedBy>nnn</cp:lastModifiedBy>
  <cp:revision>14</cp:revision>
  <dcterms:created xsi:type="dcterms:W3CDTF">2022-04-03T15:54:23Z</dcterms:created>
  <dcterms:modified xsi:type="dcterms:W3CDTF">2022-04-27T19:19:37Z</dcterms:modified>
</cp:coreProperties>
</file>