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84" r:id="rId6"/>
    <p:sldId id="280" r:id="rId7"/>
    <p:sldId id="281" r:id="rId8"/>
    <p:sldId id="282" r:id="rId9"/>
    <p:sldId id="258" r:id="rId10"/>
    <p:sldId id="260" r:id="rId11"/>
    <p:sldId id="283" r:id="rId12"/>
    <p:sldId id="277" r:id="rId13"/>
    <p:sldId id="278" r:id="rId14"/>
    <p:sldId id="271" r:id="rId15"/>
    <p:sldId id="263" r:id="rId16"/>
    <p:sldId id="264" r:id="rId17"/>
    <p:sldId id="279" r:id="rId18"/>
    <p:sldId id="285" r:id="rId19"/>
    <p:sldId id="286" r:id="rId20"/>
    <p:sldId id="287" r:id="rId21"/>
    <p:sldId id="288" r:id="rId22"/>
    <p:sldId id="289" r:id="rId23"/>
    <p:sldId id="290" r:id="rId24"/>
    <p:sldId id="273" r:id="rId25"/>
    <p:sldId id="267" r:id="rId26"/>
    <p:sldId id="27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4660"/>
  </p:normalViewPr>
  <p:slideViewPr>
    <p:cSldViewPr>
      <p:cViewPr varScale="1">
        <p:scale>
          <a:sx n="97" d="100"/>
          <a:sy n="97" d="100"/>
        </p:scale>
        <p:origin x="19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0CC5E1-DC0E-4415-94B4-E33BFD1D8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90036-23D5-3F08-13A7-365D3126CB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943BCA-3DB6-4E27-E0E0-2EEB74656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4F402-C545-4A6F-BC07-A2A01F8E0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2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317B97-F309-8DDE-698D-EC9B53A6A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1FF06E-CD97-A0D6-46A8-2F9B5D422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6AB263-0404-21A2-C304-237714AC7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523D9-EF6E-4645-AC1C-D99F1AFDC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03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3E973F-CCD0-D3AF-5E11-BFB523B877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38FAC5-5A6C-68D6-7A5E-157AF7BD32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967F06-5AB3-110E-EC58-1DA2C6489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8D4A9-E5BF-45D6-8361-6AD4EA562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1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2072B8-2EEF-59B1-8C93-5C3DDDD37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D50858-7F88-9C13-B6A4-0C5BFB0C6D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2DF86A-31AE-832C-9CEA-1A6367404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1E37C-D10F-4EEB-B39C-7C9F89271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17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CEE461-82E2-D4BE-BDA1-EB1AF14D3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4C7934-EA65-85A3-BD1B-535725BEDA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E6D02B-1FA9-C97B-F4EC-C7BBE1BE1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46843-F8A5-411A-A18D-D67E09DCC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9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F6A3D-1169-AC57-E136-ECCBB100F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B5B2D-4070-A34D-7950-920D2CC1A1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5AC17B-4E17-AD39-D887-F7BEB2B51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6D369-C175-459B-97CB-4EAEABCDD2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2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0E8911-E4C5-A02A-1916-B91FBFA75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5D11ED-6577-88E7-6793-1560C1FB9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1E10895-4B71-B7A8-A92C-495DAC7E3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99442-B333-4560-A02E-8EAF142E15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97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661B27-7089-7A5F-39EB-82A831732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7C994B-EBB9-123A-2E5F-0BD1F6A4D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5B37FD-DCBB-B381-B8AC-BC1D3F305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FDEB0-8DE4-4FD0-9912-9747C22C1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28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047815-F7ED-90D2-B6BB-6B970CF29D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B73FA7-C075-5CAB-1EB7-6A5AAEC47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DCA376-4E7E-65D4-E47C-AA6E062EA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D7572-C37B-4802-807A-B55BBBDFA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17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E03371-B58F-8DAD-D569-CB9C45E5E7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A8AA2-187E-1B33-B815-B494EA44C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16E81C-F442-3639-3539-7D2441069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EF61D-12C7-4994-B371-0997BD247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73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52B445-42CF-44C4-2504-AA35837845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C2FAB6-864D-785D-8618-7D76377B9C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EF6911-A5A5-BE3F-9222-3CEDA605D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62E1A-47F1-4B46-92EC-3D678D9BB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17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FBCCFE-C6CC-01E8-6823-48A9619A2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BF1639-D264-A24C-9224-5D14B7D77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BD9376-F060-0454-0B37-3A0FB574DC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64FE0A-58C1-49C6-B8A7-1677AD8268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9B5DCC-B17B-D5F1-2FE0-FCDBCEE45D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60FD103-2FE7-4D58-A376-6A1D784585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7C25B29-24CE-59DE-97BE-45DAE8DCB3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130425"/>
            <a:ext cx="5867400" cy="1470025"/>
          </a:xfrm>
        </p:spPr>
        <p:txBody>
          <a:bodyPr/>
          <a:lstStyle/>
          <a:p>
            <a:pPr eaLnBrk="1" hangingPunct="1"/>
            <a:r>
              <a:rPr lang="sr-Latn-RS" altLang="sr-Latn-RS" sz="3200"/>
              <a:t>Biološke membrane</a:t>
            </a:r>
            <a:r>
              <a:rPr lang="sr-Cyrl-RS" altLang="sr-Latn-RS" sz="3200"/>
              <a:t>: </a:t>
            </a:r>
            <a:r>
              <a:rPr lang="sr-Latn-RS" altLang="sr-Latn-RS" sz="3200"/>
              <a:t>građa membrane</a:t>
            </a:r>
            <a:r>
              <a:rPr lang="sr-Cyrl-RS" altLang="sr-Latn-RS" sz="3200"/>
              <a:t>; </a:t>
            </a:r>
            <a:r>
              <a:rPr lang="sr-Latn-RS" altLang="sr-Latn-RS" sz="3200"/>
              <a:t>transport materija</a:t>
            </a:r>
            <a:r>
              <a:rPr lang="sr-Cyrl-RS" altLang="sr-Latn-RS" sz="3200"/>
              <a:t>. </a:t>
            </a:r>
            <a:r>
              <a:rPr lang="sr-Latn-RS" altLang="sr-Latn-RS" sz="3200"/>
              <a:t>Elektrohemijski gradijent i prenos električnog impulsa</a:t>
            </a:r>
            <a:endParaRPr lang="en-US" altLang="en-US" sz="32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19A3AC9-30F8-5EA6-C777-545A784B85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00600" y="5410200"/>
            <a:ext cx="3352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en-US" sz="2400"/>
              <a:t> Prof.dr Olivera Valčić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31</a:t>
            </a:r>
            <a:r>
              <a:rPr lang="sr-Latn-CS" altLang="en-US" sz="2400"/>
              <a:t>.0</a:t>
            </a:r>
            <a:r>
              <a:rPr lang="en-US" altLang="en-US" sz="2400"/>
              <a:t>3</a:t>
            </a:r>
            <a:r>
              <a:rPr lang="sr-Latn-CS" altLang="en-US" sz="2400"/>
              <a:t>.202</a:t>
            </a:r>
            <a:r>
              <a:rPr lang="sr-Latn-RS" altLang="en-US" sz="2400"/>
              <a:t>2</a:t>
            </a:r>
            <a:r>
              <a:rPr lang="sr-Latn-CS" altLang="en-US" sz="2800"/>
              <a:t>.</a:t>
            </a:r>
            <a:endParaRPr lang="en-US" altLang="en-US" sz="2800"/>
          </a:p>
        </p:txBody>
      </p:sp>
      <p:pic>
        <p:nvPicPr>
          <p:cNvPr id="2052" name="Picture 5" descr="http://www.emc.maricopa.edu/faculty/farabee/biobk/01967a.jpg">
            <a:extLst>
              <a:ext uri="{FF2B5EF4-FFF2-40B4-BE49-F238E27FC236}">
                <a16:creationId xmlns:a16="http://schemas.microsoft.com/office/drawing/2014/main" id="{EC5A01B7-CF17-5DB7-528E-B72D4175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mso3DEC">
            <a:extLst>
              <a:ext uri="{FF2B5EF4-FFF2-40B4-BE49-F238E27FC236}">
                <a16:creationId xmlns:a16="http://schemas.microsoft.com/office/drawing/2014/main" id="{CBB26DED-F7E1-0131-CE4D-1E55AFB34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10796C3-E7C2-5708-BFA4-C2FBF1FAF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sr-Latn-CS" altLang="en-US" sz="3200"/>
              <a:t>Olakšana difuzija</a:t>
            </a:r>
            <a:endParaRPr lang="en-US" altLang="en-US" sz="32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D3C0918-7617-A3C1-F70C-DB3FD2872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/>
            <a:r>
              <a:rPr lang="sr-Latn-CS" altLang="en-US" sz="2400"/>
              <a:t>Odvija se putem posrednika</a:t>
            </a:r>
          </a:p>
          <a:p>
            <a:pPr eaLnBrk="1" hangingPunct="1"/>
            <a:r>
              <a:rPr lang="sr-Latn-CS" altLang="en-US" sz="2400"/>
              <a:t>U smeru gradijenta koncentracije</a:t>
            </a:r>
          </a:p>
          <a:p>
            <a:pPr eaLnBrk="1" hangingPunct="1"/>
            <a:r>
              <a:rPr lang="sr-Latn-CS" altLang="en-US" sz="2400"/>
              <a:t>Brzina zavisi od razlike u konc. i tipa rastvorene substance</a:t>
            </a:r>
          </a:p>
          <a:p>
            <a:pPr eaLnBrk="1" hangingPunct="1"/>
            <a:r>
              <a:rPr lang="sr-Latn-CS" altLang="en-US" sz="2400"/>
              <a:t>Polarni i naelektrisani molekuli sporo difunduju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***</a:t>
            </a:r>
            <a:endParaRPr lang="sr-Latn-CS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sr-Latn-CS" altLang="en-US" sz="2400"/>
              <a:t>Brzina može da se poveća putem nosača jona - jonofora</a:t>
            </a:r>
            <a:endParaRPr lang="en-US" altLang="en-US" sz="2400"/>
          </a:p>
        </p:txBody>
      </p:sp>
      <p:pic>
        <p:nvPicPr>
          <p:cNvPr id="11268" name="Picture 4" descr="C:\Users\User\Desktop\how_facilitated_dif_c_la_784-1i4rm9g.jpg">
            <a:extLst>
              <a:ext uri="{FF2B5EF4-FFF2-40B4-BE49-F238E27FC236}">
                <a16:creationId xmlns:a16="http://schemas.microsoft.com/office/drawing/2014/main" id="{AA73695F-A1D3-9525-924A-B07FFEE1E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792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4D730AC-EED0-24BE-31F4-10556461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12291" name="Content Placeholder 3">
            <a:extLst>
              <a:ext uri="{FF2B5EF4-FFF2-40B4-BE49-F238E27FC236}">
                <a16:creationId xmlns:a16="http://schemas.microsoft.com/office/drawing/2014/main" id="{8961E7FC-04AC-92B9-DC0D-2CFEAAD1F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74638"/>
            <a:ext cx="7391400" cy="63547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E390314-18E7-8431-1E26-D6DA3A46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2400"/>
          </a:p>
        </p:txBody>
      </p:sp>
      <p:pic>
        <p:nvPicPr>
          <p:cNvPr id="13315" name="Content Placeholder 1">
            <a:extLst>
              <a:ext uri="{FF2B5EF4-FFF2-40B4-BE49-F238E27FC236}">
                <a16:creationId xmlns:a16="http://schemas.microsoft.com/office/drawing/2014/main" id="{82E1EFDB-BA9D-B210-45F8-520BD3D4A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33400"/>
            <a:ext cx="8534400" cy="6019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A6AF62D-3755-4711-BB77-3B3B7314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K+ kanal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9145790F-05C3-33B8-D8E8-997BDFF44B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058988"/>
            <a:ext cx="6191250" cy="360997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0F80C9F-F131-EF94-134E-08A431A4D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endParaRPr lang="en-US" altLang="en-US" sz="36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C298632-BE9B-8A6B-FC88-0F6CAED43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/>
            <a:r>
              <a:rPr lang="sr-Latn-CS" altLang="en-US">
                <a:solidFill>
                  <a:srgbClr val="D60093"/>
                </a:solidFill>
              </a:rPr>
              <a:t>Selektivnost prema elektrolitima</a:t>
            </a:r>
          </a:p>
          <a:p>
            <a:pPr eaLnBrk="1" hangingPunct="1"/>
            <a:r>
              <a:rPr lang="sr-Latn-CS" altLang="en-US" sz="2200" i="1"/>
              <a:t>Veličina jonskog kanala </a:t>
            </a:r>
            <a:r>
              <a:rPr lang="sr-Latn-CS" altLang="en-US" sz="2200" b="1" i="1" u="sng"/>
              <a:t>nije</a:t>
            </a:r>
            <a:r>
              <a:rPr lang="sr-Latn-CS" altLang="en-US" sz="2200" i="1"/>
              <a:t> presudna</a:t>
            </a:r>
          </a:p>
          <a:p>
            <a:pPr eaLnBrk="1" hangingPunct="1"/>
            <a:r>
              <a:rPr lang="sr-Latn-CS" altLang="en-US" sz="2200" i="1"/>
              <a:t>Sposobnost dehidratacije jona (lakše se dehidriraju veći joni)</a:t>
            </a:r>
          </a:p>
          <a:p>
            <a:pPr eaLnBrk="1" hangingPunct="1"/>
            <a:r>
              <a:rPr lang="sr-Latn-CS" altLang="en-US" sz="2200" i="1"/>
              <a:t>Elektrostatske interakcije jon/unutrašnjost pore (polarnost AK)</a:t>
            </a:r>
          </a:p>
          <a:p>
            <a:pPr eaLnBrk="1" hangingPunct="1">
              <a:buFontTx/>
              <a:buNone/>
            </a:pPr>
            <a:endParaRPr lang="sr-Latn-CS" altLang="en-US" sz="2200" i="1"/>
          </a:p>
          <a:p>
            <a:pPr eaLnBrk="1" hangingPunct="1"/>
            <a:r>
              <a:rPr lang="sr-Latn-CS" altLang="en-US">
                <a:solidFill>
                  <a:srgbClr val="339966"/>
                </a:solidFill>
              </a:rPr>
              <a:t>Selektivnost prema ne-elektrolitima</a:t>
            </a:r>
          </a:p>
          <a:p>
            <a:pPr eaLnBrk="1" hangingPunct="1"/>
            <a:r>
              <a:rPr lang="sr-Latn-CS" altLang="en-US" sz="2200" i="1"/>
              <a:t>Hidrofobne sub. prolaze kroz lipidni dvosloj </a:t>
            </a:r>
            <a:r>
              <a:rPr lang="sr-Latn-CS" altLang="en-US" sz="2200" b="1" i="1" u="sng"/>
              <a:t>pasivnom difuzijom</a:t>
            </a:r>
          </a:p>
          <a:p>
            <a:pPr eaLnBrk="1" hangingPunct="1"/>
            <a:r>
              <a:rPr lang="sr-Latn-CS" altLang="en-US" sz="2200" i="1"/>
              <a:t>Polarni ne-elektroliti (etanol, metanol, urea..) prolaze kroz vodene kanale u membrani </a:t>
            </a:r>
            <a:r>
              <a:rPr lang="sr-Latn-CS" altLang="en-US" sz="2200" b="1" i="1" u="sng"/>
              <a:t>ali </a:t>
            </a:r>
            <a:r>
              <a:rPr lang="sr-Latn-CS" altLang="en-US" sz="2200" i="1"/>
              <a:t>nema regulatornog mehanizma koji ograničava transport (ranjivost ćelije)</a:t>
            </a:r>
          </a:p>
          <a:p>
            <a:pPr eaLnBrk="1" hangingPunct="1"/>
            <a:endParaRPr lang="sr-Latn-CS" altLang="en-US" sz="2200" i="1">
              <a:solidFill>
                <a:srgbClr val="339966"/>
              </a:solidFill>
            </a:endParaRPr>
          </a:p>
          <a:p>
            <a:pPr eaLnBrk="1" hangingPunct="1"/>
            <a:endParaRPr lang="en-US" altLang="en-US" sz="2400"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3C9A44D-ACC3-A578-1C71-C27B7146D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2800" b="1"/>
              <a:t>Posredovani transport </a:t>
            </a:r>
            <a:endParaRPr lang="en-US" altLang="en-US" sz="2800" b="1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B2C91A9-E464-5002-E5AE-627766047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sr-Latn-CS" altLang="en-US" sz="2800" dirty="0"/>
          </a:p>
          <a:p>
            <a:pPr eaLnBrk="1" hangingPunct="1">
              <a:buFontTx/>
              <a:buNone/>
              <a:defRPr/>
            </a:pPr>
            <a:r>
              <a:rPr lang="sr-Latn-CS" altLang="en-US" sz="2800" dirty="0"/>
              <a:t>Mehanizmi posredovanog transporta</a:t>
            </a:r>
          </a:p>
          <a:p>
            <a:pPr eaLnBrk="1" hangingPunct="1">
              <a:buFontTx/>
              <a:buNone/>
              <a:defRPr/>
            </a:pPr>
            <a:r>
              <a:rPr lang="sr-Latn-CS" altLang="en-US" sz="2400" dirty="0"/>
              <a:t>-Transportni proteini. </a:t>
            </a:r>
            <a:r>
              <a:rPr lang="sr-Latn-CS" altLang="en-US" sz="2400" i="1" dirty="0"/>
              <a:t>Promene TP u </a:t>
            </a:r>
            <a:r>
              <a:rPr lang="sr-Latn-CS" altLang="en-US" sz="2400" i="1" dirty="0">
                <a:solidFill>
                  <a:srgbClr val="FF0000"/>
                </a:solidFill>
              </a:rPr>
              <a:t>ogledalu promena fizioloških potreba ćelije</a:t>
            </a:r>
            <a:r>
              <a:rPr lang="sr-Latn-CS" altLang="en-US" sz="2400" i="1" dirty="0"/>
              <a:t>. Specifični  TP zavise od tipa ćelije i faze fiziološkog ciklusa. Regulacija na nivou transkripcije gena.</a:t>
            </a:r>
          </a:p>
          <a:p>
            <a:pPr eaLnBrk="1" hangingPunct="1">
              <a:buFontTx/>
              <a:buNone/>
              <a:defRPr/>
            </a:pPr>
            <a:endParaRPr lang="sr-Latn-CS" altLang="en-US" sz="2400" dirty="0"/>
          </a:p>
          <a:p>
            <a:pPr eaLnBrk="1" hangingPunct="1">
              <a:buFontTx/>
              <a:buChar char="-"/>
              <a:defRPr/>
            </a:pPr>
            <a:endParaRPr lang="sr-Latn-CS" altLang="en-US" sz="2400" dirty="0"/>
          </a:p>
        </p:txBody>
      </p:sp>
      <p:pic>
        <p:nvPicPr>
          <p:cNvPr id="16388" name="Picture 4" descr="Membrana-12">
            <a:extLst>
              <a:ext uri="{FF2B5EF4-FFF2-40B4-BE49-F238E27FC236}">
                <a16:creationId xmlns:a16="http://schemas.microsoft.com/office/drawing/2014/main" id="{50F519C8-979F-BBBB-B374-BCA64E22D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304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Membrana-13">
            <a:extLst>
              <a:ext uri="{FF2B5EF4-FFF2-40B4-BE49-F238E27FC236}">
                <a16:creationId xmlns:a16="http://schemas.microsoft.com/office/drawing/2014/main" id="{788AFED2-D83E-CB53-4031-A8DE5E93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365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164D7B2-AD43-FABE-EE41-2D424EFF3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2294885-E61C-071C-49A5-343E27372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/>
            <a:r>
              <a:rPr lang="sr-Latn-CS" altLang="en-US" sz="2400"/>
              <a:t>Transportni proteini su specifični i mogu da ih inhibiraju specifični inhibitori. Kinetika transporta se odvija po istim zakonitostima kao i enzimske reakcije (Km)</a:t>
            </a:r>
          </a:p>
          <a:p>
            <a:pPr eaLnBrk="1" hangingPunct="1"/>
            <a:r>
              <a:rPr lang="sr-Latn-CS" altLang="en-US" sz="2400"/>
              <a:t>Transport –faze: prepoznavanje, translokacija, oslobađanje i vraćanje u prvobitno stanje</a:t>
            </a:r>
          </a:p>
          <a:p>
            <a:pPr eaLnBrk="1" hangingPunct="1">
              <a:buFontTx/>
              <a:buNone/>
            </a:pPr>
            <a:endParaRPr lang="en-US" altLang="en-US" sz="2400"/>
          </a:p>
        </p:txBody>
      </p:sp>
      <p:pic>
        <p:nvPicPr>
          <p:cNvPr id="17412" name="Picture 4" descr="Membrana-15">
            <a:extLst>
              <a:ext uri="{FF2B5EF4-FFF2-40B4-BE49-F238E27FC236}">
                <a16:creationId xmlns:a16="http://schemas.microsoft.com/office/drawing/2014/main" id="{7C7E49D8-34C6-6AB7-207C-84BE05D5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655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CE42949-B5F8-6F53-D071-DA01F170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altLang="en-US" sz="2400"/>
              <a:t>Simport – glukoza + Na resorbuju u enterocit</a:t>
            </a:r>
            <a:br>
              <a:rPr lang="en-US" altLang="en-US" sz="2400"/>
            </a:br>
            <a:br>
              <a:rPr lang="en-US" altLang="en-US" sz="2400"/>
            </a:br>
            <a:r>
              <a:rPr lang="en-US" altLang="en-US" sz="2400"/>
              <a:t>Uniport – glukoza izlazi iz enterocita u krv, a Na izlazi preko Na/K pumpe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8E06097B-6FF3-52F3-8DCF-D30523F021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243138"/>
            <a:ext cx="5943600" cy="4157662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5ABE8FD-F434-DADC-CA91-615C7F70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7B9B6FF3-B839-E393-D60B-4B5FF79F3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74638"/>
            <a:ext cx="7772400" cy="62023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D7FB70B-EDA5-05B1-3028-94BC188A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20483" name="Content Placeholder 3">
            <a:extLst>
              <a:ext uri="{FF2B5EF4-FFF2-40B4-BE49-F238E27FC236}">
                <a16:creationId xmlns:a16="http://schemas.microsoft.com/office/drawing/2014/main" id="{CD98DAFE-B855-4BB9-B402-842FA1508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57200"/>
            <a:ext cx="7848600" cy="6248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7020AB3-0A48-1230-3955-44A26CC0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524000"/>
          </a:xfrm>
        </p:spPr>
        <p:txBody>
          <a:bodyPr/>
          <a:lstStyle/>
          <a:p>
            <a:r>
              <a:rPr lang="sr-Latn-CS" altLang="en-US"/>
              <a:t>Good fences make good neighbors  </a:t>
            </a:r>
            <a:br>
              <a:rPr lang="sr-Latn-CS" altLang="en-US"/>
            </a:br>
            <a:r>
              <a:rPr lang="sr-Latn-CS" altLang="en-US" sz="3200" i="1"/>
              <a:t>R.Frost, 1914</a:t>
            </a:r>
            <a:endParaRPr lang="en-US" altLang="en-US" sz="3200" i="1"/>
          </a:p>
        </p:txBody>
      </p:sp>
      <p:pic>
        <p:nvPicPr>
          <p:cNvPr id="3075" name="Picture 5" descr="https://s-media-cache-ak0.pinimg.com/originals/4d/2c/c5/4d2cc5aadbe6d581efa4dd087c8626f9.jpg">
            <a:extLst>
              <a:ext uri="{FF2B5EF4-FFF2-40B4-BE49-F238E27FC236}">
                <a16:creationId xmlns:a16="http://schemas.microsoft.com/office/drawing/2014/main" id="{1A88395C-37E3-90CE-55A7-2078F46872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505200"/>
            <a:ext cx="3324225" cy="2392363"/>
          </a:xfrm>
          <a:noFill/>
        </p:spPr>
      </p:pic>
      <p:pic>
        <p:nvPicPr>
          <p:cNvPr id="3076" name="Picture 7" descr="http://spartanfencesystems.com/i/aluminum-fence-with-gate.jpg">
            <a:extLst>
              <a:ext uri="{FF2B5EF4-FFF2-40B4-BE49-F238E27FC236}">
                <a16:creationId xmlns:a16="http://schemas.microsoft.com/office/drawing/2014/main" id="{0E1A6AB2-88DA-CC8F-7DBE-0EDEF89BB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2971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https://encrypted-tbn2.gstatic.com/images?q=tbn:ANd9GcT7gur2bTEfbwC3FQXFKYv_kyLzCxIH-OsMZNUh7ST49bm2VTEyoA">
            <a:extLst>
              <a:ext uri="{FF2B5EF4-FFF2-40B4-BE49-F238E27FC236}">
                <a16:creationId xmlns:a16="http://schemas.microsoft.com/office/drawing/2014/main" id="{24D138DC-9850-1FF0-5720-F2ACEBF92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2381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0EB4770-BBBC-B535-2564-1FB9B5E41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AA99E875-5944-E178-947E-259162FD1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"/>
            <a:ext cx="8229600" cy="6248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2CB7FEB-A6FA-08F2-FDFA-C491626A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22531" name="Content Placeholder 3">
            <a:extLst>
              <a:ext uri="{FF2B5EF4-FFF2-40B4-BE49-F238E27FC236}">
                <a16:creationId xmlns:a16="http://schemas.microsoft.com/office/drawing/2014/main" id="{4B42E8F6-6C1B-80CE-9983-421E85721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74638"/>
            <a:ext cx="7848600" cy="63547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3519CCD-AA34-F59B-5A0A-69BCB318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sr-Latn-RS" sz="2400"/>
              <a:t>Elektrohemijski gradijent i prenos bioelektričnog impulsa</a:t>
            </a:r>
            <a:endParaRPr lang="en-US" altLang="sr-Latn-RS" sz="240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B57C748F-FA58-EC74-4BD7-8B07ACC75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1EE1AAFD-69C4-AA5A-5F8F-DE40BBD2B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467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77FC401-CB10-61BB-CEE9-6C55451B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DA59075-8B00-7D3A-D400-DD93C320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altLang="sr-Latn-RS" sz="2800"/>
              <a:t>Otvoreni Na kanali- Na ulazi u ćeliju, unutrašnjost ćelije postaje +ve= depolarizacija</a:t>
            </a:r>
          </a:p>
          <a:p>
            <a:r>
              <a:rPr lang="sr-Latn-RS" altLang="sr-Latn-RS" sz="2800"/>
              <a:t>Dolazi do otvaranja K kanala i K izlazi iz ćelije = repolarizacija</a:t>
            </a:r>
          </a:p>
          <a:p>
            <a:endParaRPr lang="sr-Latn-RS" altLang="sr-Latn-RS" sz="2800"/>
          </a:p>
          <a:p>
            <a:r>
              <a:rPr lang="sr-Latn-RS" altLang="sr-Latn-RS" sz="2800"/>
              <a:t>Nastaje akcioni potencijal (2 milisekunde) koji se prostire dužneurona</a:t>
            </a:r>
            <a:endParaRPr lang="en-US" altLang="sr-Latn-RS" sz="2800"/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DCFF2527-9562-96D4-E6CA-9EDC1B3CC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152400"/>
            <a:ext cx="2705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>
            <a:extLst>
              <a:ext uri="{FF2B5EF4-FFF2-40B4-BE49-F238E27FC236}">
                <a16:creationId xmlns:a16="http://schemas.microsoft.com/office/drawing/2014/main" id="{3DA35E81-BE38-4D55-EBAE-370B0EF13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4800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F302F65-8C33-7578-E2C0-F48F5FCE1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sr-Latn-CS" altLang="en-US" sz="3200"/>
              <a:t>Endo i egzocitoza</a:t>
            </a:r>
            <a:endParaRPr lang="en-US" altLang="en-US" sz="320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415CE58-08E5-C91B-C1CD-81D58C45A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eaLnBrk="1" hangingPunct="1"/>
            <a:r>
              <a:rPr lang="sr-Latn-CS" altLang="en-US" sz="2400"/>
              <a:t>Mehanizam unošenja i iznošenja iz ćelije krupnijih čestica</a:t>
            </a:r>
          </a:p>
          <a:p>
            <a:pPr eaLnBrk="1" hangingPunct="1"/>
            <a:r>
              <a:rPr lang="sr-Latn-CS" altLang="en-US" sz="2400"/>
              <a:t>Fagocitoza i pinocitoza</a:t>
            </a:r>
          </a:p>
          <a:p>
            <a:pPr eaLnBrk="1" hangingPunct="1"/>
            <a:r>
              <a:rPr lang="sr-Latn-CS" altLang="en-US" sz="2400"/>
              <a:t>Klatrin – specifični protein vezikula</a:t>
            </a:r>
            <a:endParaRPr lang="en-US" altLang="en-US" sz="2400"/>
          </a:p>
        </p:txBody>
      </p:sp>
      <p:pic>
        <p:nvPicPr>
          <p:cNvPr id="25604" name="Picture 4" descr="C:\Users\User\Desktop\8957bv.jpg">
            <a:extLst>
              <a:ext uri="{FF2B5EF4-FFF2-40B4-BE49-F238E27FC236}">
                <a16:creationId xmlns:a16="http://schemas.microsoft.com/office/drawing/2014/main" id="{A3151131-BBCE-5AE2-A474-05C43CBC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2667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:\Users\User\Desktop\nri1053-f1.gif">
            <a:extLst>
              <a:ext uri="{FF2B5EF4-FFF2-40B4-BE49-F238E27FC236}">
                <a16:creationId xmlns:a16="http://schemas.microsoft.com/office/drawing/2014/main" id="{1F5C10F9-8246-7644-931A-5AB61963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724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2FDD9EA-806E-080F-BC58-B86254A39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sr-Latn-CS" altLang="en-US" sz="2400"/>
              <a:t>Egzo i endocitoza</a:t>
            </a:r>
            <a:endParaRPr lang="en-US" altLang="en-US" sz="240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1B81541-A060-AA8E-0743-2DA1E3D2E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4EBDB813-8D27-D8E1-CC5C-79CE7B47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8" b="66000"/>
          <a:stretch>
            <a:fillRect/>
          </a:stretch>
        </p:blipFill>
        <p:spPr bwMode="auto">
          <a:xfrm>
            <a:off x="0" y="137160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>
            <a:extLst>
              <a:ext uri="{FF2B5EF4-FFF2-40B4-BE49-F238E27FC236}">
                <a16:creationId xmlns:a16="http://schemas.microsoft.com/office/drawing/2014/main" id="{B9AB85CE-1EEE-1BBB-C34A-E4AB3662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43" r="7959" b="3680"/>
          <a:stretch>
            <a:fillRect/>
          </a:stretch>
        </p:blipFill>
        <p:spPr bwMode="auto">
          <a:xfrm>
            <a:off x="0" y="4121150"/>
            <a:ext cx="9144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>
            <a:extLst>
              <a:ext uri="{FF2B5EF4-FFF2-40B4-BE49-F238E27FC236}">
                <a16:creationId xmlns:a16="http://schemas.microsoft.com/office/drawing/2014/main" id="{32489299-8CEF-39ED-FAD7-F4A4B0C5F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8" b="66000"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3AD00D3-EA43-AF86-DB0B-47C89F38E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HVALA NA PAŽNJI!</a:t>
            </a:r>
          </a:p>
        </p:txBody>
      </p:sp>
      <p:pic>
        <p:nvPicPr>
          <p:cNvPr id="27651" name="Picture 5" descr="http://www.stemcellsinc.com/images/charts/cell_cartoon.jpg">
            <a:extLst>
              <a:ext uri="{FF2B5EF4-FFF2-40B4-BE49-F238E27FC236}">
                <a16:creationId xmlns:a16="http://schemas.microsoft.com/office/drawing/2014/main" id="{863EDF93-4E50-9100-8266-2F40C202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181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ontent Placeholder 4">
            <a:extLst>
              <a:ext uri="{FF2B5EF4-FFF2-40B4-BE49-F238E27FC236}">
                <a16:creationId xmlns:a16="http://schemas.microsoft.com/office/drawing/2014/main" id="{21979EE3-E9AF-CCD0-1CDA-82AEAD3E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F3833A1-C0BD-B408-91DD-94AD0E40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i="1">
                <a:solidFill>
                  <a:srgbClr val="FF0000"/>
                </a:solidFill>
              </a:rPr>
              <a:t>OSNOVNA SVOJSTVA ĆELIJSK</a:t>
            </a:r>
            <a:r>
              <a:rPr lang="sr-Latn-RS" altLang="en-US" sz="2400" b="1" i="1">
                <a:solidFill>
                  <a:srgbClr val="FF0000"/>
                </a:solidFill>
              </a:rPr>
              <a:t>IH</a:t>
            </a:r>
            <a:r>
              <a:rPr lang="en-US" altLang="en-US" sz="2400" b="1" i="1">
                <a:solidFill>
                  <a:srgbClr val="FF0000"/>
                </a:solidFill>
              </a:rPr>
              <a:t> MEMBRAN</a:t>
            </a:r>
            <a:r>
              <a:rPr lang="sr-Latn-RS" altLang="en-US" sz="2400" b="1" i="1">
                <a:solidFill>
                  <a:srgbClr val="FF0000"/>
                </a:solidFill>
              </a:rPr>
              <a:t>A</a:t>
            </a:r>
            <a:endParaRPr lang="en-US" altLang="en-US" sz="2400" b="1" i="1">
              <a:solidFill>
                <a:srgbClr val="FF0000"/>
              </a:solidFill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9F0E40BC-73BC-E6A8-CAD7-932191E2C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>
                <a:solidFill>
                  <a:srgbClr val="00B050"/>
                </a:solidFill>
              </a:rPr>
              <a:t>Razdvajanje</a:t>
            </a:r>
            <a:r>
              <a:rPr lang="en-US" altLang="en-US" sz="2400"/>
              <a:t>: fizičko – hemijsko – energetsko</a:t>
            </a:r>
          </a:p>
          <a:p>
            <a:endParaRPr lang="en-US" altLang="en-US" sz="2400"/>
          </a:p>
          <a:p>
            <a:pPr>
              <a:buFontTx/>
              <a:buNone/>
            </a:pPr>
            <a:r>
              <a:rPr lang="en-US" altLang="en-US" sz="2400">
                <a:solidFill>
                  <a:srgbClr val="00B050"/>
                </a:solidFill>
              </a:rPr>
              <a:t>Karakteristike</a:t>
            </a:r>
            <a:r>
              <a:rPr lang="en-US" altLang="en-US" sz="2400"/>
              <a:t>:</a:t>
            </a:r>
          </a:p>
          <a:p>
            <a:pPr>
              <a:buFontTx/>
              <a:buNone/>
            </a:pPr>
            <a:r>
              <a:rPr lang="en-US" altLang="en-US" sz="2400"/>
              <a:t>1. fleksibilne, fluidne strukture</a:t>
            </a:r>
          </a:p>
          <a:p>
            <a:pPr>
              <a:buFontTx/>
              <a:buNone/>
            </a:pPr>
            <a:r>
              <a:rPr lang="en-US" altLang="en-US" sz="2400"/>
              <a:t>2. samoi</a:t>
            </a:r>
            <a:r>
              <a:rPr lang="sr-Latn-CS" altLang="en-US" sz="2400"/>
              <a:t>s</a:t>
            </a:r>
            <a:r>
              <a:rPr lang="en-US" altLang="en-US" sz="2400"/>
              <a:t>celjujuće (fuzija i fisija)</a:t>
            </a:r>
          </a:p>
          <a:p>
            <a:pPr>
              <a:buFontTx/>
              <a:buNone/>
            </a:pPr>
            <a:r>
              <a:rPr lang="en-US" altLang="en-US" sz="2400"/>
              <a:t>3. asimetrične, polarizovane</a:t>
            </a:r>
          </a:p>
          <a:p>
            <a:pPr>
              <a:buFontTx/>
              <a:buNone/>
            </a:pPr>
            <a:r>
              <a:rPr lang="sr-Latn-RS" altLang="en-US" sz="2400"/>
              <a:t>4</a:t>
            </a:r>
            <a:r>
              <a:rPr lang="en-US" altLang="en-US" sz="2400"/>
              <a:t>. </a:t>
            </a:r>
            <a:r>
              <a:rPr lang="en-US" altLang="en-US" sz="2400" i="1" u="sng"/>
              <a:t>transport kroz membranu </a:t>
            </a:r>
            <a:r>
              <a:rPr lang="en-US" altLang="en-US" sz="2400" i="1"/>
              <a:t>(promet jona i molekula, H+, ekstracelularnog signala)</a:t>
            </a:r>
          </a:p>
          <a:p>
            <a:endParaRPr lang="en-US" altLang="en-US" sz="2400" i="1" u="sng"/>
          </a:p>
          <a:p>
            <a:r>
              <a:rPr lang="en-US" altLang="en-US" sz="2400"/>
              <a:t>Membrane </a:t>
            </a:r>
            <a:r>
              <a:rPr lang="en-US" altLang="en-US" sz="2400" u="sng">
                <a:solidFill>
                  <a:srgbClr val="FF0000"/>
                </a:solidFill>
              </a:rPr>
              <a:t>NISU</a:t>
            </a:r>
            <a:r>
              <a:rPr lang="en-US" altLang="en-US" sz="2400"/>
              <a:t> pasivne barijere. Sastav zavisi od tipa ćelije, funkcije i potreba....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E657D27-8876-3047-6E7E-644BC5F1F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D8A0B3F-F084-95AB-AE5A-B721AD67E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4191000"/>
          </a:xfrm>
        </p:spPr>
        <p:txBody>
          <a:bodyPr/>
          <a:lstStyle/>
          <a:p>
            <a:pPr eaLnBrk="1" hangingPunct="1"/>
            <a:r>
              <a:rPr lang="sr-Latn-CS" altLang="en-US" sz="2400"/>
              <a:t>Ćeljska membrana – semipermeabilna</a:t>
            </a:r>
          </a:p>
          <a:p>
            <a:pPr eaLnBrk="1" hangingPunct="1"/>
            <a:r>
              <a:rPr lang="sr-Latn-CS" altLang="en-US" sz="2400"/>
              <a:t>Problem: propustljivost i prenos materija</a:t>
            </a:r>
          </a:p>
          <a:p>
            <a:pPr eaLnBrk="1" hangingPunct="1"/>
            <a:r>
              <a:rPr lang="sr-Latn-CS" altLang="en-US" sz="2400"/>
              <a:t>Mebrane su nepropustljive za jone i polarne materije (prop.za CO</a:t>
            </a:r>
            <a:r>
              <a:rPr lang="sr-Latn-CS" altLang="en-US" sz="2400" baseline="-25000"/>
              <a:t>2</a:t>
            </a:r>
            <a:r>
              <a:rPr lang="sr-Latn-CS" altLang="en-US" sz="2400"/>
              <a:t>, O</a:t>
            </a:r>
            <a:r>
              <a:rPr lang="sr-Latn-CS" altLang="en-US" sz="2400" baseline="-25000"/>
              <a:t>2</a:t>
            </a:r>
            <a:r>
              <a:rPr lang="sr-Latn-CS" altLang="en-US" sz="2400"/>
              <a:t> i H</a:t>
            </a:r>
            <a:r>
              <a:rPr lang="sr-Latn-CS" altLang="en-US" sz="2400" baseline="-25000"/>
              <a:t>2</a:t>
            </a:r>
            <a:r>
              <a:rPr lang="sr-Latn-CS" altLang="en-US" sz="2400"/>
              <a:t>O).</a:t>
            </a:r>
          </a:p>
          <a:p>
            <a:pPr eaLnBrk="1" hangingPunct="1"/>
            <a:r>
              <a:rPr lang="sr-Latn-CS" altLang="en-US" sz="2400"/>
              <a:t>Razvoj posebnih mehanizama za transport kroz ćelijsku membranu</a:t>
            </a:r>
          </a:p>
          <a:p>
            <a:pPr eaLnBrk="1" hangingPunct="1"/>
            <a:r>
              <a:rPr lang="sr-Latn-CS" altLang="en-US" sz="2400"/>
              <a:t>Funkcija zavisi od prisutnih membranskih proteina (pumpe, kanali, receptori, prenos E, enzimi)</a:t>
            </a:r>
            <a:endParaRPr lang="en-US" altLang="en-US" sz="2400"/>
          </a:p>
        </p:txBody>
      </p:sp>
      <p:pic>
        <p:nvPicPr>
          <p:cNvPr id="5124" name="Picture 6" descr="6_5a">
            <a:extLst>
              <a:ext uri="{FF2B5EF4-FFF2-40B4-BE49-F238E27FC236}">
                <a16:creationId xmlns:a16="http://schemas.microsoft.com/office/drawing/2014/main" id="{90FB5C10-A45B-5CDE-7412-899A166F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9845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www.emc.maricopa.edu/faculty/farabee/biobk/cellmemb_1.gif">
            <a:extLst>
              <a:ext uri="{FF2B5EF4-FFF2-40B4-BE49-F238E27FC236}">
                <a16:creationId xmlns:a16="http://schemas.microsoft.com/office/drawing/2014/main" id="{835BFD6D-4C00-6864-7862-A08CF6F0B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5883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8C7454D-983C-9D94-AC72-257803188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2800" b="1">
                <a:solidFill>
                  <a:schemeClr val="hlink"/>
                </a:solidFill>
              </a:rPr>
              <a:t>OSMOZA</a:t>
            </a:r>
            <a:endParaRPr lang="en-US" altLang="en-US" sz="2800" b="1">
              <a:solidFill>
                <a:schemeClr val="hlink"/>
              </a:solidFill>
            </a:endParaRP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DDA5ABB0-8234-46F3-53C6-4F9F9A23C2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altLang="en-US" sz="2400"/>
              <a:t>Proces prolaska vode kroz semipermeabilnu membranu iz rastvora niže u rastvor više koncentracije.</a:t>
            </a:r>
          </a:p>
          <a:p>
            <a:pPr eaLnBrk="1" hangingPunct="1"/>
            <a:r>
              <a:rPr lang="sr-Latn-CS" altLang="en-US" sz="2400"/>
              <a:t>Izotonični, hipotonični i hipertonični rastvori</a:t>
            </a:r>
            <a:endParaRPr lang="en-US" altLang="en-US" sz="2400"/>
          </a:p>
        </p:txBody>
      </p:sp>
      <p:pic>
        <p:nvPicPr>
          <p:cNvPr id="6148" name="Picture 6" descr="http://www.emc.maricopa.edu/faculty/farabee/biobk/bloodcells.gif">
            <a:extLst>
              <a:ext uri="{FF2B5EF4-FFF2-40B4-BE49-F238E27FC236}">
                <a16:creationId xmlns:a16="http://schemas.microsoft.com/office/drawing/2014/main" id="{ADB9EC0F-C163-7E9A-B6DC-BFF6A414F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6926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http://www.emc.maricopa.edu/faculty/farabee/biobk/aplantturgor.gif">
            <a:extLst>
              <a:ext uri="{FF2B5EF4-FFF2-40B4-BE49-F238E27FC236}">
                <a16:creationId xmlns:a16="http://schemas.microsoft.com/office/drawing/2014/main" id="{615A6FA6-41E4-9904-0055-E0E0C984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419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1D6709A-8717-DCB5-911A-5F23EBB04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r-Latn-RS" sz="3600"/>
              <a:t>Gra</a:t>
            </a:r>
            <a:r>
              <a:rPr lang="sr-Latn-RS" altLang="sr-Latn-RS" sz="3600"/>
              <a:t>đa ćelijskih membrana </a:t>
            </a:r>
            <a:endParaRPr lang="en-US" altLang="sr-Latn-RS" sz="3600"/>
          </a:p>
        </p:txBody>
      </p:sp>
      <p:pic>
        <p:nvPicPr>
          <p:cNvPr id="7171" name="Content Placeholder 3">
            <a:extLst>
              <a:ext uri="{FF2B5EF4-FFF2-40B4-BE49-F238E27FC236}">
                <a16:creationId xmlns:a16="http://schemas.microsoft.com/office/drawing/2014/main" id="{B7A52EB0-5BE6-7918-25E0-F8945D863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390650"/>
            <a:ext cx="4953000" cy="4525963"/>
          </a:xfr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8A640D38-F536-C47C-101A-8D6443DC8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426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DB0F744-DF8C-960D-9AA9-58623779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8195" name="Content Placeholder 3">
            <a:extLst>
              <a:ext uri="{FF2B5EF4-FFF2-40B4-BE49-F238E27FC236}">
                <a16:creationId xmlns:a16="http://schemas.microsoft.com/office/drawing/2014/main" id="{323F9678-8A58-9F64-BEA2-2E660251D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4A630C9-6A2F-2895-6BFD-CB215574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9219" name="Content Placeholder 3">
            <a:extLst>
              <a:ext uri="{FF2B5EF4-FFF2-40B4-BE49-F238E27FC236}">
                <a16:creationId xmlns:a16="http://schemas.microsoft.com/office/drawing/2014/main" id="{DDA51086-D7BB-BF71-356C-76B93C858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81000"/>
            <a:ext cx="7924800" cy="6324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805E119-8C42-D8A3-25A2-8E99E3CF7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sr-Latn-CS" altLang="en-US" sz="3200"/>
              <a:t>Osnovni vidovi transporta </a:t>
            </a:r>
            <a:endParaRPr lang="en-US" altLang="en-US" sz="32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F26322D-9BEA-1053-8310-110CDDEE2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3657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r-Latn-CS" altLang="en-US" sz="2400" dirty="0">
                <a:latin typeface="Verdana" panose="020B0604030504040204" pitchFamily="34" charset="0"/>
              </a:rPr>
              <a:t>Transport </a:t>
            </a:r>
            <a:r>
              <a:rPr lang="sr-Latn-CS" altLang="en-US" sz="2400" dirty="0">
                <a:solidFill>
                  <a:srgbClr val="FF0000"/>
                </a:solidFill>
                <a:latin typeface="Verdana" panose="020B0604030504040204" pitchFamily="34" charset="0"/>
              </a:rPr>
              <a:t>bez</a:t>
            </a:r>
            <a:r>
              <a:rPr lang="sr-Latn-CS" altLang="en-US" sz="2400" dirty="0">
                <a:latin typeface="Verdana" panose="020B0604030504040204" pitchFamily="34" charset="0"/>
              </a:rPr>
              <a:t> posrednika</a:t>
            </a:r>
            <a:r>
              <a:rPr lang="sr-Latn-CS" altLang="en-US" sz="2400" dirty="0"/>
              <a:t> (difuzija)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r-Latn-CS" altLang="en-US" sz="2400" dirty="0">
                <a:latin typeface="Verdana" panose="020B0604030504040204" pitchFamily="34" charset="0"/>
              </a:rPr>
              <a:t>Transport </a:t>
            </a:r>
            <a:r>
              <a:rPr lang="sr-Latn-CS" altLang="en-US" sz="2400" dirty="0">
                <a:solidFill>
                  <a:srgbClr val="00B050"/>
                </a:solidFill>
                <a:latin typeface="Verdana" panose="020B0604030504040204" pitchFamily="34" charset="0"/>
              </a:rPr>
              <a:t>pomoću</a:t>
            </a:r>
            <a:r>
              <a:rPr lang="sr-Latn-CS" altLang="en-US" sz="2400" dirty="0">
                <a:latin typeface="Verdana" panose="020B0604030504040204" pitchFamily="34" charset="0"/>
              </a:rPr>
              <a:t> posrednika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r-Latn-CS" altLang="en-US" sz="2400" dirty="0"/>
              <a:t>1. </a:t>
            </a:r>
            <a:r>
              <a:rPr lang="sr-Latn-CS" altLang="en-US" sz="2400" i="1" dirty="0">
                <a:solidFill>
                  <a:srgbClr val="0070C0"/>
                </a:solidFill>
                <a:latin typeface="Verdana" panose="020B0604030504040204" pitchFamily="34" charset="0"/>
              </a:rPr>
              <a:t>Pasivni transport</a:t>
            </a:r>
            <a:r>
              <a:rPr lang="sr-Latn-CS" altLang="en-US" sz="2400" dirty="0">
                <a:solidFill>
                  <a:srgbClr val="0070C0"/>
                </a:solidFill>
              </a:rPr>
              <a:t> </a:t>
            </a:r>
            <a:r>
              <a:rPr lang="sr-Latn-CS" altLang="en-US" sz="2400" dirty="0"/>
              <a:t>– olakšana difuzija. Molekuli se kreću iz oblasti visoke u oblast niske koncentracije do izjednačavanja konc.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r-Latn-CS" altLang="en-US" sz="2400" dirty="0"/>
              <a:t>2. </a:t>
            </a:r>
            <a:r>
              <a:rPr lang="sr-Latn-CS" altLang="en-US" sz="2400" i="1" dirty="0">
                <a:solidFill>
                  <a:srgbClr val="0070C0"/>
                </a:solidFill>
                <a:latin typeface="Verdana" panose="020B0604030504040204" pitchFamily="34" charset="0"/>
              </a:rPr>
              <a:t>Aktivni transport</a:t>
            </a:r>
            <a:r>
              <a:rPr lang="sr-Latn-CS" altLang="en-US" sz="2400" dirty="0">
                <a:solidFill>
                  <a:srgbClr val="0070C0"/>
                </a:solidFill>
              </a:rPr>
              <a:t> </a:t>
            </a:r>
            <a:r>
              <a:rPr lang="sr-Latn-CS" altLang="en-US" sz="2400" dirty="0"/>
              <a:t>– Odvija suprotno gradijentu koncentracije. Neophodna je energija (sprega sa egzergonim procesom)</a:t>
            </a:r>
            <a:endParaRPr lang="en-US" altLang="en-US" sz="2400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13352D81-1E6B-0D23-075D-5C59500D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9"/>
          <a:stretch>
            <a:fillRect/>
          </a:stretch>
        </p:blipFill>
        <p:spPr bwMode="auto">
          <a:xfrm>
            <a:off x="1143000" y="3930650"/>
            <a:ext cx="68580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">
            <a:extLst>
              <a:ext uri="{FF2B5EF4-FFF2-40B4-BE49-F238E27FC236}">
                <a16:creationId xmlns:a16="http://schemas.microsoft.com/office/drawing/2014/main" id="{712F3543-5582-300D-0F18-5A4E6D716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516</Words>
  <Application>Microsoft Office PowerPoint</Application>
  <PresentationFormat>Projekcija na ekranu (4:3)</PresentationFormat>
  <Paragraphs>61</Paragraphs>
  <Slides>26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0" baseType="lpstr">
      <vt:lpstr>Arial</vt:lpstr>
      <vt:lpstr>Calibri</vt:lpstr>
      <vt:lpstr>Verdana</vt:lpstr>
      <vt:lpstr>Default Design</vt:lpstr>
      <vt:lpstr>Biološke membrane: građa membrane; transport materija. Elektrohemijski gradijent i prenos električnog impulsa</vt:lpstr>
      <vt:lpstr>Good fences make good neighbors   R.Frost, 1914</vt:lpstr>
      <vt:lpstr>OSNOVNA SVOJSTVA ĆELIJSKIH MEMBRANA</vt:lpstr>
      <vt:lpstr>PowerPoint prezentacija</vt:lpstr>
      <vt:lpstr>OSMOZA</vt:lpstr>
      <vt:lpstr>Građa ćelijskih membrana </vt:lpstr>
      <vt:lpstr>PowerPoint prezentacija</vt:lpstr>
      <vt:lpstr>PowerPoint prezentacija</vt:lpstr>
      <vt:lpstr>Osnovni vidovi transporta </vt:lpstr>
      <vt:lpstr>Olakšana difuzija</vt:lpstr>
      <vt:lpstr>PowerPoint prezentacija</vt:lpstr>
      <vt:lpstr>PowerPoint prezentacija</vt:lpstr>
      <vt:lpstr>K+ kanal</vt:lpstr>
      <vt:lpstr>PowerPoint prezentacija</vt:lpstr>
      <vt:lpstr>Posredovani transport </vt:lpstr>
      <vt:lpstr>PowerPoint prezentacija</vt:lpstr>
      <vt:lpstr>Simport – glukoza + Na resorbuju u enterocit  Uniport – glukoza izlazi iz enterocita u krv, a Na izlazi preko Na/K pumpe</vt:lpstr>
      <vt:lpstr>PowerPoint prezentacija</vt:lpstr>
      <vt:lpstr>PowerPoint prezentacija</vt:lpstr>
      <vt:lpstr>PowerPoint prezentacija</vt:lpstr>
      <vt:lpstr>PowerPoint prezentacija</vt:lpstr>
      <vt:lpstr>Elektrohemijski gradijent i prenos bioelektričnog impulsa</vt:lpstr>
      <vt:lpstr>PowerPoint prezentacija</vt:lpstr>
      <vt:lpstr>Endo i egzocitoza</vt:lpstr>
      <vt:lpstr>Egzo i endocitoza</vt:lpstr>
      <vt:lpstr>HVALA NA PAŽNJI!</vt:lpstr>
    </vt:vector>
  </TitlesOfParts>
  <Company>Pegasus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kroz ćelijske membrane</dc:title>
  <dc:creator>Olivera Pesut</dc:creator>
  <cp:lastModifiedBy>nnn</cp:lastModifiedBy>
  <cp:revision>58</cp:revision>
  <dcterms:created xsi:type="dcterms:W3CDTF">2011-10-16T12:44:37Z</dcterms:created>
  <dcterms:modified xsi:type="dcterms:W3CDTF">2022-06-11T07:35:09Z</dcterms:modified>
</cp:coreProperties>
</file>