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67" r:id="rId5"/>
    <p:sldId id="268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74" r:id="rId22"/>
    <p:sldId id="275" r:id="rId23"/>
    <p:sldId id="276" r:id="rId24"/>
    <p:sldId id="280" r:id="rId25"/>
    <p:sldId id="284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270"/>
    <a:srgbClr val="FF2929"/>
    <a:srgbClr val="F8C0C0"/>
    <a:srgbClr val="F39595"/>
    <a:srgbClr val="F49E9E"/>
    <a:srgbClr val="FF9F9F"/>
    <a:srgbClr val="ED6565"/>
    <a:srgbClr val="C180FF"/>
    <a:srgbClr val="BF9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5025" autoAdjust="0"/>
  </p:normalViewPr>
  <p:slideViewPr>
    <p:cSldViewPr snapToGrid="0">
      <p:cViewPr varScale="1">
        <p:scale>
          <a:sx n="82" d="100"/>
          <a:sy n="82" d="100"/>
        </p:scale>
        <p:origin x="16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B798A-53BF-452D-A7B5-AB4CB42CBA5C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E1AE-2D17-47EB-9AFA-40E55727A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9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E1AE-2D17-47EB-9AFA-40E55727A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5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mtClean="0"/>
              <a:t>DEA</a:t>
            </a:r>
            <a:r>
              <a:rPr lang="sr-Latn-RS" baseline="0" smtClean="0"/>
              <a:t> 1.1 se mogu smatrati univerzalnim primaocima.</a:t>
            </a:r>
          </a:p>
          <a:p>
            <a:r>
              <a:rPr lang="sr-Latn-RS" baseline="0" smtClean="0"/>
              <a:t>Oni sigurno ne poseduju antitela na DEA 1.1 antigen (prisutan u membrani njihovih eritrocita), koji ima ogroman potencijal da izazove tešku transfuzijsku reakciju.</a:t>
            </a:r>
          </a:p>
          <a:p>
            <a:r>
              <a:rPr lang="sr-Latn-RS" baseline="0" smtClean="0"/>
              <a:t>Ukoliko i poseduju antitela na druge krvne grupe, to nije strašno jer one nemaju ni približan potencijal za izazivanje teških transfuzijskih reakcija.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E1AE-2D17-47EB-9AFA-40E55727A7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5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E1AE-2D17-47EB-9AFA-40E55727A7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8E1AE-2D17-47EB-9AFA-40E55727A7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3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3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9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5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9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3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7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28076-3FF1-4B05-AB0A-F672873E58D6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70EF8-1878-44B2-8669-177E0FA5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00608"/>
            <a:ext cx="4648200" cy="1371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423270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423270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423270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423270"/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00608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83598" y="1884219"/>
            <a:ext cx="2590800" cy="6858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XII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570019"/>
            <a:ext cx="8700796" cy="1443019"/>
          </a:xfrm>
          <a:prstGeom prst="roundRect">
            <a:avLst/>
          </a:prstGeom>
          <a:solidFill>
            <a:schemeClr val="bg1">
              <a:alpha val="24000"/>
            </a:schemeClr>
          </a:solidFill>
          <a:ln w="3810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600" b="1" smtClean="0">
                <a:solidFill>
                  <a:srgbClr val="423270"/>
                </a:solidFill>
                <a:latin typeface="Garamond" pitchFamily="18" charset="0"/>
              </a:rPr>
              <a:t>Krvne grupe pasa i mačaka</a:t>
            </a:r>
          </a:p>
          <a:p>
            <a:pPr algn="ctr"/>
            <a:r>
              <a:rPr lang="sr-Latn-RS" sz="2600" b="1" smtClean="0">
                <a:solidFill>
                  <a:srgbClr val="423270"/>
                </a:solidFill>
                <a:latin typeface="Garamond" pitchFamily="18" charset="0"/>
              </a:rPr>
              <a:t>Ispitivanje kompatibilnosti između donora i recipijenta krvi</a:t>
            </a:r>
          </a:p>
          <a:p>
            <a:pPr algn="ctr"/>
            <a:r>
              <a:rPr lang="sr-Latn-RS" sz="2600" b="1" smtClean="0">
                <a:solidFill>
                  <a:srgbClr val="423270"/>
                </a:solidFill>
                <a:latin typeface="Garamond" pitchFamily="18" charset="0"/>
              </a:rPr>
              <a:t>Transfuzijske reakcije</a:t>
            </a:r>
            <a:endParaRPr lang="sr-Latn-RS" sz="2600" b="1" dirty="0">
              <a:solidFill>
                <a:srgbClr val="423270"/>
              </a:solidFill>
              <a:latin typeface="Garamond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4174789"/>
            <a:ext cx="4256080" cy="2534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00377" y="4488225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smtClean="0">
                <a:solidFill>
                  <a:srgbClr val="D9191D"/>
                </a:solidFill>
                <a:latin typeface="Berlin Sans FB Demi" panose="020E0802020502020306" pitchFamily="34" charset="0"/>
              </a:rPr>
              <a:t>DEA</a:t>
            </a:r>
            <a:endParaRPr lang="en-US" sz="2400">
              <a:solidFill>
                <a:srgbClr val="D9191D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1522" y="3881535"/>
            <a:ext cx="3366038" cy="2902130"/>
            <a:chOff x="422191" y="4141694"/>
            <a:chExt cx="2952469" cy="25673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2191" y="4141694"/>
              <a:ext cx="2152024" cy="25673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76489" y="5010849"/>
              <a:ext cx="1698171" cy="169817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676489" y="448407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smtClean="0">
                <a:solidFill>
                  <a:srgbClr val="D9191D"/>
                </a:solidFill>
                <a:latin typeface="Berlin Sans FB Demi" panose="020E0802020502020306" pitchFamily="34" charset="0"/>
              </a:rPr>
              <a:t>AB</a:t>
            </a:r>
            <a:endParaRPr lang="en-US" sz="2400">
              <a:solidFill>
                <a:srgbClr val="D9191D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378691" y="258520"/>
            <a:ext cx="8432800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Psi koje rase se smatraju poželjnim donorima?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8" y="990692"/>
            <a:ext cx="5227319" cy="575567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1104031" y="1699492"/>
            <a:ext cx="3024624" cy="187720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66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</a:rPr>
              <a:t>HCT</a:t>
            </a:r>
            <a:endParaRPr lang="sr-Latn-RS" sz="6600" b="1">
              <a:solidFill>
                <a:srgbClr val="423270"/>
              </a:solidFill>
              <a:latin typeface="Garamond" panose="020204040303010108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6600" b="1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</a:rPr>
              <a:t> ~60 %</a:t>
            </a:r>
            <a:endParaRPr kumimoji="0" lang="sr-Latn-RS" sz="66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631233" y="258520"/>
            <a:ext cx="3897820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Krvne grupe mačaka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8107" y="1528820"/>
            <a:ext cx="1694097" cy="1646940"/>
            <a:chOff x="2516183" y="4978261"/>
            <a:chExt cx="1694097" cy="1646940"/>
          </a:xfrm>
        </p:grpSpPr>
        <p:cxnSp>
          <p:nvCxnSpPr>
            <p:cNvPr id="4" name="Straight Connector 3"/>
            <p:cNvCxnSpPr/>
            <p:nvPr/>
          </p:nvCxnSpPr>
          <p:spPr>
            <a:xfrm flipH="1" flipV="1">
              <a:off x="3129282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357217" y="521649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491233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482120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183" y="5389673"/>
              <a:ext cx="1235528" cy="12355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23570" y="5771157"/>
              <a:ext cx="1011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A</a:t>
              </a:r>
              <a:endParaRPr lang="en-US" sz="28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" name="Pie 9"/>
            <p:cNvSpPr/>
            <p:nvPr/>
          </p:nvSpPr>
          <p:spPr>
            <a:xfrm rot="18924073">
              <a:off x="2985697" y="4978261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Pie 10"/>
            <p:cNvSpPr/>
            <p:nvPr/>
          </p:nvSpPr>
          <p:spPr>
            <a:xfrm rot="21102010">
              <a:off x="3498999" y="5106764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534418">
              <a:off x="3802077" y="5428170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2537156">
              <a:off x="3937484" y="5873435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109859" y="2276966"/>
            <a:ext cx="1917152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Krvna grupa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535145" y="1555886"/>
            <a:ext cx="1611381" cy="1622934"/>
            <a:chOff x="1629783" y="3640271"/>
            <a:chExt cx="1611381" cy="1622934"/>
          </a:xfrm>
        </p:grpSpPr>
        <p:grpSp>
          <p:nvGrpSpPr>
            <p:cNvPr id="37" name="Group 36"/>
            <p:cNvGrpSpPr/>
            <p:nvPr/>
          </p:nvGrpSpPr>
          <p:grpSpPr>
            <a:xfrm>
              <a:off x="1629783" y="3640271"/>
              <a:ext cx="1611381" cy="1622934"/>
              <a:chOff x="4813795" y="5002267"/>
              <a:chExt cx="1611381" cy="162293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5426894" y="5105089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654829" y="5216496"/>
                <a:ext cx="277361" cy="5099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5788845" y="5547624"/>
                <a:ext cx="456874" cy="2964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5779732" y="6001990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3795" y="5389673"/>
                <a:ext cx="1235528" cy="1235528"/>
              </a:xfrm>
              <a:prstGeom prst="rect">
                <a:avLst/>
              </a:prstGeom>
            </p:spPr>
          </p:pic>
          <p:sp>
            <p:nvSpPr>
              <p:cNvPr id="44" name="Regular Pentagon 43"/>
              <p:cNvSpPr/>
              <p:nvPr/>
            </p:nvSpPr>
            <p:spPr>
              <a:xfrm>
                <a:off x="5301342" y="5002267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gular Pentagon 44"/>
              <p:cNvSpPr/>
              <p:nvPr/>
            </p:nvSpPr>
            <p:spPr>
              <a:xfrm rot="2061377">
                <a:off x="5798606" y="5141652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gular Pentagon 45"/>
              <p:cNvSpPr/>
              <p:nvPr/>
            </p:nvSpPr>
            <p:spPr>
              <a:xfrm rot="3528680">
                <a:off x="6072212" y="5461865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gular Pentagon 46"/>
              <p:cNvSpPr/>
              <p:nvPr/>
            </p:nvSpPr>
            <p:spPr>
              <a:xfrm rot="5400000">
                <a:off x="6187873" y="5889117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046409" y="4412878"/>
              <a:ext cx="4138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8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110238" y="4034231"/>
            <a:ext cx="1917152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Antigen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780176" y="3918833"/>
            <a:ext cx="516325" cy="727892"/>
            <a:chOff x="2833793" y="3973446"/>
            <a:chExt cx="516325" cy="727892"/>
          </a:xfrm>
        </p:grpSpPr>
        <p:grpSp>
          <p:nvGrpSpPr>
            <p:cNvPr id="64" name="Group 63"/>
            <p:cNvGrpSpPr/>
            <p:nvPr/>
          </p:nvGrpSpPr>
          <p:grpSpPr>
            <a:xfrm>
              <a:off x="2833793" y="3973446"/>
              <a:ext cx="272796" cy="701251"/>
              <a:chOff x="2647620" y="3907404"/>
              <a:chExt cx="272796" cy="701251"/>
            </a:xfrm>
          </p:grpSpPr>
          <p:sp>
            <p:nvSpPr>
              <p:cNvPr id="62" name="Pie 61"/>
              <p:cNvSpPr/>
              <p:nvPr/>
            </p:nvSpPr>
            <p:spPr>
              <a:xfrm rot="18924073">
                <a:off x="2647620" y="3907404"/>
                <a:ext cx="272796" cy="253654"/>
              </a:xfrm>
              <a:prstGeom prst="pi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2774688" y="4039488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rot="1062089">
              <a:off x="3077322" y="4000087"/>
              <a:ext cx="272796" cy="701251"/>
              <a:chOff x="2647620" y="3907404"/>
              <a:chExt cx="272796" cy="701251"/>
            </a:xfrm>
          </p:grpSpPr>
          <p:sp>
            <p:nvSpPr>
              <p:cNvPr id="66" name="Pie 65"/>
              <p:cNvSpPr/>
              <p:nvPr/>
            </p:nvSpPr>
            <p:spPr>
              <a:xfrm rot="18924073">
                <a:off x="2647620" y="3907404"/>
                <a:ext cx="272796" cy="253654"/>
              </a:xfrm>
              <a:prstGeom prst="pi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2774688" y="4039488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/>
          <p:cNvGrpSpPr/>
          <p:nvPr/>
        </p:nvGrpSpPr>
        <p:grpSpPr>
          <a:xfrm>
            <a:off x="5282931" y="3953803"/>
            <a:ext cx="493350" cy="730935"/>
            <a:chOff x="5265973" y="4008329"/>
            <a:chExt cx="493350" cy="730935"/>
          </a:xfrm>
        </p:grpSpPr>
        <p:grpSp>
          <p:nvGrpSpPr>
            <p:cNvPr id="78" name="Group 77"/>
            <p:cNvGrpSpPr/>
            <p:nvPr/>
          </p:nvGrpSpPr>
          <p:grpSpPr>
            <a:xfrm rot="16795772">
              <a:off x="5280025" y="4259965"/>
              <a:ext cx="715316" cy="243281"/>
              <a:chOff x="5248228" y="3894229"/>
              <a:chExt cx="715316" cy="243281"/>
            </a:xfrm>
          </p:grpSpPr>
          <p:sp>
            <p:nvSpPr>
              <p:cNvPr id="68" name="Regular Pentagon 67"/>
              <p:cNvSpPr/>
              <p:nvPr/>
            </p:nvSpPr>
            <p:spPr>
              <a:xfrm rot="5400000">
                <a:off x="5726241" y="3900208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V="1">
                <a:off x="5248228" y="4015869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 rot="16200000">
              <a:off x="5029956" y="4244346"/>
              <a:ext cx="715316" cy="243281"/>
              <a:chOff x="5248228" y="4466669"/>
              <a:chExt cx="715316" cy="243281"/>
            </a:xfrm>
          </p:grpSpPr>
          <p:sp>
            <p:nvSpPr>
              <p:cNvPr id="70" name="Regular Pentagon 69"/>
              <p:cNvSpPr/>
              <p:nvPr/>
            </p:nvSpPr>
            <p:spPr>
              <a:xfrm rot="5400000">
                <a:off x="5726241" y="4472648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5248228" y="4588309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TextBox 82"/>
          <p:cNvSpPr txBox="1"/>
          <p:nvPr/>
        </p:nvSpPr>
        <p:spPr>
          <a:xfrm>
            <a:off x="4778589" y="4053542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smtClean="0">
                <a:latin typeface="Berlin Sans FB Demi" panose="020E0802020502020306" pitchFamily="34" charset="0"/>
              </a:rPr>
              <a:t>B</a:t>
            </a:r>
            <a:endParaRPr lang="en-US" sz="2400">
              <a:latin typeface="Berlin Sans FB Demi" panose="020E0802020502020306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49399" y="403046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smtClean="0">
                <a:latin typeface="Berlin Sans FB Demi" panose="020E0802020502020306" pitchFamily="34" charset="0"/>
              </a:rPr>
              <a:t>A</a:t>
            </a:r>
            <a:endParaRPr lang="en-US" sz="2400">
              <a:latin typeface="Berlin Sans FB Demi" panose="020E0802020502020306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6856106" y="1536366"/>
            <a:ext cx="1587355" cy="1633167"/>
            <a:chOff x="6856106" y="1536366"/>
            <a:chExt cx="1587355" cy="1633167"/>
          </a:xfrm>
        </p:grpSpPr>
        <p:grpSp>
          <p:nvGrpSpPr>
            <p:cNvPr id="60" name="Group 59"/>
            <p:cNvGrpSpPr/>
            <p:nvPr/>
          </p:nvGrpSpPr>
          <p:grpSpPr>
            <a:xfrm>
              <a:off x="6856106" y="1649421"/>
              <a:ext cx="1565590" cy="1520112"/>
              <a:chOff x="516792" y="5197103"/>
              <a:chExt cx="1565590" cy="152011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16792" y="5197103"/>
                <a:ext cx="1565590" cy="1520112"/>
                <a:chOff x="7077384" y="5105089"/>
                <a:chExt cx="1565590" cy="1520112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7690483" y="5105089"/>
                  <a:ext cx="9330" cy="56916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7886824" y="5257476"/>
                  <a:ext cx="277361" cy="50991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8052434" y="5547624"/>
                  <a:ext cx="456874" cy="29641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8043321" y="6001990"/>
                  <a:ext cx="599653" cy="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77384" y="5389673"/>
                  <a:ext cx="1235528" cy="1235528"/>
                </a:xfrm>
                <a:prstGeom prst="rect">
                  <a:avLst/>
                </a:prstGeom>
              </p:spPr>
            </p:pic>
          </p:grpSp>
          <p:sp>
            <p:nvSpPr>
              <p:cNvPr id="31" name="TextBox 30"/>
              <p:cNvSpPr txBox="1"/>
              <p:nvPr/>
            </p:nvSpPr>
            <p:spPr>
              <a:xfrm>
                <a:off x="802551" y="5832394"/>
                <a:ext cx="6623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800" smtClean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AB</a:t>
                </a:r>
                <a:endParaRPr lang="en-US" sz="2800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86" name="Regular Pentagon 85"/>
            <p:cNvSpPr/>
            <p:nvPr/>
          </p:nvSpPr>
          <p:spPr>
            <a:xfrm rot="5400000">
              <a:off x="8206158" y="2430660"/>
              <a:ext cx="243281" cy="231324"/>
            </a:xfrm>
            <a:prstGeom prst="pentagon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gular Pentagon 86"/>
            <p:cNvSpPr/>
            <p:nvPr/>
          </p:nvSpPr>
          <p:spPr>
            <a:xfrm rot="1946653">
              <a:off x="7821266" y="1709300"/>
              <a:ext cx="243281" cy="231324"/>
            </a:xfrm>
            <a:prstGeom prst="pentagon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ie 87"/>
            <p:cNvSpPr/>
            <p:nvPr/>
          </p:nvSpPr>
          <p:spPr>
            <a:xfrm rot="19348782">
              <a:off x="7343723" y="1536366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Pie 88"/>
            <p:cNvSpPr/>
            <p:nvPr/>
          </p:nvSpPr>
          <p:spPr>
            <a:xfrm rot="249926">
              <a:off x="8147598" y="1982172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943009" y="3941226"/>
            <a:ext cx="1148625" cy="716315"/>
            <a:chOff x="6943009" y="3941226"/>
            <a:chExt cx="1148625" cy="716315"/>
          </a:xfrm>
        </p:grpSpPr>
        <p:sp>
          <p:nvSpPr>
            <p:cNvPr id="85" name="TextBox 84"/>
            <p:cNvSpPr txBox="1"/>
            <p:nvPr/>
          </p:nvSpPr>
          <p:spPr>
            <a:xfrm>
              <a:off x="6943009" y="4068681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800" smtClean="0">
                  <a:latin typeface="Berlin Sans FB Demi" panose="020E0802020502020306" pitchFamily="34" charset="0"/>
                </a:rPr>
                <a:t>AB</a:t>
              </a:r>
              <a:endParaRPr lang="en-US" sz="2400">
                <a:latin typeface="Berlin Sans FB Demi" panose="020E0802020502020306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7605370" y="3941226"/>
              <a:ext cx="272796" cy="701251"/>
              <a:chOff x="2647620" y="3907404"/>
              <a:chExt cx="272796" cy="701251"/>
            </a:xfrm>
          </p:grpSpPr>
          <p:sp>
            <p:nvSpPr>
              <p:cNvPr id="96" name="Pie 95"/>
              <p:cNvSpPr/>
              <p:nvPr/>
            </p:nvSpPr>
            <p:spPr>
              <a:xfrm rot="18924073">
                <a:off x="2647620" y="3907404"/>
                <a:ext cx="272796" cy="253654"/>
              </a:xfrm>
              <a:prstGeom prst="pi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2774688" y="4039488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 rot="16795772">
              <a:off x="7612336" y="4178242"/>
              <a:ext cx="715316" cy="243281"/>
              <a:chOff x="5248228" y="3894229"/>
              <a:chExt cx="715316" cy="243281"/>
            </a:xfrm>
          </p:grpSpPr>
          <p:sp>
            <p:nvSpPr>
              <p:cNvPr id="103" name="Regular Pentagon 102"/>
              <p:cNvSpPr/>
              <p:nvPr/>
            </p:nvSpPr>
            <p:spPr>
              <a:xfrm rot="5400000">
                <a:off x="5726241" y="3900208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flipV="1">
                <a:off x="5248228" y="4015869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124029" y="5520230"/>
            <a:ext cx="1917152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Antitela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236216" y="5316366"/>
            <a:ext cx="1342055" cy="1474840"/>
            <a:chOff x="2236216" y="5316366"/>
            <a:chExt cx="1342055" cy="1474840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73161" y="5316366"/>
              <a:ext cx="886825" cy="851352"/>
            </a:xfrm>
            <a:prstGeom prst="rect">
              <a:avLst/>
            </a:prstGeom>
          </p:spPr>
        </p:pic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1DE5F89-26E9-41E0-9C6E-EE3B8F24350E}"/>
                </a:ext>
              </a:extLst>
            </p:cNvPr>
            <p:cNvSpPr/>
            <p:nvPr/>
          </p:nvSpPr>
          <p:spPr>
            <a:xfrm>
              <a:off x="2236216" y="6248675"/>
              <a:ext cx="1342055" cy="542531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Anti-B</a:t>
              </a:r>
              <a:endParaRPr kumimoji="0" lang="sr-Latn-R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481881" y="5316366"/>
            <a:ext cx="1342055" cy="1474840"/>
            <a:chOff x="2236216" y="5316366"/>
            <a:chExt cx="1342055" cy="1474840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73161" y="5316366"/>
              <a:ext cx="886825" cy="851352"/>
            </a:xfrm>
            <a:prstGeom prst="rect">
              <a:avLst/>
            </a:prstGeom>
          </p:spPr>
        </p:pic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A1DE5F89-26E9-41E0-9C6E-EE3B8F24350E}"/>
                </a:ext>
              </a:extLst>
            </p:cNvPr>
            <p:cNvSpPr/>
            <p:nvPr/>
          </p:nvSpPr>
          <p:spPr>
            <a:xfrm>
              <a:off x="2236216" y="6248675"/>
              <a:ext cx="1342055" cy="542531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Anti-A</a:t>
              </a:r>
              <a:endParaRPr kumimoji="0" lang="sr-Latn-R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626818" y="6248675"/>
            <a:ext cx="1957103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Nema antitela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3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2125376"/>
            <a:ext cx="1694097" cy="1646940"/>
            <a:chOff x="2516183" y="4978261"/>
            <a:chExt cx="1694097" cy="1646940"/>
          </a:xfrm>
        </p:grpSpPr>
        <p:cxnSp>
          <p:nvCxnSpPr>
            <p:cNvPr id="3" name="Straight Connector 2"/>
            <p:cNvCxnSpPr/>
            <p:nvPr/>
          </p:nvCxnSpPr>
          <p:spPr>
            <a:xfrm flipH="1" flipV="1">
              <a:off x="3129282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3357217" y="521649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491233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482120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183" y="5389673"/>
              <a:ext cx="1235528" cy="12355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23570" y="5771157"/>
              <a:ext cx="1011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A</a:t>
              </a:r>
              <a:endParaRPr lang="en-US" sz="28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18924073">
              <a:off x="2985697" y="4978261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ie 9"/>
            <p:cNvSpPr/>
            <p:nvPr/>
          </p:nvSpPr>
          <p:spPr>
            <a:xfrm rot="21102010">
              <a:off x="3498999" y="5106764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Pie 10"/>
            <p:cNvSpPr/>
            <p:nvPr/>
          </p:nvSpPr>
          <p:spPr>
            <a:xfrm rot="534418">
              <a:off x="3802077" y="5428170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2537156">
              <a:off x="3937484" y="5873435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09742" y="2149382"/>
            <a:ext cx="1611381" cy="1622934"/>
            <a:chOff x="1629783" y="3640271"/>
            <a:chExt cx="1611381" cy="1622934"/>
          </a:xfrm>
        </p:grpSpPr>
        <p:grpSp>
          <p:nvGrpSpPr>
            <p:cNvPr id="14" name="Group 13"/>
            <p:cNvGrpSpPr/>
            <p:nvPr/>
          </p:nvGrpSpPr>
          <p:grpSpPr>
            <a:xfrm>
              <a:off x="1629783" y="3640271"/>
              <a:ext cx="1611381" cy="1622934"/>
              <a:chOff x="4813795" y="5002267"/>
              <a:chExt cx="1611381" cy="162293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5426894" y="5105089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5654829" y="5216496"/>
                <a:ext cx="277361" cy="5099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788845" y="5547624"/>
                <a:ext cx="456874" cy="2964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5779732" y="6001990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3795" y="5389673"/>
                <a:ext cx="1235528" cy="1235528"/>
              </a:xfrm>
              <a:prstGeom prst="rect">
                <a:avLst/>
              </a:prstGeom>
            </p:spPr>
          </p:pic>
          <p:sp>
            <p:nvSpPr>
              <p:cNvPr id="21" name="Regular Pentagon 20"/>
              <p:cNvSpPr/>
              <p:nvPr/>
            </p:nvSpPr>
            <p:spPr>
              <a:xfrm>
                <a:off x="5301342" y="5002267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gular Pentagon 21"/>
              <p:cNvSpPr/>
              <p:nvPr/>
            </p:nvSpPr>
            <p:spPr>
              <a:xfrm rot="2061377">
                <a:off x="5798606" y="5141652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gular Pentagon 22"/>
              <p:cNvSpPr/>
              <p:nvPr/>
            </p:nvSpPr>
            <p:spPr>
              <a:xfrm rot="3528680">
                <a:off x="6072212" y="5461865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gular Pentagon 23"/>
              <p:cNvSpPr/>
              <p:nvPr/>
            </p:nvSpPr>
            <p:spPr>
              <a:xfrm rot="5400000">
                <a:off x="6187873" y="5889117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046409" y="4412878"/>
              <a:ext cx="4138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8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631233" y="258520"/>
            <a:ext cx="3897820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Krvne grupe mačaka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243725" y="1233761"/>
            <a:ext cx="1917152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Donor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2906144" y="1233184"/>
            <a:ext cx="1917152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Recipijent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415069" y="3032911"/>
            <a:ext cx="558567" cy="243282"/>
          </a:xfrm>
          <a:prstGeom prst="rightArrow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95287" y="4518348"/>
            <a:ext cx="1694097" cy="1646940"/>
            <a:chOff x="2516183" y="4978261"/>
            <a:chExt cx="1694097" cy="1646940"/>
          </a:xfrm>
        </p:grpSpPr>
        <p:cxnSp>
          <p:nvCxnSpPr>
            <p:cNvPr id="30" name="Straight Connector 29"/>
            <p:cNvCxnSpPr/>
            <p:nvPr/>
          </p:nvCxnSpPr>
          <p:spPr>
            <a:xfrm flipH="1" flipV="1">
              <a:off x="3129282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357217" y="521649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491233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482120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183" y="5389673"/>
              <a:ext cx="1235528" cy="123552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623570" y="5771157"/>
              <a:ext cx="1011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B</a:t>
              </a:r>
              <a:endParaRPr lang="en-US" sz="28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6" name="Pie 35"/>
            <p:cNvSpPr/>
            <p:nvPr/>
          </p:nvSpPr>
          <p:spPr>
            <a:xfrm rot="18924073">
              <a:off x="2985697" y="4978261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Pie 36"/>
            <p:cNvSpPr/>
            <p:nvPr/>
          </p:nvSpPr>
          <p:spPr>
            <a:xfrm rot="21102010">
              <a:off x="3498999" y="5106764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Pie 37"/>
            <p:cNvSpPr/>
            <p:nvPr/>
          </p:nvSpPr>
          <p:spPr>
            <a:xfrm rot="534418">
              <a:off x="3802077" y="5428170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Pie 38"/>
            <p:cNvSpPr/>
            <p:nvPr/>
          </p:nvSpPr>
          <p:spPr>
            <a:xfrm rot="2537156">
              <a:off x="3937484" y="5873435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55533" y="4542354"/>
            <a:ext cx="1611381" cy="1622934"/>
            <a:chOff x="1629783" y="3640271"/>
            <a:chExt cx="1611381" cy="1622934"/>
          </a:xfrm>
        </p:grpSpPr>
        <p:grpSp>
          <p:nvGrpSpPr>
            <p:cNvPr id="41" name="Group 40"/>
            <p:cNvGrpSpPr/>
            <p:nvPr/>
          </p:nvGrpSpPr>
          <p:grpSpPr>
            <a:xfrm>
              <a:off x="1629783" y="3640271"/>
              <a:ext cx="1611381" cy="1622934"/>
              <a:chOff x="4813795" y="5002267"/>
              <a:chExt cx="1611381" cy="162293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5426894" y="5105089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5654829" y="5216496"/>
                <a:ext cx="277361" cy="5099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5788845" y="5547624"/>
                <a:ext cx="456874" cy="2964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5779732" y="6001990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3795" y="5389673"/>
                <a:ext cx="1235528" cy="1235528"/>
              </a:xfrm>
              <a:prstGeom prst="rect">
                <a:avLst/>
              </a:prstGeom>
            </p:spPr>
          </p:pic>
          <p:sp>
            <p:nvSpPr>
              <p:cNvPr id="48" name="Regular Pentagon 47"/>
              <p:cNvSpPr/>
              <p:nvPr/>
            </p:nvSpPr>
            <p:spPr>
              <a:xfrm>
                <a:off x="5301342" y="5002267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gular Pentagon 48"/>
              <p:cNvSpPr/>
              <p:nvPr/>
            </p:nvSpPr>
            <p:spPr>
              <a:xfrm rot="2061377">
                <a:off x="5798606" y="5141652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gular Pentagon 49"/>
              <p:cNvSpPr/>
              <p:nvPr/>
            </p:nvSpPr>
            <p:spPr>
              <a:xfrm rot="3528680">
                <a:off x="6072212" y="5461865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gular Pentagon 50"/>
              <p:cNvSpPr/>
              <p:nvPr/>
            </p:nvSpPr>
            <p:spPr>
              <a:xfrm rot="5400000">
                <a:off x="6187873" y="5889117"/>
                <a:ext cx="243281" cy="231324"/>
              </a:xfrm>
              <a:prstGeom prst="pentagon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046409" y="4412878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800">
                  <a:solidFill>
                    <a:schemeClr val="bg1"/>
                  </a:solidFill>
                  <a:latin typeface="Berlin Sans FB Demi" panose="020E0802020502020306" pitchFamily="34" charset="0"/>
                </a:rPr>
                <a:t>A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52" name="Right Arrow 51"/>
          <p:cNvSpPr/>
          <p:nvPr/>
        </p:nvSpPr>
        <p:spPr>
          <a:xfrm>
            <a:off x="2460860" y="5425883"/>
            <a:ext cx="558567" cy="243282"/>
          </a:xfrm>
          <a:prstGeom prst="rightArrow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4922772" y="2600131"/>
            <a:ext cx="3918925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Teška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transfuzijska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reakcija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aseline="0" smtClean="0">
                <a:solidFill>
                  <a:schemeClr val="tx1"/>
                </a:solidFill>
                <a:latin typeface="Garamond" panose="02020404030301010803" pitchFamily="18" charset="0"/>
              </a:rPr>
              <a:t>(akutna hemolitička reakcija)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4945112" y="4961532"/>
            <a:ext cx="4023397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Blaga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transfuzijska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reakcija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aseline="0" smtClean="0">
                <a:solidFill>
                  <a:schemeClr val="tx1"/>
                </a:solidFill>
                <a:latin typeface="Garamond" panose="02020404030301010803" pitchFamily="18" charset="0"/>
              </a:rPr>
              <a:t>(odložena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 hemolitička reakcija</a:t>
            </a:r>
            <a:r>
              <a:rPr lang="sr-Latn-RS" sz="2400" baseline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77091" y="267757"/>
            <a:ext cx="8552873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smtClean="0">
                <a:latin typeface="Garamond" pitchFamily="18" charset="0"/>
              </a:rPr>
              <a:t>Ispitivanje kompatibilnosti između donora i recipijenta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914400" y="1113184"/>
            <a:ext cx="7416800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Test biološke nekompatibilnosti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7" y="4009597"/>
            <a:ext cx="4609323" cy="305367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727835" y="1776360"/>
            <a:ext cx="8611024" cy="5849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Recipijentu aplikovati </a:t>
            </a:r>
            <a:r>
              <a:rPr lang="sr-Latn-R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5 – 20 mL 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krvi donora i pratiti reakciju.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542" y="3415004"/>
            <a:ext cx="6046237" cy="377889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452327" y="2878678"/>
            <a:ext cx="5302992" cy="113091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Nemir, drhtanje, ubrzan puls, otežano disanje, uriniranje, defeciranje i povraćanje ukazuju na </a:t>
            </a:r>
            <a:r>
              <a:rPr lang="sr-Latn-RS" sz="2400" b="1" smtClean="0">
                <a:solidFill>
                  <a:srgbClr val="C00000"/>
                </a:solidFill>
                <a:latin typeface="Garamond" panose="02020404030301010803" pitchFamily="18" charset="0"/>
              </a:rPr>
              <a:t>nekompatibilnost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3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49" y="4122686"/>
            <a:ext cx="1205770" cy="19888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09" y="4122686"/>
            <a:ext cx="1205770" cy="198886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77091" y="267757"/>
            <a:ext cx="8552873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smtClean="0">
                <a:latin typeface="Garamond" pitchFamily="18" charset="0"/>
              </a:rPr>
              <a:t>Ispitivanje kompatibilnosti između donora i recipijenta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1828800" y="1141176"/>
            <a:ext cx="5477691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Unakrsni (</a:t>
            </a:r>
            <a:r>
              <a:rPr kumimoji="0" lang="sr-Latn-RS" sz="2800" b="1" i="1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Cross-match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  <a:r>
              <a:rPr kumimoji="0" lang="sr-Latn-RS" sz="2800" b="1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testovi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805544" y="1701711"/>
            <a:ext cx="3169298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Glavni unakrsni test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5075853" y="1701711"/>
            <a:ext cx="3175519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Sporedni unakrsni test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842868" y="2089260"/>
            <a:ext cx="3682480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 Na mikroskopskoj</a:t>
            </a:r>
            <a:r>
              <a:rPr kumimoji="0" lang="sr-Latn-RS" sz="2000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pločici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842868" y="2511501"/>
            <a:ext cx="3682480" cy="4089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 U epruveti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3" y="4122687"/>
            <a:ext cx="1205770" cy="1988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53" y="4122687"/>
            <a:ext cx="1205770" cy="1988866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709155" y="3448151"/>
            <a:ext cx="1256902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Donor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2307487" y="3448151"/>
            <a:ext cx="1667355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Recipijent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5164054" y="3448151"/>
            <a:ext cx="1256902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Donor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762386" y="3448151"/>
            <a:ext cx="1667355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Recipijent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61044" y="6243558"/>
            <a:ext cx="1353124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Puna krv ili eritrociti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2530277" y="6243557"/>
            <a:ext cx="1353124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Krvna plazma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5191525" y="6243556"/>
            <a:ext cx="1353124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Krvna plazma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919501" y="6243556"/>
            <a:ext cx="1353124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Puna krv ili eritrociti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4970109" y="2089260"/>
            <a:ext cx="3682480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 Na mikroskopskoj</a:t>
            </a:r>
            <a:r>
              <a:rPr kumimoji="0" lang="sr-Latn-RS" sz="2000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pločici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4970109" y="2511501"/>
            <a:ext cx="3682480" cy="40898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- U epruveti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839756" y="1141176"/>
            <a:ext cx="7520474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Glavni unakrsni</a:t>
            </a:r>
            <a:r>
              <a:rPr kumimoji="0" lang="sr-Latn-RS" sz="2800" b="1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test na mikroskopskoj pločici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77091" y="267757"/>
            <a:ext cx="8552873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smtClean="0">
                <a:latin typeface="Garamond" pitchFamily="18" charset="0"/>
              </a:rPr>
              <a:t>Ispitivanje kompatibilnosti između donora i recipijenta</a:t>
            </a:r>
            <a:endParaRPr lang="en-US" sz="2800" b="1" dirty="0">
              <a:latin typeface="Garamond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954781" y="2023726"/>
            <a:ext cx="5197492" cy="4216604"/>
            <a:chOff x="1977750" y="1735219"/>
            <a:chExt cx="5197492" cy="4216604"/>
          </a:xfrm>
        </p:grpSpPr>
        <p:grpSp>
          <p:nvGrpSpPr>
            <p:cNvPr id="12" name="Group 11"/>
            <p:cNvGrpSpPr/>
            <p:nvPr/>
          </p:nvGrpSpPr>
          <p:grpSpPr>
            <a:xfrm>
              <a:off x="3009474" y="2841704"/>
              <a:ext cx="3088106" cy="665747"/>
              <a:chOff x="3055940" y="3458078"/>
              <a:chExt cx="3088106" cy="66574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055940" y="3458078"/>
                <a:ext cx="3088106" cy="665747"/>
                <a:chOff x="814137" y="2630905"/>
                <a:chExt cx="3088106" cy="665747"/>
              </a:xfrm>
            </p:grpSpPr>
            <p:sp>
              <p:nvSpPr>
                <p:cNvPr id="9" name="Parallelogram 8"/>
                <p:cNvSpPr/>
                <p:nvPr/>
              </p:nvSpPr>
              <p:spPr>
                <a:xfrm>
                  <a:off x="814137" y="2630905"/>
                  <a:ext cx="3088106" cy="665747"/>
                </a:xfrm>
                <a:prstGeom prst="parallelogram">
                  <a:avLst>
                    <a:gd name="adj" fmla="val 58735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038241" y="2886323"/>
                  <a:ext cx="273483" cy="154909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r-Latn-CS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4557395" y="3713496"/>
                <a:ext cx="273483" cy="15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r-Latn-CS"/>
              </a:p>
            </p:txBody>
          </p: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1DE5F89-26E9-41E0-9C6E-EE3B8F24350E}"/>
                </a:ext>
              </a:extLst>
            </p:cNvPr>
            <p:cNvSpPr/>
            <p:nvPr/>
          </p:nvSpPr>
          <p:spPr>
            <a:xfrm>
              <a:off x="2116620" y="1735219"/>
              <a:ext cx="5058622" cy="482876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1-2 kapi krvi (ispranih</a:t>
              </a:r>
              <a:r>
                <a:rPr kumimoji="0" lang="sr-Latn-RS" sz="2000" i="0" u="none" strike="noStrike" kern="1200" cap="none" spc="0" normalizeH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eritrocita) </a:t>
              </a:r>
              <a:r>
                <a:rPr kumimoji="0" lang="sr-Latn-RS" sz="2000" b="1" i="0" u="none" strike="noStrike" kern="1200" cap="none" spc="0" normalizeH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donora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1DE5F89-26E9-41E0-9C6E-EE3B8F24350E}"/>
                </a:ext>
              </a:extLst>
            </p:cNvPr>
            <p:cNvSpPr/>
            <p:nvPr/>
          </p:nvSpPr>
          <p:spPr>
            <a:xfrm>
              <a:off x="2077105" y="2218095"/>
              <a:ext cx="5058622" cy="482876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 noProof="0" smtClean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1-2 kapi krvne</a:t>
              </a:r>
              <a:r>
                <a:rPr kumimoji="0" lang="sr-Latn-RS" sz="2000" i="0" u="none" strike="noStrike" kern="1200" cap="none" spc="0" normalizeH="0" noProof="0" smtClean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plazme/seruma </a:t>
              </a:r>
              <a:r>
                <a:rPr kumimoji="0" lang="sr-Latn-RS" sz="2000" b="1" i="0" u="none" strike="noStrike" kern="1200" cap="none" spc="0" normalizeH="0" noProof="0" smtClean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recipijenta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507061" y="3711027"/>
              <a:ext cx="0" cy="7651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963008" y="4654953"/>
              <a:ext cx="3088106" cy="665747"/>
              <a:chOff x="3055940" y="3458078"/>
              <a:chExt cx="3088106" cy="665747"/>
            </a:xfrm>
          </p:grpSpPr>
          <p:sp>
            <p:nvSpPr>
              <p:cNvPr id="29" name="Parallelogram 28"/>
              <p:cNvSpPr/>
              <p:nvPr/>
            </p:nvSpPr>
            <p:spPr>
              <a:xfrm>
                <a:off x="3055940" y="3458078"/>
                <a:ext cx="3088106" cy="665747"/>
              </a:xfrm>
              <a:prstGeom prst="parallelogram">
                <a:avLst>
                  <a:gd name="adj" fmla="val 5873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419609" y="3651419"/>
                <a:ext cx="360768" cy="24669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r-Latn-CS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4399935" y="4910370"/>
              <a:ext cx="27432" cy="274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48603" y="4879129"/>
              <a:ext cx="27432" cy="274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463971" y="4937396"/>
              <a:ext cx="27432" cy="274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413651" y="4971639"/>
              <a:ext cx="27432" cy="274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1DE5F89-26E9-41E0-9C6E-EE3B8F24350E}"/>
                </a:ext>
              </a:extLst>
            </p:cNvPr>
            <p:cNvSpPr/>
            <p:nvPr/>
          </p:nvSpPr>
          <p:spPr>
            <a:xfrm>
              <a:off x="1977750" y="5468947"/>
              <a:ext cx="5058622" cy="482876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Pojava</a:t>
              </a:r>
              <a:r>
                <a:rPr kumimoji="0" lang="sr-Latn-RS" sz="2000" i="0" u="none" strike="noStrike" kern="1200" cap="none" spc="0" normalizeH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aglutinata – </a:t>
              </a:r>
              <a:r>
                <a:rPr kumimoji="0" lang="sr-Latn-RS" sz="2000" b="1" i="0" u="none" strike="noStrike" kern="1200" cap="none" spc="0" normalizeH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pozitivna reakcija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" y="4861130"/>
            <a:ext cx="1546463" cy="104472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83" y="3640445"/>
            <a:ext cx="2671026" cy="32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839756" y="1141176"/>
            <a:ext cx="7520474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Sporedni unakrsni</a:t>
            </a:r>
            <a:r>
              <a:rPr kumimoji="0" lang="sr-Latn-RS" sz="2800" b="1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test na mikroskopskoj pločici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77091" y="267757"/>
            <a:ext cx="8552873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smtClean="0">
                <a:latin typeface="Garamond" pitchFamily="18" charset="0"/>
              </a:rPr>
              <a:t>Ispitivanje kompatibilnosti između donora i recipijenta</a:t>
            </a:r>
            <a:endParaRPr lang="en-US" sz="2800" b="1" dirty="0">
              <a:latin typeface="Garamond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954781" y="2023726"/>
            <a:ext cx="5197492" cy="4216604"/>
            <a:chOff x="1977750" y="1735219"/>
            <a:chExt cx="5197492" cy="4216604"/>
          </a:xfrm>
        </p:grpSpPr>
        <p:grpSp>
          <p:nvGrpSpPr>
            <p:cNvPr id="12" name="Group 11"/>
            <p:cNvGrpSpPr/>
            <p:nvPr/>
          </p:nvGrpSpPr>
          <p:grpSpPr>
            <a:xfrm>
              <a:off x="3009474" y="2841704"/>
              <a:ext cx="3088106" cy="665747"/>
              <a:chOff x="3055940" y="3458078"/>
              <a:chExt cx="3088106" cy="66574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055940" y="3458078"/>
                <a:ext cx="3088106" cy="665747"/>
                <a:chOff x="814137" y="2630905"/>
                <a:chExt cx="3088106" cy="665747"/>
              </a:xfrm>
            </p:grpSpPr>
            <p:sp>
              <p:nvSpPr>
                <p:cNvPr id="9" name="Parallelogram 8"/>
                <p:cNvSpPr/>
                <p:nvPr/>
              </p:nvSpPr>
              <p:spPr>
                <a:xfrm>
                  <a:off x="814137" y="2630905"/>
                  <a:ext cx="3088106" cy="665747"/>
                </a:xfrm>
                <a:prstGeom prst="parallelogram">
                  <a:avLst>
                    <a:gd name="adj" fmla="val 58735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038241" y="2886323"/>
                  <a:ext cx="273483" cy="154909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sr-Latn-CS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4557395" y="3713496"/>
                <a:ext cx="273483" cy="15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r-Latn-CS"/>
              </a:p>
            </p:txBody>
          </p:sp>
        </p:grp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1DE5F89-26E9-41E0-9C6E-EE3B8F24350E}"/>
                </a:ext>
              </a:extLst>
            </p:cNvPr>
            <p:cNvSpPr/>
            <p:nvPr/>
          </p:nvSpPr>
          <p:spPr>
            <a:xfrm>
              <a:off x="2116620" y="1735219"/>
              <a:ext cx="5058622" cy="482876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1-2 kapi krvi (ispranih</a:t>
              </a:r>
              <a:r>
                <a:rPr kumimoji="0" lang="sr-Latn-RS" sz="2000" i="0" u="none" strike="noStrike" kern="1200" cap="none" spc="0" normalizeH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eritrocita) </a:t>
              </a:r>
              <a:r>
                <a:rPr kumimoji="0" lang="sr-Latn-RS" sz="2000" b="1" i="0" u="none" strike="noStrike" kern="1200" cap="none" spc="0" normalizeH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recipijenta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1DE5F89-26E9-41E0-9C6E-EE3B8F24350E}"/>
                </a:ext>
              </a:extLst>
            </p:cNvPr>
            <p:cNvSpPr/>
            <p:nvPr/>
          </p:nvSpPr>
          <p:spPr>
            <a:xfrm>
              <a:off x="2077105" y="2218095"/>
              <a:ext cx="5058622" cy="482876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 noProof="0" smtClean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1-2 kapi krvne</a:t>
              </a:r>
              <a:r>
                <a:rPr kumimoji="0" lang="sr-Latn-RS" sz="2000" i="0" u="none" strike="noStrike" kern="1200" cap="none" spc="0" normalizeH="0" noProof="0" smtClean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plazme/seruma </a:t>
              </a:r>
              <a:r>
                <a:rPr kumimoji="0" lang="sr-Latn-RS" sz="2000" b="1" i="0" u="none" strike="noStrike" kern="1200" cap="none" spc="0" normalizeH="0" noProof="0" smtClean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donora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507061" y="3711027"/>
              <a:ext cx="0" cy="7651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963008" y="4654953"/>
              <a:ext cx="3088106" cy="665747"/>
              <a:chOff x="3055940" y="3458078"/>
              <a:chExt cx="3088106" cy="665747"/>
            </a:xfrm>
          </p:grpSpPr>
          <p:sp>
            <p:nvSpPr>
              <p:cNvPr id="29" name="Parallelogram 28"/>
              <p:cNvSpPr/>
              <p:nvPr/>
            </p:nvSpPr>
            <p:spPr>
              <a:xfrm>
                <a:off x="3055940" y="3458078"/>
                <a:ext cx="3088106" cy="665747"/>
              </a:xfrm>
              <a:prstGeom prst="parallelogram">
                <a:avLst>
                  <a:gd name="adj" fmla="val 5873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419609" y="3651419"/>
                <a:ext cx="360768" cy="24669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r-Latn-CS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4399935" y="4910370"/>
              <a:ext cx="27432" cy="274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48603" y="4879129"/>
              <a:ext cx="27432" cy="274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463971" y="4937396"/>
              <a:ext cx="27432" cy="274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413651" y="4971639"/>
              <a:ext cx="27432" cy="2743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1DE5F89-26E9-41E0-9C6E-EE3B8F24350E}"/>
                </a:ext>
              </a:extLst>
            </p:cNvPr>
            <p:cNvSpPr/>
            <p:nvPr/>
          </p:nvSpPr>
          <p:spPr>
            <a:xfrm>
              <a:off x="1977750" y="5468947"/>
              <a:ext cx="5058622" cy="482876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Pojava</a:t>
              </a:r>
              <a:r>
                <a:rPr kumimoji="0" lang="sr-Latn-RS" sz="2000" i="0" u="none" strike="noStrike" kern="1200" cap="none" spc="0" normalizeH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aglutinata – </a:t>
              </a:r>
              <a:r>
                <a:rPr kumimoji="0" lang="sr-Latn-RS" sz="2000" b="1" i="0" u="none" strike="noStrike" kern="1200" cap="none" spc="0" normalizeH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pozitivna reakcija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" y="4861130"/>
            <a:ext cx="1546463" cy="10447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83" y="3640445"/>
            <a:ext cx="2671026" cy="32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839756" y="1141176"/>
            <a:ext cx="7520474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Glavni unakrsni</a:t>
            </a:r>
            <a:r>
              <a:rPr kumimoji="0" lang="sr-Latn-RS" sz="2800" b="1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test u epruveti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77091" y="267757"/>
            <a:ext cx="8552873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smtClean="0">
                <a:latin typeface="Garamond" pitchFamily="18" charset="0"/>
              </a:rPr>
              <a:t>Ispitivanje kompatibilnosti između donora i recipijenta</a:t>
            </a:r>
            <a:endParaRPr lang="en-US" sz="2800" b="1" dirty="0">
              <a:latin typeface="Garamond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34" y="2307568"/>
            <a:ext cx="350923" cy="172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B996C-2CF2-4316-ADA9-528E80424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89" y="1715397"/>
            <a:ext cx="1936627" cy="290778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212479" y="4094752"/>
            <a:ext cx="1114444" cy="93510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>
                <a:solidFill>
                  <a:schemeClr val="tx1"/>
                </a:solidFill>
                <a:latin typeface="Garamond" panose="02020404030301010803" pitchFamily="18" charset="0"/>
              </a:rPr>
              <a:t>d</a:t>
            </a: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onora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solidFill>
                  <a:srgbClr val="C180FF"/>
                </a:solidFill>
                <a:latin typeface="Garamond" panose="02020404030301010803" pitchFamily="18" charset="0"/>
              </a:rPr>
              <a:t>(EDTA)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1076964" y="4198826"/>
            <a:ext cx="1250461" cy="99685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>
                <a:solidFill>
                  <a:schemeClr val="tx1"/>
                </a:solidFill>
                <a:latin typeface="Garamond" panose="02020404030301010803" pitchFamily="18" charset="0"/>
              </a:rPr>
              <a:t>r</a:t>
            </a: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ecipijenta</a:t>
            </a:r>
          </a:p>
          <a:p>
            <a:pPr algn="ctr">
              <a:defRPr/>
            </a:pPr>
            <a:r>
              <a:rPr lang="sr-Latn-RS">
                <a:solidFill>
                  <a:srgbClr val="C180FF"/>
                </a:solidFill>
                <a:latin typeface="Garamond" panose="02020404030301010803" pitchFamily="18" charset="0"/>
              </a:rPr>
              <a:t>(EDTA)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191910" y="4562305"/>
            <a:ext cx="2421075" cy="41421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4000 obrtaja/</a:t>
            </a:r>
            <a:r>
              <a:rPr lang="sr-Latn-RS" smtClean="0">
                <a:solidFill>
                  <a:schemeClr val="tx1"/>
                </a:solidFill>
                <a:latin typeface="Garamond" panose="02020404030301010803" pitchFamily="18" charset="0"/>
              </a:rPr>
              <a:t>2 minuta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48" y="2305688"/>
            <a:ext cx="342129" cy="17272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5438360" y="3169287"/>
            <a:ext cx="97470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" y="2305688"/>
            <a:ext cx="350923" cy="17272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163356" y="3169287"/>
            <a:ext cx="97470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36" y="2305688"/>
            <a:ext cx="342129" cy="172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48" y="4697254"/>
            <a:ext cx="542208" cy="8943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47" y="4670083"/>
            <a:ext cx="542208" cy="894349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5781357" y="5841753"/>
            <a:ext cx="2269310" cy="59880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Isprani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donora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916012" y="5841753"/>
            <a:ext cx="2269310" cy="59880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Krvna</a:t>
            </a:r>
            <a:r>
              <a:rPr kumimoji="0" lang="sr-Latn-RS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plazma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recipijenta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916012" y="4198826"/>
            <a:ext cx="0" cy="4984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021600" y="4198826"/>
            <a:ext cx="0" cy="4984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35B996C-2CF2-4316-ADA9-528E80424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37" y="1894457"/>
            <a:ext cx="2628532" cy="394665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839756" y="1141176"/>
            <a:ext cx="7520474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Glavni unakrsni</a:t>
            </a:r>
            <a:r>
              <a:rPr kumimoji="0" lang="sr-Latn-RS" sz="2800" b="1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test u epruveti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77091" y="267757"/>
            <a:ext cx="8552873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smtClean="0">
                <a:latin typeface="Garamond" pitchFamily="18" charset="0"/>
              </a:rPr>
              <a:t>Ispitivanje kompatibilnosti između donora i recipijenta</a:t>
            </a:r>
            <a:endParaRPr lang="en-US" sz="2800" b="1" dirty="0">
              <a:latin typeface="Garamond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24688" y="2261018"/>
            <a:ext cx="599520" cy="2925373"/>
            <a:chOff x="855744" y="2377885"/>
            <a:chExt cx="599520" cy="3206350"/>
          </a:xfrm>
        </p:grpSpPr>
        <p:grpSp>
          <p:nvGrpSpPr>
            <p:cNvPr id="31" name="Group 30"/>
            <p:cNvGrpSpPr/>
            <p:nvPr/>
          </p:nvGrpSpPr>
          <p:grpSpPr>
            <a:xfrm>
              <a:off x="855744" y="4572501"/>
              <a:ext cx="599518" cy="1010213"/>
              <a:chOff x="1475032" y="4944184"/>
              <a:chExt cx="599518" cy="1010213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ED6565"/>
              </a:solidFill>
              <a:ln w="19050">
                <a:solidFill>
                  <a:srgbClr val="ED65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475033" y="5056247"/>
                <a:ext cx="599517" cy="561652"/>
              </a:xfrm>
              <a:prstGeom prst="rect">
                <a:avLst/>
              </a:prstGeom>
              <a:solidFill>
                <a:srgbClr val="ED6565"/>
              </a:solidFill>
              <a:ln>
                <a:solidFill>
                  <a:srgbClr val="ED65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75032" y="4944184"/>
                <a:ext cx="599517" cy="224126"/>
              </a:xfrm>
              <a:prstGeom prst="ellipse">
                <a:avLst/>
              </a:prstGeom>
              <a:solidFill>
                <a:srgbClr val="ED6565"/>
              </a:solidFill>
              <a:ln w="19050">
                <a:solidFill>
                  <a:srgbClr val="FF29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-646804" y="5337270"/>
            <a:ext cx="3942504" cy="553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Isprani eritrociti</a:t>
            </a:r>
            <a:r>
              <a:rPr kumimoji="0" lang="sr-Latn-RS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donora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>
                <a:solidFill>
                  <a:schemeClr val="tx1"/>
                </a:solidFill>
                <a:latin typeface="Garamond" panose="02020404030301010803" pitchFamily="18" charset="0"/>
              </a:rPr>
              <a:t>+</a:t>
            </a:r>
            <a:endParaRPr kumimoji="0" lang="sr-Latn-RS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-646806" y="5743837"/>
            <a:ext cx="3942504" cy="4754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Krvna plazma recipijenta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-646806" y="6202725"/>
            <a:ext cx="3942504" cy="4754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Jednake količine (</a:t>
            </a:r>
            <a:r>
              <a:rPr kumimoji="0" lang="sr-Latn-RS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ana partes</a:t>
            </a: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073896" y="3586290"/>
            <a:ext cx="10652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217445" y="5706277"/>
            <a:ext cx="2421075" cy="41421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4000 obrtaja/</a:t>
            </a:r>
            <a:r>
              <a:rPr lang="sr-Latn-RS" smtClean="0">
                <a:solidFill>
                  <a:schemeClr val="tx1"/>
                </a:solidFill>
                <a:latin typeface="Garamond" panose="02020404030301010803" pitchFamily="18" charset="0"/>
              </a:rPr>
              <a:t>2 minuta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1930605" y="3274940"/>
            <a:ext cx="1351810" cy="6226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solidFill>
                  <a:schemeClr val="tx1"/>
                </a:solidFill>
                <a:latin typeface="Garamond" panose="02020404030301010803" pitchFamily="18" charset="0"/>
              </a:rPr>
              <a:t>37 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solidFill>
                  <a:schemeClr val="tx1"/>
                </a:solidFill>
                <a:latin typeface="Garamond" panose="02020404030301010803" pitchFamily="18" charset="0"/>
              </a:rPr>
              <a:t>15 minuta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638520" y="3586289"/>
            <a:ext cx="10652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994862" y="2259631"/>
            <a:ext cx="599520" cy="2925373"/>
            <a:chOff x="7012279" y="2261018"/>
            <a:chExt cx="599520" cy="2925373"/>
          </a:xfrm>
        </p:grpSpPr>
        <p:sp>
          <p:nvSpPr>
            <p:cNvPr id="50" name="Oval 49"/>
            <p:cNvSpPr/>
            <p:nvPr/>
          </p:nvSpPr>
          <p:spPr>
            <a:xfrm>
              <a:off x="7012280" y="4621166"/>
              <a:ext cx="599517" cy="563838"/>
            </a:xfrm>
            <a:prstGeom prst="ellipse">
              <a:avLst/>
            </a:prstGeom>
            <a:solidFill>
              <a:srgbClr val="F8C0C0"/>
            </a:solidFill>
            <a:ln w="19050">
              <a:solidFill>
                <a:srgbClr val="F4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145931" y="5045114"/>
              <a:ext cx="332211" cy="129490"/>
            </a:xfrm>
            <a:prstGeom prst="ellipse">
              <a:avLst/>
            </a:prstGeom>
            <a:solidFill>
              <a:srgbClr val="FF292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12280" y="4365560"/>
              <a:ext cx="599517" cy="512434"/>
            </a:xfrm>
            <a:prstGeom prst="rect">
              <a:avLst/>
            </a:prstGeom>
            <a:solidFill>
              <a:srgbClr val="F8C0C0"/>
            </a:solidFill>
            <a:ln>
              <a:solidFill>
                <a:srgbClr val="F8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012279" y="4263317"/>
              <a:ext cx="599517" cy="204486"/>
            </a:xfrm>
            <a:prstGeom prst="ellipse">
              <a:avLst/>
            </a:prstGeom>
            <a:solidFill>
              <a:srgbClr val="F8C0C0"/>
            </a:solidFill>
            <a:ln w="19050">
              <a:solidFill>
                <a:srgbClr val="F39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012280" y="2261018"/>
              <a:ext cx="599519" cy="2925373"/>
              <a:chOff x="1043522" y="2263585"/>
              <a:chExt cx="599519" cy="3206350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15" y="4424983"/>
            <a:ext cx="700429" cy="596854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084080" y="5502921"/>
            <a:ext cx="2421075" cy="6175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Hemoliza</a:t>
            </a:r>
            <a:r>
              <a:rPr kumimoji="0" lang="sr-Latn-RS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ukazuje na nekompatibilnost.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084081" y="6206389"/>
            <a:ext cx="2421075" cy="6175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Pogledati i sediment pod mikroskopom.</a:t>
            </a: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839756" y="1141176"/>
            <a:ext cx="7520474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Sporedni unakrsni</a:t>
            </a:r>
            <a:r>
              <a:rPr kumimoji="0" lang="sr-Latn-RS" sz="2800" b="1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test u epruveti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77091" y="267757"/>
            <a:ext cx="8552873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smtClean="0">
                <a:latin typeface="Garamond" pitchFamily="18" charset="0"/>
              </a:rPr>
              <a:t>Ispitivanje kompatibilnosti između donora i recipijenta</a:t>
            </a:r>
            <a:endParaRPr lang="en-US" sz="2800" b="1" dirty="0">
              <a:latin typeface="Garamond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34" y="2307568"/>
            <a:ext cx="350923" cy="172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B996C-2CF2-4316-ADA9-528E80424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89" y="1715397"/>
            <a:ext cx="1936627" cy="290778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212479" y="4094752"/>
            <a:ext cx="1114444" cy="93510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>
                <a:solidFill>
                  <a:schemeClr val="tx1"/>
                </a:solidFill>
                <a:latin typeface="Garamond" panose="02020404030301010803" pitchFamily="18" charset="0"/>
              </a:rPr>
              <a:t>d</a:t>
            </a: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onora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solidFill>
                  <a:srgbClr val="C180FF"/>
                </a:solidFill>
                <a:latin typeface="Garamond" panose="02020404030301010803" pitchFamily="18" charset="0"/>
              </a:rPr>
              <a:t>(EDTA)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1076964" y="4198826"/>
            <a:ext cx="1250461" cy="99685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>
                <a:solidFill>
                  <a:schemeClr val="tx1"/>
                </a:solidFill>
                <a:latin typeface="Garamond" panose="02020404030301010803" pitchFamily="18" charset="0"/>
              </a:rPr>
              <a:t>r</a:t>
            </a: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ecipijenta</a:t>
            </a:r>
          </a:p>
          <a:p>
            <a:pPr algn="ctr">
              <a:defRPr/>
            </a:pPr>
            <a:r>
              <a:rPr lang="sr-Latn-RS">
                <a:solidFill>
                  <a:srgbClr val="C180FF"/>
                </a:solidFill>
                <a:latin typeface="Garamond" panose="02020404030301010803" pitchFamily="18" charset="0"/>
              </a:rPr>
              <a:t>(EDTA)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191910" y="4562305"/>
            <a:ext cx="2421075" cy="41421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4000 obrtaja/</a:t>
            </a:r>
            <a:r>
              <a:rPr lang="sr-Latn-RS" smtClean="0">
                <a:solidFill>
                  <a:schemeClr val="tx1"/>
                </a:solidFill>
                <a:latin typeface="Garamond" panose="02020404030301010803" pitchFamily="18" charset="0"/>
              </a:rPr>
              <a:t>2 minuta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48" y="2305688"/>
            <a:ext cx="342129" cy="17272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5438360" y="3169287"/>
            <a:ext cx="97470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" y="2305688"/>
            <a:ext cx="350923" cy="17272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163356" y="3169287"/>
            <a:ext cx="97470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36" y="2305688"/>
            <a:ext cx="342129" cy="172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46" y="4697254"/>
            <a:ext cx="542208" cy="8943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70" y="4702627"/>
            <a:ext cx="542208" cy="894349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916012" y="5822967"/>
            <a:ext cx="2269310" cy="59880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Isprani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eritrociti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solidFill>
                  <a:schemeClr val="tx1"/>
                </a:solidFill>
                <a:latin typeface="Garamond" panose="02020404030301010803" pitchFamily="18" charset="0"/>
              </a:rPr>
              <a:t>recipijenta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5781357" y="5828340"/>
            <a:ext cx="2269310" cy="59880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Krvna</a:t>
            </a:r>
            <a:r>
              <a:rPr kumimoji="0" lang="sr-Latn-RS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plazma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solidFill>
                  <a:schemeClr val="tx1"/>
                </a:solidFill>
                <a:latin typeface="Garamond" panose="02020404030301010803" pitchFamily="18" charset="0"/>
              </a:rPr>
              <a:t>donora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916012" y="4198826"/>
            <a:ext cx="0" cy="4984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021600" y="4198826"/>
            <a:ext cx="0" cy="4984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202024" y="258520"/>
            <a:ext cx="4721290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Ključna pitanja i zadaci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3559" y="2333349"/>
            <a:ext cx="5899754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Sistemi krvnih grupa kod pasa i mačaka?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3559" y="1695756"/>
            <a:ext cx="3708697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Aloantigeni i aloantitela</a:t>
            </a:r>
            <a:r>
              <a:rPr kumimoji="0" lang="sr-Latn-RS" sz="2800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3559" y="2970942"/>
            <a:ext cx="6206800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smtClean="0">
                <a:solidFill>
                  <a:srgbClr val="423270"/>
                </a:solidFill>
                <a:latin typeface="Garamond" pitchFamily="18" charset="0"/>
              </a:rPr>
              <a:t>Karakteristike krvnih grupa pasa i mačaka</a:t>
            </a: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6972" y="3608534"/>
            <a:ext cx="4987329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Bezbednost prve transfuzije krvi</a:t>
            </a:r>
            <a:r>
              <a:rPr kumimoji="0" lang="sr-Latn-RS" sz="2800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3559" y="4246126"/>
            <a:ext cx="5509216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smtClean="0">
                <a:solidFill>
                  <a:srgbClr val="423270"/>
                </a:solidFill>
                <a:latin typeface="Garamond" pitchFamily="18" charset="0"/>
              </a:rPr>
              <a:t>Metode ispitivanja kompatibilnosti?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3560" y="4883718"/>
            <a:ext cx="3397612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Transfuzijske reakcije?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678668" y="1393242"/>
            <a:ext cx="7768002" cy="4430583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>
              <a:solidFill>
                <a:schemeClr val="bg1"/>
              </a:solidFill>
              <a:latin typeface="Garamond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</a:t>
            </a:r>
            <a:r>
              <a:rPr kumimoji="0" lang="sr-Latn-RS" sz="280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glavni i sporedni unakrsni test na mikroskopskoj pločici.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2800" baseline="0" smtClean="0">
                <a:solidFill>
                  <a:schemeClr val="bg1"/>
                </a:solidFill>
                <a:latin typeface="Garamond" pitchFamily="18" charset="0"/>
              </a:rPr>
              <a:t>Izvesti</a:t>
            </a:r>
            <a:r>
              <a:rPr lang="sr-Latn-RS" sz="2800" smtClean="0">
                <a:solidFill>
                  <a:schemeClr val="bg1"/>
                </a:solidFill>
                <a:latin typeface="Garamond" pitchFamily="18" charset="0"/>
              </a:rPr>
              <a:t> glavni i sporedni unakrsni test u epruveti.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RS" sz="2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800" b="1" noProof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itchFamily="18" charset="0"/>
              </a:rPr>
              <a:t>Zapisati zapažanja u svesku.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35B996C-2CF2-4316-ADA9-528E80424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37" y="1894457"/>
            <a:ext cx="2628532" cy="394665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839756" y="1141176"/>
            <a:ext cx="7520474" cy="5425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Glavni unakrsni</a:t>
            </a:r>
            <a:r>
              <a:rPr kumimoji="0" lang="sr-Latn-RS" sz="2800" b="1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test u epruveti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77091" y="267757"/>
            <a:ext cx="8552873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smtClean="0">
                <a:latin typeface="Garamond" pitchFamily="18" charset="0"/>
              </a:rPr>
              <a:t>Ispitivanje kompatibilnosti između donora i recipijenta</a:t>
            </a:r>
            <a:endParaRPr lang="en-US" sz="2800" b="1" dirty="0">
              <a:latin typeface="Garamond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24688" y="2261018"/>
            <a:ext cx="599520" cy="2925373"/>
            <a:chOff x="855744" y="2377885"/>
            <a:chExt cx="599520" cy="3206350"/>
          </a:xfrm>
        </p:grpSpPr>
        <p:grpSp>
          <p:nvGrpSpPr>
            <p:cNvPr id="31" name="Group 30"/>
            <p:cNvGrpSpPr/>
            <p:nvPr/>
          </p:nvGrpSpPr>
          <p:grpSpPr>
            <a:xfrm>
              <a:off x="855744" y="4572501"/>
              <a:ext cx="599518" cy="1010213"/>
              <a:chOff x="1475032" y="4944184"/>
              <a:chExt cx="599518" cy="1010213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ED6565"/>
              </a:solidFill>
              <a:ln w="19050">
                <a:solidFill>
                  <a:srgbClr val="ED65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475033" y="5056247"/>
                <a:ext cx="599517" cy="561652"/>
              </a:xfrm>
              <a:prstGeom prst="rect">
                <a:avLst/>
              </a:prstGeom>
              <a:solidFill>
                <a:srgbClr val="ED6565"/>
              </a:solidFill>
              <a:ln>
                <a:solidFill>
                  <a:srgbClr val="ED65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75032" y="4944184"/>
                <a:ext cx="599517" cy="224126"/>
              </a:xfrm>
              <a:prstGeom prst="ellipse">
                <a:avLst/>
              </a:prstGeom>
              <a:solidFill>
                <a:srgbClr val="ED6565"/>
              </a:solidFill>
              <a:ln w="19050">
                <a:solidFill>
                  <a:srgbClr val="FF29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-646804" y="5337270"/>
            <a:ext cx="3942504" cy="553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Krvna plazma donora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>
                <a:solidFill>
                  <a:schemeClr val="tx1"/>
                </a:solidFill>
                <a:latin typeface="Garamond" panose="02020404030301010803" pitchFamily="18" charset="0"/>
              </a:rPr>
              <a:t>+</a:t>
            </a:r>
            <a:endParaRPr kumimoji="0" lang="sr-Latn-RS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-646806" y="5743837"/>
            <a:ext cx="3942504" cy="4754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Isprani eritrociti recipijenta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-646806" y="6202725"/>
            <a:ext cx="3942504" cy="4754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Jednake količine (</a:t>
            </a:r>
            <a:r>
              <a:rPr kumimoji="0" lang="sr-Latn-RS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ana partes</a:t>
            </a: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)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073896" y="3586290"/>
            <a:ext cx="10652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217445" y="5706277"/>
            <a:ext cx="2421075" cy="41421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4000 obrtaja/</a:t>
            </a:r>
            <a:r>
              <a:rPr lang="sr-Latn-RS" smtClean="0">
                <a:solidFill>
                  <a:schemeClr val="tx1"/>
                </a:solidFill>
                <a:latin typeface="Garamond" panose="02020404030301010803" pitchFamily="18" charset="0"/>
              </a:rPr>
              <a:t>2 minuta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1930605" y="3274940"/>
            <a:ext cx="1351810" cy="6226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solidFill>
                  <a:schemeClr val="tx1"/>
                </a:solidFill>
                <a:latin typeface="Garamond" panose="02020404030301010803" pitchFamily="18" charset="0"/>
              </a:rPr>
              <a:t>37 °C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solidFill>
                  <a:schemeClr val="tx1"/>
                </a:solidFill>
                <a:latin typeface="Garamond" panose="02020404030301010803" pitchFamily="18" charset="0"/>
              </a:rPr>
              <a:t>15 minuta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638520" y="3586289"/>
            <a:ext cx="10652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994862" y="2259631"/>
            <a:ext cx="599520" cy="2925373"/>
            <a:chOff x="7012279" y="2261018"/>
            <a:chExt cx="599520" cy="2925373"/>
          </a:xfrm>
        </p:grpSpPr>
        <p:sp>
          <p:nvSpPr>
            <p:cNvPr id="50" name="Oval 49"/>
            <p:cNvSpPr/>
            <p:nvPr/>
          </p:nvSpPr>
          <p:spPr>
            <a:xfrm>
              <a:off x="7012280" y="4621166"/>
              <a:ext cx="599517" cy="563838"/>
            </a:xfrm>
            <a:prstGeom prst="ellipse">
              <a:avLst/>
            </a:prstGeom>
            <a:solidFill>
              <a:srgbClr val="F8C0C0"/>
            </a:solidFill>
            <a:ln w="19050">
              <a:solidFill>
                <a:srgbClr val="F4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145931" y="5045114"/>
              <a:ext cx="332211" cy="129490"/>
            </a:xfrm>
            <a:prstGeom prst="ellipse">
              <a:avLst/>
            </a:prstGeom>
            <a:solidFill>
              <a:srgbClr val="FF292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12280" y="4365560"/>
              <a:ext cx="599517" cy="512434"/>
            </a:xfrm>
            <a:prstGeom prst="rect">
              <a:avLst/>
            </a:prstGeom>
            <a:solidFill>
              <a:srgbClr val="F8C0C0"/>
            </a:solidFill>
            <a:ln>
              <a:solidFill>
                <a:srgbClr val="F8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012279" y="4263317"/>
              <a:ext cx="599517" cy="204486"/>
            </a:xfrm>
            <a:prstGeom prst="ellipse">
              <a:avLst/>
            </a:prstGeom>
            <a:solidFill>
              <a:srgbClr val="F8C0C0"/>
            </a:solidFill>
            <a:ln w="19050">
              <a:solidFill>
                <a:srgbClr val="F39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012280" y="2261018"/>
              <a:ext cx="599519" cy="2925373"/>
              <a:chOff x="1043522" y="2263585"/>
              <a:chExt cx="599519" cy="3206350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15" y="4424983"/>
            <a:ext cx="700429" cy="596854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084080" y="5502921"/>
            <a:ext cx="2421075" cy="6175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Hemoliza</a:t>
            </a:r>
            <a:r>
              <a:rPr kumimoji="0" lang="sr-Latn-RS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ukazuje na nekompatibilnost.</a:t>
            </a:r>
            <a:endParaRPr kumimoji="0" lang="sr-Latn-RS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084081" y="6206389"/>
            <a:ext cx="2421075" cy="6175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Pogledati i sediment pod mikroskopom.</a:t>
            </a: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2493210" y="6294866"/>
            <a:ext cx="4157580" cy="41421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Aglutinati - nekompatibilnost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1476374" y="258520"/>
            <a:ext cx="6238875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Makroskopski pregled na pločici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7980" y="-455891"/>
            <a:ext cx="6851093" cy="776287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672088" y="6436878"/>
            <a:ext cx="7762876" cy="414216"/>
          </a:xfrm>
          <a:prstGeom prst="roundRect">
            <a:avLst/>
          </a:prstGeom>
          <a:solidFill>
            <a:schemeClr val="bg1">
              <a:alpha val="5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Aglutinati - nekompatibilnost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1523999" y="258520"/>
            <a:ext cx="6057901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Mikroskopski pregled sedimenta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05" y="0"/>
            <a:ext cx="6364989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1389505" y="6443784"/>
            <a:ext cx="6364988" cy="414216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Slobodni eritrociti - k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ompatibilnost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C180FF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1523999" y="258520"/>
            <a:ext cx="6057901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Mikroskopski pregled sedimenta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476250" y="258520"/>
            <a:ext cx="8143875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Princip reakcija za ispitivanje kompatibilnosti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89586" y="1211470"/>
            <a:ext cx="6955301" cy="3488996"/>
            <a:chOff x="1089586" y="1430545"/>
            <a:chExt cx="6955301" cy="34889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86" y="1430545"/>
              <a:ext cx="6955301" cy="307478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4029075" y="2870752"/>
              <a:ext cx="614361" cy="194365"/>
            </a:xfrm>
            <a:prstGeom prst="rightArrow">
              <a:avLst/>
            </a:prstGeom>
            <a:solidFill>
              <a:srgbClr val="423270"/>
            </a:solidFill>
            <a:ln>
              <a:solidFill>
                <a:srgbClr val="423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1DE5F89-26E9-41E0-9C6E-EE3B8F24350E}"/>
                </a:ext>
              </a:extLst>
            </p:cNvPr>
            <p:cNvSpPr/>
            <p:nvPr/>
          </p:nvSpPr>
          <p:spPr>
            <a:xfrm>
              <a:off x="5141160" y="4505325"/>
              <a:ext cx="2316915" cy="414216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Aglutinacija</a:t>
              </a:r>
              <a:endPara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C180FF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368879" y="5150710"/>
            <a:ext cx="5861475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Zašto nastaje hemoliza?</a:t>
            </a:r>
            <a:endParaRPr kumimoji="0" lang="sr-Latn-R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7235" y="3952267"/>
            <a:ext cx="3035504" cy="2781908"/>
            <a:chOff x="287235" y="3952267"/>
            <a:chExt cx="3035504" cy="27819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3952267"/>
              <a:ext cx="2466975" cy="2781908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1DE5F89-26E9-41E0-9C6E-EE3B8F24350E}"/>
                </a:ext>
              </a:extLst>
            </p:cNvPr>
            <p:cNvSpPr/>
            <p:nvPr/>
          </p:nvSpPr>
          <p:spPr>
            <a:xfrm>
              <a:off x="287235" y="6238875"/>
              <a:ext cx="3035504" cy="414216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Komplement (MAC)</a:t>
              </a:r>
              <a:endPara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C180FF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202024" y="258520"/>
            <a:ext cx="4721290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Ključna pitanja i zadaci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3559" y="2333349"/>
            <a:ext cx="5899754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Sistemi krvnih grupa kod pasa i mačaka?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3559" y="1695756"/>
            <a:ext cx="3708697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Aloantigeni i aloantitela</a:t>
            </a:r>
            <a:r>
              <a:rPr kumimoji="0" lang="sr-Latn-RS" sz="2800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3559" y="2970942"/>
            <a:ext cx="6206800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smtClean="0">
                <a:solidFill>
                  <a:srgbClr val="423270"/>
                </a:solidFill>
                <a:latin typeface="Garamond" pitchFamily="18" charset="0"/>
              </a:rPr>
              <a:t>Karakteristike krvnih grupa pasa i mačaka</a:t>
            </a: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6972" y="3608534"/>
            <a:ext cx="4987329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Bezbednost prve transfuzije krvi</a:t>
            </a:r>
            <a:r>
              <a:rPr kumimoji="0" lang="sr-Latn-RS" sz="2800" i="0" u="none" strike="noStrike" kern="1200" cap="none" spc="0" normalizeH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3559" y="4246126"/>
            <a:ext cx="5509216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smtClean="0">
                <a:solidFill>
                  <a:srgbClr val="423270"/>
                </a:solidFill>
                <a:latin typeface="Garamond" pitchFamily="18" charset="0"/>
              </a:rPr>
              <a:t>Metode ispitivanja kompatibilnosti?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1023560" y="4883718"/>
            <a:ext cx="3397612" cy="520165"/>
          </a:xfrm>
          <a:prstGeom prst="roundRect">
            <a:avLst/>
          </a:prstGeom>
          <a:solidFill>
            <a:schemeClr val="bg1">
              <a:alpha val="86000"/>
            </a:schemeClr>
          </a:solidFill>
          <a:ln w="19050"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rgbClr val="42327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Transfuzijske reakcije?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2327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C361A0-00C9-4A14-953E-747FDDC1C847}"/>
              </a:ext>
            </a:extLst>
          </p:cNvPr>
          <p:cNvSpPr/>
          <p:nvPr/>
        </p:nvSpPr>
        <p:spPr>
          <a:xfrm>
            <a:off x="678668" y="1393242"/>
            <a:ext cx="7768002" cy="4430583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>
              <a:solidFill>
                <a:schemeClr val="bg1"/>
              </a:solidFill>
              <a:latin typeface="Garamond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RS" sz="2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</a:t>
            </a:r>
            <a:r>
              <a:rPr kumimoji="0" lang="sr-Latn-RS" sz="280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glavni i sporedni unakrsni test na mikroskopskoj pločici.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2800" baseline="0" smtClean="0">
                <a:solidFill>
                  <a:schemeClr val="bg1"/>
                </a:solidFill>
                <a:latin typeface="Garamond" pitchFamily="18" charset="0"/>
              </a:rPr>
              <a:t>Izvesti</a:t>
            </a:r>
            <a:r>
              <a:rPr lang="sr-Latn-RS" sz="2800" smtClean="0">
                <a:solidFill>
                  <a:schemeClr val="bg1"/>
                </a:solidFill>
                <a:latin typeface="Garamond" pitchFamily="18" charset="0"/>
              </a:rPr>
              <a:t> glavni i sporedni unakrsni test u epruveti.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r-Latn-RS" sz="2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2800" b="1" noProof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itchFamily="18" charset="0"/>
              </a:rPr>
              <a:t>Zapisati zapažanja u svesku.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6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821095" y="221197"/>
            <a:ext cx="7473820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Imunohematološka osnova krvnih grupa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5" y="4807571"/>
            <a:ext cx="1493804" cy="1748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78" y="4807570"/>
            <a:ext cx="1493804" cy="1748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21" y="4807570"/>
            <a:ext cx="1493804" cy="1748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64" y="4807570"/>
            <a:ext cx="1493804" cy="1748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07" y="4816442"/>
            <a:ext cx="1493804" cy="1748629"/>
          </a:xfrm>
          <a:prstGeom prst="rect">
            <a:avLst/>
          </a:prstGeom>
        </p:spPr>
      </p:pic>
      <p:sp>
        <p:nvSpPr>
          <p:cNvPr id="8" name="Rectangle: Rounded Corners 21">
            <a:extLst>
              <a:ext uri="{FF2B5EF4-FFF2-40B4-BE49-F238E27FC236}">
                <a16:creationId xmlns:a16="http://schemas.microsoft.com/office/drawing/2014/main" id="{C42F9356-B323-4673-80ED-4A552ACAEA3D}"/>
              </a:ext>
            </a:extLst>
          </p:cNvPr>
          <p:cNvSpPr/>
          <p:nvPr/>
        </p:nvSpPr>
        <p:spPr>
          <a:xfrm>
            <a:off x="1662045" y="1454490"/>
            <a:ext cx="5866563" cy="554352"/>
          </a:xfrm>
          <a:prstGeom prst="roundRect">
            <a:avLst>
              <a:gd name="adj" fmla="val 1151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smtClean="0">
                <a:ln>
                  <a:noFill/>
                </a:ln>
                <a:solidFill>
                  <a:srgbClr val="1D499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Aloantigeni ili izoantigeni</a:t>
            </a:r>
            <a:endParaRPr kumimoji="0" lang="sr-Latn-RS" sz="36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78" y="4807568"/>
            <a:ext cx="1493804" cy="1748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64" y="4807569"/>
            <a:ext cx="1493804" cy="1748629"/>
          </a:xfrm>
          <a:prstGeom prst="rect">
            <a:avLst/>
          </a:prstGeom>
        </p:spPr>
      </p:pic>
      <p:sp>
        <p:nvSpPr>
          <p:cNvPr id="11" name="Rectangle: Rounded Corners 21">
            <a:extLst>
              <a:ext uri="{FF2B5EF4-FFF2-40B4-BE49-F238E27FC236}">
                <a16:creationId xmlns:a16="http://schemas.microsoft.com/office/drawing/2014/main" id="{C42F9356-B323-4673-80ED-4A552ACAEA3D}"/>
              </a:ext>
            </a:extLst>
          </p:cNvPr>
          <p:cNvSpPr/>
          <p:nvPr/>
        </p:nvSpPr>
        <p:spPr>
          <a:xfrm>
            <a:off x="1662044" y="2324366"/>
            <a:ext cx="5866563" cy="554352"/>
          </a:xfrm>
          <a:prstGeom prst="roundRect">
            <a:avLst>
              <a:gd name="adj" fmla="val 1151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smtClean="0">
                <a:ln>
                  <a:noFill/>
                </a:ln>
                <a:solidFill>
                  <a:srgbClr val="BE510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Aloantitela ili izoantitela</a:t>
            </a:r>
            <a:endParaRPr kumimoji="0" lang="sr-Latn-RS" sz="3600" b="1" i="0" u="none" strike="noStrike" kern="1200" cap="none" spc="0" normalizeH="0" baseline="0" noProof="0" dirty="0">
              <a:ln>
                <a:noFill/>
              </a:ln>
              <a:solidFill>
                <a:srgbClr val="BE510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15" name="Curved Connector 14"/>
          <p:cNvCxnSpPr>
            <a:stCxn id="9" idx="0"/>
            <a:endCxn id="3" idx="0"/>
          </p:cNvCxnSpPr>
          <p:nvPr/>
        </p:nvCxnSpPr>
        <p:spPr>
          <a:xfrm rot="16200000" flipH="1" flipV="1">
            <a:off x="1923207" y="3947597"/>
            <a:ext cx="3" cy="1719943"/>
          </a:xfrm>
          <a:prstGeom prst="curvedConnector3">
            <a:avLst>
              <a:gd name="adj1" fmla="val -7620000000"/>
            </a:avLst>
          </a:prstGeom>
          <a:ln w="38100">
            <a:solidFill>
              <a:srgbClr val="1D4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 flipV="1">
            <a:off x="7083036" y="3956472"/>
            <a:ext cx="3" cy="1719943"/>
          </a:xfrm>
          <a:prstGeom prst="curvedConnector3">
            <a:avLst>
              <a:gd name="adj1" fmla="val -7620000000"/>
            </a:avLst>
          </a:prstGeom>
          <a:ln w="38100">
            <a:solidFill>
              <a:srgbClr val="1D4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5" y="4816446"/>
            <a:ext cx="1493804" cy="17486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07" y="4825317"/>
            <a:ext cx="1493804" cy="17486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38" y="2744259"/>
            <a:ext cx="8491377" cy="63685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" y="3993502"/>
            <a:ext cx="2893674" cy="2893674"/>
          </a:xfrm>
          <a:prstGeom prst="rect">
            <a:avLst/>
          </a:prstGeom>
        </p:spPr>
      </p:pic>
      <p:sp>
        <p:nvSpPr>
          <p:cNvPr id="23" name="Rectangle: Rounded Corners 21">
            <a:extLst>
              <a:ext uri="{FF2B5EF4-FFF2-40B4-BE49-F238E27FC236}">
                <a16:creationId xmlns:a16="http://schemas.microsoft.com/office/drawing/2014/main" id="{C42F9356-B323-4673-80ED-4A552ACAEA3D}"/>
              </a:ext>
            </a:extLst>
          </p:cNvPr>
          <p:cNvSpPr/>
          <p:nvPr/>
        </p:nvSpPr>
        <p:spPr>
          <a:xfrm>
            <a:off x="2429815" y="2917066"/>
            <a:ext cx="4331019" cy="554352"/>
          </a:xfrm>
          <a:prstGeom prst="roundRect">
            <a:avLst>
              <a:gd name="adj" fmla="val 1151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1" u="none" strike="noStrike" kern="1200" cap="none" spc="0" normalizeH="0" baseline="0" noProof="0" smtClean="0">
                <a:ln>
                  <a:noFill/>
                </a:ln>
                <a:solidFill>
                  <a:srgbClr val="BE5108"/>
                </a:solidFill>
                <a:effectLst/>
                <a:uLnTx/>
                <a:uFillTx/>
                <a:latin typeface="Garamond" panose="02020404030301010803" pitchFamily="18" charset="0"/>
              </a:rPr>
              <a:t>Mogu biti urođena kod mačaka i ljudi.</a:t>
            </a:r>
            <a:r>
              <a:rPr kumimoji="0" lang="sr-Latn-RS" sz="2400" i="1" u="none" strike="noStrike" kern="1200" cap="none" spc="0" normalizeH="0" noProof="0" smtClean="0">
                <a:ln>
                  <a:noFill/>
                </a:ln>
                <a:solidFill>
                  <a:srgbClr val="BE5108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endParaRPr kumimoji="0" lang="sr-Latn-RS" sz="2400" i="1" u="none" strike="noStrike" kern="1200" cap="none" spc="0" normalizeH="0" baseline="0" noProof="0" dirty="0">
              <a:ln>
                <a:noFill/>
              </a:ln>
              <a:solidFill>
                <a:srgbClr val="BE510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1" name="Rectangle: Rounded Corners 21">
            <a:extLst>
              <a:ext uri="{FF2B5EF4-FFF2-40B4-BE49-F238E27FC236}">
                <a16:creationId xmlns:a16="http://schemas.microsoft.com/office/drawing/2014/main" id="{C42F9356-B323-4673-80ED-4A552ACAEA3D}"/>
              </a:ext>
            </a:extLst>
          </p:cNvPr>
          <p:cNvSpPr/>
          <p:nvPr/>
        </p:nvSpPr>
        <p:spPr>
          <a:xfrm>
            <a:off x="1240617" y="2917064"/>
            <a:ext cx="6578437" cy="554352"/>
          </a:xfrm>
          <a:prstGeom prst="roundRect">
            <a:avLst>
              <a:gd name="adj" fmla="val 1151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1" u="none" strike="noStrike" kern="1200" cap="none" spc="0" normalizeH="0" baseline="0" noProof="0" smtClean="0">
                <a:ln>
                  <a:noFill/>
                </a:ln>
                <a:solidFill>
                  <a:srgbClr val="BE5108"/>
                </a:solidFill>
                <a:effectLst/>
                <a:uLnTx/>
                <a:uFillTx/>
                <a:latin typeface="Garamond" panose="02020404030301010803" pitchFamily="18" charset="0"/>
              </a:rPr>
              <a:t>Kod pasa se urođena aloantitela </a:t>
            </a:r>
            <a:r>
              <a:rPr kumimoji="0" lang="sr-Latn-RS" sz="2400" b="1" i="1" u="none" strike="noStrike" kern="1200" cap="none" spc="0" normalizeH="0" baseline="0" noProof="0" smtClean="0">
                <a:ln>
                  <a:noFill/>
                </a:ln>
                <a:solidFill>
                  <a:srgbClr val="BE5108"/>
                </a:solidFill>
                <a:effectLst/>
                <a:uLnTx/>
                <a:uFillTx/>
                <a:latin typeface="Garamond" panose="02020404030301010803" pitchFamily="18" charset="0"/>
              </a:rPr>
              <a:t>retko</a:t>
            </a:r>
            <a:r>
              <a:rPr kumimoji="0" lang="sr-Latn-RS" sz="2400" i="1" u="none" strike="noStrike" kern="1200" cap="none" spc="0" normalizeH="0" baseline="0" noProof="0" smtClean="0">
                <a:ln>
                  <a:noFill/>
                </a:ln>
                <a:solidFill>
                  <a:srgbClr val="BE5108"/>
                </a:solidFill>
                <a:effectLst/>
                <a:uLnTx/>
                <a:uFillTx/>
                <a:latin typeface="Garamond" panose="02020404030301010803" pitchFamily="18" charset="0"/>
              </a:rPr>
              <a:t> pojavljuju (DEA 7).</a:t>
            </a:r>
            <a:r>
              <a:rPr kumimoji="0" lang="sr-Latn-RS" sz="2400" i="1" u="none" strike="noStrike" kern="1200" cap="none" spc="0" normalizeH="0" noProof="0" smtClean="0">
                <a:ln>
                  <a:noFill/>
                </a:ln>
                <a:solidFill>
                  <a:srgbClr val="BE5108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endParaRPr kumimoji="0" lang="sr-Latn-RS" sz="2400" i="1" u="none" strike="noStrike" kern="1200" cap="none" spc="0" normalizeH="0" baseline="0" noProof="0" dirty="0">
              <a:ln>
                <a:noFill/>
              </a:ln>
              <a:solidFill>
                <a:srgbClr val="BE510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7" y="3823847"/>
            <a:ext cx="3613682" cy="3000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90" y="4087336"/>
            <a:ext cx="4450466" cy="208044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42F9356-B323-4673-80ED-4A552ACAEA3D}"/>
              </a:ext>
            </a:extLst>
          </p:cNvPr>
          <p:cNvSpPr/>
          <p:nvPr/>
        </p:nvSpPr>
        <p:spPr>
          <a:xfrm>
            <a:off x="3530082" y="6176889"/>
            <a:ext cx="5812617" cy="554352"/>
          </a:xfrm>
          <a:prstGeom prst="roundRect">
            <a:avLst>
              <a:gd name="adj" fmla="val 1151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u="none" strike="noStrike" kern="1200" cap="none" spc="0" normalizeH="0" baseline="0" noProof="0" smtClean="0">
                <a:ln>
                  <a:noFill/>
                </a:ln>
                <a:solidFill>
                  <a:srgbClr val="BE5108"/>
                </a:solidFill>
                <a:effectLst/>
                <a:uLnTx/>
                <a:uFillTx/>
                <a:latin typeface="Garamond" panose="02020404030301010803" pitchFamily="18" charset="0"/>
              </a:rPr>
              <a:t>Prva transfuzija krvi je bezbedna</a:t>
            </a:r>
            <a:r>
              <a:rPr kumimoji="0" lang="sr-Latn-RS" sz="2400" u="none" strike="noStrike" kern="1200" cap="none" spc="0" normalizeH="0" noProof="0" smtClean="0">
                <a:ln>
                  <a:noFill/>
                </a:ln>
                <a:solidFill>
                  <a:srgbClr val="BE5108"/>
                </a:solidFill>
                <a:effectLst/>
                <a:uLnTx/>
                <a:uFillTx/>
                <a:latin typeface="Garamond" panose="02020404030301010803" pitchFamily="18" charset="0"/>
              </a:rPr>
              <a:t> kod pasa.</a:t>
            </a:r>
            <a:endParaRPr kumimoji="0" lang="sr-Latn-RS" sz="2400" u="none" strike="noStrike" kern="1200" cap="none" spc="0" normalizeH="0" baseline="0" noProof="0" dirty="0">
              <a:ln>
                <a:noFill/>
              </a:ln>
              <a:solidFill>
                <a:srgbClr val="BE510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10280" y="2516883"/>
            <a:ext cx="1639617" cy="1639583"/>
            <a:chOff x="1310983" y="3107252"/>
            <a:chExt cx="1639617" cy="1639583"/>
          </a:xfrm>
        </p:grpSpPr>
        <p:grpSp>
          <p:nvGrpSpPr>
            <p:cNvPr id="27" name="Group 26"/>
            <p:cNvGrpSpPr/>
            <p:nvPr/>
          </p:nvGrpSpPr>
          <p:grpSpPr>
            <a:xfrm>
              <a:off x="1310983" y="3107252"/>
              <a:ext cx="1639617" cy="1639583"/>
              <a:chOff x="1651518" y="2633837"/>
              <a:chExt cx="1639617" cy="163958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2264617" y="2753308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2492552" y="2864715"/>
                <a:ext cx="277361" cy="5099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2626568" y="3195843"/>
                <a:ext cx="456874" cy="2964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2617455" y="3650209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1518" y="3037892"/>
                <a:ext cx="1235528" cy="1235528"/>
              </a:xfrm>
              <a:prstGeom prst="rect">
                <a:avLst/>
              </a:prstGeom>
            </p:spPr>
          </p:pic>
          <p:sp>
            <p:nvSpPr>
              <p:cNvPr id="34" name="Oval 33"/>
              <p:cNvSpPr/>
              <p:nvPr/>
            </p:nvSpPr>
            <p:spPr>
              <a:xfrm>
                <a:off x="2159730" y="2633837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650133" y="2758997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963010" y="3077491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75446" y="3533503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358922" y="3897501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1.1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3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3" grpId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A9B72D3-343F-42DF-856B-2F6FDF135E46}"/>
              </a:ext>
            </a:extLst>
          </p:cNvPr>
          <p:cNvGrpSpPr/>
          <p:nvPr/>
        </p:nvGrpSpPr>
        <p:grpSpPr>
          <a:xfrm>
            <a:off x="500231" y="1855706"/>
            <a:ext cx="3992748" cy="4348162"/>
            <a:chOff x="776022" y="1704975"/>
            <a:chExt cx="3992748" cy="43481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39BCA0-7B37-493C-B9AD-6DA6186C2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196" y="5295899"/>
              <a:ext cx="1676400" cy="75723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C902D3-51ED-47C5-A369-C51E3575B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1704975"/>
              <a:ext cx="3944592" cy="2419350"/>
            </a:xfrm>
            <a:prstGeom prst="rect">
              <a:avLst/>
            </a:prstGeom>
            <a:ln w="38100" cap="sq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16A751-844F-49C5-9EE4-912C7D9D43EB}"/>
                </a:ext>
              </a:extLst>
            </p:cNvPr>
            <p:cNvSpPr/>
            <p:nvPr/>
          </p:nvSpPr>
          <p:spPr>
            <a:xfrm>
              <a:off x="2661313" y="5738884"/>
              <a:ext cx="252484" cy="129653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290EBD-B960-413B-9131-5FF9928BC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3798" y="4152418"/>
              <a:ext cx="1854972" cy="159273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62ECC4-C59F-442A-8EDD-0D0E0C49ECA9}"/>
                </a:ext>
              </a:extLst>
            </p:cNvPr>
            <p:cNvCxnSpPr>
              <a:cxnSpLocks/>
            </p:cNvCxnSpPr>
            <p:nvPr/>
          </p:nvCxnSpPr>
          <p:spPr>
            <a:xfrm>
              <a:off x="776022" y="4152418"/>
              <a:ext cx="1885290" cy="1586466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42F9356-B323-4673-80ED-4A552ACAEA3D}"/>
              </a:ext>
            </a:extLst>
          </p:cNvPr>
          <p:cNvSpPr/>
          <p:nvPr/>
        </p:nvSpPr>
        <p:spPr>
          <a:xfrm>
            <a:off x="4692256" y="1855706"/>
            <a:ext cx="4331019" cy="554352"/>
          </a:xfrm>
          <a:prstGeom prst="roundRect">
            <a:avLst>
              <a:gd name="adj" fmla="val 1151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Proteini</a:t>
            </a:r>
            <a:r>
              <a:rPr lang="sr-Latn-RS" sz="2400" i="1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kumimoji="0" lang="sr-Latn-RS" sz="240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glikoproteini i glikolipidi</a:t>
            </a:r>
            <a:endParaRPr kumimoji="0" lang="sr-Latn-RS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BB5581-DFA4-4CF6-AD7A-55D082DFEBCF}"/>
              </a:ext>
            </a:extLst>
          </p:cNvPr>
          <p:cNvCxnSpPr>
            <a:cxnSpLocks/>
          </p:cNvCxnSpPr>
          <p:nvPr/>
        </p:nvCxnSpPr>
        <p:spPr>
          <a:xfrm flipH="1">
            <a:off x="3144528" y="2132882"/>
            <a:ext cx="1771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496605" y="258520"/>
            <a:ext cx="4032448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Membrana eritrocita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39526" y="3200319"/>
            <a:ext cx="2767626" cy="3314916"/>
            <a:chOff x="5386438" y="3591423"/>
            <a:chExt cx="2767626" cy="3314916"/>
          </a:xfrm>
        </p:grpSpPr>
        <p:grpSp>
          <p:nvGrpSpPr>
            <p:cNvPr id="3" name="Group 2"/>
            <p:cNvGrpSpPr/>
            <p:nvPr/>
          </p:nvGrpSpPr>
          <p:grpSpPr>
            <a:xfrm rot="223010">
              <a:off x="5830069" y="4450855"/>
              <a:ext cx="809837" cy="1326308"/>
              <a:chOff x="5783560" y="3744008"/>
              <a:chExt cx="809837" cy="122920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383" y="3744008"/>
                <a:ext cx="752192" cy="1229208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783560" y="4356689"/>
                <a:ext cx="809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mtClean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DEA 3</a:t>
                </a:r>
                <a:endParaRPr lang="en-US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528661" y="5206827"/>
              <a:ext cx="625403" cy="1229208"/>
              <a:chOff x="5812383" y="3744008"/>
              <a:chExt cx="752192" cy="122920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383" y="3744008"/>
                <a:ext cx="752192" cy="1229208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015996" y="4349622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mtClean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B</a:t>
                </a:r>
                <a:endParaRPr lang="en-US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353783" y="3591423"/>
              <a:ext cx="790578" cy="1470842"/>
              <a:chOff x="5773997" y="3744008"/>
              <a:chExt cx="790578" cy="122920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383" y="3744008"/>
                <a:ext cx="752192" cy="1229208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773997" y="4495136"/>
                <a:ext cx="771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mtClean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DEA 1</a:t>
                </a:r>
                <a:endParaRPr lang="en-US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15078" y="5112940"/>
              <a:ext cx="752192" cy="1121888"/>
              <a:chOff x="5812383" y="3744008"/>
              <a:chExt cx="752192" cy="1229208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383" y="3744008"/>
                <a:ext cx="752192" cy="1229208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5942256" y="4358612"/>
                <a:ext cx="492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r-Latn-RS" smtClean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AB</a:t>
                </a:r>
                <a:endParaRPr lang="en-US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21372294">
              <a:off x="6896380" y="4422691"/>
              <a:ext cx="824265" cy="1310113"/>
              <a:chOff x="5763316" y="3744008"/>
              <a:chExt cx="824265" cy="1229208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383" y="3744008"/>
                <a:ext cx="752192" cy="122920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5763316" y="4376240"/>
                <a:ext cx="824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mtClean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DEA 4</a:t>
                </a:r>
                <a:endParaRPr lang="en-US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822409" y="5863201"/>
              <a:ext cx="926663" cy="1038626"/>
              <a:chOff x="5783560" y="3744008"/>
              <a:chExt cx="809837" cy="1229208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383" y="3744008"/>
                <a:ext cx="752192" cy="1229208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5783560" y="4356689"/>
                <a:ext cx="809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mtClean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DEA 5</a:t>
                </a:r>
                <a:endParaRPr lang="en-US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386438" y="5210739"/>
              <a:ext cx="625403" cy="1229208"/>
              <a:chOff x="5812383" y="3744008"/>
              <a:chExt cx="752192" cy="1229208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383" y="3744008"/>
                <a:ext cx="752192" cy="1229208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6015996" y="4349622"/>
                <a:ext cx="414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mtClean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A</a:t>
                </a:r>
                <a:endParaRPr lang="en-US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814009" y="5867713"/>
              <a:ext cx="956853" cy="1038626"/>
              <a:chOff x="5783560" y="3744008"/>
              <a:chExt cx="830391" cy="122920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383" y="3744008"/>
                <a:ext cx="752192" cy="1229208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5783560" y="4356689"/>
                <a:ext cx="830391" cy="437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mtClean="0">
                    <a:solidFill>
                      <a:schemeClr val="bg1"/>
                    </a:solidFill>
                    <a:latin typeface="Berlin Sans FB Demi" panose="020E0802020502020306" pitchFamily="34" charset="0"/>
                  </a:rPr>
                  <a:t>DEA 7</a:t>
                </a:r>
                <a:endParaRPr lang="en-US">
                  <a:solidFill>
                    <a:schemeClr val="bg1"/>
                  </a:solidFill>
                  <a:latin typeface="Berlin Sans FB Demi" panose="020E0802020502020306" pitchFamily="34" charset="0"/>
                </a:endParaRPr>
              </a:p>
            </p:txBody>
          </p:sp>
        </p:grpSp>
      </p:grpSp>
      <p:sp>
        <p:nvSpPr>
          <p:cNvPr id="62" name="Rectangle: Rounded Corners 21">
            <a:extLst>
              <a:ext uri="{FF2B5EF4-FFF2-40B4-BE49-F238E27FC236}">
                <a16:creationId xmlns:a16="http://schemas.microsoft.com/office/drawing/2014/main" id="{C42F9356-B323-4673-80ED-4A552ACAEA3D}"/>
              </a:ext>
            </a:extLst>
          </p:cNvPr>
          <p:cNvSpPr/>
          <p:nvPr/>
        </p:nvSpPr>
        <p:spPr>
          <a:xfrm>
            <a:off x="4678751" y="1374386"/>
            <a:ext cx="4331019" cy="554352"/>
          </a:xfrm>
          <a:prstGeom prst="roundRect">
            <a:avLst>
              <a:gd name="adj" fmla="val 1151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</a:rPr>
              <a:t>Antigeni krvnih grupa</a:t>
            </a:r>
            <a:endParaRPr kumimoji="0" lang="sr-Latn-RS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3010">
            <a:off x="-879735" y="53565"/>
            <a:ext cx="4589401" cy="340273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1446246" y="258520"/>
            <a:ext cx="6314326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Poreklo aloantigena krvnih grupa?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946" y="4314929"/>
            <a:ext cx="9386488" cy="2373597"/>
            <a:chOff x="94946" y="3702218"/>
            <a:chExt cx="9386488" cy="2373597"/>
          </a:xfrm>
        </p:grpSpPr>
        <p:grpSp>
          <p:nvGrpSpPr>
            <p:cNvPr id="7" name="Group 6"/>
            <p:cNvGrpSpPr/>
            <p:nvPr/>
          </p:nvGrpSpPr>
          <p:grpSpPr>
            <a:xfrm>
              <a:off x="104551" y="3702218"/>
              <a:ext cx="9075576" cy="617622"/>
              <a:chOff x="68424" y="3506719"/>
              <a:chExt cx="9075576" cy="61762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8424" y="3797484"/>
                <a:ext cx="6798907" cy="18662"/>
              </a:xfrm>
              <a:prstGeom prst="line">
                <a:avLst/>
              </a:prstGeom>
              <a:ln w="19050">
                <a:solidFill>
                  <a:srgbClr val="9C613A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047722" y="3816146"/>
                <a:ext cx="1915886" cy="0"/>
              </a:xfrm>
              <a:prstGeom prst="line">
                <a:avLst/>
              </a:prstGeom>
              <a:ln w="19050">
                <a:solidFill>
                  <a:srgbClr val="D14453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2615447" y="3506719"/>
                <a:ext cx="1910317" cy="26457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2000" b="1" dirty="0" smtClean="0">
                    <a:solidFill>
                      <a:srgbClr val="9C613A"/>
                    </a:solidFill>
                    <a:latin typeface="Garamond" panose="02020404030301010803" pitchFamily="18" charset="0"/>
                  </a:rPr>
                  <a:t>Kostna srž</a:t>
                </a:r>
                <a:endParaRPr lang="sr-Latn-RS" sz="2000" b="1" dirty="0">
                  <a:solidFill>
                    <a:srgbClr val="9C613A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233683" y="3506719"/>
                <a:ext cx="1910317" cy="26457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Latn-RS" sz="2000" b="1" dirty="0" smtClean="0">
                    <a:solidFill>
                      <a:srgbClr val="D14453"/>
                    </a:solidFill>
                    <a:latin typeface="Garamond" panose="02020404030301010803" pitchFamily="18" charset="0"/>
                  </a:rPr>
                  <a:t>Periferna krv</a:t>
                </a:r>
                <a:endParaRPr lang="sr-Latn-RS" sz="2000" b="1" dirty="0">
                  <a:solidFill>
                    <a:srgbClr val="D14453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272166" y="3859770"/>
                <a:ext cx="4596881" cy="26457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2000" dirty="0" smtClean="0">
                    <a:solidFill>
                      <a:srgbClr val="9C613A"/>
                    </a:solidFill>
                    <a:latin typeface="Garamond" panose="02020404030301010803" pitchFamily="18" charset="0"/>
                  </a:rPr>
                  <a:t>Sazrevanje eritroidnih prekurzora (3 nedelje)</a:t>
                </a:r>
                <a:endParaRPr lang="sr-Latn-RS" sz="2000" dirty="0">
                  <a:solidFill>
                    <a:srgbClr val="9C613A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233682" y="3847765"/>
                <a:ext cx="1910317" cy="26457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Latn-RS" sz="2000" dirty="0" smtClean="0">
                    <a:solidFill>
                      <a:srgbClr val="D14453"/>
                    </a:solidFill>
                    <a:latin typeface="Garamond" panose="02020404030301010803" pitchFamily="18" charset="0"/>
                  </a:rPr>
                  <a:t>90 – 120 dana</a:t>
                </a:r>
                <a:endParaRPr lang="sr-Latn-RS" sz="2000" dirty="0">
                  <a:solidFill>
                    <a:srgbClr val="D14453"/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4946" y="4520457"/>
              <a:ext cx="9386488" cy="1555358"/>
              <a:chOff x="168175" y="4532089"/>
              <a:chExt cx="9386488" cy="155535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131" y="4532089"/>
                <a:ext cx="8615265" cy="1032892"/>
              </a:xfrm>
              <a:prstGeom prst="rect">
                <a:avLst/>
              </a:prstGeom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168175" y="5822876"/>
                <a:ext cx="901508" cy="26457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dirty="0" smtClean="0">
                    <a:solidFill>
                      <a:srgbClr val="5555C5"/>
                    </a:solidFill>
                    <a:latin typeface="Garamond" panose="02020404030301010803" pitchFamily="18" charset="0"/>
                  </a:rPr>
                  <a:t>MĆH</a:t>
                </a:r>
                <a:endParaRPr lang="sr-Latn-RS" b="1" dirty="0">
                  <a:solidFill>
                    <a:srgbClr val="5555C5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215967" y="5822876"/>
                <a:ext cx="1720863" cy="26457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dirty="0" smtClean="0">
                    <a:solidFill>
                      <a:srgbClr val="5555C5"/>
                    </a:solidFill>
                    <a:latin typeface="Garamond" panose="02020404030301010803" pitchFamily="18" charset="0"/>
                  </a:rPr>
                  <a:t>Proeritroblast</a:t>
                </a:r>
                <a:endParaRPr lang="sr-Latn-RS" b="1" dirty="0">
                  <a:solidFill>
                    <a:srgbClr val="5555C5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" name="Right Brace 11"/>
              <p:cNvSpPr/>
              <p:nvPr/>
            </p:nvSpPr>
            <p:spPr>
              <a:xfrm rot="5400000">
                <a:off x="4426238" y="4133292"/>
                <a:ext cx="199053" cy="2912987"/>
              </a:xfrm>
              <a:prstGeom prst="rightBrace">
                <a:avLst/>
              </a:prstGeom>
              <a:ln w="19050">
                <a:solidFill>
                  <a:srgbClr val="555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947975" y="5812633"/>
                <a:ext cx="3155581" cy="26457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dirty="0" smtClean="0">
                    <a:solidFill>
                      <a:srgbClr val="5555C5"/>
                    </a:solidFill>
                    <a:latin typeface="Garamond" panose="02020404030301010803" pitchFamily="18" charset="0"/>
                  </a:rPr>
                  <a:t>Različiti oblici eritroblasta</a:t>
                </a:r>
                <a:endParaRPr lang="sr-Latn-RS" b="1" dirty="0">
                  <a:solidFill>
                    <a:srgbClr val="5555C5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713322" y="5812632"/>
                <a:ext cx="1720863" cy="26457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dirty="0" smtClean="0">
                    <a:solidFill>
                      <a:srgbClr val="5555C5"/>
                    </a:solidFill>
                    <a:latin typeface="Garamond" panose="02020404030301010803" pitchFamily="18" charset="0"/>
                  </a:rPr>
                  <a:t>Retikulocit</a:t>
                </a:r>
                <a:endParaRPr lang="sr-Latn-RS" b="1" dirty="0">
                  <a:solidFill>
                    <a:srgbClr val="5555C5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833800" y="5815403"/>
                <a:ext cx="1720863" cy="26457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b="1" dirty="0" smtClean="0">
                    <a:solidFill>
                      <a:srgbClr val="5555C5"/>
                    </a:solidFill>
                    <a:latin typeface="Garamond" panose="02020404030301010803" pitchFamily="18" charset="0"/>
                  </a:rPr>
                  <a:t>Eritrocit</a:t>
                </a:r>
                <a:endParaRPr lang="sr-Latn-RS" b="1" dirty="0">
                  <a:solidFill>
                    <a:srgbClr val="5555C5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 flipH="1">
            <a:off x="3785848" y="1791370"/>
            <a:ext cx="471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latin typeface="Garamond" panose="02020404030301010803" pitchFamily="18" charset="0"/>
              </a:rPr>
              <a:t>Antigene krvnih grupa stvaraju </a:t>
            </a:r>
            <a:r>
              <a:rPr lang="sr-Latn-RS" sz="2400" b="1" smtClean="0">
                <a:latin typeface="Garamond" panose="02020404030301010803" pitchFamily="18" charset="0"/>
              </a:rPr>
              <a:t>eritroidne ćelije </a:t>
            </a:r>
            <a:r>
              <a:rPr lang="sr-Latn-RS" sz="2400" smtClean="0">
                <a:latin typeface="Garamond" panose="02020404030301010803" pitchFamily="18" charset="0"/>
              </a:rPr>
              <a:t>u kostnoj srži. </a:t>
            </a:r>
            <a:endParaRPr lang="en-US" sz="2400"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785848" y="2663376"/>
            <a:ext cx="471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solidFill>
                  <a:srgbClr val="C00000"/>
                </a:solidFill>
                <a:latin typeface="Garamond" panose="02020404030301010803" pitchFamily="18" charset="0"/>
              </a:rPr>
              <a:t>Izuzetak je DEA 7 antigen.</a:t>
            </a:r>
            <a:endParaRPr lang="en-US" sz="240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631233" y="258520"/>
            <a:ext cx="3897820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Krvne grupe pasa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91573" y="989398"/>
            <a:ext cx="8378888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Klasifikovane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su unutar </a:t>
            </a:r>
            <a:r>
              <a:rPr kumimoji="0" lang="sr-Latn-RS" sz="2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DEA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(</a:t>
            </a:r>
            <a:r>
              <a:rPr kumimoji="0" lang="sr-Latn-RS" sz="2400" b="0" i="1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Dog Erythrocyte Antigen</a:t>
            </a:r>
            <a:r>
              <a:rPr kumimoji="0" lang="sr-Latn-RS" sz="2400" b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, eng.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sistema.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91573" y="1469471"/>
            <a:ext cx="8378888" cy="4491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Opisano je barem 13 krvnih grupa, ali je samo </a:t>
            </a:r>
            <a:r>
              <a:rPr lang="sr-Latn-RS" sz="2400" b="1" smtClean="0">
                <a:solidFill>
                  <a:schemeClr val="tx1"/>
                </a:solidFill>
                <a:latin typeface="Garamond" panose="02020404030301010803" pitchFamily="18" charset="0"/>
              </a:rPr>
              <a:t>7 standardizovano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91573" y="1966506"/>
            <a:ext cx="8378888" cy="8786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Psi jedne krvne grupe najčešće </a:t>
            </a:r>
            <a:r>
              <a:rPr lang="sr-Latn-RS" sz="2400" b="1" smtClean="0">
                <a:solidFill>
                  <a:srgbClr val="C00000"/>
                </a:solidFill>
                <a:latin typeface="Garamond" panose="02020404030301010803" pitchFamily="18" charset="0"/>
              </a:rPr>
              <a:t>nemaju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 urođena antitela na antigene stranih krvnih grupa (</a:t>
            </a:r>
            <a:r>
              <a:rPr lang="sr-Latn-RS" sz="2400" smtClean="0">
                <a:solidFill>
                  <a:srgbClr val="C00000"/>
                </a:solidFill>
                <a:latin typeface="Garamond" panose="02020404030301010803" pitchFamily="18" charset="0"/>
              </a:rPr>
              <a:t>prva transfuzija je bezbedna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).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310983" y="3107252"/>
            <a:ext cx="1639617" cy="1639583"/>
            <a:chOff x="1310983" y="3107252"/>
            <a:chExt cx="1639617" cy="1639583"/>
          </a:xfrm>
        </p:grpSpPr>
        <p:grpSp>
          <p:nvGrpSpPr>
            <p:cNvPr id="21" name="Group 20"/>
            <p:cNvGrpSpPr/>
            <p:nvPr/>
          </p:nvGrpSpPr>
          <p:grpSpPr>
            <a:xfrm>
              <a:off x="1310983" y="3107252"/>
              <a:ext cx="1639617" cy="1639583"/>
              <a:chOff x="1651518" y="2633837"/>
              <a:chExt cx="1639617" cy="1639583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 flipV="1">
                <a:off x="2264617" y="2753308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492552" y="2864715"/>
                <a:ext cx="277361" cy="5099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26568" y="3195843"/>
                <a:ext cx="456874" cy="2964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617455" y="3650209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1518" y="3037892"/>
                <a:ext cx="1235528" cy="1235528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2159730" y="2633837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650133" y="2758997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63010" y="3077491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075446" y="3533503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358922" y="3897501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1.1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580222" y="3156891"/>
            <a:ext cx="1588388" cy="1589944"/>
            <a:chOff x="3580222" y="3156891"/>
            <a:chExt cx="1588388" cy="1589944"/>
          </a:xfrm>
        </p:grpSpPr>
        <p:grpSp>
          <p:nvGrpSpPr>
            <p:cNvPr id="90" name="Group 89"/>
            <p:cNvGrpSpPr/>
            <p:nvPr/>
          </p:nvGrpSpPr>
          <p:grpSpPr>
            <a:xfrm>
              <a:off x="3580222" y="3156891"/>
              <a:ext cx="1588388" cy="1589944"/>
              <a:chOff x="3649650" y="2539543"/>
              <a:chExt cx="1588388" cy="158994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4262749" y="2609375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490684" y="2720782"/>
                <a:ext cx="277361" cy="5099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624700" y="3051910"/>
                <a:ext cx="456874" cy="2964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615587" y="3506276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9650" y="2893959"/>
                <a:ext cx="1235528" cy="1235528"/>
              </a:xfrm>
              <a:prstGeom prst="rect">
                <a:avLst/>
              </a:prstGeom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4157847" y="2539543"/>
                <a:ext cx="202277" cy="17075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1697781">
                <a:off x="4645077" y="2683990"/>
                <a:ext cx="202277" cy="17075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3386980">
                <a:off x="4931980" y="2991395"/>
                <a:ext cx="202277" cy="17075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5400000">
                <a:off x="5051523" y="3423099"/>
                <a:ext cx="202277" cy="17075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3583166" y="3897501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1.2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865193" y="3165883"/>
            <a:ext cx="1627223" cy="1580952"/>
            <a:chOff x="5865193" y="3165883"/>
            <a:chExt cx="1627223" cy="1580952"/>
          </a:xfrm>
        </p:grpSpPr>
        <p:grpSp>
          <p:nvGrpSpPr>
            <p:cNvPr id="91" name="Group 90"/>
            <p:cNvGrpSpPr/>
            <p:nvPr/>
          </p:nvGrpSpPr>
          <p:grpSpPr>
            <a:xfrm>
              <a:off x="5877834" y="3165883"/>
              <a:ext cx="1614582" cy="1580952"/>
              <a:chOff x="5947262" y="2548535"/>
              <a:chExt cx="1614582" cy="158095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6560361" y="2609375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6788296" y="2720782"/>
                <a:ext cx="277361" cy="5099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6922312" y="3051910"/>
                <a:ext cx="456874" cy="2964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6913199" y="3506276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7262" y="2893959"/>
                <a:ext cx="1235528" cy="1235528"/>
              </a:xfrm>
              <a:prstGeom prst="rect">
                <a:avLst/>
              </a:prstGeom>
            </p:spPr>
          </p:pic>
          <p:sp>
            <p:nvSpPr>
              <p:cNvPr id="86" name="Isosceles Triangle 85"/>
              <p:cNvSpPr/>
              <p:nvPr/>
            </p:nvSpPr>
            <p:spPr>
              <a:xfrm>
                <a:off x="6458518" y="2548535"/>
                <a:ext cx="203686" cy="18265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 rot="1859283">
                <a:off x="6945685" y="2670425"/>
                <a:ext cx="203686" cy="18265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 rot="3400839">
                <a:off x="7236412" y="2986558"/>
                <a:ext cx="203686" cy="18265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5400000">
                <a:off x="7368672" y="3416907"/>
                <a:ext cx="203686" cy="18265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5865193" y="3903321"/>
              <a:ext cx="12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1.3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46944" y="4964009"/>
            <a:ext cx="1660804" cy="1661192"/>
            <a:chOff x="246944" y="4964009"/>
            <a:chExt cx="1660804" cy="1661192"/>
          </a:xfrm>
        </p:grpSpPr>
        <p:cxnSp>
          <p:nvCxnSpPr>
            <p:cNvPr id="43" name="Straight Connector 42"/>
            <p:cNvCxnSpPr/>
            <p:nvPr/>
          </p:nvCxnSpPr>
          <p:spPr>
            <a:xfrm flipH="1" flipV="1">
              <a:off x="860043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087978" y="521649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221994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212881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44" y="5389673"/>
              <a:ext cx="1235528" cy="1235528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347193" y="5771157"/>
              <a:ext cx="10166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3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3" name="Diamond 102"/>
            <p:cNvSpPr/>
            <p:nvPr/>
          </p:nvSpPr>
          <p:spPr>
            <a:xfrm>
              <a:off x="737152" y="4964009"/>
              <a:ext cx="252312" cy="282159"/>
            </a:xfrm>
            <a:prstGeom prst="diamon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iamond 103"/>
            <p:cNvSpPr/>
            <p:nvPr/>
          </p:nvSpPr>
          <p:spPr>
            <a:xfrm rot="1958906">
              <a:off x="1232551" y="5109151"/>
              <a:ext cx="252312" cy="282159"/>
            </a:xfrm>
            <a:prstGeom prst="diamon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Diamond 104"/>
            <p:cNvSpPr/>
            <p:nvPr/>
          </p:nvSpPr>
          <p:spPr>
            <a:xfrm rot="3412216">
              <a:off x="1528212" y="5421051"/>
              <a:ext cx="252312" cy="282159"/>
            </a:xfrm>
            <a:prstGeom prst="diamon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Diamond 105"/>
            <p:cNvSpPr/>
            <p:nvPr/>
          </p:nvSpPr>
          <p:spPr>
            <a:xfrm rot="5400000">
              <a:off x="1640513" y="5859183"/>
              <a:ext cx="252312" cy="282159"/>
            </a:xfrm>
            <a:prstGeom prst="diamon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516183" y="4978261"/>
            <a:ext cx="1694097" cy="1646940"/>
            <a:chOff x="2516183" y="4978261"/>
            <a:chExt cx="1694097" cy="1646940"/>
          </a:xfrm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3129282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357217" y="521649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491233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482120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183" y="5389673"/>
              <a:ext cx="1235528" cy="1235528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2623571" y="5771157"/>
              <a:ext cx="1037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4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08" name="Pie 107"/>
            <p:cNvSpPr/>
            <p:nvPr/>
          </p:nvSpPr>
          <p:spPr>
            <a:xfrm rot="18924073">
              <a:off x="2985697" y="4978261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Pie 108"/>
            <p:cNvSpPr/>
            <p:nvPr/>
          </p:nvSpPr>
          <p:spPr>
            <a:xfrm rot="21102010">
              <a:off x="3498999" y="5106764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Pie 109"/>
            <p:cNvSpPr/>
            <p:nvPr/>
          </p:nvSpPr>
          <p:spPr>
            <a:xfrm rot="534418">
              <a:off x="3802077" y="5428170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Pie 110"/>
            <p:cNvSpPr/>
            <p:nvPr/>
          </p:nvSpPr>
          <p:spPr>
            <a:xfrm rot="2537156">
              <a:off x="3937484" y="5873435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13795" y="5002267"/>
            <a:ext cx="1611381" cy="1622934"/>
            <a:chOff x="4813795" y="5002267"/>
            <a:chExt cx="1611381" cy="1622934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5426894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654829" y="521649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788845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5779732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795" y="5389673"/>
              <a:ext cx="1235528" cy="12355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4890284" y="5779473"/>
              <a:ext cx="1037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5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13" name="Regular Pentagon 112"/>
            <p:cNvSpPr/>
            <p:nvPr/>
          </p:nvSpPr>
          <p:spPr>
            <a:xfrm>
              <a:off x="5301342" y="5002267"/>
              <a:ext cx="243281" cy="231324"/>
            </a:xfrm>
            <a:prstGeom prst="pentagon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gular Pentagon 113"/>
            <p:cNvSpPr/>
            <p:nvPr/>
          </p:nvSpPr>
          <p:spPr>
            <a:xfrm rot="2061377">
              <a:off x="5798606" y="5141652"/>
              <a:ext cx="243281" cy="231324"/>
            </a:xfrm>
            <a:prstGeom prst="pentagon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gular Pentagon 114"/>
            <p:cNvSpPr/>
            <p:nvPr/>
          </p:nvSpPr>
          <p:spPr>
            <a:xfrm rot="3528680">
              <a:off x="6072212" y="5461865"/>
              <a:ext cx="243281" cy="231324"/>
            </a:xfrm>
            <a:prstGeom prst="pentagon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gular Pentagon 115"/>
            <p:cNvSpPr/>
            <p:nvPr/>
          </p:nvSpPr>
          <p:spPr>
            <a:xfrm rot="5400000">
              <a:off x="6187873" y="5889117"/>
              <a:ext cx="243281" cy="231324"/>
            </a:xfrm>
            <a:prstGeom prst="pentagon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077384" y="5088402"/>
            <a:ext cx="1565590" cy="1536799"/>
            <a:chOff x="7077384" y="5088402"/>
            <a:chExt cx="1565590" cy="1536799"/>
          </a:xfrm>
        </p:grpSpPr>
        <p:cxnSp>
          <p:nvCxnSpPr>
            <p:cNvPr id="73" name="Straight Connector 72"/>
            <p:cNvCxnSpPr/>
            <p:nvPr/>
          </p:nvCxnSpPr>
          <p:spPr>
            <a:xfrm flipH="1" flipV="1">
              <a:off x="7690483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7886824" y="525747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8052434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8043321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84" y="5389673"/>
              <a:ext cx="1235528" cy="1235528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7181081" y="5779473"/>
              <a:ext cx="1037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7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18" name="Isosceles Triangle 117"/>
            <p:cNvSpPr/>
            <p:nvPr/>
          </p:nvSpPr>
          <p:spPr>
            <a:xfrm rot="10800000">
              <a:off x="7580665" y="5088402"/>
              <a:ext cx="219635" cy="202637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/>
          </p:nvSpPr>
          <p:spPr>
            <a:xfrm rot="12416200">
              <a:off x="8028723" y="5202757"/>
              <a:ext cx="219635" cy="202637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>
            <a:xfrm rot="14315462">
              <a:off x="8312913" y="5501445"/>
              <a:ext cx="219635" cy="202637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/>
          </p:nvSpPr>
          <p:spPr>
            <a:xfrm rot="16200000">
              <a:off x="8430005" y="5906118"/>
              <a:ext cx="219635" cy="202637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49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631233" y="258520"/>
            <a:ext cx="3897820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Krvne grupe pasa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50046" y="1103905"/>
            <a:ext cx="8611024" cy="95234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Antigeni krvnih grupa pasa se razlikuju po </a:t>
            </a:r>
            <a:r>
              <a:rPr lang="sr-Latn-RS" sz="2400" i="1" smtClean="0">
                <a:solidFill>
                  <a:srgbClr val="C00000"/>
                </a:solidFill>
                <a:latin typeface="Garamond" panose="02020404030301010803" pitchFamily="18" charset="0"/>
              </a:rPr>
              <a:t>antigenosti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sr-Latn-RS" sz="2400" i="1" smtClean="0">
                <a:solidFill>
                  <a:srgbClr val="C00000"/>
                </a:solidFill>
                <a:latin typeface="Garamond" panose="02020404030301010803" pitchFamily="18" charset="0"/>
              </a:rPr>
              <a:t>zastupljenosti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 u populaciji pasa i </a:t>
            </a:r>
            <a:r>
              <a:rPr lang="sr-Latn-RS" sz="2400" i="1" smtClean="0">
                <a:solidFill>
                  <a:srgbClr val="C00000"/>
                </a:solidFill>
                <a:latin typeface="Garamond" panose="02020404030301010803" pitchFamily="18" charset="0"/>
              </a:rPr>
              <a:t>sposobnosti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 da izazovu teške transfuzijske reakcije. 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8651" y="2229430"/>
            <a:ext cx="1639617" cy="1639583"/>
            <a:chOff x="1310983" y="3107252"/>
            <a:chExt cx="1639617" cy="1639583"/>
          </a:xfrm>
        </p:grpSpPr>
        <p:grpSp>
          <p:nvGrpSpPr>
            <p:cNvPr id="5" name="Group 4"/>
            <p:cNvGrpSpPr/>
            <p:nvPr/>
          </p:nvGrpSpPr>
          <p:grpSpPr>
            <a:xfrm>
              <a:off x="1310983" y="3107252"/>
              <a:ext cx="1639617" cy="1639583"/>
              <a:chOff x="1651518" y="2633837"/>
              <a:chExt cx="1639617" cy="1639583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264617" y="2753308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492552" y="2864715"/>
                <a:ext cx="277361" cy="5099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626568" y="3195843"/>
                <a:ext cx="456874" cy="2964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617455" y="3650209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1518" y="3037892"/>
                <a:ext cx="1235528" cy="1235528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2159730" y="2633837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650133" y="2758997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63010" y="3077491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075446" y="3533503"/>
                <a:ext cx="215689" cy="230878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358922" y="3897501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1.1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37046" y="3665526"/>
            <a:ext cx="1588388" cy="1589944"/>
            <a:chOff x="3580222" y="3156891"/>
            <a:chExt cx="1588388" cy="1589944"/>
          </a:xfrm>
        </p:grpSpPr>
        <p:grpSp>
          <p:nvGrpSpPr>
            <p:cNvPr id="17" name="Group 16"/>
            <p:cNvGrpSpPr/>
            <p:nvPr/>
          </p:nvGrpSpPr>
          <p:grpSpPr>
            <a:xfrm>
              <a:off x="3580222" y="3156891"/>
              <a:ext cx="1588388" cy="1589944"/>
              <a:chOff x="3649650" y="2539543"/>
              <a:chExt cx="1588388" cy="158994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4262749" y="2609375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490684" y="2720782"/>
                <a:ext cx="277361" cy="5099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624700" y="3051910"/>
                <a:ext cx="456874" cy="2964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615587" y="3506276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9650" y="2893959"/>
                <a:ext cx="1235528" cy="1235528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4157847" y="2539543"/>
                <a:ext cx="202277" cy="17075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697781">
                <a:off x="4645077" y="2683990"/>
                <a:ext cx="202277" cy="17075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3386980">
                <a:off x="4931980" y="2991395"/>
                <a:ext cx="202277" cy="17075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400000">
                <a:off x="5051523" y="3423099"/>
                <a:ext cx="202277" cy="170752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583166" y="3897501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1.2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595069" y="3844431"/>
            <a:ext cx="5125213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Izazivaju 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najteže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transfuzijske reakcije (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naročito DEA 1.1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595069" y="2636008"/>
            <a:ext cx="5049310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Ne javljaju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se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urođena antitela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u serumu pasa negativnih na ove antigene. 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426871" y="5331685"/>
            <a:ext cx="5861475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Univerzalni recipijenti?</a:t>
            </a:r>
            <a:endParaRPr kumimoji="0" lang="sr-Latn-R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8020" y="5149026"/>
            <a:ext cx="1627223" cy="1580952"/>
            <a:chOff x="5865193" y="3165883"/>
            <a:chExt cx="1627223" cy="1580952"/>
          </a:xfrm>
        </p:grpSpPr>
        <p:grpSp>
          <p:nvGrpSpPr>
            <p:cNvPr id="33" name="Group 32"/>
            <p:cNvGrpSpPr/>
            <p:nvPr/>
          </p:nvGrpSpPr>
          <p:grpSpPr>
            <a:xfrm>
              <a:off x="5877834" y="3165883"/>
              <a:ext cx="1614582" cy="1580952"/>
              <a:chOff x="5947262" y="2548535"/>
              <a:chExt cx="1614582" cy="1580952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6560361" y="2609375"/>
                <a:ext cx="9330" cy="569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6788296" y="2720782"/>
                <a:ext cx="277361" cy="5099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922312" y="3051910"/>
                <a:ext cx="456874" cy="29641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6913199" y="3506276"/>
                <a:ext cx="599653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7262" y="2893959"/>
                <a:ext cx="1235528" cy="1235528"/>
              </a:xfrm>
              <a:prstGeom prst="rect">
                <a:avLst/>
              </a:prstGeom>
            </p:spPr>
          </p:pic>
          <p:sp>
            <p:nvSpPr>
              <p:cNvPr id="40" name="Isosceles Triangle 39"/>
              <p:cNvSpPr/>
              <p:nvPr/>
            </p:nvSpPr>
            <p:spPr>
              <a:xfrm>
                <a:off x="6458518" y="2548535"/>
                <a:ext cx="203686" cy="18265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1859283">
                <a:off x="6945685" y="2670425"/>
                <a:ext cx="203686" cy="18265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3400839">
                <a:off x="7236412" y="2986558"/>
                <a:ext cx="203686" cy="18265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5400000">
                <a:off x="7368672" y="3416907"/>
                <a:ext cx="203686" cy="18265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865193" y="3903321"/>
              <a:ext cx="12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1.3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79" y="2500037"/>
            <a:ext cx="2158473" cy="40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/>
      <p:bldP spid="30" grpId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631233" y="258520"/>
            <a:ext cx="3897820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Krvne grupe pasa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50046" y="1103905"/>
            <a:ext cx="8611024" cy="95234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Antigeni krvnih grupa pasa se razlikuju po </a:t>
            </a:r>
            <a:r>
              <a:rPr lang="sr-Latn-RS" sz="2400" i="1" smtClean="0">
                <a:solidFill>
                  <a:srgbClr val="C00000"/>
                </a:solidFill>
                <a:latin typeface="Garamond" panose="02020404030301010803" pitchFamily="18" charset="0"/>
              </a:rPr>
              <a:t>antigenosti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sr-Latn-RS" sz="2400" i="1" smtClean="0">
                <a:solidFill>
                  <a:srgbClr val="C00000"/>
                </a:solidFill>
                <a:latin typeface="Garamond" panose="02020404030301010803" pitchFamily="18" charset="0"/>
              </a:rPr>
              <a:t>zastupljenosti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 u populaciji pasa i </a:t>
            </a:r>
            <a:r>
              <a:rPr lang="sr-Latn-RS" sz="2400" i="1" smtClean="0">
                <a:solidFill>
                  <a:srgbClr val="C00000"/>
                </a:solidFill>
                <a:latin typeface="Garamond" panose="02020404030301010803" pitchFamily="18" charset="0"/>
              </a:rPr>
              <a:t>sposobnosti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 da izazovu teške transfuzijske reakcije. 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37136" y="3432265"/>
            <a:ext cx="1694097" cy="1646940"/>
            <a:chOff x="2516183" y="4978261"/>
            <a:chExt cx="1694097" cy="1646940"/>
          </a:xfrm>
        </p:grpSpPr>
        <p:cxnSp>
          <p:nvCxnSpPr>
            <p:cNvPr id="5" name="Straight Connector 4"/>
            <p:cNvCxnSpPr/>
            <p:nvPr/>
          </p:nvCxnSpPr>
          <p:spPr>
            <a:xfrm flipH="1" flipV="1">
              <a:off x="3129282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357217" y="521649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491233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482120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183" y="5389673"/>
              <a:ext cx="1235528" cy="12355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23571" y="5771157"/>
              <a:ext cx="1037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4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11" name="Pie 10"/>
            <p:cNvSpPr/>
            <p:nvPr/>
          </p:nvSpPr>
          <p:spPr>
            <a:xfrm rot="18924073">
              <a:off x="2985697" y="4978261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21102010">
              <a:off x="3498999" y="5106764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534418">
              <a:off x="3802077" y="5428170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2537156">
              <a:off x="3937484" y="5873435"/>
              <a:ext cx="272796" cy="253654"/>
            </a:xfrm>
            <a:prstGeom prst="pi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477776" y="3296075"/>
            <a:ext cx="5049310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Najzastupljeniji antigen u populaciji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pasa (98 %).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477776" y="4376812"/>
            <a:ext cx="5287674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Ne javljaju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se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urođena antitela na DEA 4 antigen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u serumu 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DEA 4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negativnih pasa. 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426871" y="5331685"/>
            <a:ext cx="5861475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Univerzalni donori?</a:t>
            </a:r>
            <a:endParaRPr kumimoji="0" lang="sr-Latn-R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020" y="2221387"/>
            <a:ext cx="1660804" cy="1661192"/>
            <a:chOff x="246944" y="4964009"/>
            <a:chExt cx="1660804" cy="1661192"/>
          </a:xfrm>
        </p:grpSpPr>
        <p:cxnSp>
          <p:nvCxnSpPr>
            <p:cNvPr id="3" name="Straight Connector 2"/>
            <p:cNvCxnSpPr/>
            <p:nvPr/>
          </p:nvCxnSpPr>
          <p:spPr>
            <a:xfrm flipH="1" flipV="1">
              <a:off x="860043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087978" y="521649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221994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212881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44" y="5389673"/>
              <a:ext cx="1235528" cy="12355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7193" y="5771157"/>
              <a:ext cx="10166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3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737152" y="4964009"/>
              <a:ext cx="252312" cy="282159"/>
            </a:xfrm>
            <a:prstGeom prst="diamon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 rot="1958906">
              <a:off x="1232551" y="5109151"/>
              <a:ext cx="252312" cy="282159"/>
            </a:xfrm>
            <a:prstGeom prst="diamon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 rot="3412216">
              <a:off x="1528212" y="5421051"/>
              <a:ext cx="252312" cy="282159"/>
            </a:xfrm>
            <a:prstGeom prst="diamon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 rot="5400000">
              <a:off x="1640513" y="5859183"/>
              <a:ext cx="252312" cy="282159"/>
            </a:xfrm>
            <a:prstGeom prst="diamond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29783" y="3640271"/>
            <a:ext cx="1611381" cy="1622934"/>
            <a:chOff x="4813795" y="5002267"/>
            <a:chExt cx="1611381" cy="1622934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5426894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654829" y="521649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788845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779732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795" y="5389673"/>
              <a:ext cx="1235528" cy="12355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890284" y="5779473"/>
              <a:ext cx="1037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5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20" name="Regular Pentagon 19"/>
            <p:cNvSpPr/>
            <p:nvPr/>
          </p:nvSpPr>
          <p:spPr>
            <a:xfrm>
              <a:off x="5301342" y="5002267"/>
              <a:ext cx="243281" cy="231324"/>
            </a:xfrm>
            <a:prstGeom prst="pentagon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gular Pentagon 20"/>
            <p:cNvSpPr/>
            <p:nvPr/>
          </p:nvSpPr>
          <p:spPr>
            <a:xfrm rot="2061377">
              <a:off x="5798606" y="5141652"/>
              <a:ext cx="243281" cy="231324"/>
            </a:xfrm>
            <a:prstGeom prst="pentagon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gular Pentagon 21"/>
            <p:cNvSpPr/>
            <p:nvPr/>
          </p:nvSpPr>
          <p:spPr>
            <a:xfrm rot="3528680">
              <a:off x="6072212" y="5461865"/>
              <a:ext cx="243281" cy="231324"/>
            </a:xfrm>
            <a:prstGeom prst="pentagon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gular Pentagon 22"/>
            <p:cNvSpPr/>
            <p:nvPr/>
          </p:nvSpPr>
          <p:spPr>
            <a:xfrm rot="5400000">
              <a:off x="6187873" y="5889117"/>
              <a:ext cx="243281" cy="231324"/>
            </a:xfrm>
            <a:prstGeom prst="pentagon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6792" y="5180416"/>
            <a:ext cx="1565590" cy="1536799"/>
            <a:chOff x="7077384" y="5088402"/>
            <a:chExt cx="1565590" cy="1536799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7690483" y="5105089"/>
              <a:ext cx="9330" cy="5691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886824" y="5257476"/>
              <a:ext cx="277361" cy="509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052434" y="5547624"/>
              <a:ext cx="456874" cy="29641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043321" y="6001990"/>
              <a:ext cx="599653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84" y="5389673"/>
              <a:ext cx="1235528" cy="123552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181081" y="5779473"/>
              <a:ext cx="1037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DEA 7</a:t>
              </a:r>
              <a:endParaRPr lang="en-US" sz="240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7580665" y="5088402"/>
              <a:ext cx="219635" cy="202637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12416200">
              <a:off x="8028723" y="5202757"/>
              <a:ext cx="219635" cy="202637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4315462">
              <a:off x="8312913" y="5501445"/>
              <a:ext cx="219635" cy="202637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16200000">
              <a:off x="8430005" y="5906118"/>
              <a:ext cx="219635" cy="202637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50046" y="1103905"/>
            <a:ext cx="8611024" cy="95234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Antigeni krvnih grupa pasa se razlikuju po </a:t>
            </a:r>
            <a:r>
              <a:rPr lang="sr-Latn-RS" sz="2400" i="1" smtClean="0">
                <a:solidFill>
                  <a:srgbClr val="C00000"/>
                </a:solidFill>
                <a:latin typeface="Garamond" panose="02020404030301010803" pitchFamily="18" charset="0"/>
              </a:rPr>
              <a:t>antigenosti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sr-Latn-RS" sz="2400" i="1" smtClean="0">
                <a:solidFill>
                  <a:srgbClr val="C00000"/>
                </a:solidFill>
                <a:latin typeface="Garamond" panose="02020404030301010803" pitchFamily="18" charset="0"/>
              </a:rPr>
              <a:t>zastupljenosti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 u populaciji pasa i </a:t>
            </a:r>
            <a:r>
              <a:rPr lang="sr-Latn-RS" sz="2400" i="1" smtClean="0">
                <a:solidFill>
                  <a:srgbClr val="C00000"/>
                </a:solidFill>
                <a:latin typeface="Garamond" panose="02020404030301010803" pitchFamily="18" charset="0"/>
              </a:rPr>
              <a:t>sposobnosti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 da izazovu teške transfuzijske reakcije. 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BFE077FA-283E-4381-9165-7DA9CF247047}"/>
              </a:ext>
            </a:extLst>
          </p:cNvPr>
          <p:cNvSpPr/>
          <p:nvPr/>
        </p:nvSpPr>
        <p:spPr>
          <a:xfrm>
            <a:off x="2631233" y="258520"/>
            <a:ext cx="3897820" cy="533400"/>
          </a:xfrm>
          <a:prstGeom prst="roundRect">
            <a:avLst/>
          </a:prstGeom>
          <a:solidFill>
            <a:srgbClr val="423270"/>
          </a:solidFill>
          <a:ln>
            <a:solidFill>
              <a:srgbClr val="423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Krvne grupe pasa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642296" y="2685230"/>
            <a:ext cx="5390310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Zastupljenost im je 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manja</a:t>
            </a:r>
            <a:r>
              <a:rPr kumimoji="0" lang="sr-Latn-RS" sz="24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od 50 %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 populaciji pasa.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642296" y="3680418"/>
            <a:ext cx="5049310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Utvrđena su urođena antitela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u serumu pasa negativnih na ove antigene. 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165210" y="4689768"/>
            <a:ext cx="1157" cy="6314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1DE5F89-26E9-41E0-9C6E-EE3B8F24350E}"/>
              </a:ext>
            </a:extLst>
          </p:cNvPr>
          <p:cNvSpPr/>
          <p:nvPr/>
        </p:nvSpPr>
        <p:spPr>
          <a:xfrm>
            <a:off x="3642296" y="5321264"/>
            <a:ext cx="5049310" cy="95487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Nije veliki problem u kliničkoj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praksi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aseline="0" smtClean="0">
                <a:solidFill>
                  <a:schemeClr val="tx1"/>
                </a:solidFill>
                <a:latin typeface="Garamond" panose="02020404030301010803" pitchFamily="18" charset="0"/>
              </a:rPr>
              <a:t>(blage</a:t>
            </a:r>
            <a:r>
              <a:rPr lang="sr-Latn-RS" sz="2400" smtClean="0">
                <a:solidFill>
                  <a:schemeClr val="tx1"/>
                </a:solidFill>
                <a:latin typeface="Garamond" panose="02020404030301010803" pitchFamily="18" charset="0"/>
              </a:rPr>
              <a:t> i odložene transfuzijske reakcije)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4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938</Words>
  <Application>Microsoft Office PowerPoint</Application>
  <PresentationFormat>On-screen Show (4:3)</PresentationFormat>
  <Paragraphs>226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Berlin Sans FB</vt:lpstr>
      <vt:lpstr>Berlin Sans FB Demi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166</cp:revision>
  <dcterms:created xsi:type="dcterms:W3CDTF">2021-11-29T21:52:58Z</dcterms:created>
  <dcterms:modified xsi:type="dcterms:W3CDTF">2022-01-06T14:12:49Z</dcterms:modified>
</cp:coreProperties>
</file>